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66" r:id="rId3"/>
    <p:sldId id="260" r:id="rId4"/>
    <p:sldId id="261" r:id="rId5"/>
    <p:sldId id="262" r:id="rId6"/>
    <p:sldId id="267" r:id="rId7"/>
    <p:sldId id="268" r:id="rId8"/>
    <p:sldId id="280" r:id="rId9"/>
    <p:sldId id="276" r:id="rId10"/>
    <p:sldId id="281" r:id="rId11"/>
    <p:sldId id="282" r:id="rId12"/>
    <p:sldId id="283" r:id="rId13"/>
    <p:sldId id="279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35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18C6F4-131B-43A8-9193-3098A436AB09}" type="datetimeFigureOut">
              <a:rPr lang="en-GB" smtClean="0"/>
              <a:t>26/09/2016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F9E32-14BB-401E-BD37-D70F67CD44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412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RDA data ecosystem is summed up in this sentence introducing the RDA Board’s announcement of RDA’s strategic directions.</a:t>
            </a:r>
          </a:p>
          <a:p>
            <a:endParaRPr lang="en-GB" dirty="0"/>
          </a:p>
          <a:p>
            <a:r>
              <a:rPr lang="en-GB" dirty="0"/>
              <a:t>The RDA package is delivered by an infrastructure of two interacting services.</a:t>
            </a:r>
          </a:p>
          <a:p>
            <a:endParaRPr lang="en-GB" dirty="0"/>
          </a:p>
          <a:p>
            <a:r>
              <a:rPr lang="en-GB" dirty="0"/>
              <a:t>The human-facing components, including the guidelines and instructions, are the Toolkit.</a:t>
            </a:r>
          </a:p>
          <a:p>
            <a:endParaRPr lang="en-GB" dirty="0"/>
          </a:p>
          <a:p>
            <a:r>
              <a:rPr lang="en-GB" dirty="0"/>
              <a:t>The data-facing components are contained in the Registry.</a:t>
            </a:r>
          </a:p>
          <a:p>
            <a:endParaRPr lang="en-GB" dirty="0"/>
          </a:p>
          <a:p>
            <a:r>
              <a:rPr lang="en-GB" dirty="0"/>
              <a:t>Applying the data capture and storage techniques in RDA Toolkit to the data architecture in the RDA Registry produces well-formed data for RDA applications.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E34AA-D804-4CB9-B15D-A67A5BA83B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002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D305BC-47DC-496B-8740-7BEC34EFDE0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423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68A0-14C8-4D35-BF90-DB58234218CC}" type="datetimeFigureOut">
              <a:rPr lang="en-GB" smtClean="0"/>
              <a:t>26/09/2016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8501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1F9C68A0-14C8-4D35-BF90-DB58234218CC}" type="datetimeFigureOut">
              <a:rPr lang="en-GB" smtClean="0"/>
              <a:t>26/09/2016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78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1F9C68A0-14C8-4D35-BF90-DB58234218CC}" type="datetimeFigureOut">
              <a:rPr lang="en-GB" smtClean="0"/>
              <a:t>26/09/2016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70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1F9C68A0-14C8-4D35-BF90-DB58234218CC}" type="datetimeFigureOut">
              <a:rPr lang="en-GB" smtClean="0"/>
              <a:t>26/09/2016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51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sk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41" y="0"/>
            <a:ext cx="913131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fld id="{1F9C68A0-14C8-4D35-BF90-DB58234218CC}" type="datetimeFigureOut">
              <a:rPr lang="en-GB" smtClean="0"/>
              <a:t>26/09/2016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453336"/>
            <a:ext cx="1590675" cy="28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448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0000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800" kern="1200">
          <a:solidFill>
            <a:srgbClr val="0000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400" kern="1200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rscchair@rdatoolkit.org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RDA, linked data, and development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Gordon Dunsire</a:t>
            </a:r>
          </a:p>
          <a:p>
            <a:r>
              <a:rPr lang="en-GB" dirty="0"/>
              <a:t>Presented to FOBID </a:t>
            </a:r>
            <a:r>
              <a:rPr lang="nl-NL" dirty="0"/>
              <a:t>Studiedag "Standaardisatie: keurslijf of kans?"</a:t>
            </a:r>
            <a:r>
              <a:rPr lang="en-GB" dirty="0"/>
              <a:t>, Den Haag, The Netherlands, September 28, 2016</a:t>
            </a:r>
          </a:p>
        </p:txBody>
      </p:sp>
    </p:spTree>
    <p:extLst>
      <p:ext uri="{BB962C8B-B14F-4D97-AF65-F5344CB8AC3E}">
        <p14:creationId xmlns:p14="http://schemas.microsoft.com/office/powerpoint/2010/main" val="4208221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4873" y="461819"/>
            <a:ext cx="34276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Relationship 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0437" y="1361440"/>
            <a:ext cx="818942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RDA instructions accommodate related entities</a:t>
            </a:r>
          </a:p>
          <a:p>
            <a:r>
              <a:rPr lang="en-GB" sz="2800" dirty="0"/>
              <a:t>identified by:</a:t>
            </a:r>
          </a:p>
          <a:p>
            <a:r>
              <a:rPr lang="en-GB" sz="2800" dirty="0"/>
              <a:t>* Unstructured description</a:t>
            </a:r>
          </a:p>
          <a:p>
            <a:r>
              <a:rPr lang="en-GB" sz="2800" dirty="0"/>
              <a:t>* Structured description (aggregate of attribute values)</a:t>
            </a:r>
          </a:p>
          <a:p>
            <a:r>
              <a:rPr lang="en-GB" sz="2800" dirty="0"/>
              <a:t>* Access point (structured description) or Identifier</a:t>
            </a:r>
          </a:p>
          <a:p>
            <a:r>
              <a:rPr lang="en-GB" sz="2800" dirty="0"/>
              <a:t>* URI (identifier for global linked data)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0437" y="4292386"/>
            <a:ext cx="810952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RDA "4-fold path":</a:t>
            </a:r>
          </a:p>
          <a:p>
            <a:r>
              <a:rPr lang="en-GB" sz="2800" dirty="0"/>
              <a:t>Data stored in relationship object property (URI) or</a:t>
            </a:r>
          </a:p>
          <a:p>
            <a:r>
              <a:rPr lang="en-GB" sz="2800" dirty="0"/>
              <a:t>datatype property with plain literal (unstructured) or</a:t>
            </a:r>
          </a:p>
          <a:p>
            <a:r>
              <a:rPr lang="en-GB" sz="2800" dirty="0"/>
              <a:t>typed literal with syntax encoding scheme (structured)</a:t>
            </a:r>
          </a:p>
        </p:txBody>
      </p:sp>
    </p:spTree>
    <p:extLst>
      <p:ext uri="{BB962C8B-B14F-4D97-AF65-F5344CB8AC3E}">
        <p14:creationId xmlns:p14="http://schemas.microsoft.com/office/powerpoint/2010/main" val="2531566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4873" y="461819"/>
            <a:ext cx="3593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Local vocabularies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0436" y="1707856"/>
            <a:ext cx="491442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Local terms in RDA vocabularies:</a:t>
            </a:r>
          </a:p>
          <a:p>
            <a:r>
              <a:rPr lang="en-GB" sz="2800" dirty="0"/>
              <a:t>Extensions and refinements</a:t>
            </a:r>
          </a:p>
          <a:p>
            <a:r>
              <a:rPr lang="en-GB" sz="2800" dirty="0"/>
              <a:t>(narrower/broader, equivalent)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05055" y="784984"/>
            <a:ext cx="2044855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Translations!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0436" y="3508121"/>
            <a:ext cx="625228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Local vocabularies with similar semantics:</a:t>
            </a:r>
          </a:p>
          <a:p>
            <a:r>
              <a:rPr lang="en-GB" sz="2800" dirty="0"/>
              <a:t>Substitutions in local Application Profile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71963" y="4877498"/>
            <a:ext cx="671021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dirty="0"/>
              <a:t>Semantic coherency maintained</a:t>
            </a:r>
          </a:p>
          <a:p>
            <a:pPr algn="r"/>
            <a:r>
              <a:rPr lang="en-GB" sz="2800" dirty="0"/>
              <a:t>between OWL object and datatype properties and RDFS properties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74774" y="1931109"/>
            <a:ext cx="2369110" cy="95410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Ex: Synonyms,</a:t>
            </a:r>
          </a:p>
          <a:p>
            <a:r>
              <a:rPr lang="en-GB" sz="2800" dirty="0"/>
              <a:t>localized terms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66064" y="4823523"/>
            <a:ext cx="1778051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Ex: Gender</a:t>
            </a:r>
          </a:p>
        </p:txBody>
      </p:sp>
    </p:spTree>
    <p:extLst>
      <p:ext uri="{BB962C8B-B14F-4D97-AF65-F5344CB8AC3E}">
        <p14:creationId xmlns:p14="http://schemas.microsoft.com/office/powerpoint/2010/main" val="1839583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4873" y="461819"/>
            <a:ext cx="48117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RDA RDF property family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974964"/>
              </p:ext>
            </p:extLst>
          </p:nvPr>
        </p:nvGraphicFramePr>
        <p:xfrm>
          <a:off x="854137" y="1662544"/>
          <a:ext cx="7006008" cy="2682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0512">
                  <a:extLst>
                    <a:ext uri="{9D8B030D-6E8A-4147-A177-3AD203B41FA5}">
                      <a16:colId xmlns:a16="http://schemas.microsoft.com/office/drawing/2014/main" val="3577493736"/>
                    </a:ext>
                  </a:extLst>
                </a:gridCol>
                <a:gridCol w="3836623">
                  <a:extLst>
                    <a:ext uri="{9D8B030D-6E8A-4147-A177-3AD203B41FA5}">
                      <a16:colId xmlns:a16="http://schemas.microsoft.com/office/drawing/2014/main" val="1363963052"/>
                    </a:ext>
                  </a:extLst>
                </a:gridCol>
                <a:gridCol w="1278873">
                  <a:extLst>
                    <a:ext uri="{9D8B030D-6E8A-4147-A177-3AD203B41FA5}">
                      <a16:colId xmlns:a16="http://schemas.microsoft.com/office/drawing/2014/main" val="3864338243"/>
                    </a:ext>
                  </a:extLst>
                </a:gridCol>
              </a:tblGrid>
              <a:tr h="610336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Domain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554929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sym typeface="Wingdings 2" panose="05020102010507070707" pitchFamily="18" charset="2"/>
                        </a:rPr>
                        <a:t>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Unconstrained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sym typeface="Wingdings 2" panose="05020102010507070707" pitchFamily="18" charset="2"/>
                        </a:rPr>
                        <a:t>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964199"/>
                  </a:ext>
                </a:extLst>
              </a:tr>
              <a:tr h="497105"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sym typeface="Wingdings 2" panose="05020102010507070707" pitchFamily="18" charset="2"/>
                        </a:rPr>
                        <a:t>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Canonical RDA (Toolkit)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>
                          <a:sym typeface="Wingdings 2" panose="05020102010507070707" pitchFamily="18" charset="2"/>
                        </a:rPr>
                        <a:t>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8562577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>
                          <a:sym typeface="Wingdings 2" panose="05020102010507070707" pitchFamily="18" charset="2"/>
                        </a:rPr>
                        <a:t>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Object 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Thing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477707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>
                          <a:sym typeface="Wingdings 2" panose="05020102010507070707" pitchFamily="18" charset="2"/>
                        </a:rPr>
                        <a:t>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Datatype 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String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8234972"/>
                  </a:ext>
                </a:extLst>
              </a:tr>
            </a:tbl>
          </a:graphicData>
        </a:graphic>
      </p:graphicFrame>
      <p:sp>
        <p:nvSpPr>
          <p:cNvPr id="4" name="Arrow: Curved Right 3"/>
          <p:cNvSpPr/>
          <p:nvPr/>
        </p:nvSpPr>
        <p:spPr>
          <a:xfrm flipV="1">
            <a:off x="443345" y="3643555"/>
            <a:ext cx="341746" cy="558989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Arrow: Curved Right 4"/>
          <p:cNvSpPr/>
          <p:nvPr/>
        </p:nvSpPr>
        <p:spPr>
          <a:xfrm flipV="1">
            <a:off x="424873" y="3079759"/>
            <a:ext cx="341746" cy="558989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Arrow: Curved Right 5"/>
          <p:cNvSpPr/>
          <p:nvPr/>
        </p:nvSpPr>
        <p:spPr>
          <a:xfrm flipV="1">
            <a:off x="424873" y="2515963"/>
            <a:ext cx="341746" cy="558989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5666" y="4519711"/>
            <a:ext cx="1711431" cy="400110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2000" dirty="0" err="1"/>
              <a:t>subPropertyOf</a:t>
            </a:r>
            <a:endParaRPr lang="en-GB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454501" y="5094012"/>
            <a:ext cx="616656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Unconstrained properties generalize RDA</a:t>
            </a:r>
          </a:p>
          <a:p>
            <a:pPr algn="ctr"/>
            <a:r>
              <a:rPr lang="en-GB" sz="2800" dirty="0"/>
              <a:t>for non-FRBR/LRM models</a:t>
            </a:r>
          </a:p>
        </p:txBody>
      </p:sp>
    </p:spTree>
    <p:extLst>
      <p:ext uri="{BB962C8B-B14F-4D97-AF65-F5344CB8AC3E}">
        <p14:creationId xmlns:p14="http://schemas.microsoft.com/office/powerpoint/2010/main" val="2388875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4873" y="461819"/>
            <a:ext cx="5747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The challenges for linked 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4873" y="1269076"/>
            <a:ext cx="6714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Building the global from the local is essential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93777" y="1873246"/>
            <a:ext cx="7197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But the global infrastructure needs coordination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4872" y="3652397"/>
            <a:ext cx="3539623" cy="52322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Triples store(s) for data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2581" y="3631040"/>
            <a:ext cx="4308359" cy="52322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Maps between element sets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4872" y="4392486"/>
            <a:ext cx="5124416" cy="52322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Maps between value vocabularies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45675" y="5132575"/>
            <a:ext cx="4945265" cy="52322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Data triple maintenance services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05114" y="5936437"/>
            <a:ext cx="3485826" cy="52322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Linked data catalogues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5796" y="2600086"/>
            <a:ext cx="3962880" cy="707886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000" dirty="0"/>
              <a:t>Who, when, how?</a:t>
            </a:r>
          </a:p>
        </p:txBody>
      </p:sp>
    </p:spTree>
    <p:extLst>
      <p:ext uri="{BB962C8B-B14F-4D97-AF65-F5344CB8AC3E}">
        <p14:creationId xmlns:p14="http://schemas.microsoft.com/office/powerpoint/2010/main" val="4158178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4873" y="461819"/>
            <a:ext cx="22679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Thank you!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106468" y="1234498"/>
            <a:ext cx="5578187" cy="519401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Wingdings" pitchFamily="2" charset="2"/>
              <a:buChar char="v"/>
              <a:defRPr sz="3200" kern="1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Wingdings" pitchFamily="2" charset="2"/>
              <a:buChar char="v"/>
              <a:defRPr sz="2800" kern="1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Wingdings" pitchFamily="2" charset="2"/>
              <a:buChar char="v"/>
              <a:defRPr sz="2400" kern="1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Wingdings" pitchFamily="2" charset="2"/>
              <a:buChar char="v"/>
              <a:defRPr sz="2000" kern="1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Wingdings" pitchFamily="2" charset="2"/>
              <a:buChar char="v"/>
              <a:defRPr sz="2000" kern="1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>
                <a:hlinkClick r:id="rId2"/>
              </a:rPr>
              <a:t>rscchair@rdatoolkit.org</a:t>
            </a:r>
            <a:endParaRPr lang="en-GB"/>
          </a:p>
          <a:p>
            <a:r>
              <a:rPr lang="en-GB"/>
              <a:t>RSC website</a:t>
            </a:r>
          </a:p>
          <a:p>
            <a:pPr lvl="1"/>
            <a:r>
              <a:rPr lang="en-GB"/>
              <a:t>http://www.rda-rsc.org/</a:t>
            </a:r>
          </a:p>
          <a:p>
            <a:r>
              <a:rPr lang="en-GB"/>
              <a:t>RDA Toolkit</a:t>
            </a:r>
          </a:p>
          <a:p>
            <a:pPr lvl="1"/>
            <a:r>
              <a:rPr lang="en-GB"/>
              <a:t>http://www.rdatoolkit.org/</a:t>
            </a:r>
          </a:p>
          <a:p>
            <a:r>
              <a:rPr lang="en-GB"/>
              <a:t>RDA Registry</a:t>
            </a:r>
          </a:p>
          <a:p>
            <a:pPr lvl="1"/>
            <a:r>
              <a:rPr lang="en-GB"/>
              <a:t>http://www.rdaregistry.info/</a:t>
            </a:r>
          </a:p>
          <a:p>
            <a:r>
              <a:rPr lang="en-GB"/>
              <a:t>RDA data, Jane-athons, etc.</a:t>
            </a:r>
          </a:p>
          <a:p>
            <a:pPr lvl="1"/>
            <a:r>
              <a:rPr lang="en-GB"/>
              <a:t>http://www.rballs.info/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2349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493776"/>
            <a:ext cx="19120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RDA data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594359" y="1552379"/>
            <a:ext cx="78976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“RDA is a package of data elements, guidelines, and instructions for creating </a:t>
            </a:r>
            <a:r>
              <a:rPr lang="en-GB" sz="2400" dirty="0">
                <a:solidFill>
                  <a:srgbClr val="FF0000"/>
                </a:solidFill>
              </a:rPr>
              <a:t>library and cultural heritage </a:t>
            </a:r>
            <a:r>
              <a:rPr lang="en-GB" sz="2400" dirty="0"/>
              <a:t>resource metadata that are well-formed according to </a:t>
            </a:r>
            <a:r>
              <a:rPr lang="en-GB" sz="2400" dirty="0">
                <a:solidFill>
                  <a:srgbClr val="FF0000"/>
                </a:solidFill>
              </a:rPr>
              <a:t>international models</a:t>
            </a:r>
            <a:r>
              <a:rPr lang="en-GB" sz="2400" dirty="0"/>
              <a:t> for </a:t>
            </a:r>
            <a:r>
              <a:rPr lang="en-GB" sz="2400" dirty="0">
                <a:solidFill>
                  <a:srgbClr val="FF0000"/>
                </a:solidFill>
              </a:rPr>
              <a:t>user-focussed linked data </a:t>
            </a:r>
            <a:r>
              <a:rPr lang="en-GB" sz="2400" dirty="0"/>
              <a:t>applications.”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4359" y="3278344"/>
            <a:ext cx="78976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C00000"/>
                </a:solidFill>
              </a:rPr>
              <a:t>RDA Toolkit </a:t>
            </a:r>
            <a:r>
              <a:rPr lang="en-GB" sz="2400" dirty="0"/>
              <a:t>provides the user-focussed elements, guidelines, and instructions.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59" y="4265646"/>
            <a:ext cx="78976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C00000"/>
                </a:solidFill>
              </a:rPr>
              <a:t>RDA Registry </a:t>
            </a:r>
            <a:r>
              <a:rPr lang="en-GB" sz="2400" dirty="0"/>
              <a:t>provides the infrastructure for well-formed, linked, RDA data applications. Open Metadata Registry (OMR) provides linked data representation of RDA elements.</a:t>
            </a:r>
          </a:p>
        </p:txBody>
      </p:sp>
    </p:spTree>
    <p:extLst>
      <p:ext uri="{BB962C8B-B14F-4D97-AF65-F5344CB8AC3E}">
        <p14:creationId xmlns:p14="http://schemas.microsoft.com/office/powerpoint/2010/main" val="3016354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4360" y="2997198"/>
            <a:ext cx="75178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FRBR Library Reference Model and other international standards (IFLA, ISSN, …)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" y="1430330"/>
            <a:ext cx="77830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Governance transition from Anglo-American to international communities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" y="4564066"/>
            <a:ext cx="58451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Toolkit review and re-organization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493776"/>
            <a:ext cx="67287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Development contexts (2-3 years)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3804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59" y="1330592"/>
            <a:ext cx="812476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LRM is “a high-level conceptual model … intended as a guide or basis on which to elaborate cataloguing rules”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94360" y="493776"/>
            <a:ext cx="38359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FRBR-LRM and RDA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910212" y="2347967"/>
            <a:ext cx="480891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RDA guidance, instructions, elements</a:t>
            </a:r>
          </a:p>
        </p:txBody>
      </p:sp>
      <p:sp>
        <p:nvSpPr>
          <p:cNvPr id="5" name="Bent Arrow 4"/>
          <p:cNvSpPr/>
          <p:nvPr/>
        </p:nvSpPr>
        <p:spPr>
          <a:xfrm flipV="1">
            <a:off x="3085173" y="2170797"/>
            <a:ext cx="825039" cy="554457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359" y="4712824"/>
            <a:ext cx="812476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“this model is developed very much with semantic web technologies in mind”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30620" y="5751699"/>
            <a:ext cx="388850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RDA linked data communities</a:t>
            </a:r>
          </a:p>
        </p:txBody>
      </p:sp>
      <p:sp>
        <p:nvSpPr>
          <p:cNvPr id="8" name="Bent Arrow 7"/>
          <p:cNvSpPr/>
          <p:nvPr/>
        </p:nvSpPr>
        <p:spPr>
          <a:xfrm flipV="1">
            <a:off x="4005581" y="5552748"/>
            <a:ext cx="825039" cy="554457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4358" y="3019768"/>
            <a:ext cx="8124769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“operates at a greater level of generality than </a:t>
            </a:r>
            <a:r>
              <a:rPr lang="en-GB" sz="2400" dirty="0" err="1"/>
              <a:t>FRBRoo</a:t>
            </a:r>
            <a:r>
              <a:rPr lang="en-GB" sz="2400" dirty="0"/>
              <a:t>, which seeks to be comparable in terms of generality with CIDOC CRM”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02544" y="4058643"/>
            <a:ext cx="451658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RDA cultural heritage communities</a:t>
            </a:r>
          </a:p>
        </p:txBody>
      </p:sp>
      <p:sp>
        <p:nvSpPr>
          <p:cNvPr id="11" name="Bent Arrow 10"/>
          <p:cNvSpPr/>
          <p:nvPr/>
        </p:nvSpPr>
        <p:spPr>
          <a:xfrm flipV="1">
            <a:off x="3377505" y="3850765"/>
            <a:ext cx="825039" cy="554457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18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252813" y="1481622"/>
            <a:ext cx="914400" cy="932688"/>
            <a:chOff x="1821080" y="2121408"/>
            <a:chExt cx="914400" cy="932688"/>
          </a:xfrm>
        </p:grpSpPr>
        <p:sp>
          <p:nvSpPr>
            <p:cNvPr id="5" name="Oval 4"/>
            <p:cNvSpPr/>
            <p:nvPr/>
          </p:nvSpPr>
          <p:spPr>
            <a:xfrm>
              <a:off x="1821080" y="2121408"/>
              <a:ext cx="914400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931807" y="2326142"/>
              <a:ext cx="69294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Res</a:t>
              </a:r>
              <a:endParaRPr lang="en-US" sz="28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994026" y="2209576"/>
            <a:ext cx="1530096" cy="932688"/>
            <a:chOff x="1737360" y="2121408"/>
            <a:chExt cx="1530096" cy="932688"/>
          </a:xfrm>
        </p:grpSpPr>
        <p:sp>
          <p:nvSpPr>
            <p:cNvPr id="8" name="Oval 7"/>
            <p:cNvSpPr/>
            <p:nvPr/>
          </p:nvSpPr>
          <p:spPr>
            <a:xfrm>
              <a:off x="1737360" y="2121408"/>
              <a:ext cx="1530096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72268" y="2326142"/>
              <a:ext cx="126028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err="1"/>
                <a:t>Nomen</a:t>
              </a:r>
              <a:endParaRPr lang="en-US" sz="2800" dirty="0"/>
            </a:p>
          </p:txBody>
        </p:sp>
      </p:grpSp>
      <p:cxnSp>
        <p:nvCxnSpPr>
          <p:cNvPr id="10" name="Curved Connector 9"/>
          <p:cNvCxnSpPr>
            <a:stCxn id="5" idx="6"/>
            <a:endCxn id="8" idx="2"/>
          </p:cNvCxnSpPr>
          <p:nvPr/>
        </p:nvCxnSpPr>
        <p:spPr>
          <a:xfrm>
            <a:off x="5167213" y="1947966"/>
            <a:ext cx="1826813" cy="727954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004191" y="1785202"/>
            <a:ext cx="1777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appellation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7105278" y="3666518"/>
            <a:ext cx="1307592" cy="932688"/>
            <a:chOff x="1737360" y="2121408"/>
            <a:chExt cx="1307592" cy="932688"/>
          </a:xfrm>
        </p:grpSpPr>
        <p:sp>
          <p:nvSpPr>
            <p:cNvPr id="15" name="Oval 14"/>
            <p:cNvSpPr/>
            <p:nvPr/>
          </p:nvSpPr>
          <p:spPr>
            <a:xfrm>
              <a:off x="1737360" y="2121408"/>
              <a:ext cx="1307592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914103" y="2326142"/>
              <a:ext cx="95410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Place</a:t>
              </a:r>
              <a:endParaRPr lang="en-US" sz="28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827889" y="5102553"/>
            <a:ext cx="1862370" cy="932688"/>
            <a:chOff x="1914102" y="3569053"/>
            <a:chExt cx="1862370" cy="932688"/>
          </a:xfrm>
        </p:grpSpPr>
        <p:sp>
          <p:nvSpPr>
            <p:cNvPr id="18" name="Oval 17"/>
            <p:cNvSpPr/>
            <p:nvPr/>
          </p:nvSpPr>
          <p:spPr>
            <a:xfrm>
              <a:off x="1914102" y="3569053"/>
              <a:ext cx="1862370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046831" y="3773787"/>
              <a:ext cx="15969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Timespan</a:t>
              </a:r>
              <a:endParaRPr lang="en-US" sz="28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940692" y="4442499"/>
            <a:ext cx="1849003" cy="1190409"/>
            <a:chOff x="1737359" y="1863687"/>
            <a:chExt cx="1849003" cy="1190409"/>
          </a:xfrm>
        </p:grpSpPr>
        <p:sp>
          <p:nvSpPr>
            <p:cNvPr id="21" name="Oval 20"/>
            <p:cNvSpPr/>
            <p:nvPr/>
          </p:nvSpPr>
          <p:spPr>
            <a:xfrm>
              <a:off x="1737359" y="1863687"/>
              <a:ext cx="1849003" cy="1190409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839064" y="2036642"/>
              <a:ext cx="1596591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800" dirty="0"/>
                <a:t>Collective</a:t>
              </a:r>
            </a:p>
            <a:p>
              <a:pPr algn="ctr"/>
              <a:r>
                <a:rPr lang="en-GB" sz="2800" dirty="0"/>
                <a:t>agent</a:t>
              </a:r>
              <a:endParaRPr lang="en-US" sz="28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147725" y="6035241"/>
            <a:ext cx="555904" cy="523220"/>
            <a:chOff x="1737360" y="2326142"/>
            <a:chExt cx="555904" cy="523220"/>
          </a:xfrm>
        </p:grpSpPr>
        <p:sp>
          <p:nvSpPr>
            <p:cNvPr id="24" name="Oval 23"/>
            <p:cNvSpPr/>
            <p:nvPr/>
          </p:nvSpPr>
          <p:spPr>
            <a:xfrm>
              <a:off x="1737360" y="2326142"/>
              <a:ext cx="555904" cy="52322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842448" y="2326142"/>
              <a:ext cx="34977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F</a:t>
              </a:r>
              <a:endParaRPr lang="en-US" sz="2800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083214" y="6035241"/>
            <a:ext cx="555904" cy="523220"/>
            <a:chOff x="1737360" y="2326142"/>
            <a:chExt cx="555904" cy="523220"/>
          </a:xfrm>
        </p:grpSpPr>
        <p:sp>
          <p:nvSpPr>
            <p:cNvPr id="27" name="Oval 26"/>
            <p:cNvSpPr/>
            <p:nvPr/>
          </p:nvSpPr>
          <p:spPr>
            <a:xfrm>
              <a:off x="1737360" y="2326142"/>
              <a:ext cx="555904" cy="52322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827600" y="2326142"/>
              <a:ext cx="3754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C</a:t>
              </a:r>
              <a:endParaRPr lang="en-US" sz="2800" dirty="0"/>
            </a:p>
          </p:txBody>
        </p:sp>
      </p:grpSp>
      <p:cxnSp>
        <p:nvCxnSpPr>
          <p:cNvPr id="29" name="Curved Connector 28"/>
          <p:cNvCxnSpPr>
            <a:stCxn id="24" idx="0"/>
            <a:endCxn id="21" idx="4"/>
          </p:cNvCxnSpPr>
          <p:nvPr/>
        </p:nvCxnSpPr>
        <p:spPr>
          <a:xfrm rot="5400000" flipH="1" flipV="1">
            <a:off x="4444269" y="5614317"/>
            <a:ext cx="402333" cy="439517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urved Connector 29"/>
          <p:cNvCxnSpPr>
            <a:stCxn id="27" idx="0"/>
            <a:endCxn id="21" idx="4"/>
          </p:cNvCxnSpPr>
          <p:nvPr/>
        </p:nvCxnSpPr>
        <p:spPr>
          <a:xfrm rot="16200000" flipV="1">
            <a:off x="4912014" y="5586089"/>
            <a:ext cx="402333" cy="495972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920571" y="3211198"/>
            <a:ext cx="1307592" cy="932688"/>
            <a:chOff x="1781507" y="2112867"/>
            <a:chExt cx="1307592" cy="932688"/>
          </a:xfrm>
        </p:grpSpPr>
        <p:sp>
          <p:nvSpPr>
            <p:cNvPr id="32" name="Oval 31"/>
            <p:cNvSpPr/>
            <p:nvPr/>
          </p:nvSpPr>
          <p:spPr>
            <a:xfrm>
              <a:off x="1781507" y="2112867"/>
              <a:ext cx="1307592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914103" y="2317601"/>
              <a:ext cx="104240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Agent</a:t>
              </a:r>
              <a:endParaRPr lang="en-US" sz="28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780249" y="2854662"/>
            <a:ext cx="555904" cy="523220"/>
            <a:chOff x="1763784" y="2326142"/>
            <a:chExt cx="555904" cy="523220"/>
          </a:xfrm>
        </p:grpSpPr>
        <p:sp>
          <p:nvSpPr>
            <p:cNvPr id="35" name="Oval 34"/>
            <p:cNvSpPr/>
            <p:nvPr/>
          </p:nvSpPr>
          <p:spPr>
            <a:xfrm>
              <a:off x="1763784" y="2326142"/>
              <a:ext cx="555904" cy="52322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789904" y="2326142"/>
              <a:ext cx="50366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W</a:t>
              </a:r>
              <a:endParaRPr lang="en-US" sz="2800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780249" y="3396907"/>
            <a:ext cx="555904" cy="523220"/>
            <a:chOff x="1737360" y="2326142"/>
            <a:chExt cx="555904" cy="523220"/>
          </a:xfrm>
        </p:grpSpPr>
        <p:sp>
          <p:nvSpPr>
            <p:cNvPr id="38" name="Oval 37"/>
            <p:cNvSpPr/>
            <p:nvPr/>
          </p:nvSpPr>
          <p:spPr>
            <a:xfrm>
              <a:off x="1737360" y="2326142"/>
              <a:ext cx="555904" cy="52322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835615" y="2326142"/>
              <a:ext cx="35939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E</a:t>
              </a:r>
              <a:endParaRPr lang="en-US" sz="2800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780249" y="3939152"/>
            <a:ext cx="555904" cy="523220"/>
            <a:chOff x="1758173" y="2326142"/>
            <a:chExt cx="555904" cy="523220"/>
          </a:xfrm>
        </p:grpSpPr>
        <p:sp>
          <p:nvSpPr>
            <p:cNvPr id="41" name="Oval 40"/>
            <p:cNvSpPr/>
            <p:nvPr/>
          </p:nvSpPr>
          <p:spPr>
            <a:xfrm>
              <a:off x="1758173" y="2326142"/>
              <a:ext cx="555904" cy="52322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789904" y="2326142"/>
              <a:ext cx="49244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M</a:t>
              </a:r>
              <a:endParaRPr lang="en-US" sz="2800" dirty="0"/>
            </a:p>
          </p:txBody>
        </p:sp>
      </p:grpSp>
      <p:cxnSp>
        <p:nvCxnSpPr>
          <p:cNvPr id="46" name="Curved Connector 45"/>
          <p:cNvCxnSpPr>
            <a:stCxn id="5" idx="6"/>
            <a:endCxn id="15" idx="2"/>
          </p:cNvCxnSpPr>
          <p:nvPr/>
        </p:nvCxnSpPr>
        <p:spPr>
          <a:xfrm>
            <a:off x="5167213" y="1947966"/>
            <a:ext cx="1938065" cy="2184896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urved Connector 48"/>
          <p:cNvCxnSpPr>
            <a:stCxn id="5" idx="6"/>
            <a:endCxn id="18" idx="2"/>
          </p:cNvCxnSpPr>
          <p:nvPr/>
        </p:nvCxnSpPr>
        <p:spPr>
          <a:xfrm>
            <a:off x="5167213" y="1947966"/>
            <a:ext cx="1660676" cy="362093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/>
          <p:cNvGrpSpPr/>
          <p:nvPr/>
        </p:nvGrpSpPr>
        <p:grpSpPr>
          <a:xfrm>
            <a:off x="785333" y="4489200"/>
            <a:ext cx="555904" cy="523220"/>
            <a:chOff x="1758173" y="2326142"/>
            <a:chExt cx="555904" cy="523220"/>
          </a:xfrm>
        </p:grpSpPr>
        <p:sp>
          <p:nvSpPr>
            <p:cNvPr id="53" name="Oval 52"/>
            <p:cNvSpPr/>
            <p:nvPr/>
          </p:nvSpPr>
          <p:spPr>
            <a:xfrm>
              <a:off x="1758173" y="2326142"/>
              <a:ext cx="555904" cy="52322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1898908" y="2326142"/>
              <a:ext cx="27443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I</a:t>
              </a:r>
              <a:endParaRPr lang="en-US" sz="2800" dirty="0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3296415" y="6035241"/>
            <a:ext cx="555904" cy="523220"/>
            <a:chOff x="1737360" y="2326142"/>
            <a:chExt cx="555904" cy="523220"/>
          </a:xfrm>
        </p:grpSpPr>
        <p:sp>
          <p:nvSpPr>
            <p:cNvPr id="56" name="Oval 55"/>
            <p:cNvSpPr/>
            <p:nvPr/>
          </p:nvSpPr>
          <p:spPr>
            <a:xfrm>
              <a:off x="1737360" y="2326142"/>
              <a:ext cx="555904" cy="52322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842448" y="2326142"/>
              <a:ext cx="3706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P</a:t>
              </a:r>
              <a:endParaRPr lang="en-US" sz="2800" dirty="0"/>
            </a:p>
          </p:txBody>
        </p:sp>
      </p:grpSp>
      <p:cxnSp>
        <p:nvCxnSpPr>
          <p:cNvPr id="58" name="Curved Connector 57"/>
          <p:cNvCxnSpPr>
            <a:stCxn id="57" idx="0"/>
            <a:endCxn id="32" idx="4"/>
          </p:cNvCxnSpPr>
          <p:nvPr/>
        </p:nvCxnSpPr>
        <p:spPr>
          <a:xfrm rot="16200000" flipV="1">
            <a:off x="2634912" y="5083342"/>
            <a:ext cx="1891355" cy="12443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urved Connector 60"/>
          <p:cNvCxnSpPr>
            <a:stCxn id="21" idx="0"/>
            <a:endCxn id="32" idx="4"/>
          </p:cNvCxnSpPr>
          <p:nvPr/>
        </p:nvCxnSpPr>
        <p:spPr>
          <a:xfrm rot="16200000" flipV="1">
            <a:off x="4070475" y="3647779"/>
            <a:ext cx="298613" cy="1290827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urved Connector 63"/>
          <p:cNvCxnSpPr>
            <a:stCxn id="35" idx="6"/>
            <a:endCxn id="32" idx="2"/>
          </p:cNvCxnSpPr>
          <p:nvPr/>
        </p:nvCxnSpPr>
        <p:spPr>
          <a:xfrm>
            <a:off x="1336153" y="3116272"/>
            <a:ext cx="1584418" cy="56127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urved Connector 66"/>
          <p:cNvCxnSpPr>
            <a:stCxn id="38" idx="6"/>
            <a:endCxn id="32" idx="2"/>
          </p:cNvCxnSpPr>
          <p:nvPr/>
        </p:nvCxnSpPr>
        <p:spPr>
          <a:xfrm>
            <a:off x="1336153" y="3658517"/>
            <a:ext cx="1584418" cy="19025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urved Connector 69"/>
          <p:cNvCxnSpPr>
            <a:stCxn id="41" idx="6"/>
            <a:endCxn id="32" idx="2"/>
          </p:cNvCxnSpPr>
          <p:nvPr/>
        </p:nvCxnSpPr>
        <p:spPr>
          <a:xfrm flipV="1">
            <a:off x="1336153" y="3677542"/>
            <a:ext cx="1584418" cy="52322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urved Connector 72"/>
          <p:cNvCxnSpPr>
            <a:stCxn id="53" idx="6"/>
            <a:endCxn id="32" idx="2"/>
          </p:cNvCxnSpPr>
          <p:nvPr/>
        </p:nvCxnSpPr>
        <p:spPr>
          <a:xfrm flipV="1">
            <a:off x="1341237" y="3677542"/>
            <a:ext cx="1579334" cy="1073268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1341237" y="2702748"/>
            <a:ext cx="15005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created by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213174" y="4599206"/>
            <a:ext cx="20197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associated with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958765" y="3937932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type of</a:t>
            </a:r>
          </a:p>
        </p:txBody>
      </p:sp>
      <p:sp>
        <p:nvSpPr>
          <p:cNvPr id="79" name="Down Arrow 78"/>
          <p:cNvSpPr/>
          <p:nvPr/>
        </p:nvSpPr>
        <p:spPr>
          <a:xfrm>
            <a:off x="4382713" y="2465297"/>
            <a:ext cx="654601" cy="3352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284676" y="1436152"/>
            <a:ext cx="1856886" cy="101566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GB" sz="2000" dirty="0"/>
              <a:t>Any Thing:</a:t>
            </a:r>
          </a:p>
          <a:p>
            <a:r>
              <a:rPr lang="en-GB" sz="2000" dirty="0"/>
              <a:t>Covers all other types of thing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376478" y="4750810"/>
            <a:ext cx="1643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modified by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94360" y="493776"/>
            <a:ext cx="53369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FRBR-LRM and RDA entities</a:t>
            </a:r>
            <a:endParaRPr lang="en-US" sz="3600" dirty="0"/>
          </a:p>
        </p:txBody>
      </p:sp>
      <p:sp>
        <p:nvSpPr>
          <p:cNvPr id="65" name="TextBox 64"/>
          <p:cNvSpPr txBox="1"/>
          <p:nvPr/>
        </p:nvSpPr>
        <p:spPr>
          <a:xfrm>
            <a:off x="6271189" y="295648"/>
            <a:ext cx="2556407" cy="132343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RDA refines LRM relationships as element sub-types (RDF sub-properties)</a:t>
            </a:r>
          </a:p>
        </p:txBody>
      </p:sp>
    </p:spTree>
    <p:extLst>
      <p:ext uri="{BB962C8B-B14F-4D97-AF65-F5344CB8AC3E}">
        <p14:creationId xmlns:p14="http://schemas.microsoft.com/office/powerpoint/2010/main" val="4185812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0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0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8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90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10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76" grpId="0"/>
      <p:bldP spid="77" grpId="0"/>
      <p:bldP spid="78" grpId="0"/>
      <p:bldP spid="60" grpId="0"/>
      <p:bldP spid="6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460781" y="1519170"/>
            <a:ext cx="914400" cy="932688"/>
            <a:chOff x="1857088" y="2121408"/>
            <a:chExt cx="914400" cy="932688"/>
          </a:xfrm>
        </p:grpSpPr>
        <p:sp>
          <p:nvSpPr>
            <p:cNvPr id="8" name="Oval 7"/>
            <p:cNvSpPr/>
            <p:nvPr/>
          </p:nvSpPr>
          <p:spPr>
            <a:xfrm>
              <a:off x="1857088" y="2121408"/>
              <a:ext cx="914400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76444" y="2326142"/>
              <a:ext cx="8756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Res2</a:t>
              </a:r>
              <a:endParaRPr lang="en-US" sz="2800" dirty="0"/>
            </a:p>
          </p:txBody>
        </p:sp>
      </p:grpSp>
      <p:cxnSp>
        <p:nvCxnSpPr>
          <p:cNvPr id="10" name="Curved Connector 9"/>
          <p:cNvCxnSpPr>
            <a:stCxn id="12" idx="6"/>
            <a:endCxn id="8" idx="2"/>
          </p:cNvCxnSpPr>
          <p:nvPr/>
        </p:nvCxnSpPr>
        <p:spPr>
          <a:xfrm>
            <a:off x="2444925" y="1985514"/>
            <a:ext cx="2015856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1530525" y="1519170"/>
            <a:ext cx="914400" cy="932688"/>
            <a:chOff x="1857088" y="2121408"/>
            <a:chExt cx="914400" cy="932688"/>
          </a:xfrm>
        </p:grpSpPr>
        <p:sp>
          <p:nvSpPr>
            <p:cNvPr id="12" name="Oval 11"/>
            <p:cNvSpPr/>
            <p:nvPr/>
          </p:nvSpPr>
          <p:spPr>
            <a:xfrm>
              <a:off x="1857088" y="2121408"/>
              <a:ext cx="914400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876444" y="2326142"/>
              <a:ext cx="8756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Res1</a:t>
              </a:r>
              <a:endParaRPr lang="en-US" sz="2800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425524" y="1579928"/>
            <a:ext cx="20197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associated with</a:t>
            </a:r>
          </a:p>
        </p:txBody>
      </p:sp>
      <p:cxnSp>
        <p:nvCxnSpPr>
          <p:cNvPr id="15" name="Curved Connector 14"/>
          <p:cNvCxnSpPr>
            <a:stCxn id="12" idx="5"/>
            <a:endCxn id="8" idx="3"/>
          </p:cNvCxnSpPr>
          <p:nvPr/>
        </p:nvCxnSpPr>
        <p:spPr>
          <a:xfrm rot="16200000" flipH="1">
            <a:off x="3452853" y="1173430"/>
            <a:ext cx="12700" cy="2283678"/>
          </a:xfrm>
          <a:prstGeom prst="curvedConnector3">
            <a:avLst>
              <a:gd name="adj1" fmla="val 2875504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767815" y="2258154"/>
            <a:ext cx="13546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creator</a:t>
            </a:r>
          </a:p>
        </p:txBody>
      </p:sp>
      <p:cxnSp>
        <p:nvCxnSpPr>
          <p:cNvPr id="20" name="Curved Connector 19"/>
          <p:cNvCxnSpPr>
            <a:stCxn id="12" idx="4"/>
            <a:endCxn id="8" idx="4"/>
          </p:cNvCxnSpPr>
          <p:nvPr/>
        </p:nvCxnSpPr>
        <p:spPr>
          <a:xfrm rot="16200000" flipH="1">
            <a:off x="3452853" y="986730"/>
            <a:ext cx="12700" cy="2930256"/>
          </a:xfrm>
          <a:prstGeom prst="curvedConnector3">
            <a:avLst>
              <a:gd name="adj1" fmla="val 180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862823" y="2856126"/>
            <a:ext cx="11451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artist</a:t>
            </a:r>
          </a:p>
        </p:txBody>
      </p:sp>
      <p:sp>
        <p:nvSpPr>
          <p:cNvPr id="24" name="Down Arrow 23"/>
          <p:cNvSpPr/>
          <p:nvPr/>
        </p:nvSpPr>
        <p:spPr>
          <a:xfrm>
            <a:off x="7204754" y="1779983"/>
            <a:ext cx="567852" cy="14378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6260973" y="1152908"/>
            <a:ext cx="24554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Coarse/General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60639" y="3394577"/>
            <a:ext cx="2047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Fine/Specific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4561738" y="3549754"/>
            <a:ext cx="914400" cy="932688"/>
            <a:chOff x="1857088" y="2121408"/>
            <a:chExt cx="914400" cy="932688"/>
          </a:xfrm>
        </p:grpSpPr>
        <p:sp>
          <p:nvSpPr>
            <p:cNvPr id="28" name="Oval 27"/>
            <p:cNvSpPr/>
            <p:nvPr/>
          </p:nvSpPr>
          <p:spPr>
            <a:xfrm>
              <a:off x="1857088" y="2121408"/>
              <a:ext cx="914400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876444" y="2326142"/>
              <a:ext cx="8756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Res2</a:t>
              </a:r>
              <a:endParaRPr lang="en-US" sz="2800" dirty="0"/>
            </a:p>
          </p:txBody>
        </p:sp>
      </p:grpSp>
      <p:cxnSp>
        <p:nvCxnSpPr>
          <p:cNvPr id="30" name="Curved Connector 29"/>
          <p:cNvCxnSpPr>
            <a:stCxn id="32" idx="6"/>
            <a:endCxn id="28" idx="2"/>
          </p:cNvCxnSpPr>
          <p:nvPr/>
        </p:nvCxnSpPr>
        <p:spPr>
          <a:xfrm>
            <a:off x="2545882" y="4016098"/>
            <a:ext cx="2015856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1631482" y="3549754"/>
            <a:ext cx="914400" cy="932688"/>
            <a:chOff x="1857088" y="2121408"/>
            <a:chExt cx="914400" cy="932688"/>
          </a:xfrm>
        </p:grpSpPr>
        <p:sp>
          <p:nvSpPr>
            <p:cNvPr id="32" name="Oval 31"/>
            <p:cNvSpPr/>
            <p:nvPr/>
          </p:nvSpPr>
          <p:spPr>
            <a:xfrm>
              <a:off x="1857088" y="2121408"/>
              <a:ext cx="914400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876444" y="2326142"/>
              <a:ext cx="8756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Res1</a:t>
              </a:r>
              <a:endParaRPr lang="en-US" sz="2800" dirty="0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2526481" y="3610512"/>
            <a:ext cx="20197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associated with</a:t>
            </a:r>
          </a:p>
        </p:txBody>
      </p:sp>
      <p:cxnSp>
        <p:nvCxnSpPr>
          <p:cNvPr id="35" name="Curved Connector 34"/>
          <p:cNvCxnSpPr>
            <a:stCxn id="32" idx="5"/>
            <a:endCxn id="28" idx="3"/>
          </p:cNvCxnSpPr>
          <p:nvPr/>
        </p:nvCxnSpPr>
        <p:spPr>
          <a:xfrm rot="16200000" flipH="1">
            <a:off x="3553810" y="3204014"/>
            <a:ext cx="12700" cy="2283678"/>
          </a:xfrm>
          <a:prstGeom prst="curvedConnector3">
            <a:avLst>
              <a:gd name="adj1" fmla="val 2875504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651235" y="4189176"/>
            <a:ext cx="1774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derivative (E)</a:t>
            </a:r>
          </a:p>
        </p:txBody>
      </p:sp>
      <p:cxnSp>
        <p:nvCxnSpPr>
          <p:cNvPr id="37" name="Curved Connector 36"/>
          <p:cNvCxnSpPr>
            <a:stCxn id="32" idx="4"/>
            <a:endCxn id="28" idx="4"/>
          </p:cNvCxnSpPr>
          <p:nvPr/>
        </p:nvCxnSpPr>
        <p:spPr>
          <a:xfrm rot="16200000" flipH="1">
            <a:off x="3553810" y="3017314"/>
            <a:ext cx="12700" cy="2930256"/>
          </a:xfrm>
          <a:prstGeom prst="curvedConnector3">
            <a:avLst>
              <a:gd name="adj1" fmla="val 180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613802" y="4865388"/>
            <a:ext cx="18863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adapted as (E)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868288" y="5341545"/>
            <a:ext cx="3336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adapted as graphic novel (E)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94360" y="493776"/>
            <a:ext cx="40997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Semantic refinement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50662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9" grpId="0"/>
      <p:bldP spid="23" grpId="0"/>
      <p:bldP spid="24" grpId="0" animBg="1"/>
      <p:bldP spid="25" grpId="0"/>
      <p:bldP spid="26" grpId="0"/>
      <p:bldP spid="34" grpId="0"/>
      <p:bldP spid="36" grpId="0"/>
      <p:bldP spid="38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4873" y="461819"/>
            <a:ext cx="64545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Translations and multilingual RDA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4873" y="1620082"/>
            <a:ext cx="823883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The RDA Translations policy requires translations of </a:t>
            </a:r>
            <a:r>
              <a:rPr lang="en-GB" sz="2800" dirty="0">
                <a:solidFill>
                  <a:srgbClr val="FF0000"/>
                </a:solidFill>
              </a:rPr>
              <a:t>RDA Reference</a:t>
            </a:r>
            <a:r>
              <a:rPr lang="en-GB" sz="2800" dirty="0"/>
              <a:t>:</a:t>
            </a:r>
          </a:p>
          <a:p>
            <a:r>
              <a:rPr lang="en-GB" sz="2800" dirty="0"/>
              <a:t>Element set and value vocabulary labels, definitions, and scope notes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4873" y="3822954"/>
            <a:ext cx="82388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Linked data version of RDA Reference is available from the OMR, RDA Registry, and GitHub (open license allows commercial use)</a:t>
            </a:r>
          </a:p>
        </p:txBody>
      </p:sp>
    </p:spTree>
    <p:extLst>
      <p:ext uri="{BB962C8B-B14F-4D97-AF65-F5344CB8AC3E}">
        <p14:creationId xmlns:p14="http://schemas.microsoft.com/office/powerpoint/2010/main" val="3961328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9814" y="142296"/>
            <a:ext cx="6354040" cy="6545829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2724727" y="3103417"/>
            <a:ext cx="443346" cy="406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row: Curved Right 7"/>
          <p:cNvSpPr/>
          <p:nvPr/>
        </p:nvSpPr>
        <p:spPr>
          <a:xfrm>
            <a:off x="2037484" y="3223490"/>
            <a:ext cx="424873" cy="2299856"/>
          </a:xfrm>
          <a:prstGeom prst="curvedRightArrow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4873" y="461819"/>
            <a:ext cx="19084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Semantic</a:t>
            </a:r>
          </a:p>
          <a:p>
            <a:r>
              <a:rPr lang="en-GB" sz="3600" dirty="0"/>
              <a:t>Web</a:t>
            </a:r>
          </a:p>
        </p:txBody>
      </p:sp>
    </p:spTree>
    <p:extLst>
      <p:ext uri="{BB962C8B-B14F-4D97-AF65-F5344CB8AC3E}">
        <p14:creationId xmlns:p14="http://schemas.microsoft.com/office/powerpoint/2010/main" val="3240985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Gordon\AppData\Local\Temp\x10sctmp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146" y="712213"/>
            <a:ext cx="8705756" cy="605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060423" y="6186935"/>
            <a:ext cx="2055563" cy="40011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/>
              <a:t>French cataloguer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0146" y="168267"/>
            <a:ext cx="18505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Global data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849177" y="6186935"/>
            <a:ext cx="2211246" cy="40011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/>
              <a:t>German translation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30144" y="6186935"/>
            <a:ext cx="1619033" cy="40011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/>
              <a:t>Swedish work</a:t>
            </a:r>
          </a:p>
        </p:txBody>
      </p:sp>
    </p:spTree>
    <p:extLst>
      <p:ext uri="{BB962C8B-B14F-4D97-AF65-F5344CB8AC3E}">
        <p14:creationId xmlns:p14="http://schemas.microsoft.com/office/powerpoint/2010/main" val="4089707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RDASmall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DASmallLogo" id="{4710AFFA-5DDA-48A3-9A1C-9977E65F7716}" vid="{150653F5-A674-4B7B-99B8-A37FD8EA78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RDASmallLogo</Template>
  <TotalTime>991</TotalTime>
  <Words>680</Words>
  <Application>Microsoft Office PowerPoint</Application>
  <PresentationFormat>On-screen Show (4:3)</PresentationFormat>
  <Paragraphs>137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Wingdings</vt:lpstr>
      <vt:lpstr>Wingdings 2</vt:lpstr>
      <vt:lpstr>RDASmallLogo</vt:lpstr>
      <vt:lpstr>RDA, linked data, and development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Linked Data - Globally Connecting Libraries, Archives, and Museums</dc:title>
  <dc:creator>Gordon Dunsire</dc:creator>
  <cp:lastModifiedBy>Gordon Dunsire</cp:lastModifiedBy>
  <cp:revision>34</cp:revision>
  <dcterms:created xsi:type="dcterms:W3CDTF">2016-06-05T11:15:00Z</dcterms:created>
  <dcterms:modified xsi:type="dcterms:W3CDTF">2016-09-26T10:35:59Z</dcterms:modified>
</cp:coreProperties>
</file>