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4996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55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2177" y="-209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4B191-1E00-4F54-A150-9D7F04D71445}" type="datetimeFigureOut">
              <a:rPr lang="en-GB" smtClean="0"/>
              <a:t>02/07/2017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3D99A-B7A1-4262-A8BC-3E52676E00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28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daregistry.info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daregistry.info/rgAbout/rdaref/dataflow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rda-rsc.org/sites/all/files/RSC-Chair-17-fix.pdf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a brief presentation showing how data for the RDA linked data vocabularies are managed and re-used.</a:t>
            </a:r>
          </a:p>
          <a:p>
            <a:endParaRPr lang="en-GB" dirty="0"/>
          </a:p>
          <a:p>
            <a:r>
              <a:rPr lang="en-GB" dirty="0"/>
              <a:t>For further information about the topics mentioned in the presentation, see the RDA Registry at </a:t>
            </a:r>
            <a:r>
              <a:rPr lang="en-GB" dirty="0">
                <a:hlinkClick r:id="rId3"/>
              </a:rPr>
              <a:t>http://www.rdaregistry.info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3D99A-B7A1-4262-A8BC-3E52676E00B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823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RIMMF can export RDA data as RDF linked data.</a:t>
            </a:r>
          </a:p>
          <a:p>
            <a:endParaRPr lang="en-GB" dirty="0"/>
          </a:p>
          <a:p>
            <a:r>
              <a:rPr lang="en-GB" dirty="0"/>
              <a:t>This is part of the r-ball from the RDA hackathon ("jane-</a:t>
            </a:r>
            <a:r>
              <a:rPr lang="en-GB" dirty="0" err="1"/>
              <a:t>athon</a:t>
            </a:r>
            <a:r>
              <a:rPr lang="en-GB" dirty="0"/>
              <a:t>") for Leonard Bernstein, exported in a linked data format. </a:t>
            </a:r>
            <a:r>
              <a:rPr lang="en-GB"/>
              <a:t>It shows </a:t>
            </a:r>
            <a:r>
              <a:rPr lang="en-GB" dirty="0"/>
              <a:t>the URI for "audio disc".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3D99A-B7A1-4262-A8BC-3E52676E00B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862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diagram shows the basic flow of RDA Reference data through the RDA content management infrastructure.</a:t>
            </a:r>
          </a:p>
          <a:p>
            <a:endParaRPr lang="en-GB" dirty="0"/>
          </a:p>
          <a:p>
            <a:r>
              <a:rPr lang="en-GB" dirty="0"/>
              <a:t>RDA Reference is the content of labels, definitions, and scope notes of RDA entities, element sets and value vocabularies.</a:t>
            </a:r>
          </a:p>
          <a:p>
            <a:endParaRPr lang="en-GB" dirty="0"/>
          </a:p>
          <a:p>
            <a:r>
              <a:rPr lang="en-GB" dirty="0"/>
              <a:t>Editors of RDA Reference, including translators, maintain the content in the Open Metadata Registry in linked data format.</a:t>
            </a:r>
          </a:p>
          <a:p>
            <a:endParaRPr lang="en-GB" dirty="0"/>
          </a:p>
          <a:p>
            <a:r>
              <a:rPr lang="en-GB" dirty="0"/>
              <a:t>From there, the content flows via software processes to various RDA products and services aimed at different audiences.</a:t>
            </a:r>
          </a:p>
          <a:p>
            <a:endParaRPr lang="en-GB" dirty="0"/>
          </a:p>
          <a:p>
            <a:r>
              <a:rPr lang="en-GB" dirty="0"/>
              <a:t>Further information can be found in the RDA Registry at </a:t>
            </a:r>
            <a:r>
              <a:rPr lang="en-GB" dirty="0">
                <a:hlinkClick r:id="rId3"/>
              </a:rPr>
              <a:t>http://www.rdaregistry.info/rgAbout/rdaref/dataflow/</a:t>
            </a:r>
            <a:r>
              <a:rPr lang="en-GB" dirty="0"/>
              <a:t> and in the appendix of </a:t>
            </a:r>
          </a:p>
          <a:p>
            <a:r>
              <a:rPr lang="en-GB" dirty="0"/>
              <a:t>RSC/Chair/17 - RDA Toolkit Glossary and RDA Reference (</a:t>
            </a:r>
            <a:r>
              <a:rPr lang="en-GB" dirty="0">
                <a:hlinkClick r:id="rId4"/>
              </a:rPr>
              <a:t>http://www.rda-rsc.org/sites/all/files/RSC-Chair-17-fix.pdf</a:t>
            </a:r>
            <a:r>
              <a:rPr lang="en-GB" dirty="0"/>
              <a:t>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3D99A-B7A1-4262-A8BC-3E52676E00B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404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Bulk changes to RDA Reference are made on a spreadsheet that is then imported into the OMR.</a:t>
            </a:r>
          </a:p>
          <a:p>
            <a:endParaRPr lang="en-GB" dirty="0"/>
          </a:p>
          <a:p>
            <a:r>
              <a:rPr lang="en-GB" dirty="0"/>
              <a:t>This is part of the spreadsheet for the RDA Carrier Type value vocabulary.</a:t>
            </a:r>
          </a:p>
          <a:p>
            <a:endParaRPr lang="en-GB" dirty="0"/>
          </a:p>
          <a:p>
            <a:r>
              <a:rPr lang="en-GB" dirty="0"/>
              <a:t>The remaining slides show how the preferred label "audio disc" appears as it moves through the infrastructure.</a:t>
            </a:r>
          </a:p>
          <a:p>
            <a:endParaRPr lang="en-GB" dirty="0"/>
          </a:p>
          <a:p>
            <a:r>
              <a:rPr lang="en-GB" dirty="0"/>
              <a:t>The OMR also has an interface for making changes to single elements or concepts.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3D99A-B7A1-4262-A8BC-3E52676E00B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006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part of the HTML webpage for the value vocabulary.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3D99A-B7A1-4262-A8BC-3E52676E00B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409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part of the detail webpage for "audio disc".</a:t>
            </a:r>
          </a:p>
          <a:p>
            <a:endParaRPr lang="en-GB" dirty="0"/>
          </a:p>
          <a:p>
            <a:r>
              <a:rPr lang="en-GB" dirty="0"/>
              <a:t>It shows translations in multiple languages, linked to the URI of the vocabulary concept.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3D99A-B7A1-4262-A8BC-3E52676E00B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784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RDA Reference content in the OMR is updated ad hoc.</a:t>
            </a:r>
          </a:p>
          <a:p>
            <a:endParaRPr lang="en-GB" dirty="0"/>
          </a:p>
          <a:p>
            <a:r>
              <a:rPr lang="en-GB" dirty="0"/>
              <a:t>From time to time the cumulative changes are released as versions of RDA Vocabularies in a variety of RDF linked data formats.</a:t>
            </a:r>
          </a:p>
          <a:p>
            <a:endParaRPr lang="en-GB" dirty="0"/>
          </a:p>
          <a:p>
            <a:r>
              <a:rPr lang="en-GB" dirty="0"/>
              <a:t>The GitHub platform is used for version control and distribution. RDA releases use a semantic version numbering system.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3D99A-B7A1-4262-A8BC-3E52676E00B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701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RDA Vocabularies data in RDF/XML format is extracted and formatted using XLST scripts.</a:t>
            </a:r>
          </a:p>
          <a:p>
            <a:endParaRPr lang="en-GB" dirty="0"/>
          </a:p>
          <a:p>
            <a:r>
              <a:rPr lang="en-GB" dirty="0"/>
              <a:t>The whole of the RDA Toolkit Glossary is generated in this way.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3D99A-B7A1-4262-A8BC-3E52676E00B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822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Value vocabulary terms for listing with the RDA Toolkit instructions are also extracted and formatted using XSLT.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3D99A-B7A1-4262-A8BC-3E52676E00B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950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RIMMF, the RDA data editor, also extracts content from RDA Vocabularies.</a:t>
            </a:r>
          </a:p>
          <a:p>
            <a:endParaRPr lang="en-GB" dirty="0"/>
          </a:p>
          <a:p>
            <a:r>
              <a:rPr lang="en-GB" dirty="0"/>
              <a:t>This is part of the data form for a manifestation that offers a pop-down list of terms for the RDA element Carrier type.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3D99A-B7A1-4262-A8BC-3E52676E00B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95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E8EC-0CB9-4D0C-8B37-B02C0F65EC28}" type="datetimeFigureOut">
              <a:rPr lang="en-GB" smtClean="0"/>
              <a:t>02/07/2017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E843-B9EC-4A05-8E37-1B7D5D765B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730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E8EC-0CB9-4D0C-8B37-B02C0F65EC28}" type="datetimeFigureOut">
              <a:rPr lang="en-GB" smtClean="0"/>
              <a:t>02/07/2017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E843-B9EC-4A05-8E37-1B7D5D765B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728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E8EC-0CB9-4D0C-8B37-B02C0F65EC28}" type="datetimeFigureOut">
              <a:rPr lang="en-GB" smtClean="0"/>
              <a:t>02/07/2017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E843-B9EC-4A05-8E37-1B7D5D765B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53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E8EC-0CB9-4D0C-8B37-B02C0F65EC28}" type="datetimeFigureOut">
              <a:rPr lang="en-GB" smtClean="0"/>
              <a:t>02/07/2017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E843-B9EC-4A05-8E37-1B7D5D765B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10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E8EC-0CB9-4D0C-8B37-B02C0F65EC28}" type="datetimeFigureOut">
              <a:rPr lang="en-GB" smtClean="0"/>
              <a:t>02/07/2017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E843-B9EC-4A05-8E37-1B7D5D765B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817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E8EC-0CB9-4D0C-8B37-B02C0F65EC28}" type="datetimeFigureOut">
              <a:rPr lang="en-GB" smtClean="0"/>
              <a:t>02/07/2017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E843-B9EC-4A05-8E37-1B7D5D765B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831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E8EC-0CB9-4D0C-8B37-B02C0F65EC28}" type="datetimeFigureOut">
              <a:rPr lang="en-GB" smtClean="0"/>
              <a:t>02/07/2017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E843-B9EC-4A05-8E37-1B7D5D765B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109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E8EC-0CB9-4D0C-8B37-B02C0F65EC28}" type="datetimeFigureOut">
              <a:rPr lang="en-GB" smtClean="0"/>
              <a:t>02/07/2017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E843-B9EC-4A05-8E37-1B7D5D765B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134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E8EC-0CB9-4D0C-8B37-B02C0F65EC28}" type="datetimeFigureOut">
              <a:rPr lang="en-GB" smtClean="0"/>
              <a:t>02/07/2017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E843-B9EC-4A05-8E37-1B7D5D765B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167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E8EC-0CB9-4D0C-8B37-B02C0F65EC28}" type="datetimeFigureOut">
              <a:rPr lang="en-GB" smtClean="0"/>
              <a:t>02/07/2017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E843-B9EC-4A05-8E37-1B7D5D765B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414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7E8EC-0CB9-4D0C-8B37-B02C0F65EC28}" type="datetimeFigureOut">
              <a:rPr lang="en-GB" smtClean="0"/>
              <a:t>02/07/2017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E843-B9EC-4A05-8E37-1B7D5D765B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035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7E8EC-0CB9-4D0C-8B37-B02C0F65EC28}" type="datetimeFigureOut">
              <a:rPr lang="en-GB" smtClean="0"/>
              <a:t>02/07/2017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4E843-B9EC-4A05-8E37-1B7D5D765B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167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497EC-2C61-4BC6-8D55-9D90E44B2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44749"/>
            <a:ext cx="7772400" cy="3244074"/>
          </a:xfrm>
        </p:spPr>
        <p:txBody>
          <a:bodyPr>
            <a:normAutofit fontScale="90000"/>
          </a:bodyPr>
          <a:lstStyle/>
          <a:p>
            <a:r>
              <a:rPr lang="en-GB" dirty="0"/>
              <a:t>RDA linked data vocabularies data management and use workflow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581DCF-D9FC-48D0-AB4F-F7F8F91CA4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244064"/>
            <a:ext cx="6858000" cy="1655762"/>
          </a:xfrm>
        </p:spPr>
        <p:txBody>
          <a:bodyPr/>
          <a:lstStyle/>
          <a:p>
            <a:r>
              <a:rPr lang="en-GB" dirty="0"/>
              <a:t>Gordon Dunsire</a:t>
            </a:r>
          </a:p>
          <a:p>
            <a:r>
              <a:rPr lang="en-GB" dirty="0"/>
              <a:t>Presented  to RDA Linked Data Forum, ALA Annual, Chicago, USA, 26 June 2017</a:t>
            </a:r>
          </a:p>
        </p:txBody>
      </p:sp>
    </p:spTree>
    <p:extLst>
      <p:ext uri="{BB962C8B-B14F-4D97-AF65-F5344CB8AC3E}">
        <p14:creationId xmlns:p14="http://schemas.microsoft.com/office/powerpoint/2010/main" val="1997379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5CF961-BD31-4626-9A0F-AFFCFFA44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88" y="1832145"/>
            <a:ext cx="8722468" cy="14257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EFF630-B5CB-4C59-98EF-E144617BD52E}"/>
              </a:ext>
            </a:extLst>
          </p:cNvPr>
          <p:cNvSpPr txBox="1"/>
          <p:nvPr/>
        </p:nvSpPr>
        <p:spPr>
          <a:xfrm>
            <a:off x="376136" y="395591"/>
            <a:ext cx="6219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RIMMF linked data output (RDF)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E3E64A3-5F61-4377-B292-2B258B1CC620}"/>
              </a:ext>
            </a:extLst>
          </p:cNvPr>
          <p:cNvSpPr/>
          <p:nvPr/>
        </p:nvSpPr>
        <p:spPr>
          <a:xfrm>
            <a:off x="0" y="2425429"/>
            <a:ext cx="5869021" cy="4409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236C12-0A50-485E-8041-18E7E0A601B2}"/>
              </a:ext>
            </a:extLst>
          </p:cNvPr>
          <p:cNvSpPr txBox="1"/>
          <p:nvPr/>
        </p:nvSpPr>
        <p:spPr>
          <a:xfrm>
            <a:off x="2441643" y="3898922"/>
            <a:ext cx="6029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Taken from r-ball from the Lenny-a-thon</a:t>
            </a:r>
          </a:p>
        </p:txBody>
      </p:sp>
    </p:spTree>
    <p:extLst>
      <p:ext uri="{BB962C8B-B14F-4D97-AF65-F5344CB8AC3E}">
        <p14:creationId xmlns:p14="http://schemas.microsoft.com/office/powerpoint/2010/main" val="397571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17"/>
          <p:cNvSpPr/>
          <p:nvPr/>
        </p:nvSpPr>
        <p:spPr>
          <a:xfrm>
            <a:off x="5507048" y="3043304"/>
            <a:ext cx="1751825" cy="465361"/>
          </a:xfrm>
          <a:prstGeom prst="right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" name="Text Box 3"/>
          <p:cNvSpPr txBox="1"/>
          <p:nvPr/>
        </p:nvSpPr>
        <p:spPr>
          <a:xfrm>
            <a:off x="2878061" y="1577450"/>
            <a:ext cx="2986615" cy="864242"/>
          </a:xfrm>
          <a:prstGeom prst="rect">
            <a:avLst/>
          </a:prstGeom>
          <a:solidFill>
            <a:schemeClr val="lt1"/>
          </a:solidFill>
          <a:ln w="19050">
            <a:solidFill>
              <a:prstClr val="black"/>
            </a:solidFill>
          </a:ln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Metadata Registry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RDA/RDF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2"/>
          <p:cNvSpPr txBox="1"/>
          <p:nvPr/>
        </p:nvSpPr>
        <p:spPr>
          <a:xfrm>
            <a:off x="3241662" y="2796377"/>
            <a:ext cx="2261547" cy="864242"/>
          </a:xfrm>
          <a:prstGeom prst="rect">
            <a:avLst/>
          </a:prstGeom>
          <a:solidFill>
            <a:schemeClr val="lt1"/>
          </a:solidFill>
          <a:ln w="19050">
            <a:solidFill>
              <a:prstClr val="black"/>
            </a:solidFill>
          </a:ln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RDA Vocabularies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(GitHub)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2"/>
          <p:cNvSpPr txBox="1"/>
          <p:nvPr/>
        </p:nvSpPr>
        <p:spPr>
          <a:xfrm>
            <a:off x="982329" y="4038408"/>
            <a:ext cx="1615075" cy="864242"/>
          </a:xfrm>
          <a:prstGeom prst="rect">
            <a:avLst/>
          </a:prstGeom>
          <a:solidFill>
            <a:schemeClr val="lt1"/>
          </a:solidFill>
          <a:ln w="19050">
            <a:solidFill>
              <a:prstClr val="black"/>
            </a:solidFill>
          </a:ln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RDA Toolkit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content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2"/>
          <p:cNvSpPr txBox="1"/>
          <p:nvPr/>
        </p:nvSpPr>
        <p:spPr>
          <a:xfrm>
            <a:off x="6331740" y="4025112"/>
            <a:ext cx="1742377" cy="864242"/>
          </a:xfrm>
          <a:prstGeom prst="rect">
            <a:avLst/>
          </a:prstGeom>
          <a:solidFill>
            <a:schemeClr val="lt1"/>
          </a:solidFill>
          <a:ln w="19050">
            <a:solidFill>
              <a:prstClr val="black"/>
            </a:solidFill>
          </a:ln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RDA Registry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2"/>
          <p:cNvSpPr txBox="1"/>
          <p:nvPr/>
        </p:nvSpPr>
        <p:spPr>
          <a:xfrm>
            <a:off x="2884624" y="4029928"/>
            <a:ext cx="1275234" cy="864242"/>
          </a:xfrm>
          <a:prstGeom prst="rect">
            <a:avLst/>
          </a:prstGeom>
          <a:solidFill>
            <a:schemeClr val="lt1"/>
          </a:solidFill>
          <a:ln w="19050">
            <a:solidFill>
              <a:prstClr val="black"/>
            </a:solidFill>
          </a:ln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RIMMF3</a:t>
            </a:r>
          </a:p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editor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Down Arrow 3"/>
          <p:cNvSpPr/>
          <p:nvPr/>
        </p:nvSpPr>
        <p:spPr>
          <a:xfrm>
            <a:off x="4122299" y="2451189"/>
            <a:ext cx="498138" cy="3324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" name="Bent Arrow 8"/>
          <p:cNvSpPr/>
          <p:nvPr/>
        </p:nvSpPr>
        <p:spPr>
          <a:xfrm rot="5400000" flipV="1">
            <a:off x="2171155" y="2951380"/>
            <a:ext cx="858409" cy="128260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Bent Arrow 11"/>
          <p:cNvSpPr/>
          <p:nvPr/>
        </p:nvSpPr>
        <p:spPr>
          <a:xfrm rot="16200000" flipH="1" flipV="1">
            <a:off x="5814038" y="2865993"/>
            <a:ext cx="832834" cy="144680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2" name="Text Box 2"/>
          <p:cNvSpPr txBox="1"/>
          <p:nvPr/>
        </p:nvSpPr>
        <p:spPr>
          <a:xfrm>
            <a:off x="396147" y="1355657"/>
            <a:ext cx="1692563" cy="1307760"/>
          </a:xfrm>
          <a:prstGeom prst="rect">
            <a:avLst/>
          </a:prstGeom>
          <a:solidFill>
            <a:schemeClr val="lt1"/>
          </a:solidFill>
          <a:ln w="12700">
            <a:solidFill>
              <a:prstClr val="black"/>
            </a:solidFill>
            <a:prstDash val="lgDash"/>
          </a:ln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RDA editors: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Secretary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Translators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2"/>
          <p:cNvSpPr txBox="1"/>
          <p:nvPr/>
        </p:nvSpPr>
        <p:spPr>
          <a:xfrm>
            <a:off x="6728037" y="1747957"/>
            <a:ext cx="1550870" cy="532791"/>
          </a:xfrm>
          <a:prstGeom prst="rect">
            <a:avLst/>
          </a:prstGeom>
          <a:solidFill>
            <a:schemeClr val="lt1"/>
          </a:solidFill>
          <a:ln w="12700">
            <a:solidFill>
              <a:prstClr val="black"/>
            </a:solidFill>
            <a:prstDash val="lgDash"/>
          </a:ln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Developers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Left-Right Arrow 13"/>
          <p:cNvSpPr/>
          <p:nvPr/>
        </p:nvSpPr>
        <p:spPr>
          <a:xfrm>
            <a:off x="2130261" y="1818612"/>
            <a:ext cx="730603" cy="41414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5" name="Right Arrow 15"/>
          <p:cNvSpPr/>
          <p:nvPr/>
        </p:nvSpPr>
        <p:spPr>
          <a:xfrm>
            <a:off x="5893971" y="1776890"/>
            <a:ext cx="792593" cy="465361"/>
          </a:xfrm>
          <a:prstGeom prst="right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6" name="Text Box 2"/>
          <p:cNvSpPr txBox="1"/>
          <p:nvPr/>
        </p:nvSpPr>
        <p:spPr>
          <a:xfrm>
            <a:off x="7289276" y="3014812"/>
            <a:ext cx="1550870" cy="531841"/>
          </a:xfrm>
          <a:prstGeom prst="rect">
            <a:avLst/>
          </a:prstGeom>
          <a:solidFill>
            <a:schemeClr val="lt1"/>
          </a:solidFill>
          <a:ln w="12700">
            <a:solidFill>
              <a:prstClr val="black"/>
            </a:solidFill>
            <a:prstDash val="lgDash"/>
          </a:ln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Developers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2"/>
          <p:cNvSpPr txBox="1"/>
          <p:nvPr/>
        </p:nvSpPr>
        <p:spPr>
          <a:xfrm>
            <a:off x="6427533" y="5537569"/>
            <a:ext cx="1550870" cy="531841"/>
          </a:xfrm>
          <a:prstGeom prst="rect">
            <a:avLst/>
          </a:prstGeom>
          <a:solidFill>
            <a:schemeClr val="lt1"/>
          </a:solidFill>
          <a:ln w="12700">
            <a:solidFill>
              <a:prstClr val="black"/>
            </a:solidFill>
            <a:prstDash val="lgDash"/>
          </a:ln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Developers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Down Arrow 20"/>
          <p:cNvSpPr/>
          <p:nvPr/>
        </p:nvSpPr>
        <p:spPr>
          <a:xfrm>
            <a:off x="3273172" y="4895492"/>
            <a:ext cx="498138" cy="620675"/>
          </a:xfrm>
          <a:prstGeom prst="down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9" name="Down Arrow 21"/>
          <p:cNvSpPr/>
          <p:nvPr/>
        </p:nvSpPr>
        <p:spPr>
          <a:xfrm>
            <a:off x="1541865" y="4903091"/>
            <a:ext cx="498138" cy="621556"/>
          </a:xfrm>
          <a:prstGeom prst="down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0" name="Down Arrow 22"/>
          <p:cNvSpPr/>
          <p:nvPr/>
        </p:nvSpPr>
        <p:spPr>
          <a:xfrm>
            <a:off x="5008910" y="5196113"/>
            <a:ext cx="498138" cy="332401"/>
          </a:xfrm>
          <a:prstGeom prst="down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1" name="Text Box 2"/>
          <p:cNvSpPr txBox="1"/>
          <p:nvPr/>
        </p:nvSpPr>
        <p:spPr>
          <a:xfrm>
            <a:off x="980115" y="5551307"/>
            <a:ext cx="1620610" cy="531841"/>
          </a:xfrm>
          <a:prstGeom prst="rect">
            <a:avLst/>
          </a:prstGeom>
          <a:solidFill>
            <a:schemeClr val="lt1"/>
          </a:solidFill>
          <a:ln w="12700">
            <a:solidFill>
              <a:prstClr val="black"/>
            </a:solidFill>
            <a:prstDash val="lgDash"/>
          </a:ln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Cataloguers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2"/>
          <p:cNvSpPr txBox="1"/>
          <p:nvPr/>
        </p:nvSpPr>
        <p:spPr>
          <a:xfrm>
            <a:off x="2860864" y="5543268"/>
            <a:ext cx="1360905" cy="799219"/>
          </a:xfrm>
          <a:prstGeom prst="rect">
            <a:avLst/>
          </a:prstGeom>
          <a:solidFill>
            <a:schemeClr val="lt1"/>
          </a:solidFill>
          <a:ln w="12700">
            <a:solidFill>
              <a:prstClr val="black"/>
            </a:solidFill>
            <a:prstDash val="lgDash"/>
          </a:ln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Trainers;</a:t>
            </a:r>
          </a:p>
          <a:p>
            <a:pPr algn="ctr">
              <a:spcAft>
                <a:spcPts val="0"/>
              </a:spcAft>
            </a:pP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Prototypers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2"/>
          <p:cNvSpPr txBox="1"/>
          <p:nvPr/>
        </p:nvSpPr>
        <p:spPr>
          <a:xfrm>
            <a:off x="4475938" y="4030810"/>
            <a:ext cx="1563047" cy="1165302"/>
          </a:xfrm>
          <a:prstGeom prst="rect">
            <a:avLst/>
          </a:prstGeom>
          <a:solidFill>
            <a:schemeClr val="lt1"/>
          </a:solidFill>
          <a:ln w="19050">
            <a:solidFill>
              <a:prstClr val="black"/>
            </a:solidFill>
          </a:ln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RDA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Vocabulary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Server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 Box 2"/>
          <p:cNvSpPr txBox="1"/>
          <p:nvPr/>
        </p:nvSpPr>
        <p:spPr>
          <a:xfrm>
            <a:off x="4422803" y="5543268"/>
            <a:ext cx="1669316" cy="531841"/>
          </a:xfrm>
          <a:prstGeom prst="rect">
            <a:avLst/>
          </a:prstGeom>
          <a:solidFill>
            <a:schemeClr val="lt1"/>
          </a:solidFill>
          <a:ln w="12700">
            <a:solidFill>
              <a:prstClr val="black"/>
            </a:solidFill>
            <a:prstDash val="lgDash"/>
          </a:ln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Applications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Down Arrow 28"/>
          <p:cNvSpPr/>
          <p:nvPr/>
        </p:nvSpPr>
        <p:spPr>
          <a:xfrm>
            <a:off x="3273172" y="3673413"/>
            <a:ext cx="498138" cy="3324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6" name="Down Arrow 29"/>
          <p:cNvSpPr/>
          <p:nvPr/>
        </p:nvSpPr>
        <p:spPr>
          <a:xfrm>
            <a:off x="6953859" y="4902650"/>
            <a:ext cx="498138" cy="620165"/>
          </a:xfrm>
          <a:prstGeom prst="down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7" name="Down Arrow 31"/>
          <p:cNvSpPr/>
          <p:nvPr/>
        </p:nvSpPr>
        <p:spPr>
          <a:xfrm>
            <a:off x="5008906" y="3660620"/>
            <a:ext cx="498138" cy="3324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181263" y="120073"/>
            <a:ext cx="3789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RDA Reference </a:t>
            </a:r>
            <a:r>
              <a:rPr lang="en-GB" sz="2800"/>
              <a:t>data flow</a:t>
            </a:r>
            <a:endParaRPr lang="en-GB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6495850" y="888116"/>
            <a:ext cx="23442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Semantic versioning:</a:t>
            </a:r>
          </a:p>
          <a:p>
            <a:pPr algn="r"/>
            <a:r>
              <a:rPr lang="en-GB" sz="2000" dirty="0"/>
              <a:t>Application roll-back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5731" y="634750"/>
            <a:ext cx="403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Entities, element sets, value vocabularies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07703" y="155129"/>
            <a:ext cx="2132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000" dirty="0"/>
              <a:t>Atomic audit trail</a:t>
            </a:r>
          </a:p>
          <a:p>
            <a:pPr algn="r"/>
            <a:r>
              <a:rPr lang="en-GB" sz="2000" dirty="0"/>
              <a:t>Deprecation policy</a:t>
            </a:r>
          </a:p>
        </p:txBody>
      </p:sp>
    </p:spTree>
    <p:extLst>
      <p:ext uri="{BB962C8B-B14F-4D97-AF65-F5344CB8AC3E}">
        <p14:creationId xmlns:p14="http://schemas.microsoft.com/office/powerpoint/2010/main" val="196474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556E7A-9329-4F98-9630-EA1F5F8A3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28" y="2190429"/>
            <a:ext cx="8709498" cy="22976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8F4939-D5C3-4445-A97B-DBB3E2D208F7}"/>
              </a:ext>
            </a:extLst>
          </p:cNvPr>
          <p:cNvSpPr txBox="1"/>
          <p:nvPr/>
        </p:nvSpPr>
        <p:spPr>
          <a:xfrm>
            <a:off x="376136" y="395591"/>
            <a:ext cx="5853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OMR data import spreadsheet</a:t>
            </a:r>
          </a:p>
        </p:txBody>
      </p:sp>
    </p:spTree>
    <p:extLst>
      <p:ext uri="{BB962C8B-B14F-4D97-AF65-F5344CB8AC3E}">
        <p14:creationId xmlns:p14="http://schemas.microsoft.com/office/powerpoint/2010/main" val="3260952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6D0325-5EED-428F-AEDC-914EADEE8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17" y="1426889"/>
            <a:ext cx="8845685" cy="49526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4AEF20-A2B6-4EA5-AB75-E7B2D431DC73}"/>
              </a:ext>
            </a:extLst>
          </p:cNvPr>
          <p:cNvSpPr txBox="1"/>
          <p:nvPr/>
        </p:nvSpPr>
        <p:spPr>
          <a:xfrm>
            <a:off x="376136" y="395591"/>
            <a:ext cx="6167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OMR vocabulary display (HTML)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A59453F-C8E8-49BF-9E7D-F04124207C9D}"/>
              </a:ext>
            </a:extLst>
          </p:cNvPr>
          <p:cNvSpPr/>
          <p:nvPr/>
        </p:nvSpPr>
        <p:spPr>
          <a:xfrm>
            <a:off x="460443" y="5680953"/>
            <a:ext cx="1102468" cy="4409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1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FBBDA9-3A74-429B-B32F-DB2603690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038" y="1180289"/>
            <a:ext cx="6036221" cy="54299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E5B532-A17E-4AF4-93D3-9C4132CE9D60}"/>
              </a:ext>
            </a:extLst>
          </p:cNvPr>
          <p:cNvSpPr txBox="1"/>
          <p:nvPr/>
        </p:nvSpPr>
        <p:spPr>
          <a:xfrm>
            <a:off x="376136" y="395591"/>
            <a:ext cx="5620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OMR concept display (HTML)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B87D3A5-5677-4E76-BCAF-04F40CDADA00}"/>
              </a:ext>
            </a:extLst>
          </p:cNvPr>
          <p:cNvSpPr/>
          <p:nvPr/>
        </p:nvSpPr>
        <p:spPr>
          <a:xfrm>
            <a:off x="2574587" y="1394298"/>
            <a:ext cx="1102468" cy="4409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66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5395D4-F8E1-4EF4-BE5C-4D635B5F1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72" y="1396642"/>
            <a:ext cx="8709498" cy="46869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B0CDBA-650E-45B8-AB1E-89AC4E08C936}"/>
              </a:ext>
            </a:extLst>
          </p:cNvPr>
          <p:cNvSpPr txBox="1"/>
          <p:nvPr/>
        </p:nvSpPr>
        <p:spPr>
          <a:xfrm>
            <a:off x="376136" y="395591"/>
            <a:ext cx="6629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RDA Vocabularies release (GitHub)</a:t>
            </a:r>
          </a:p>
        </p:txBody>
      </p:sp>
    </p:spTree>
    <p:extLst>
      <p:ext uri="{BB962C8B-B14F-4D97-AF65-F5344CB8AC3E}">
        <p14:creationId xmlns:p14="http://schemas.microsoft.com/office/powerpoint/2010/main" val="1569111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B2AE9F-EB1C-4581-B4B1-6DE91FB1E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17" y="1562271"/>
            <a:ext cx="8696528" cy="39578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893A16-3EA7-46B3-B9E4-3AC88FB7A6A8}"/>
              </a:ext>
            </a:extLst>
          </p:cNvPr>
          <p:cNvSpPr txBox="1"/>
          <p:nvPr/>
        </p:nvSpPr>
        <p:spPr>
          <a:xfrm>
            <a:off x="376136" y="395591"/>
            <a:ext cx="5125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RDA Toolkit Glossary entry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486423B-B28C-43E2-B011-754842E1617E}"/>
              </a:ext>
            </a:extLst>
          </p:cNvPr>
          <p:cNvSpPr/>
          <p:nvPr/>
        </p:nvSpPr>
        <p:spPr>
          <a:xfrm>
            <a:off x="123217" y="3398195"/>
            <a:ext cx="1102468" cy="4409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3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4C6964-6299-4378-8C4F-0679FF0B4339}"/>
              </a:ext>
            </a:extLst>
          </p:cNvPr>
          <p:cNvSpPr txBox="1"/>
          <p:nvPr/>
        </p:nvSpPr>
        <p:spPr>
          <a:xfrm>
            <a:off x="376136" y="395591"/>
            <a:ext cx="7272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Vocabulary RDA Toolkit in instructions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F11EDE-F2BE-41EC-BC24-B1C4A16E2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856" y="1505403"/>
            <a:ext cx="7269804" cy="483228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A25E512-F208-4037-AB11-B8357726EFB4}"/>
              </a:ext>
            </a:extLst>
          </p:cNvPr>
          <p:cNvSpPr/>
          <p:nvPr/>
        </p:nvSpPr>
        <p:spPr>
          <a:xfrm>
            <a:off x="1446179" y="3638144"/>
            <a:ext cx="1290536" cy="4734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95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5D8970-41E1-46C0-8DCA-A2EB95526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87" y="1043654"/>
            <a:ext cx="8887110" cy="57732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6BBB91-180B-41A7-88FB-55DF213AE1AC}"/>
              </a:ext>
            </a:extLst>
          </p:cNvPr>
          <p:cNvSpPr txBox="1"/>
          <p:nvPr/>
        </p:nvSpPr>
        <p:spPr>
          <a:xfrm>
            <a:off x="376136" y="395591"/>
            <a:ext cx="6575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RIMMF pick-list in data input form</a:t>
            </a:r>
          </a:p>
        </p:txBody>
      </p:sp>
    </p:spTree>
    <p:extLst>
      <p:ext uri="{BB962C8B-B14F-4D97-AF65-F5344CB8AC3E}">
        <p14:creationId xmlns:p14="http://schemas.microsoft.com/office/powerpoint/2010/main" val="687862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389</TotalTime>
  <Words>617</Words>
  <Application>Microsoft Office PowerPoint</Application>
  <PresentationFormat>On-screen Show (4:3)</PresentationFormat>
  <Paragraphs>89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RDA linked data vocabularies data management and use workflow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Stuff</dc:title>
  <dc:creator>Gordon Dunsire</dc:creator>
  <cp:lastModifiedBy>Gordon Dunsire</cp:lastModifiedBy>
  <cp:revision>27</cp:revision>
  <dcterms:created xsi:type="dcterms:W3CDTF">2017-06-25T12:08:39Z</dcterms:created>
  <dcterms:modified xsi:type="dcterms:W3CDTF">2017-07-02T15:04:06Z</dcterms:modified>
</cp:coreProperties>
</file>