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0"/>
  </p:notesMasterIdLst>
  <p:sldIdLst>
    <p:sldId id="256" r:id="rId2"/>
    <p:sldId id="267" r:id="rId3"/>
    <p:sldId id="269" r:id="rId4"/>
    <p:sldId id="268" r:id="rId5"/>
    <p:sldId id="271" r:id="rId6"/>
    <p:sldId id="358" r:id="rId7"/>
    <p:sldId id="296" r:id="rId8"/>
    <p:sldId id="360" r:id="rId9"/>
    <p:sldId id="359" r:id="rId10"/>
    <p:sldId id="361" r:id="rId11"/>
    <p:sldId id="362" r:id="rId12"/>
    <p:sldId id="363" r:id="rId13"/>
    <p:sldId id="364" r:id="rId14"/>
    <p:sldId id="365" r:id="rId15"/>
    <p:sldId id="366" r:id="rId16"/>
    <p:sldId id="367" r:id="rId17"/>
    <p:sldId id="368" r:id="rId18"/>
    <p:sldId id="357" r:id="rId1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Deborah F" initials="DF" lastIdx="30" clrIdx="0">
    <p:extLst/>
  </p:cmAuthor>
  <p:cmAuthor id="2" name="Damian Iseminger" initials="DI" lastIdx="3" clrIdx="1"/>
  <p:cmAuthor id="3" name="Gordon Dunsire" initials="GD" lastIdx="1" clrIdx="2">
    <p:extLst>
      <p:ext uri="{19B8F6BF-5375-455C-9EA6-DF929625EA0E}">
        <p15:presenceInfo xmlns:p15="http://schemas.microsoft.com/office/powerpoint/2012/main" userId="89320f45fdc69f41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173" autoAdjust="0"/>
    <p:restoredTop sz="68215" autoAdjust="0"/>
  </p:normalViewPr>
  <p:slideViewPr>
    <p:cSldViewPr snapToGrid="0">
      <p:cViewPr varScale="1">
        <p:scale>
          <a:sx n="45" d="100"/>
          <a:sy n="45" d="100"/>
        </p:scale>
        <p:origin x="1719" y="2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10" d="100"/>
          <a:sy n="110" d="100"/>
        </p:scale>
        <p:origin x="1416" y="-1605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microsoft.com/office/2015/10/relationships/revisionInfo" Target="revisionInfo.xml"/><Relationship Id="rId3" Type="http://schemas.openxmlformats.org/officeDocument/2006/relationships/slide" Target="slides/slide2.xml"/><Relationship Id="rId21" Type="http://schemas.openxmlformats.org/officeDocument/2006/relationships/commentAuthors" Target="commentAuthor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A0DD50-18A1-4747-A521-55649391DCED}" type="datetimeFigureOut">
              <a:rPr lang="en-GB" smtClean="0"/>
              <a:t>24/11/2017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8F150A1-574D-469C-8C1C-54A24F397A8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547199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Many libraries are adding an increasing number of information resources in digital formats to their collections.</a:t>
            </a:r>
          </a:p>
          <a:p>
            <a:endParaRPr lang="en-GB" dirty="0"/>
          </a:p>
          <a:p>
            <a:r>
              <a:rPr lang="en-GB" dirty="0"/>
              <a:t>These come from a variety of sources.</a:t>
            </a:r>
          </a:p>
          <a:p>
            <a:endParaRPr lang="en-GB" dirty="0"/>
          </a:p>
          <a:p>
            <a:r>
              <a:rPr lang="en-GB" dirty="0"/>
              <a:t>The costs of digitization have reduced significantly in recent years, and the tools for publishing information online are freely and openly available to billions of people.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F150A1-574D-469C-8C1C-54A24F397A80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7509315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An unstructured description is a data value that has no specific internal structure.</a:t>
            </a:r>
          </a:p>
          <a:p>
            <a:endParaRPr lang="en-GB" dirty="0"/>
          </a:p>
          <a:p>
            <a:r>
              <a:rPr lang="en-GB" dirty="0"/>
              <a:t>In general, the data can only be processed for keyword extraction and indexing.</a:t>
            </a:r>
          </a:p>
          <a:p>
            <a:endParaRPr lang="en-GB" dirty="0"/>
          </a:p>
          <a:p>
            <a:r>
              <a:rPr lang="en-GB" dirty="0"/>
              <a:t>An unstructured description can include data that is non-standard, not authenticated, or created by non-professional agents.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F150A1-574D-469C-8C1C-54A24F397A80}" type="slidenum">
              <a:rPr lang="en-GB" smtClean="0"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8460623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A structured description is usually composed of data with finer granularity that is assembled according to standard pattern.</a:t>
            </a:r>
          </a:p>
          <a:p>
            <a:endParaRPr lang="en-GB" dirty="0"/>
          </a:p>
          <a:p>
            <a:r>
              <a:rPr lang="en-GB" dirty="0"/>
              <a:t>The data can come from external authority file and other knowledge organizations systems, or be derived locally using RDA guidance and instructions.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F150A1-574D-469C-8C1C-54A24F397A80}" type="slidenum">
              <a:rPr lang="en-GB" smtClean="0"/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1918548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An identifier value can be taken from an external, authoritative source, or from a local database system.</a:t>
            </a:r>
          </a:p>
          <a:p>
            <a:endParaRPr lang="en-GB" dirty="0"/>
          </a:p>
          <a:p>
            <a:r>
              <a:rPr lang="en-GB" dirty="0"/>
              <a:t>Identifiers are generally intended for machine processing.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F150A1-574D-469C-8C1C-54A24F397A80}" type="slidenum">
              <a:rPr lang="en-GB" smtClean="0"/>
              <a:t>13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3853778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An IRI value can be processed by applications that are aware of the semantics of the metadata schema used for linked data.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F150A1-574D-469C-8C1C-54A24F397A80}" type="slidenum">
              <a:rPr lang="en-GB" smtClean="0"/>
              <a:t>14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7345632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This diagram shows all four recording methods in use to reference a related entity.</a:t>
            </a:r>
          </a:p>
          <a:p>
            <a:endParaRPr lang="en-GB" dirty="0"/>
          </a:p>
          <a:p>
            <a:r>
              <a:rPr lang="en-GB" dirty="0"/>
              <a:t>The diagram can be interpreted as an RDF graph for linked data, or as a relational schema for a local database.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B40ABC-08FF-40E9-9386-7C2CA2AB76A6}" type="slidenum">
              <a:rPr lang="en-GB" smtClean="0"/>
              <a:t>15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5910353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Most RDA elements will accommodate all four recording methods and types of value.</a:t>
            </a:r>
          </a:p>
          <a:p>
            <a:endParaRPr lang="en-GB" dirty="0"/>
          </a:p>
          <a:p>
            <a:r>
              <a:rPr lang="en-GB" dirty="0"/>
              <a:t>An example of an exception is a "note" element, which can only accept an unstructured description.</a:t>
            </a:r>
          </a:p>
          <a:p>
            <a:endParaRPr lang="en-GB" dirty="0"/>
          </a:p>
          <a:p>
            <a:r>
              <a:rPr lang="en-GB" dirty="0"/>
              <a:t>As shown in the previous diagram, a single element for a specific entity can take values from multiple recording methods.</a:t>
            </a:r>
          </a:p>
          <a:p>
            <a:endParaRPr lang="en-GB" dirty="0"/>
          </a:p>
          <a:p>
            <a:r>
              <a:rPr lang="en-GB" dirty="0"/>
              <a:t>This allows RDA applications to accommodate and integrate metadata values from multiple resources, ranging from "dumb" data of dubious provenance to "smart" semantic linked data.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F150A1-574D-469C-8C1C-54A24F397A80}" type="slidenum">
              <a:rPr lang="en-GB" smtClean="0"/>
              <a:t>16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5803694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This flexibility is intended to help libraries use metadata from a variety of sources to describe and access information resources of all types, and to store metadata for </a:t>
            </a:r>
            <a:r>
              <a:rPr lang="en-GB"/>
              <a:t>appropriate machine-processing.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F150A1-574D-469C-8C1C-54A24F397A80}" type="slidenum">
              <a:rPr lang="en-GB" smtClean="0"/>
              <a:t>17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6018550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National libraries and bibliographic agencies must obtain and create digital resources as part of their collecting and access policies.</a:t>
            </a:r>
          </a:p>
          <a:p>
            <a:endParaRPr lang="en-GB" dirty="0"/>
          </a:p>
          <a:p>
            <a:r>
              <a:rPr lang="en-GB" dirty="0"/>
              <a:t>At the same time, there is usually little or no extra funding assigned to catalogue these important resources. In many cases, overall funding for professional cataloguing has been reduced.</a:t>
            </a:r>
          </a:p>
          <a:p>
            <a:endParaRPr lang="en-GB" dirty="0"/>
          </a:p>
          <a:p>
            <a:r>
              <a:rPr lang="en-GB" dirty="0"/>
              <a:t>This may be due to the "Google effect": web search engines are seen as sufficient for general information retrieval requirements, despite their lack of precision and coverage.</a:t>
            </a:r>
          </a:p>
          <a:p>
            <a:endParaRPr lang="en-GB" dirty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F150A1-574D-469C-8C1C-54A24F397A80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6985164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At the same time, libraries are using metadata from a wider variety of sources.</a:t>
            </a:r>
          </a:p>
          <a:p>
            <a:endParaRPr lang="en-GB" dirty="0"/>
          </a:p>
          <a:p>
            <a:r>
              <a:rPr lang="en-GB" dirty="0"/>
              <a:t>These metadata are created by different kinds of agent in different contexts.</a:t>
            </a:r>
          </a:p>
          <a:p>
            <a:endParaRPr lang="en-GB" dirty="0"/>
          </a:p>
          <a:p>
            <a:r>
              <a:rPr lang="en-GB" dirty="0"/>
              <a:t>The result is a mix of metadata that range from standard to non-standard, in varying degrees of completeness and accuracy.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F150A1-574D-469C-8C1C-54A24F397A80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5276670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Libraries cannot afford to create their metadata by themselves, and must accept and use whatever metadata are available.</a:t>
            </a:r>
          </a:p>
          <a:p>
            <a:endParaRPr lang="en-GB" dirty="0"/>
          </a:p>
          <a:p>
            <a:r>
              <a:rPr lang="en-GB" dirty="0"/>
              <a:t>It is a challenge for libraries to incorporate this data into information discovery and access services.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F150A1-574D-469C-8C1C-54A24F397A80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8984080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The values assigned in metadata fall into two distinct categories: attribute and relationship.</a:t>
            </a:r>
          </a:p>
          <a:p>
            <a:endParaRPr lang="en-GB" dirty="0"/>
          </a:p>
          <a:p>
            <a:r>
              <a:rPr lang="en-GB" dirty="0"/>
              <a:t>A string value that describes an entity in itself is an attribute.</a:t>
            </a:r>
          </a:p>
          <a:p>
            <a:endParaRPr lang="en-GB" dirty="0"/>
          </a:p>
          <a:p>
            <a:r>
              <a:rPr lang="en-GB" dirty="0"/>
              <a:t>A related entity can be indicated by a string identifier that is assigned in a local relational data system, or by a URI designed to have global applicability.</a:t>
            </a:r>
          </a:p>
          <a:p>
            <a:endParaRPr lang="en-GB" dirty="0"/>
          </a:p>
          <a:p>
            <a:r>
              <a:rPr lang="en-GB" dirty="0"/>
              <a:t>Linked open data and the Semantic Web use the more fundamental distinction between a string value and a "thing" value represented by a IRI (an extended form of URI).</a:t>
            </a:r>
          </a:p>
          <a:p>
            <a:endParaRPr lang="en-GB" dirty="0"/>
          </a:p>
          <a:p>
            <a:r>
              <a:rPr lang="en-GB" dirty="0"/>
              <a:t>The new IFLA Library Reference Model is optimized for Semantic Web applications, and reflects the dual string and thing categories by blurring the distinction between attributes and relationships.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F150A1-574D-469C-8C1C-54A24F397A80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9531487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RDA has always accommodated a variety of scenarios for storing and processing RDA metadata.</a:t>
            </a:r>
          </a:p>
          <a:p>
            <a:endParaRPr lang="en-GB" dirty="0"/>
          </a:p>
          <a:p>
            <a:r>
              <a:rPr lang="en-GB" dirty="0"/>
              <a:t>The RDA Steering Committee is now developing RDA to accommodate linked data for Semantic Web applications.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F150A1-574D-469C-8C1C-54A24F397A80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4797662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RDA is being developed in several contexts over the next few years.</a:t>
            </a:r>
          </a:p>
          <a:p>
            <a:endParaRPr lang="en-GB" dirty="0"/>
          </a:p>
          <a:p>
            <a:r>
              <a:rPr lang="en-GB" dirty="0"/>
              <a:t>The composition of the RDA Steering Committee and RDA Board is moving from its Anglo-American basis to international representation.</a:t>
            </a:r>
          </a:p>
          <a:p>
            <a:endParaRPr lang="en-GB" dirty="0"/>
          </a:p>
          <a:p>
            <a:r>
              <a:rPr lang="en-GB" dirty="0"/>
              <a:t>The RDA Board strategy for RDA includes development to meet the needs of international communities, cultural heritage collections, and linked data applications.</a:t>
            </a:r>
          </a:p>
          <a:p>
            <a:endParaRPr lang="en-GB" dirty="0"/>
          </a:p>
          <a:p>
            <a:r>
              <a:rPr lang="en-GB" dirty="0"/>
              <a:t>The Library Reference Model is a development of the IFLA models used by RDA, including FRBR, FRAD, and FRSAD. Other standards related to RDA are undergoing similar development.</a:t>
            </a:r>
          </a:p>
          <a:p>
            <a:endParaRPr lang="en-GB" dirty="0"/>
          </a:p>
          <a:p>
            <a:r>
              <a:rPr lang="en-GB" dirty="0"/>
              <a:t>These form the background to the RDA Toolkit Review and Re-organization (3R) Project.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D305BC-47DC-496B-8740-7BEC34EFDE09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7506839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The RDA data ecosystem is summed up in this sentence introducing the RDA Board’s announcement of RDA’s strategic directions.</a:t>
            </a:r>
          </a:p>
          <a:p>
            <a:endParaRPr lang="en-GB" dirty="0"/>
          </a:p>
          <a:p>
            <a:r>
              <a:rPr lang="en-GB" dirty="0"/>
              <a:t>The RDA package is delivered by an infrastructure of two interacting services.</a:t>
            </a:r>
          </a:p>
          <a:p>
            <a:endParaRPr lang="en-GB" dirty="0"/>
          </a:p>
          <a:p>
            <a:r>
              <a:rPr lang="en-GB" dirty="0"/>
              <a:t>The human-facing components, including the guidelines and instructions, are the Toolkit.</a:t>
            </a:r>
          </a:p>
          <a:p>
            <a:endParaRPr lang="en-GB" dirty="0"/>
          </a:p>
          <a:p>
            <a:r>
              <a:rPr lang="en-GB" dirty="0"/>
              <a:t>The data-facing components are contained in the Registry.</a:t>
            </a:r>
          </a:p>
          <a:p>
            <a:endParaRPr lang="en-GB" dirty="0"/>
          </a:p>
          <a:p>
            <a:r>
              <a:rPr lang="en-GB" dirty="0"/>
              <a:t>Applying the data capture and storage techniques in RDA Toolkit to the data architecture in the RDA Registry produces well-formed data for RDA applications.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AE34AA-D804-4CB9-B15D-A67A5BA83B42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368860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RDA has always provided a range of methods for recording RDA metadata.</a:t>
            </a:r>
          </a:p>
          <a:p>
            <a:endParaRPr lang="en-GB" dirty="0"/>
          </a:p>
          <a:p>
            <a:r>
              <a:rPr lang="en-GB" dirty="0"/>
              <a:t>An entity related to the one being described can be referenced by an unstructured description, a structured description, or a local identifier.</a:t>
            </a:r>
          </a:p>
          <a:p>
            <a:endParaRPr lang="en-GB" dirty="0"/>
          </a:p>
          <a:p>
            <a:r>
              <a:rPr lang="en-GB" dirty="0"/>
              <a:t>These methods are being extended to cover the finer granularity of RDA elements, and to explicitly include global linked open data identifiers.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F150A1-574D-469C-8C1C-54A24F397A80}" type="slidenum">
              <a:rPr lang="en-GB" smtClean="0"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702586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5E0A95-E01D-4550-A35B-2A08A6CD5331}" type="datetimeFigureOut">
              <a:rPr lang="en-GB" smtClean="0"/>
              <a:t>24/11/2017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87ADB7-8683-446F-983A-1523A2E077E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079062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5E0A95-E01D-4550-A35B-2A08A6CD5331}" type="datetimeFigureOut">
              <a:rPr lang="en-GB" smtClean="0"/>
              <a:t>24/11/2017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87ADB7-8683-446F-983A-1523A2E077E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44221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5E0A95-E01D-4550-A35B-2A08A6CD5331}" type="datetimeFigureOut">
              <a:rPr lang="en-GB" smtClean="0"/>
              <a:t>24/11/2017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87ADB7-8683-446F-983A-1523A2E077E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244973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08527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8244452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53567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86928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05965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288824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5E0A95-E01D-4550-A35B-2A08A6CD5331}" type="datetimeFigureOut">
              <a:rPr lang="en-GB" smtClean="0"/>
              <a:t>24/11/2017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87ADB7-8683-446F-983A-1523A2E077E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135204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5E0A95-E01D-4550-A35B-2A08A6CD5331}" type="datetimeFigureOut">
              <a:rPr lang="en-GB" smtClean="0"/>
              <a:t>24/11/2017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87ADB7-8683-446F-983A-1523A2E077E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90829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5E0A95-E01D-4550-A35B-2A08A6CD5331}" type="datetimeFigureOut">
              <a:rPr lang="en-GB" smtClean="0"/>
              <a:t>24/11/2017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87ADB7-8683-446F-983A-1523A2E077EB}" type="slidenum">
              <a:rPr lang="en-GB" smtClean="0"/>
              <a:t>‹#›</a:t>
            </a:fld>
            <a:endParaRPr lang="en-GB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D87E2C49-FE2C-4517-A16D-961DF9125A57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9793" y="6111408"/>
            <a:ext cx="1791821" cy="7465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4536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BDE8DA-A1DF-4553-8CA2-0DC2237FAA5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GB" dirty="0"/>
              <a:t>RDA data and context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09A1CC5-6BAB-4EEA-BA5F-E89E9FDDBDF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/>
              <a:t>Gordon Dunsire</a:t>
            </a:r>
          </a:p>
          <a:p>
            <a:r>
              <a:rPr lang="en-GB" dirty="0"/>
              <a:t>Presented at "</a:t>
            </a:r>
            <a:r>
              <a:rPr lang="es-ES" dirty="0"/>
              <a:t>Desarrollo de RDA y casos de implementación en Europa</a:t>
            </a:r>
            <a:r>
              <a:rPr lang="en-GB" dirty="0"/>
              <a:t>"</a:t>
            </a:r>
          </a:p>
          <a:p>
            <a:r>
              <a:rPr lang="en-GB" dirty="0"/>
              <a:t>National Library of Spain, Madrid, 27 Oct 2017</a:t>
            </a:r>
          </a:p>
        </p:txBody>
      </p:sp>
    </p:spTree>
    <p:extLst>
      <p:ext uri="{BB962C8B-B14F-4D97-AF65-F5344CB8AC3E}">
        <p14:creationId xmlns:p14="http://schemas.microsoft.com/office/powerpoint/2010/main" val="10124181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0C99BF21-6427-49BF-B79C-D1766785A380}"/>
              </a:ext>
            </a:extLst>
          </p:cNvPr>
          <p:cNvSpPr txBox="1"/>
          <p:nvPr/>
        </p:nvSpPr>
        <p:spPr>
          <a:xfrm>
            <a:off x="594360" y="493776"/>
            <a:ext cx="555940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600" dirty="0"/>
              <a:t>RDA data recording methods</a:t>
            </a:r>
            <a:endParaRPr lang="en-US" sz="36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E8DC3D0-36D9-46DA-886F-195BFC8DC7B3}"/>
              </a:ext>
            </a:extLst>
          </p:cNvPr>
          <p:cNvSpPr txBox="1"/>
          <p:nvPr/>
        </p:nvSpPr>
        <p:spPr>
          <a:xfrm>
            <a:off x="789978" y="1832939"/>
            <a:ext cx="778302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Unstructured description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18ACB18-F2CA-42E7-89BA-7F6F1666BBEA}"/>
              </a:ext>
            </a:extLst>
          </p:cNvPr>
          <p:cNvSpPr txBox="1"/>
          <p:nvPr/>
        </p:nvSpPr>
        <p:spPr>
          <a:xfrm>
            <a:off x="789978" y="2746113"/>
            <a:ext cx="778302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Structured description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8C9D677-47BB-4860-A055-9F1962515AC4}"/>
              </a:ext>
            </a:extLst>
          </p:cNvPr>
          <p:cNvSpPr txBox="1"/>
          <p:nvPr/>
        </p:nvSpPr>
        <p:spPr>
          <a:xfrm>
            <a:off x="789978" y="3659287"/>
            <a:ext cx="778302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Identifier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1F2DA61-B3B9-4D05-BEBA-65AE005E4CAC}"/>
              </a:ext>
            </a:extLst>
          </p:cNvPr>
          <p:cNvSpPr txBox="1"/>
          <p:nvPr/>
        </p:nvSpPr>
        <p:spPr>
          <a:xfrm>
            <a:off x="789978" y="4572462"/>
            <a:ext cx="778302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Internationalized Resource Identifier (IRI-URI)</a:t>
            </a:r>
          </a:p>
        </p:txBody>
      </p:sp>
    </p:spTree>
    <p:extLst>
      <p:ext uri="{BB962C8B-B14F-4D97-AF65-F5344CB8AC3E}">
        <p14:creationId xmlns:p14="http://schemas.microsoft.com/office/powerpoint/2010/main" val="12312213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0C99BF21-6427-49BF-B79C-D1766785A380}"/>
              </a:ext>
            </a:extLst>
          </p:cNvPr>
          <p:cNvSpPr txBox="1"/>
          <p:nvPr/>
        </p:nvSpPr>
        <p:spPr>
          <a:xfrm>
            <a:off x="594360" y="493776"/>
            <a:ext cx="487614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600" dirty="0"/>
              <a:t>Unstructured description</a:t>
            </a:r>
            <a:endParaRPr lang="en-US" sz="36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E8DC3D0-36D9-46DA-886F-195BFC8DC7B3}"/>
              </a:ext>
            </a:extLst>
          </p:cNvPr>
          <p:cNvSpPr txBox="1"/>
          <p:nvPr/>
        </p:nvSpPr>
        <p:spPr>
          <a:xfrm>
            <a:off x="619381" y="1430330"/>
            <a:ext cx="778302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Transcribed data: what you see is what you get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18ACB18-F2CA-42E7-89BA-7F6F1666BBEA}"/>
              </a:ext>
            </a:extLst>
          </p:cNvPr>
          <p:cNvSpPr txBox="1"/>
          <p:nvPr/>
        </p:nvSpPr>
        <p:spPr>
          <a:xfrm>
            <a:off x="619381" y="2343504"/>
            <a:ext cx="778302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Free text notes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8C9D677-47BB-4860-A055-9F1962515AC4}"/>
              </a:ext>
            </a:extLst>
          </p:cNvPr>
          <p:cNvSpPr txBox="1"/>
          <p:nvPr/>
        </p:nvSpPr>
        <p:spPr>
          <a:xfrm>
            <a:off x="619381" y="3256678"/>
            <a:ext cx="778302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Uncontrolled terminology for description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1F2DA61-B3B9-4D05-BEBA-65AE005E4CAC}"/>
              </a:ext>
            </a:extLst>
          </p:cNvPr>
          <p:cNvSpPr txBox="1"/>
          <p:nvPr/>
        </p:nvSpPr>
        <p:spPr>
          <a:xfrm>
            <a:off x="619381" y="4169853"/>
            <a:ext cx="778302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Non-standard metadata from non-professional sources or lacking provenance (authority)</a:t>
            </a:r>
          </a:p>
        </p:txBody>
      </p:sp>
    </p:spTree>
    <p:extLst>
      <p:ext uri="{BB962C8B-B14F-4D97-AF65-F5344CB8AC3E}">
        <p14:creationId xmlns:p14="http://schemas.microsoft.com/office/powerpoint/2010/main" val="91145052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0C99BF21-6427-49BF-B79C-D1766785A380}"/>
              </a:ext>
            </a:extLst>
          </p:cNvPr>
          <p:cNvSpPr txBox="1"/>
          <p:nvPr/>
        </p:nvSpPr>
        <p:spPr>
          <a:xfrm>
            <a:off x="594360" y="493776"/>
            <a:ext cx="437318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600"/>
              <a:t>Structured description</a:t>
            </a:r>
            <a:endParaRPr lang="en-US" sz="36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E8DC3D0-36D9-46DA-886F-195BFC8DC7B3}"/>
              </a:ext>
            </a:extLst>
          </p:cNvPr>
          <p:cNvSpPr txBox="1"/>
          <p:nvPr/>
        </p:nvSpPr>
        <p:spPr>
          <a:xfrm>
            <a:off x="594360" y="1430330"/>
            <a:ext cx="778302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Data recorded in regular, standard, structured formats for human consumers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18ACB18-F2CA-42E7-89BA-7F6F1666BBEA}"/>
              </a:ext>
            </a:extLst>
          </p:cNvPr>
          <p:cNvSpPr txBox="1"/>
          <p:nvPr/>
        </p:nvSpPr>
        <p:spPr>
          <a:xfrm>
            <a:off x="594360" y="2612238"/>
            <a:ext cx="778302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Sources of data have "authority"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8C9D677-47BB-4860-A055-9F1962515AC4}"/>
              </a:ext>
            </a:extLst>
          </p:cNvPr>
          <p:cNvSpPr txBox="1"/>
          <p:nvPr/>
        </p:nvSpPr>
        <p:spPr>
          <a:xfrm>
            <a:off x="594360" y="3363259"/>
            <a:ext cx="778302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Authorized and variant access points, or controlled terminology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1F2DA61-B3B9-4D05-BEBA-65AE005E4CAC}"/>
              </a:ext>
            </a:extLst>
          </p:cNvPr>
          <p:cNvSpPr txBox="1"/>
          <p:nvPr/>
        </p:nvSpPr>
        <p:spPr>
          <a:xfrm>
            <a:off x="594360" y="4545167"/>
            <a:ext cx="778302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Data from authority files, vocabulary encoding schemes, and knowledge organization systems</a:t>
            </a:r>
          </a:p>
        </p:txBody>
      </p:sp>
    </p:spTree>
    <p:extLst>
      <p:ext uri="{BB962C8B-B14F-4D97-AF65-F5344CB8AC3E}">
        <p14:creationId xmlns:p14="http://schemas.microsoft.com/office/powerpoint/2010/main" val="202816118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0C99BF21-6427-49BF-B79C-D1766785A380}"/>
              </a:ext>
            </a:extLst>
          </p:cNvPr>
          <p:cNvSpPr txBox="1"/>
          <p:nvPr/>
        </p:nvSpPr>
        <p:spPr>
          <a:xfrm>
            <a:off x="594360" y="493776"/>
            <a:ext cx="208005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600" dirty="0"/>
              <a:t>Identifiers</a:t>
            </a:r>
            <a:endParaRPr lang="en-US" sz="36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E8DC3D0-36D9-46DA-886F-195BFC8DC7B3}"/>
              </a:ext>
            </a:extLst>
          </p:cNvPr>
          <p:cNvSpPr txBox="1"/>
          <p:nvPr/>
        </p:nvSpPr>
        <p:spPr>
          <a:xfrm>
            <a:off x="594360" y="1757876"/>
            <a:ext cx="778302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Coded labels intended for machine identification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18ACB18-F2CA-42E7-89BA-7F6F1666BBEA}"/>
              </a:ext>
            </a:extLst>
          </p:cNvPr>
          <p:cNvSpPr txBox="1"/>
          <p:nvPr/>
        </p:nvSpPr>
        <p:spPr>
          <a:xfrm>
            <a:off x="594360" y="2517710"/>
            <a:ext cx="778302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Identification and disambiguation within a local domain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8C9D677-47BB-4860-A055-9F1962515AC4}"/>
              </a:ext>
            </a:extLst>
          </p:cNvPr>
          <p:cNvSpPr txBox="1"/>
          <p:nvPr/>
        </p:nvSpPr>
        <p:spPr>
          <a:xfrm>
            <a:off x="594360" y="3708431"/>
            <a:ext cx="7783022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Authority control numbers, standard identifier schemes, machine-readable database keys, terminology and vocabulary notations</a:t>
            </a:r>
          </a:p>
        </p:txBody>
      </p:sp>
    </p:spTree>
    <p:extLst>
      <p:ext uri="{BB962C8B-B14F-4D97-AF65-F5344CB8AC3E}">
        <p14:creationId xmlns:p14="http://schemas.microsoft.com/office/powerpoint/2010/main" val="359983770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0C99BF21-6427-49BF-B79C-D1766785A380}"/>
              </a:ext>
            </a:extLst>
          </p:cNvPr>
          <p:cNvSpPr txBox="1"/>
          <p:nvPr/>
        </p:nvSpPr>
        <p:spPr>
          <a:xfrm>
            <a:off x="594360" y="493776"/>
            <a:ext cx="151035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600" dirty="0"/>
              <a:t>IRI/URI</a:t>
            </a:r>
            <a:endParaRPr lang="en-US" sz="36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E8DC3D0-36D9-46DA-886F-195BFC8DC7B3}"/>
              </a:ext>
            </a:extLst>
          </p:cNvPr>
          <p:cNvSpPr txBox="1"/>
          <p:nvPr/>
        </p:nvSpPr>
        <p:spPr>
          <a:xfrm>
            <a:off x="594360" y="1430330"/>
            <a:ext cx="778302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Internationalized Resource Identifier &gt; Uniform Resource Identifier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E502678-8C15-4019-9995-6783E27E2E18}"/>
              </a:ext>
            </a:extLst>
          </p:cNvPr>
          <p:cNvSpPr txBox="1"/>
          <p:nvPr/>
        </p:nvSpPr>
        <p:spPr>
          <a:xfrm>
            <a:off x="594360" y="2701901"/>
            <a:ext cx="778302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Identification within a global domain: the Semantic Web of linked data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DD210C6-AC32-4C79-9C31-8C7ADC36673B}"/>
              </a:ext>
            </a:extLst>
          </p:cNvPr>
          <p:cNvSpPr txBox="1"/>
          <p:nvPr/>
        </p:nvSpPr>
        <p:spPr>
          <a:xfrm>
            <a:off x="594360" y="3973472"/>
            <a:ext cx="778302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Data for "smart" machine applications</a:t>
            </a:r>
          </a:p>
        </p:txBody>
      </p:sp>
    </p:spTree>
    <p:extLst>
      <p:ext uri="{BB962C8B-B14F-4D97-AF65-F5344CB8AC3E}">
        <p14:creationId xmlns:p14="http://schemas.microsoft.com/office/powerpoint/2010/main" val="178030668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94360" y="493776"/>
            <a:ext cx="681827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/>
              <a:t>Recording methods for related data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16D99434-FB1E-4D2B-AA02-0AFF5A9EEAEA}"/>
              </a:ext>
            </a:extLst>
          </p:cNvPr>
          <p:cNvSpPr txBox="1"/>
          <p:nvPr/>
        </p:nvSpPr>
        <p:spPr>
          <a:xfrm>
            <a:off x="971865" y="3253759"/>
            <a:ext cx="1656242" cy="908864"/>
          </a:xfrm>
          <a:prstGeom prst="ellipse">
            <a:avLst/>
          </a:prstGeom>
          <a:noFill/>
          <a:ln w="1905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GB" dirty="0"/>
              <a:t>RDA Entity</a:t>
            </a:r>
          </a:p>
          <a:p>
            <a:pPr algn="ctr"/>
            <a:r>
              <a:rPr lang="en-GB" dirty="0"/>
              <a:t>1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6E800EC8-487F-4CA4-B6EA-D9F055CE41D2}"/>
              </a:ext>
            </a:extLst>
          </p:cNvPr>
          <p:cNvSpPr txBox="1"/>
          <p:nvPr/>
        </p:nvSpPr>
        <p:spPr>
          <a:xfrm>
            <a:off x="4083863" y="4876694"/>
            <a:ext cx="1656242" cy="908864"/>
          </a:xfrm>
          <a:prstGeom prst="ellipse">
            <a:avLst/>
          </a:prstGeom>
          <a:noFill/>
          <a:ln w="1905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GB" dirty="0"/>
              <a:t>RDA Entity</a:t>
            </a:r>
          </a:p>
          <a:p>
            <a:pPr algn="ctr"/>
            <a:r>
              <a:rPr lang="en-GB" dirty="0"/>
              <a:t>2</a:t>
            </a:r>
          </a:p>
        </p:txBody>
      </p:sp>
      <p:cxnSp>
        <p:nvCxnSpPr>
          <p:cNvPr id="23" name="Connector: Curved 22">
            <a:extLst>
              <a:ext uri="{FF2B5EF4-FFF2-40B4-BE49-F238E27FC236}">
                <a16:creationId xmlns:a16="http://schemas.microsoft.com/office/drawing/2014/main" id="{9CDCF1C8-22CB-4581-93A8-9A59F20E8BDA}"/>
              </a:ext>
            </a:extLst>
          </p:cNvPr>
          <p:cNvCxnSpPr>
            <a:cxnSpLocks/>
            <a:stCxn id="21" idx="6"/>
            <a:endCxn id="22" idx="2"/>
          </p:cNvCxnSpPr>
          <p:nvPr/>
        </p:nvCxnSpPr>
        <p:spPr>
          <a:xfrm>
            <a:off x="2628107" y="3708191"/>
            <a:ext cx="1455756" cy="1622935"/>
          </a:xfrm>
          <a:prstGeom prst="curvedConnector3">
            <a:avLst/>
          </a:prstGeom>
          <a:ln w="28575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>
            <a:extLst>
              <a:ext uri="{FF2B5EF4-FFF2-40B4-BE49-F238E27FC236}">
                <a16:creationId xmlns:a16="http://schemas.microsoft.com/office/drawing/2014/main" id="{EA20D5DE-DDAE-4E15-9538-A61B6D0C5C7C}"/>
              </a:ext>
            </a:extLst>
          </p:cNvPr>
          <p:cNvSpPr txBox="1"/>
          <p:nvPr/>
        </p:nvSpPr>
        <p:spPr>
          <a:xfrm>
            <a:off x="3203954" y="3517529"/>
            <a:ext cx="12902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i="1" dirty="0"/>
              <a:t>is related to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2C15FABA-292A-45B5-87E3-5CF20C64B756}"/>
              </a:ext>
            </a:extLst>
          </p:cNvPr>
          <p:cNvSpPr txBox="1"/>
          <p:nvPr/>
        </p:nvSpPr>
        <p:spPr>
          <a:xfrm>
            <a:off x="4083863" y="4094384"/>
            <a:ext cx="2872198" cy="369332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GB" dirty="0"/>
              <a:t>"identifier for related entity"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A7AB5541-3C55-4D34-BDA7-6C56C51E2290}"/>
              </a:ext>
            </a:extLst>
          </p:cNvPr>
          <p:cNvSpPr txBox="1"/>
          <p:nvPr/>
        </p:nvSpPr>
        <p:spPr>
          <a:xfrm>
            <a:off x="4083863" y="1767351"/>
            <a:ext cx="2418226" cy="369332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GB" dirty="0"/>
              <a:t>"note on related entity"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2C428D2B-B7DE-4935-9BD1-B23F977147FB}"/>
              </a:ext>
            </a:extLst>
          </p:cNvPr>
          <p:cNvSpPr txBox="1"/>
          <p:nvPr/>
        </p:nvSpPr>
        <p:spPr>
          <a:xfrm>
            <a:off x="4083863" y="3016831"/>
            <a:ext cx="3155929" cy="369332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GB" dirty="0"/>
              <a:t>"access point for related entity"</a:t>
            </a:r>
          </a:p>
        </p:txBody>
      </p:sp>
      <p:cxnSp>
        <p:nvCxnSpPr>
          <p:cNvPr id="33" name="Connector: Curved 32">
            <a:extLst>
              <a:ext uri="{FF2B5EF4-FFF2-40B4-BE49-F238E27FC236}">
                <a16:creationId xmlns:a16="http://schemas.microsoft.com/office/drawing/2014/main" id="{5F600FE8-ED7D-4C36-994F-8119F13E8332}"/>
              </a:ext>
            </a:extLst>
          </p:cNvPr>
          <p:cNvCxnSpPr>
            <a:cxnSpLocks/>
            <a:stCxn id="21" idx="6"/>
            <a:endCxn id="30" idx="1"/>
          </p:cNvCxnSpPr>
          <p:nvPr/>
        </p:nvCxnSpPr>
        <p:spPr>
          <a:xfrm flipV="1">
            <a:off x="2628107" y="1952017"/>
            <a:ext cx="1455756" cy="1756174"/>
          </a:xfrm>
          <a:prstGeom prst="curvedConnector3">
            <a:avLst/>
          </a:prstGeom>
          <a:ln w="28575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Connector: Curved 34">
            <a:extLst>
              <a:ext uri="{FF2B5EF4-FFF2-40B4-BE49-F238E27FC236}">
                <a16:creationId xmlns:a16="http://schemas.microsoft.com/office/drawing/2014/main" id="{DF18FDB3-AF26-45D8-B278-C3BC26633BBA}"/>
              </a:ext>
            </a:extLst>
          </p:cNvPr>
          <p:cNvCxnSpPr>
            <a:cxnSpLocks/>
            <a:stCxn id="21" idx="6"/>
            <a:endCxn id="32" idx="1"/>
          </p:cNvCxnSpPr>
          <p:nvPr/>
        </p:nvCxnSpPr>
        <p:spPr>
          <a:xfrm flipV="1">
            <a:off x="2628107" y="3201497"/>
            <a:ext cx="1455756" cy="506694"/>
          </a:xfrm>
          <a:prstGeom prst="curvedConnector3">
            <a:avLst/>
          </a:prstGeom>
          <a:ln w="28575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Connector: Curved 37">
            <a:extLst>
              <a:ext uri="{FF2B5EF4-FFF2-40B4-BE49-F238E27FC236}">
                <a16:creationId xmlns:a16="http://schemas.microsoft.com/office/drawing/2014/main" id="{CAB424BD-9914-4D01-9677-319F5B3D113B}"/>
              </a:ext>
            </a:extLst>
          </p:cNvPr>
          <p:cNvCxnSpPr>
            <a:cxnSpLocks/>
            <a:stCxn id="21" idx="6"/>
            <a:endCxn id="29" idx="1"/>
          </p:cNvCxnSpPr>
          <p:nvPr/>
        </p:nvCxnSpPr>
        <p:spPr>
          <a:xfrm>
            <a:off x="2628107" y="3708191"/>
            <a:ext cx="1455756" cy="570859"/>
          </a:xfrm>
          <a:prstGeom prst="curvedConnector3">
            <a:avLst/>
          </a:prstGeom>
          <a:ln w="28575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958519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000"/>
                            </p:stCondLst>
                            <p:childTnLst>
                              <p:par>
                                <p:cTn id="1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3000"/>
                            </p:stCondLst>
                            <p:childTnLst>
                              <p:par>
                                <p:cTn id="2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4000"/>
                            </p:stCondLst>
                            <p:childTnLst>
                              <p:par>
                                <p:cTn id="2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000"/>
                            </p:stCondLst>
                            <p:childTnLst>
                              <p:par>
                                <p:cTn id="2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6000"/>
                            </p:stCondLst>
                            <p:childTnLst>
                              <p:par>
                                <p:cTn id="3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7000"/>
                            </p:stCondLst>
                            <p:childTnLst>
                              <p:par>
                                <p:cTn id="3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  <p:bldP spid="24" grpId="0"/>
      <p:bldP spid="29" grpId="0" animBg="1"/>
      <p:bldP spid="30" grpId="0" animBg="1"/>
      <p:bldP spid="32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0C99BF21-6427-49BF-B79C-D1766785A380}"/>
              </a:ext>
            </a:extLst>
          </p:cNvPr>
          <p:cNvSpPr txBox="1"/>
          <p:nvPr/>
        </p:nvSpPr>
        <p:spPr>
          <a:xfrm>
            <a:off x="594360" y="493776"/>
            <a:ext cx="672850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600" dirty="0"/>
              <a:t>RDA as data integration framework</a:t>
            </a:r>
            <a:endParaRPr lang="en-US" sz="36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E8DC3D0-36D9-46DA-886F-195BFC8DC7B3}"/>
              </a:ext>
            </a:extLst>
          </p:cNvPr>
          <p:cNvSpPr txBox="1"/>
          <p:nvPr/>
        </p:nvSpPr>
        <p:spPr>
          <a:xfrm>
            <a:off x="594360" y="1506266"/>
            <a:ext cx="778302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An RDA data element can (usually) accommodate all four types of data value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D6CD451-F970-44CF-AB50-A82D1C6F945C}"/>
              </a:ext>
            </a:extLst>
          </p:cNvPr>
          <p:cNvSpPr txBox="1"/>
          <p:nvPr/>
        </p:nvSpPr>
        <p:spPr>
          <a:xfrm>
            <a:off x="594360" y="2917726"/>
            <a:ext cx="778302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Multiple types can be assigned to a single element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C45BDF2-8946-4A32-AB98-0BFDC1D75AD5}"/>
              </a:ext>
            </a:extLst>
          </p:cNvPr>
          <p:cNvSpPr txBox="1"/>
          <p:nvPr/>
        </p:nvSpPr>
        <p:spPr>
          <a:xfrm>
            <a:off x="594360" y="3898299"/>
            <a:ext cx="778302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Metadata from multiple sources can be used in integrated catalogues and other applications</a:t>
            </a:r>
          </a:p>
        </p:txBody>
      </p:sp>
    </p:spTree>
    <p:extLst>
      <p:ext uri="{BB962C8B-B14F-4D97-AF65-F5344CB8AC3E}">
        <p14:creationId xmlns:p14="http://schemas.microsoft.com/office/powerpoint/2010/main" val="115004272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0C99BF21-6427-49BF-B79C-D1766785A380}"/>
              </a:ext>
            </a:extLst>
          </p:cNvPr>
          <p:cNvSpPr txBox="1"/>
          <p:nvPr/>
        </p:nvSpPr>
        <p:spPr>
          <a:xfrm>
            <a:off x="594360" y="493776"/>
            <a:ext cx="53702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600" dirty="0"/>
              <a:t>Getting the best out of data</a:t>
            </a:r>
            <a:endParaRPr lang="en-US" sz="36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E8DC3D0-36D9-46DA-886F-195BFC8DC7B3}"/>
              </a:ext>
            </a:extLst>
          </p:cNvPr>
          <p:cNvSpPr txBox="1"/>
          <p:nvPr/>
        </p:nvSpPr>
        <p:spPr>
          <a:xfrm>
            <a:off x="594360" y="1506266"/>
            <a:ext cx="778302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Unstructured: keyword extraction and indexing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D6CD451-F970-44CF-AB50-A82D1C6F945C}"/>
              </a:ext>
            </a:extLst>
          </p:cNvPr>
          <p:cNvSpPr txBox="1"/>
          <p:nvPr/>
        </p:nvSpPr>
        <p:spPr>
          <a:xfrm>
            <a:off x="594360" y="2308442"/>
            <a:ext cx="778302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Structured: authority and terminology control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C45BDF2-8946-4A32-AB98-0BFDC1D75AD5}"/>
              </a:ext>
            </a:extLst>
          </p:cNvPr>
          <p:cNvSpPr txBox="1"/>
          <p:nvPr/>
        </p:nvSpPr>
        <p:spPr>
          <a:xfrm>
            <a:off x="594360" y="3110618"/>
            <a:ext cx="778302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Identifier: relational database applications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D74E4E9-1B98-4C48-B736-0320A39B29F0}"/>
              </a:ext>
            </a:extLst>
          </p:cNvPr>
          <p:cNvSpPr txBox="1"/>
          <p:nvPr/>
        </p:nvSpPr>
        <p:spPr>
          <a:xfrm>
            <a:off x="594360" y="3912793"/>
            <a:ext cx="778302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IRI: Semantic web and linked open data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722D404-454F-45EA-A3FA-8A9504FC4E5A}"/>
              </a:ext>
            </a:extLst>
          </p:cNvPr>
          <p:cNvSpPr txBox="1"/>
          <p:nvPr/>
        </p:nvSpPr>
        <p:spPr>
          <a:xfrm>
            <a:off x="1219706" y="4920480"/>
            <a:ext cx="6333016" cy="523220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GB" sz="2800" dirty="0">
                <a:ln>
                  <a:solidFill>
                    <a:schemeClr val="tx1"/>
                  </a:solidFill>
                </a:ln>
              </a:rPr>
              <a:t>RDA is for a smart future, not a dumb past</a:t>
            </a:r>
          </a:p>
        </p:txBody>
      </p:sp>
    </p:spTree>
    <p:extLst>
      <p:ext uri="{BB962C8B-B14F-4D97-AF65-F5344CB8AC3E}">
        <p14:creationId xmlns:p14="http://schemas.microsoft.com/office/powerpoint/2010/main" val="2597083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37A0CB-2EF6-48FD-9A8C-A3086920FB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Thank you!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3DFBEC-BDB1-49E2-8D46-0F21E2F626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754509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F9BD6005-830A-4F7C-A541-F1C39D25F4AB}"/>
              </a:ext>
            </a:extLst>
          </p:cNvPr>
          <p:cNvSpPr txBox="1"/>
          <p:nvPr/>
        </p:nvSpPr>
        <p:spPr>
          <a:xfrm>
            <a:off x="477672" y="436728"/>
            <a:ext cx="386586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000" dirty="0"/>
              <a:t>The digital deluge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58BEF94-76C4-4488-BE59-979D0B82BDF4}"/>
              </a:ext>
            </a:extLst>
          </p:cNvPr>
          <p:cNvSpPr txBox="1"/>
          <p:nvPr/>
        </p:nvSpPr>
        <p:spPr>
          <a:xfrm>
            <a:off x="683190" y="1832994"/>
            <a:ext cx="7669237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Libraries are facing a flood of digital resources: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800" dirty="0"/>
              <a:t>"Born digital" publications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800" dirty="0"/>
              <a:t>Digitization of publishers' back catalogues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800" dirty="0"/>
              <a:t>Mass digitization of library collections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800" dirty="0"/>
              <a:t>Self-published resources: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GB" sz="2800" dirty="0"/>
              <a:t>Blogs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GB" sz="2800" dirty="0"/>
              <a:t>Email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GB" sz="2800" dirty="0"/>
              <a:t>Twitter</a:t>
            </a:r>
          </a:p>
        </p:txBody>
      </p:sp>
    </p:spTree>
    <p:extLst>
      <p:ext uri="{BB962C8B-B14F-4D97-AF65-F5344CB8AC3E}">
        <p14:creationId xmlns:p14="http://schemas.microsoft.com/office/powerpoint/2010/main" val="39469016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F9BD6005-830A-4F7C-A541-F1C39D25F4AB}"/>
              </a:ext>
            </a:extLst>
          </p:cNvPr>
          <p:cNvSpPr txBox="1"/>
          <p:nvPr/>
        </p:nvSpPr>
        <p:spPr>
          <a:xfrm>
            <a:off x="477672" y="436728"/>
            <a:ext cx="434587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000" dirty="0"/>
              <a:t>Costs of cataloguing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5841741-269B-4F89-BC75-BA502E3388E9}"/>
              </a:ext>
            </a:extLst>
          </p:cNvPr>
          <p:cNvSpPr txBox="1"/>
          <p:nvPr/>
        </p:nvSpPr>
        <p:spPr>
          <a:xfrm>
            <a:off x="874253" y="1712723"/>
            <a:ext cx="7464567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Libraries must acquire digital resources </a:t>
            </a:r>
            <a:r>
              <a:rPr lang="en-GB" sz="2800" dirty="0">
                <a:sym typeface="Wingdings" panose="05000000000000000000" pitchFamily="2" charset="2"/>
              </a:rPr>
              <a:t></a:t>
            </a:r>
            <a:r>
              <a:rPr lang="en-GB" sz="2800" dirty="0"/>
              <a:t>: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800" dirty="0"/>
              <a:t>Electronic legal deposit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800" dirty="0"/>
              <a:t>National bibliographies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800" dirty="0"/>
              <a:t>Special collections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800" dirty="0"/>
              <a:t>Digitization for access and preservation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786F854E-001B-452A-B516-71A622104CC9}"/>
              </a:ext>
            </a:extLst>
          </p:cNvPr>
          <p:cNvSpPr txBox="1"/>
          <p:nvPr/>
        </p:nvSpPr>
        <p:spPr>
          <a:xfrm>
            <a:off x="874253" y="4369487"/>
            <a:ext cx="746456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But there is no extra money for professional metadata creation </a:t>
            </a:r>
            <a:r>
              <a:rPr lang="en-GB" sz="2800" dirty="0">
                <a:sym typeface="Wingdings" panose="05000000000000000000" pitchFamily="2" charset="2"/>
              </a:rPr>
              <a:t></a:t>
            </a:r>
            <a:endParaRPr lang="en-GB" sz="2800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105E9416-4E08-4A2B-87D8-F503BE9E8059}"/>
              </a:ext>
            </a:extLst>
          </p:cNvPr>
          <p:cNvSpPr txBox="1"/>
          <p:nvPr/>
        </p:nvSpPr>
        <p:spPr>
          <a:xfrm>
            <a:off x="4890954" y="5566259"/>
            <a:ext cx="3271217" cy="523220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GB" sz="2800" dirty="0">
                <a:ln>
                  <a:solidFill>
                    <a:schemeClr val="tx1"/>
                  </a:solidFill>
                </a:ln>
              </a:rPr>
              <a:t>Just use Google!***?</a:t>
            </a:r>
          </a:p>
        </p:txBody>
      </p:sp>
    </p:spTree>
    <p:extLst>
      <p:ext uri="{BB962C8B-B14F-4D97-AF65-F5344CB8AC3E}">
        <p14:creationId xmlns:p14="http://schemas.microsoft.com/office/powerpoint/2010/main" val="11965159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2" grpId="0"/>
      <p:bldP spid="1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F9BD6005-830A-4F7C-A541-F1C39D25F4AB}"/>
              </a:ext>
            </a:extLst>
          </p:cNvPr>
          <p:cNvSpPr txBox="1"/>
          <p:nvPr/>
        </p:nvSpPr>
        <p:spPr>
          <a:xfrm>
            <a:off x="477672" y="436728"/>
            <a:ext cx="445634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000" dirty="0"/>
              <a:t>Sources of metadata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58EE967-A8B2-4C7A-AAF9-B1D0B70D1CD6}"/>
              </a:ext>
            </a:extLst>
          </p:cNvPr>
          <p:cNvSpPr txBox="1"/>
          <p:nvPr/>
        </p:nvSpPr>
        <p:spPr>
          <a:xfrm>
            <a:off x="901556" y="1252725"/>
            <a:ext cx="753275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Professional cataloguers</a:t>
            </a:r>
          </a:p>
          <a:p>
            <a:r>
              <a:rPr lang="en-GB" sz="2800" dirty="0"/>
              <a:t>	Smart, standard, and expensive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7806533-DD10-4AB7-B69A-E65F0F46A522}"/>
              </a:ext>
            </a:extLst>
          </p:cNvPr>
          <p:cNvSpPr txBox="1"/>
          <p:nvPr/>
        </p:nvSpPr>
        <p:spPr>
          <a:xfrm>
            <a:off x="901556" y="2255836"/>
            <a:ext cx="753275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Amateur cataloguers (crowd-sourcing)</a:t>
            </a:r>
          </a:p>
          <a:p>
            <a:r>
              <a:rPr lang="en-GB" sz="2800" dirty="0"/>
              <a:t>	Smart, non-standard, and voluntary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22CA4CFF-10B8-49A0-BA95-CCAFFA377644}"/>
              </a:ext>
            </a:extLst>
          </p:cNvPr>
          <p:cNvSpPr txBox="1"/>
          <p:nvPr/>
        </p:nvSpPr>
        <p:spPr>
          <a:xfrm>
            <a:off x="901556" y="3258947"/>
            <a:ext cx="7532759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Publishers</a:t>
            </a:r>
          </a:p>
          <a:p>
            <a:r>
              <a:rPr lang="en-GB" sz="2800" dirty="0"/>
              <a:t>	Smart, non-standard, and reluctant</a:t>
            </a:r>
          </a:p>
          <a:p>
            <a:r>
              <a:rPr lang="en-GB" sz="2800" dirty="0"/>
              <a:t>		They have costs too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BEB1AB02-1502-4932-AFD6-E2AD7B818D33}"/>
              </a:ext>
            </a:extLst>
          </p:cNvPr>
          <p:cNvSpPr txBox="1"/>
          <p:nvPr/>
        </p:nvSpPr>
        <p:spPr>
          <a:xfrm>
            <a:off x="901556" y="4692945"/>
            <a:ext cx="7532759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Machines</a:t>
            </a:r>
          </a:p>
          <a:p>
            <a:r>
              <a:rPr lang="en-GB" sz="2800" dirty="0"/>
              <a:t>	Dumb, cheap, and slaves</a:t>
            </a:r>
          </a:p>
          <a:p>
            <a:r>
              <a:rPr lang="en-GB" sz="2800" dirty="0"/>
              <a:t>		24/7, no food, shelter, etc.</a:t>
            </a:r>
          </a:p>
        </p:txBody>
      </p:sp>
    </p:spTree>
    <p:extLst>
      <p:ext uri="{BB962C8B-B14F-4D97-AF65-F5344CB8AC3E}">
        <p14:creationId xmlns:p14="http://schemas.microsoft.com/office/powerpoint/2010/main" val="5952784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F9BD6005-830A-4F7C-A541-F1C39D25F4AB}"/>
              </a:ext>
            </a:extLst>
          </p:cNvPr>
          <p:cNvSpPr txBox="1"/>
          <p:nvPr/>
        </p:nvSpPr>
        <p:spPr>
          <a:xfrm>
            <a:off x="477672" y="436728"/>
            <a:ext cx="542924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000" dirty="0"/>
              <a:t>The metadata maelstrom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1CCF8FE-15BB-40E7-A534-DC779B88C5ED}"/>
              </a:ext>
            </a:extLst>
          </p:cNvPr>
          <p:cNvSpPr txBox="1"/>
          <p:nvPr/>
        </p:nvSpPr>
        <p:spPr>
          <a:xfrm>
            <a:off x="860613" y="1512033"/>
            <a:ext cx="7532759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Libraries must obtain metadata from a variety of sources</a:t>
            </a:r>
          </a:p>
          <a:p>
            <a:r>
              <a:rPr lang="en-GB" sz="2800" dirty="0"/>
              <a:t>	Get it when you can; take it when offered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0D3BDEB-B880-4C62-877D-7EFFA4224C99}"/>
              </a:ext>
            </a:extLst>
          </p:cNvPr>
          <p:cNvSpPr txBox="1"/>
          <p:nvPr/>
        </p:nvSpPr>
        <p:spPr>
          <a:xfrm>
            <a:off x="860613" y="3176272"/>
            <a:ext cx="7532759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Metadata can be standard, non-standard, smart, dumb, incomplete, contextual, and non-contextual</a:t>
            </a:r>
          </a:p>
          <a:p>
            <a:r>
              <a:rPr lang="en-GB" sz="2800" dirty="0"/>
              <a:t>	Created for non-library applications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4A2398A-BB07-426F-85A0-9DBAD3CC84E8}"/>
              </a:ext>
            </a:extLst>
          </p:cNvPr>
          <p:cNvSpPr txBox="1"/>
          <p:nvPr/>
        </p:nvSpPr>
        <p:spPr>
          <a:xfrm>
            <a:off x="860613" y="4840511"/>
            <a:ext cx="753275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But it must be processed for coherent and consistent information retrieval applications</a:t>
            </a:r>
          </a:p>
        </p:txBody>
      </p:sp>
    </p:spTree>
    <p:extLst>
      <p:ext uri="{BB962C8B-B14F-4D97-AF65-F5344CB8AC3E}">
        <p14:creationId xmlns:p14="http://schemas.microsoft.com/office/powerpoint/2010/main" val="19638806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C41C1667-BDC0-45A0-9424-CD55CBEC31FA}"/>
              </a:ext>
            </a:extLst>
          </p:cNvPr>
          <p:cNvSpPr txBox="1"/>
          <p:nvPr/>
        </p:nvSpPr>
        <p:spPr>
          <a:xfrm>
            <a:off x="477672" y="436728"/>
            <a:ext cx="399147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000" dirty="0"/>
              <a:t>(Meta)Data values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07B1711-0B6F-4E90-8732-8A50BBD6D9D1}"/>
              </a:ext>
            </a:extLst>
          </p:cNvPr>
          <p:cNvSpPr txBox="1"/>
          <p:nvPr/>
        </p:nvSpPr>
        <p:spPr>
          <a:xfrm>
            <a:off x="898921" y="1454023"/>
            <a:ext cx="753275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Data value = "descriptive string"</a:t>
            </a:r>
          </a:p>
          <a:p>
            <a:r>
              <a:rPr lang="en-GB" sz="2800" dirty="0">
                <a:sym typeface="Wingdings" panose="05000000000000000000" pitchFamily="2" charset="2"/>
              </a:rPr>
              <a:t> Attribute element</a:t>
            </a:r>
            <a:endParaRPr lang="en-GB" sz="2800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12BCBF5-4246-4248-BA52-716B276C984C}"/>
              </a:ext>
            </a:extLst>
          </p:cNvPr>
          <p:cNvSpPr txBox="1"/>
          <p:nvPr/>
        </p:nvSpPr>
        <p:spPr>
          <a:xfrm>
            <a:off x="898921" y="2556831"/>
            <a:ext cx="753275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Data value = identified thing</a:t>
            </a:r>
          </a:p>
          <a:p>
            <a:r>
              <a:rPr lang="en-GB" sz="2800" dirty="0">
                <a:sym typeface="Wingdings" panose="05000000000000000000" pitchFamily="2" charset="2"/>
              </a:rPr>
              <a:t> Relationship element (local)</a:t>
            </a:r>
            <a:endParaRPr lang="en-GB" sz="2800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1EC76892-8644-42E1-977A-F0D5469B7D45}"/>
              </a:ext>
            </a:extLst>
          </p:cNvPr>
          <p:cNvSpPr txBox="1"/>
          <p:nvPr/>
        </p:nvSpPr>
        <p:spPr>
          <a:xfrm>
            <a:off x="898921" y="3659639"/>
            <a:ext cx="753275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Linked data value = URI</a:t>
            </a:r>
          </a:p>
          <a:p>
            <a:r>
              <a:rPr lang="en-GB" sz="2800" dirty="0">
                <a:sym typeface="Wingdings" panose="05000000000000000000" pitchFamily="2" charset="2"/>
              </a:rPr>
              <a:t> Relationship element (global)</a:t>
            </a:r>
            <a:endParaRPr lang="en-GB" sz="2800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E66FE50F-4CEB-43C6-A57F-9EE737DA281D}"/>
              </a:ext>
            </a:extLst>
          </p:cNvPr>
          <p:cNvSpPr txBox="1"/>
          <p:nvPr/>
        </p:nvSpPr>
        <p:spPr>
          <a:xfrm>
            <a:off x="898921" y="4762446"/>
            <a:ext cx="753275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IFLA Library Reference Model has string/thing duality</a:t>
            </a:r>
          </a:p>
        </p:txBody>
      </p:sp>
    </p:spTree>
    <p:extLst>
      <p:ext uri="{BB962C8B-B14F-4D97-AF65-F5344CB8AC3E}">
        <p14:creationId xmlns:p14="http://schemas.microsoft.com/office/powerpoint/2010/main" val="32223820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C41C1667-BDC0-45A0-9424-CD55CBEC31FA}"/>
              </a:ext>
            </a:extLst>
          </p:cNvPr>
          <p:cNvSpPr txBox="1"/>
          <p:nvPr/>
        </p:nvSpPr>
        <p:spPr>
          <a:xfrm>
            <a:off x="477672" y="436728"/>
            <a:ext cx="514345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000" dirty="0"/>
              <a:t>RDA database scenarios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07B1711-0B6F-4E90-8732-8A50BBD6D9D1}"/>
              </a:ext>
            </a:extLst>
          </p:cNvPr>
          <p:cNvSpPr txBox="1"/>
          <p:nvPr/>
        </p:nvSpPr>
        <p:spPr>
          <a:xfrm>
            <a:off x="898923" y="1556381"/>
            <a:ext cx="753275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Flat-file data</a:t>
            </a:r>
          </a:p>
          <a:p>
            <a:r>
              <a:rPr lang="en-GB" sz="2800" dirty="0"/>
              <a:t>	Catalogue cards, printed bibliographies, etc.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B7737B7-64E9-40B3-879A-F8A1158AB1B7}"/>
              </a:ext>
            </a:extLst>
          </p:cNvPr>
          <p:cNvSpPr txBox="1"/>
          <p:nvPr/>
        </p:nvSpPr>
        <p:spPr>
          <a:xfrm>
            <a:off x="898923" y="2752751"/>
            <a:ext cx="753275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Description and access</a:t>
            </a:r>
          </a:p>
          <a:p>
            <a:r>
              <a:rPr lang="en-GB" sz="2800" dirty="0"/>
              <a:t>	Bibliographic and authority records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266CCAA-F099-4ABF-8BD3-3CE611C69EFA}"/>
              </a:ext>
            </a:extLst>
          </p:cNvPr>
          <p:cNvSpPr txBox="1"/>
          <p:nvPr/>
        </p:nvSpPr>
        <p:spPr>
          <a:xfrm>
            <a:off x="898923" y="3949121"/>
            <a:ext cx="753275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Relational databases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B4E0D44-EBF7-4C5D-A183-36D93CBA9405}"/>
              </a:ext>
            </a:extLst>
          </p:cNvPr>
          <p:cNvSpPr txBox="1"/>
          <p:nvPr/>
        </p:nvSpPr>
        <p:spPr>
          <a:xfrm>
            <a:off x="898923" y="4714605"/>
            <a:ext cx="753275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Linked data in the Semantic Web</a:t>
            </a:r>
          </a:p>
        </p:txBody>
      </p:sp>
    </p:spTree>
    <p:extLst>
      <p:ext uri="{BB962C8B-B14F-4D97-AF65-F5344CB8AC3E}">
        <p14:creationId xmlns:p14="http://schemas.microsoft.com/office/powerpoint/2010/main" val="316995219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94360" y="3975148"/>
            <a:ext cx="751784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IFLA Library Reference Model (LRM) and other international standards (IFLA, ISSN, …)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94360" y="1430330"/>
            <a:ext cx="778302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Governance transition to international representation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94360" y="5247556"/>
            <a:ext cx="691785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/>
              <a:t>Toolkit review and re-organization (3R Project)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94360" y="493776"/>
            <a:ext cx="761907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600" dirty="0"/>
              <a:t>RDA development contexts (2-3 years)</a:t>
            </a:r>
            <a:endParaRPr lang="en-US" sz="3600" dirty="0"/>
          </a:p>
        </p:txBody>
      </p:sp>
      <p:sp>
        <p:nvSpPr>
          <p:cNvPr id="9" name="TextBox 8"/>
          <p:cNvSpPr txBox="1"/>
          <p:nvPr/>
        </p:nvSpPr>
        <p:spPr>
          <a:xfrm>
            <a:off x="594360" y="2702739"/>
            <a:ext cx="788876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Strategic communities: international, cultural heritage, linked data</a:t>
            </a:r>
          </a:p>
        </p:txBody>
      </p:sp>
    </p:spTree>
    <p:extLst>
      <p:ext uri="{BB962C8B-B14F-4D97-AF65-F5344CB8AC3E}">
        <p14:creationId xmlns:p14="http://schemas.microsoft.com/office/powerpoint/2010/main" val="7380490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94360" y="493776"/>
            <a:ext cx="191206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600" dirty="0"/>
              <a:t>RDA data</a:t>
            </a:r>
            <a:endParaRPr lang="en-US" sz="3600" dirty="0"/>
          </a:p>
        </p:txBody>
      </p:sp>
      <p:sp>
        <p:nvSpPr>
          <p:cNvPr id="3" name="TextBox 2"/>
          <p:cNvSpPr txBox="1"/>
          <p:nvPr/>
        </p:nvSpPr>
        <p:spPr>
          <a:xfrm>
            <a:off x="594359" y="1552379"/>
            <a:ext cx="789768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“RDA is a package of data elements, guidelines, and instructions for creating </a:t>
            </a:r>
            <a:r>
              <a:rPr lang="en-GB" sz="2400" dirty="0">
                <a:solidFill>
                  <a:srgbClr val="FF0000"/>
                </a:solidFill>
              </a:rPr>
              <a:t>library and cultural heritage </a:t>
            </a:r>
            <a:r>
              <a:rPr lang="en-GB" sz="2400" dirty="0"/>
              <a:t>resource metadata that are well-formed according to </a:t>
            </a:r>
            <a:r>
              <a:rPr lang="en-GB" sz="2400" dirty="0">
                <a:solidFill>
                  <a:srgbClr val="FF0000"/>
                </a:solidFill>
              </a:rPr>
              <a:t>international models</a:t>
            </a:r>
            <a:r>
              <a:rPr lang="en-GB" sz="2400" dirty="0"/>
              <a:t> for </a:t>
            </a:r>
            <a:r>
              <a:rPr lang="en-GB" sz="2400" dirty="0">
                <a:solidFill>
                  <a:srgbClr val="FF0000"/>
                </a:solidFill>
              </a:rPr>
              <a:t>user-focussed linked data </a:t>
            </a:r>
            <a:r>
              <a:rPr lang="en-GB" sz="2400" dirty="0"/>
              <a:t>applications.”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94359" y="3278344"/>
            <a:ext cx="789768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solidFill>
                  <a:srgbClr val="C00000"/>
                </a:solidFill>
              </a:rPr>
              <a:t>RDA Toolkit </a:t>
            </a:r>
            <a:r>
              <a:rPr lang="en-GB" sz="2400" dirty="0"/>
              <a:t>provides the user-focussed elements, guidelines, and instructions.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94359" y="4265646"/>
            <a:ext cx="789768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solidFill>
                  <a:srgbClr val="C00000"/>
                </a:solidFill>
              </a:rPr>
              <a:t>RDA Registry </a:t>
            </a:r>
            <a:r>
              <a:rPr lang="en-GB" sz="2400" dirty="0"/>
              <a:t>provides the infrastructure for well-formed, linked, RDA data applications. Open Metadata Registry (OMR) provides linked data representation of RDA elements.</a:t>
            </a:r>
          </a:p>
        </p:txBody>
      </p:sp>
    </p:spTree>
    <p:extLst>
      <p:ext uri="{BB962C8B-B14F-4D97-AF65-F5344CB8AC3E}">
        <p14:creationId xmlns:p14="http://schemas.microsoft.com/office/powerpoint/2010/main" val="301635423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>
        <a:ln w="28575">
          <a:solidFill>
            <a:schemeClr val="tx1"/>
          </a:solidFill>
          <a:tailEnd type="triangle" w="lg" len="lg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2827</TotalTime>
  <Words>1548</Words>
  <Application>Microsoft Office PowerPoint</Application>
  <PresentationFormat>On-screen Show (4:3)</PresentationFormat>
  <Paragraphs>197</Paragraphs>
  <Slides>18</Slides>
  <Notes>16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3" baseType="lpstr">
      <vt:lpstr>Arial</vt:lpstr>
      <vt:lpstr>Calibri</vt:lpstr>
      <vt:lpstr>Calibri Light</vt:lpstr>
      <vt:lpstr>Wingdings</vt:lpstr>
      <vt:lpstr>Office Theme</vt:lpstr>
      <vt:lpstr>RDA data and context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Thank you!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Madrid</dc:title>
  <dc:creator>Gordon Dunsire</dc:creator>
  <cp:lastModifiedBy>Gordon Dunsire</cp:lastModifiedBy>
  <cp:revision>266</cp:revision>
  <dcterms:created xsi:type="dcterms:W3CDTF">2017-10-13T10:46:01Z</dcterms:created>
  <dcterms:modified xsi:type="dcterms:W3CDTF">2017-11-24T11:36:48Z</dcterms:modified>
</cp:coreProperties>
</file>