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83" r:id="rId3"/>
    <p:sldId id="282" r:id="rId4"/>
    <p:sldId id="281" r:id="rId5"/>
    <p:sldId id="259" r:id="rId6"/>
    <p:sldId id="261" r:id="rId7"/>
    <p:sldId id="262" r:id="rId8"/>
    <p:sldId id="260" r:id="rId9"/>
    <p:sldId id="278" r:id="rId10"/>
    <p:sldId id="263" r:id="rId11"/>
    <p:sldId id="264" r:id="rId12"/>
    <p:sldId id="265" r:id="rId13"/>
    <p:sldId id="266" r:id="rId14"/>
    <p:sldId id="267" r:id="rId15"/>
    <p:sldId id="268" r:id="rId16"/>
    <p:sldId id="279" r:id="rId17"/>
    <p:sldId id="258" r:id="rId18"/>
    <p:sldId id="275" r:id="rId19"/>
    <p:sldId id="269" r:id="rId20"/>
    <p:sldId id="270" r:id="rId21"/>
    <p:sldId id="272" r:id="rId22"/>
    <p:sldId id="271" r:id="rId23"/>
    <p:sldId id="274" r:id="rId24"/>
    <p:sldId id="276" r:id="rId25"/>
    <p:sldId id="273"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1204" y="52"/>
      </p:cViewPr>
      <p:guideLst/>
    </p:cSldViewPr>
  </p:slideViewPr>
  <p:notesTextViewPr>
    <p:cViewPr>
      <p:scale>
        <a:sx n="1" d="1"/>
        <a:sy n="1" d="1"/>
      </p:scale>
      <p:origin x="0" y="0"/>
    </p:cViewPr>
  </p:notesTextViewPr>
  <p:notesViewPr>
    <p:cSldViewPr snapToGrid="0">
      <p:cViewPr varScale="1">
        <p:scale>
          <a:sx n="53" d="100"/>
          <a:sy n="53" d="100"/>
        </p:scale>
        <p:origin x="2648"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1E3A7F-DC37-4073-ABF6-A3AE2EEE95CF}" type="datetimeFigureOut">
              <a:rPr lang="en-US" smtClean="0"/>
              <a:t>1/14/2016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AE34AA-D804-4CB9-B15D-A67A5BA83B42}" type="slidenum">
              <a:rPr lang="en-US" smtClean="0"/>
              <a:t>‹#›</a:t>
            </a:fld>
            <a:endParaRPr lang="en-US"/>
          </a:p>
        </p:txBody>
      </p:sp>
    </p:spTree>
    <p:extLst>
      <p:ext uri="{BB962C8B-B14F-4D97-AF65-F5344CB8AC3E}">
        <p14:creationId xmlns:p14="http://schemas.microsoft.com/office/powerpoint/2010/main" val="3961384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complements the presentation on </a:t>
            </a:r>
            <a:r>
              <a:rPr lang="en-GB" dirty="0" smtClean="0"/>
              <a:t>RDA </a:t>
            </a:r>
            <a:r>
              <a:rPr lang="en-GB" dirty="0"/>
              <a:t>progress on governance and </a:t>
            </a:r>
            <a:r>
              <a:rPr lang="en-GB" dirty="0" smtClean="0"/>
              <a:t>strategy, given to the RDA Forum, 9 January 2016.</a:t>
            </a:r>
            <a:endParaRPr lang="en-US" dirty="0"/>
          </a:p>
        </p:txBody>
      </p:sp>
      <p:sp>
        <p:nvSpPr>
          <p:cNvPr id="4" name="Slide Number Placeholder 3"/>
          <p:cNvSpPr>
            <a:spLocks noGrp="1"/>
          </p:cNvSpPr>
          <p:nvPr>
            <p:ph type="sldNum" sz="quarter" idx="10"/>
          </p:nvPr>
        </p:nvSpPr>
        <p:spPr/>
        <p:txBody>
          <a:bodyPr/>
          <a:lstStyle/>
          <a:p>
            <a:fld id="{F0AE34AA-D804-4CB9-B15D-A67A5BA83B42}" type="slidenum">
              <a:rPr lang="en-US" smtClean="0"/>
              <a:t>1</a:t>
            </a:fld>
            <a:endParaRPr lang="en-US"/>
          </a:p>
        </p:txBody>
      </p:sp>
    </p:spTree>
    <p:extLst>
      <p:ext uri="{BB962C8B-B14F-4D97-AF65-F5344CB8AC3E}">
        <p14:creationId xmlns:p14="http://schemas.microsoft.com/office/powerpoint/2010/main" val="945074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424473"/>
          </a:xfrm>
        </p:spPr>
        <p:txBody>
          <a:bodyPr/>
          <a:lstStyle/>
          <a:p>
            <a:r>
              <a:rPr lang="en-GB" dirty="0" smtClean="0"/>
              <a:t>RDA has always supported a range of implementation scenarios for RDA data.</a:t>
            </a:r>
          </a:p>
          <a:p>
            <a:endParaRPr lang="en-GB" dirty="0"/>
          </a:p>
          <a:p>
            <a:r>
              <a:rPr lang="en-GB" dirty="0" smtClean="0"/>
              <a:t>Three “database implementation scenarios” were described in 2009; the term “database” is used with a broad meaning, and is not necessarily confined to computer database programs.</a:t>
            </a:r>
          </a:p>
          <a:p>
            <a:endParaRPr lang="en-GB" dirty="0"/>
          </a:p>
          <a:p>
            <a:r>
              <a:rPr lang="en-GB" dirty="0" smtClean="0"/>
              <a:t>The simplest of these is a flat-file approach used in printed catalogues. Data for different entities is not explicitly linked and a “heading” is used to browse for related entities.</a:t>
            </a:r>
          </a:p>
          <a:p>
            <a:endParaRPr lang="en-GB" dirty="0"/>
          </a:p>
          <a:p>
            <a:r>
              <a:rPr lang="en-GB" dirty="0" smtClean="0"/>
              <a:t>A more flexible approach separates the bibliographic Work, Expression, Manifestation, and Item entities from all other entities. Data for the other entities are managed in separate records under authority control. This scenario is common for library OPACs using MARC encoding formats. Bibliographic data are linked to other entity data by locally unique authorized access points or identifiers.</a:t>
            </a:r>
          </a:p>
          <a:p>
            <a:endParaRPr lang="en-GB" dirty="0"/>
          </a:p>
          <a:p>
            <a:r>
              <a:rPr lang="en-GB" dirty="0" smtClean="0"/>
              <a:t>Data for information objects in special and non-library collections that do not use MARC are often accommodated in relational or object databases. In this scenario, data are fully de-duplicated and linked within the local database using machine-readable identifiers.</a:t>
            </a:r>
          </a:p>
          <a:p>
            <a:endParaRPr lang="en-GB" dirty="0"/>
          </a:p>
          <a:p>
            <a:r>
              <a:rPr lang="en-GB" dirty="0" smtClean="0"/>
              <a:t>RDA now needs to develop its latent scenario for linked data using URIs – a special kind of global identifier.</a:t>
            </a:r>
          </a:p>
          <a:p>
            <a:endParaRPr lang="en-GB" dirty="0"/>
          </a:p>
          <a:p>
            <a:endParaRPr lang="en-US" dirty="0"/>
          </a:p>
        </p:txBody>
      </p:sp>
      <p:sp>
        <p:nvSpPr>
          <p:cNvPr id="4" name="Slide Number Placeholder 3"/>
          <p:cNvSpPr>
            <a:spLocks noGrp="1"/>
          </p:cNvSpPr>
          <p:nvPr>
            <p:ph type="sldNum" sz="quarter" idx="10"/>
          </p:nvPr>
        </p:nvSpPr>
        <p:spPr/>
        <p:txBody>
          <a:bodyPr/>
          <a:lstStyle/>
          <a:p>
            <a:fld id="{F0AE34AA-D804-4CB9-B15D-A67A5BA83B42}" type="slidenum">
              <a:rPr lang="en-US" smtClean="0"/>
              <a:t>10</a:t>
            </a:fld>
            <a:endParaRPr lang="en-US"/>
          </a:p>
        </p:txBody>
      </p:sp>
    </p:spTree>
    <p:extLst>
      <p:ext uri="{BB962C8B-B14F-4D97-AF65-F5344CB8AC3E}">
        <p14:creationId xmlns:p14="http://schemas.microsoft.com/office/powerpoint/2010/main" val="426551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RDA elements currently accommodate data obtained by two methods. Does this distinction allow a useful categorization of elements.</a:t>
            </a:r>
          </a:p>
          <a:p>
            <a:endParaRPr lang="en-GB" dirty="0"/>
          </a:p>
          <a:p>
            <a:r>
              <a:rPr lang="en-GB" dirty="0" smtClean="0"/>
              <a:t>The general technique is to record the data after evaluating any relevant and accessible authoritative source of information, including the item in hand.</a:t>
            </a:r>
          </a:p>
          <a:p>
            <a:endParaRPr lang="en-GB" dirty="0"/>
          </a:p>
          <a:p>
            <a:r>
              <a:rPr lang="en-GB" dirty="0" smtClean="0"/>
              <a:t>Recorded data elements are used in all RDA entities to support all FRBR-LRM user tasks.</a:t>
            </a:r>
          </a:p>
          <a:p>
            <a:endParaRPr lang="en-GB" dirty="0"/>
          </a:p>
          <a:p>
            <a:r>
              <a:rPr lang="en-GB" dirty="0" smtClean="0"/>
              <a:t>A special technique is to transcribe the data as it appears in the most immediate source of information, the item in hand.</a:t>
            </a:r>
          </a:p>
          <a:p>
            <a:endParaRPr lang="en-GB" dirty="0"/>
          </a:p>
          <a:p>
            <a:r>
              <a:rPr lang="en-GB" dirty="0" smtClean="0"/>
              <a:t>Note that data transcribed from secondary sources of information are assumed to be recorded in the first instance.</a:t>
            </a:r>
          </a:p>
          <a:p>
            <a:endParaRPr lang="en-GB" dirty="0"/>
          </a:p>
          <a:p>
            <a:r>
              <a:rPr lang="en-GB" dirty="0" smtClean="0"/>
              <a:t>Transcribed data elements apply to the Manifestation entity only, in accordance with the semantic relationship with Item and </a:t>
            </a:r>
            <a:r>
              <a:rPr lang="en-GB" dirty="0" err="1" smtClean="0"/>
              <a:t>FRBRoo’s</a:t>
            </a:r>
            <a:r>
              <a:rPr lang="en-GB" dirty="0" smtClean="0"/>
              <a:t> Manifestation Singleton.</a:t>
            </a:r>
          </a:p>
          <a:p>
            <a:endParaRPr lang="en-GB" dirty="0"/>
          </a:p>
          <a:p>
            <a:r>
              <a:rPr lang="en-GB" dirty="0" smtClean="0"/>
              <a:t>Is transcribed data a special case of recorded data?</a:t>
            </a:r>
          </a:p>
          <a:p>
            <a:endParaRPr lang="en-GB" dirty="0"/>
          </a:p>
          <a:p>
            <a:endParaRPr lang="en-US" dirty="0"/>
          </a:p>
        </p:txBody>
      </p:sp>
      <p:sp>
        <p:nvSpPr>
          <p:cNvPr id="4" name="Slide Number Placeholder 3"/>
          <p:cNvSpPr>
            <a:spLocks noGrp="1"/>
          </p:cNvSpPr>
          <p:nvPr>
            <p:ph type="sldNum" sz="quarter" idx="10"/>
          </p:nvPr>
        </p:nvSpPr>
        <p:spPr/>
        <p:txBody>
          <a:bodyPr/>
          <a:lstStyle/>
          <a:p>
            <a:fld id="{F0AE34AA-D804-4CB9-B15D-A67A5BA83B42}" type="slidenum">
              <a:rPr lang="en-US" smtClean="0"/>
              <a:t>11</a:t>
            </a:fld>
            <a:endParaRPr lang="en-US"/>
          </a:p>
        </p:txBody>
      </p:sp>
    </p:spTree>
    <p:extLst>
      <p:ext uri="{BB962C8B-B14F-4D97-AF65-F5344CB8AC3E}">
        <p14:creationId xmlns:p14="http://schemas.microsoft.com/office/powerpoint/2010/main" val="2895989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transcription is similar to the idea of “What you see is what you get” from computer displays (WYSIWYG or </a:t>
            </a:r>
            <a:r>
              <a:rPr lang="en-GB" dirty="0" err="1" smtClean="0"/>
              <a:t>wizzywig</a:t>
            </a:r>
            <a:r>
              <a:rPr lang="en-GB" dirty="0" smtClean="0"/>
              <a:t>).</a:t>
            </a:r>
          </a:p>
          <a:p>
            <a:endParaRPr lang="en-GB" dirty="0"/>
          </a:p>
          <a:p>
            <a:r>
              <a:rPr lang="en-GB" dirty="0" smtClean="0"/>
              <a:t>This is not quite as simple as it seems. Here is an extract from the digitized image of a book held in the National Library of Scotland.</a:t>
            </a:r>
          </a:p>
          <a:p>
            <a:endParaRPr lang="en-GB" dirty="0"/>
          </a:p>
          <a:p>
            <a:r>
              <a:rPr lang="en-GB" dirty="0" smtClean="0"/>
              <a:t>The Library supplies a transcription derived from Optical Character Recognition software.</a:t>
            </a:r>
          </a:p>
          <a:p>
            <a:endParaRPr lang="en-GB" dirty="0"/>
          </a:p>
          <a:p>
            <a:r>
              <a:rPr lang="en-GB" dirty="0" smtClean="0"/>
              <a:t>Note that the software treats small capital letters as lower-case, but it does recognize the long “s” and transcribes it as “f”.</a:t>
            </a:r>
          </a:p>
          <a:p>
            <a:endParaRPr lang="en-GB" dirty="0"/>
          </a:p>
          <a:p>
            <a:r>
              <a:rPr lang="en-GB" dirty="0" smtClean="0"/>
              <a:t>Note also that layout is lost; here, the centre justification of each line is replaced with default left justification.</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12</a:t>
            </a:fld>
            <a:endParaRPr lang="en-US"/>
          </a:p>
        </p:txBody>
      </p:sp>
    </p:spTree>
    <p:extLst>
      <p:ext uri="{BB962C8B-B14F-4D97-AF65-F5344CB8AC3E}">
        <p14:creationId xmlns:p14="http://schemas.microsoft.com/office/powerpoint/2010/main" val="2804319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user might “see” the digital image a bit differently.</a:t>
            </a:r>
          </a:p>
          <a:p>
            <a:endParaRPr lang="en-GB" dirty="0"/>
          </a:p>
          <a:p>
            <a:r>
              <a:rPr lang="en-GB" dirty="0" smtClean="0"/>
              <a:t>Users have successfully contributed to crowd-sourcing projects for transcribing digitized text that cannot be accurately transcribed by OCR software.</a:t>
            </a:r>
          </a:p>
          <a:p>
            <a:endParaRPr lang="en-GB" dirty="0"/>
          </a:p>
          <a:p>
            <a:r>
              <a:rPr lang="en-GB" dirty="0" smtClean="0"/>
              <a:t>What the user “sees” might depend on educational, cultural, or contextual factors. The tools available, for example keyboard characters and input forms, will also influence the transcription.</a:t>
            </a:r>
          </a:p>
          <a:p>
            <a:endParaRPr lang="en-GB" dirty="0"/>
          </a:p>
          <a:p>
            <a:r>
              <a:rPr lang="en-GB" dirty="0" smtClean="0"/>
              <a:t>For example, a user unfamiliar with 19</a:t>
            </a:r>
            <a:r>
              <a:rPr lang="en-GB" baseline="30000" dirty="0" smtClean="0"/>
              <a:t>th</a:t>
            </a:r>
            <a:r>
              <a:rPr lang="en-GB" dirty="0" smtClean="0"/>
              <a:t> century typography conventions might create a much more “literal” transcription, preserving the small capitals as upper-case, reading the long “s” as “f”, and auto-correcting the final “J” of the date.</a:t>
            </a:r>
          </a:p>
          <a:p>
            <a:endParaRPr lang="en-GB" dirty="0"/>
          </a:p>
          <a:p>
            <a:r>
              <a:rPr lang="en-GB" dirty="0" smtClean="0"/>
              <a:t>I think the user would make this correction using knowledge of Roman numerals, and the possibility that there is an unintended smudge on the image.</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13</a:t>
            </a:fld>
            <a:endParaRPr lang="en-US"/>
          </a:p>
        </p:txBody>
      </p:sp>
    </p:spTree>
    <p:extLst>
      <p:ext uri="{BB962C8B-B14F-4D97-AF65-F5344CB8AC3E}">
        <p14:creationId xmlns:p14="http://schemas.microsoft.com/office/powerpoint/2010/main" val="3893597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complicate matters further, the RDA instruction for publication statements mixes recording and transcription techniques.</a:t>
            </a:r>
          </a:p>
          <a:p>
            <a:endParaRPr lang="en-GB" dirty="0"/>
          </a:p>
          <a:p>
            <a:r>
              <a:rPr lang="en-GB" dirty="0"/>
              <a:t>WYSIWYG isn’t guaranteed: the general instructions for transcription at RDA 1.7 permit altering “what you see” in specific situations.</a:t>
            </a:r>
          </a:p>
          <a:p>
            <a:endParaRPr lang="en-GB" dirty="0"/>
          </a:p>
          <a:p>
            <a:r>
              <a:rPr lang="en-GB" dirty="0" smtClean="0"/>
              <a:t>The result of applying the RDA instructions is really recording, not transcription.</a:t>
            </a:r>
          </a:p>
          <a:p>
            <a:endParaRPr lang="en-GB" dirty="0"/>
          </a:p>
          <a:p>
            <a:r>
              <a:rPr lang="en-GB" dirty="0" smtClean="0"/>
              <a:t>RDA permits the transliteration of the date from Roman to Arabic numerals, making it impossible for simple pattern-matching between the OCR, user, and cataloguer transcriptions.</a:t>
            </a:r>
          </a:p>
          <a:p>
            <a:endParaRPr lang="en-GB" dirty="0"/>
          </a:p>
          <a:p>
            <a:r>
              <a:rPr lang="en-GB" dirty="0" smtClean="0"/>
              <a:t>While the RDA </a:t>
            </a:r>
            <a:r>
              <a:rPr lang="en-GB" dirty="0"/>
              <a:t>instructions allow for a reasonably faithful transcription of the </a:t>
            </a:r>
            <a:r>
              <a:rPr lang="en-GB" dirty="0" smtClean="0"/>
              <a:t>text, any </a:t>
            </a:r>
            <a:r>
              <a:rPr lang="en-GB" dirty="0"/>
              <a:t>transcription will require compromise, so only reproduction can deliver WYSIWYG as an outcome. </a:t>
            </a:r>
            <a:endParaRPr lang="en-GB" dirty="0" smtClean="0"/>
          </a:p>
          <a:p>
            <a:endParaRPr lang="en-GB" dirty="0"/>
          </a:p>
          <a:p>
            <a:r>
              <a:rPr lang="en-GB" dirty="0" smtClean="0"/>
              <a:t>The only true WYSIWYG data is the digital image itself.</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14</a:t>
            </a:fld>
            <a:endParaRPr lang="en-US"/>
          </a:p>
        </p:txBody>
      </p:sp>
    </p:spTree>
    <p:extLst>
      <p:ext uri="{BB962C8B-B14F-4D97-AF65-F5344CB8AC3E}">
        <p14:creationId xmlns:p14="http://schemas.microsoft.com/office/powerpoint/2010/main" val="3501421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99934"/>
          </a:xfrm>
        </p:spPr>
        <p:txBody>
          <a:bodyPr/>
          <a:lstStyle/>
          <a:p>
            <a:r>
              <a:rPr lang="en-GB" dirty="0" smtClean="0"/>
              <a:t>The user task best supported by transcription is Identify.</a:t>
            </a:r>
          </a:p>
          <a:p>
            <a:endParaRPr lang="en-GB" dirty="0"/>
          </a:p>
          <a:p>
            <a:r>
              <a:rPr lang="en-GB" dirty="0" smtClean="0"/>
              <a:t>After all, the use case is to match an item-in-hand, carrying self-identifying content, to the description of another item (or the same item) from the same manifestation.</a:t>
            </a:r>
          </a:p>
          <a:p>
            <a:endParaRPr lang="en-GB" dirty="0"/>
          </a:p>
          <a:p>
            <a:r>
              <a:rPr lang="en-GB" dirty="0" smtClean="0"/>
              <a:t>Of the approaches described using the example, the simple digital image is the quickest and cheapest to capture as data, as well as being the easiest for a user with an item in hand. For many users and cataloguers, in the 21</a:t>
            </a:r>
            <a:r>
              <a:rPr lang="en-GB" baseline="30000" dirty="0" smtClean="0"/>
              <a:t>st</a:t>
            </a:r>
            <a:r>
              <a:rPr lang="en-GB" dirty="0" smtClean="0"/>
              <a:t> century of the web of machines, it should be easy to create a digital image from the item using an app running on a mobile smart device with built-in camera and touch-screen, and then use an online service to match the capture image against the “catalogue” image.</a:t>
            </a:r>
          </a:p>
          <a:p>
            <a:endParaRPr lang="en-GB" dirty="0"/>
          </a:p>
          <a:p>
            <a:r>
              <a:rPr lang="en-GB" dirty="0" smtClean="0"/>
              <a:t>This approach does not cater for situations when the data must be stored and used as character strings rather than a digital image. But in these cases, the user must know the transcription rules (much harder for foreign languages and scripts!).</a:t>
            </a:r>
          </a:p>
          <a:p>
            <a:endParaRPr lang="en-GB" dirty="0"/>
          </a:p>
          <a:p>
            <a:r>
              <a:rPr lang="en-GB" dirty="0" smtClean="0"/>
              <a:t>Is Optical Character Recognition good enough for the user task of Identify? There have been several successful attempts to improve the quality of OCR for newspapers and older books by capturing feedback from users and applying crowdsourcing techniques.</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15</a:t>
            </a:fld>
            <a:endParaRPr lang="en-US"/>
          </a:p>
        </p:txBody>
      </p:sp>
    </p:spTree>
    <p:extLst>
      <p:ext uri="{BB962C8B-B14F-4D97-AF65-F5344CB8AC3E}">
        <p14:creationId xmlns:p14="http://schemas.microsoft.com/office/powerpoint/2010/main" val="3687083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Recorded data supports all user tasks, but the guidance and instructions on recording RDA data excludes information that is found in transcriptions.</a:t>
            </a:r>
          </a:p>
          <a:p>
            <a:endParaRPr lang="en-GB" dirty="0"/>
          </a:p>
          <a:p>
            <a:r>
              <a:rPr lang="en-GB" dirty="0" smtClean="0"/>
              <a:t>This includes accidental typographic errors, and deliberate </a:t>
            </a:r>
            <a:r>
              <a:rPr lang="en-GB" dirty="0"/>
              <a:t>errors and the use of fictitious </a:t>
            </a:r>
            <a:r>
              <a:rPr lang="en-GB" dirty="0" smtClean="0"/>
              <a:t>entities intended to conceal, for example, the name of the author or publisher.</a:t>
            </a:r>
          </a:p>
          <a:p>
            <a:endParaRPr lang="en-GB" dirty="0"/>
          </a:p>
          <a:p>
            <a:r>
              <a:rPr lang="en-GB" dirty="0" smtClean="0"/>
              <a:t>Some of these data can be useful for all the FRBR LRM user tasks, but transcription is mainly confined to the Identify task. If the data is only transcribed, how can the information be accommodated in </a:t>
            </a:r>
            <a:r>
              <a:rPr lang="en-GB" smtClean="0"/>
              <a:t>recorded elements?</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16</a:t>
            </a:fld>
            <a:endParaRPr lang="en-US"/>
          </a:p>
        </p:txBody>
      </p:sp>
    </p:spTree>
    <p:extLst>
      <p:ext uri="{BB962C8B-B14F-4D97-AF65-F5344CB8AC3E}">
        <p14:creationId xmlns:p14="http://schemas.microsoft.com/office/powerpoint/2010/main" val="968339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different ways of representing the data capture techniques of the 4-fold paths and transcription and recording. This arrangement is in order of increasing structure and machine-</a:t>
            </a:r>
            <a:r>
              <a:rPr lang="en-GB" dirty="0" err="1" smtClean="0"/>
              <a:t>actionability</a:t>
            </a:r>
            <a:r>
              <a:rPr lang="en-GB" dirty="0" smtClean="0"/>
              <a:t>.</a:t>
            </a:r>
          </a:p>
          <a:p>
            <a:endParaRPr lang="en-GB" dirty="0"/>
          </a:p>
          <a:p>
            <a:r>
              <a:rPr lang="en-GB" dirty="0" smtClean="0"/>
              <a:t>Transcription techniques apply to unstructured descriptions of manifestations.</a:t>
            </a:r>
          </a:p>
          <a:p>
            <a:endParaRPr lang="en-GB" dirty="0"/>
          </a:p>
          <a:p>
            <a:r>
              <a:rPr lang="en-GB" dirty="0" smtClean="0"/>
              <a:t>Access points and structured descriptions are both structured strings aggregated from the values of component elements; some of those values are themselves unstructured descriptions.</a:t>
            </a:r>
          </a:p>
          <a:p>
            <a:endParaRPr lang="en-GB" dirty="0"/>
          </a:p>
          <a:p>
            <a:r>
              <a:rPr lang="en-GB" dirty="0" smtClean="0"/>
              <a:t>Identifiers are a special case of structured string, as they usually have some internal structure and may be composed of a label and value.</a:t>
            </a:r>
          </a:p>
          <a:p>
            <a:endParaRPr lang="en-GB" dirty="0"/>
          </a:p>
          <a:p>
            <a:r>
              <a:rPr lang="en-GB" dirty="0" smtClean="0"/>
              <a:t>All descriptions, whether structured or unstructured, may be treated as </a:t>
            </a:r>
            <a:r>
              <a:rPr lang="en-GB" dirty="0" err="1" smtClean="0"/>
              <a:t>Nomen</a:t>
            </a:r>
            <a:r>
              <a:rPr lang="en-GB" dirty="0" smtClean="0"/>
              <a:t> entities and assigned their own URIs.</a:t>
            </a:r>
          </a:p>
          <a:p>
            <a:endParaRPr lang="en-GB" dirty="0"/>
          </a:p>
          <a:p>
            <a:r>
              <a:rPr lang="en-GB" dirty="0" smtClean="0"/>
              <a:t>A digital image of a description, for example a title page, might also be considered a </a:t>
            </a:r>
            <a:r>
              <a:rPr lang="en-GB" dirty="0" err="1" smtClean="0"/>
              <a:t>Nomen</a:t>
            </a:r>
            <a:r>
              <a:rPr lang="en-GB" dirty="0" smtClean="0"/>
              <a:t> for the entity described.</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17</a:t>
            </a:fld>
            <a:endParaRPr lang="en-US"/>
          </a:p>
        </p:txBody>
      </p:sp>
    </p:spTree>
    <p:extLst>
      <p:ext uri="{BB962C8B-B14F-4D97-AF65-F5344CB8AC3E}">
        <p14:creationId xmlns:p14="http://schemas.microsoft.com/office/powerpoint/2010/main" val="39271891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4-fold path offers techniques for describing entities related to the entity in focus.</a:t>
            </a:r>
          </a:p>
          <a:p>
            <a:endParaRPr lang="en-GB" dirty="0"/>
          </a:p>
          <a:p>
            <a:r>
              <a:rPr lang="en-GB" dirty="0" smtClean="0"/>
              <a:t>The related entity can be described by an unstructured or structured string, or an identifier, or a linked data URI.</a:t>
            </a:r>
          </a:p>
          <a:p>
            <a:endParaRPr lang="en-GB" dirty="0"/>
          </a:p>
          <a:p>
            <a:r>
              <a:rPr lang="en-GB" dirty="0" smtClean="0"/>
              <a:t>But the entity in focus may become a related entity if the focus moves to another entity.</a:t>
            </a:r>
          </a:p>
          <a:p>
            <a:endParaRPr lang="en-GB" dirty="0"/>
          </a:p>
          <a:p>
            <a:r>
              <a:rPr lang="en-GB" dirty="0" smtClean="0"/>
              <a:t>This implies that the techniques of the 4-fold path may be used for all RDA data, not just related entities. Elements of the entity in focus can be described using unstructured or structured descriptions, including access points), and identifiers.</a:t>
            </a:r>
          </a:p>
          <a:p>
            <a:endParaRPr lang="en-GB" dirty="0"/>
          </a:p>
          <a:p>
            <a:r>
              <a:rPr lang="en-GB" dirty="0" smtClean="0"/>
              <a:t>It just depends on a point-of-view (the focus). Each path or technique is appropriate for specific elements in a relative context. This allows RDA to support data capture in a wide variety of environments and applications, from a static focus on local items-in-hand to a dynamic focus on local and related remote entities.</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18</a:t>
            </a:fld>
            <a:endParaRPr lang="en-US"/>
          </a:p>
        </p:txBody>
      </p:sp>
    </p:spTree>
    <p:extLst>
      <p:ext uri="{BB962C8B-B14F-4D97-AF65-F5344CB8AC3E}">
        <p14:creationId xmlns:p14="http://schemas.microsoft.com/office/powerpoint/2010/main" val="37935987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guidance and instructions offered by RDA Toolkit cover the methods of recording RDA data.</a:t>
            </a:r>
          </a:p>
          <a:p>
            <a:endParaRPr lang="en-GB" dirty="0"/>
          </a:p>
          <a:p>
            <a:r>
              <a:rPr lang="en-GB" dirty="0" smtClean="0"/>
              <a:t>RSC intends to develop RDA Toolkit to clarify and contextualize the techniques for capturing and recording RDA data in light of the FRBR Library Reference Model by extending the current approach of giving general guidance and instructions before instructions for specific RDA elements.</a:t>
            </a:r>
          </a:p>
          <a:p>
            <a:endParaRPr lang="en-GB" dirty="0"/>
          </a:p>
          <a:p>
            <a:r>
              <a:rPr lang="en-GB" dirty="0" smtClean="0"/>
              <a:t>Guidance on the 4-fold path techniques is likely to precede general instructions for the application of the techniques to specific categories of entity and element. Not every path is suitable for every element.</a:t>
            </a:r>
          </a:p>
          <a:p>
            <a:endParaRPr lang="en-GB" dirty="0"/>
          </a:p>
          <a:p>
            <a:r>
              <a:rPr lang="en-GB" dirty="0" smtClean="0"/>
              <a:t>These will be followed by the specific instructions for specific elements.</a:t>
            </a:r>
          </a:p>
          <a:p>
            <a:endParaRPr lang="en-GB" dirty="0"/>
          </a:p>
          <a:p>
            <a:r>
              <a:rPr lang="en-GB" dirty="0" smtClean="0"/>
              <a:t>This approach will be applied to new LRM entities such as Place and Timespan, as well as the current RDA entities.</a:t>
            </a:r>
          </a:p>
          <a:p>
            <a:endParaRPr lang="en-GB" dirty="0"/>
          </a:p>
          <a:p>
            <a:r>
              <a:rPr lang="en-GB" dirty="0" smtClean="0"/>
              <a:t>RSC expects a reduction in duplication of instructions for different entities and elements, and simpler pathways for workflows.</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19</a:t>
            </a:fld>
            <a:endParaRPr lang="en-US"/>
          </a:p>
        </p:txBody>
      </p:sp>
    </p:spTree>
    <p:extLst>
      <p:ext uri="{BB962C8B-B14F-4D97-AF65-F5344CB8AC3E}">
        <p14:creationId xmlns:p14="http://schemas.microsoft.com/office/powerpoint/2010/main" val="3384198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30968"/>
            <a:ext cx="4114800" cy="3086100"/>
          </a:xfrm>
        </p:spPr>
      </p:sp>
      <p:sp>
        <p:nvSpPr>
          <p:cNvPr id="3" name="Notes Placeholder 2"/>
          <p:cNvSpPr>
            <a:spLocks noGrp="1"/>
          </p:cNvSpPr>
          <p:nvPr>
            <p:ph type="body" idx="1"/>
          </p:nvPr>
        </p:nvSpPr>
        <p:spPr/>
        <p:txBody>
          <a:bodyPr/>
          <a:lstStyle/>
          <a:p>
            <a:r>
              <a:rPr lang="en-GB" dirty="0" smtClean="0"/>
              <a:t>This presentation looks at </a:t>
            </a:r>
            <a:r>
              <a:rPr lang="en-GB" dirty="0" smtClean="0"/>
              <a:t>the methods and techniques specified by </a:t>
            </a:r>
            <a:r>
              <a:rPr lang="en-GB" dirty="0" smtClean="0"/>
              <a:t>RDA </a:t>
            </a:r>
            <a:r>
              <a:rPr lang="en-GB" dirty="0" smtClean="0"/>
              <a:t>to support </a:t>
            </a:r>
            <a:r>
              <a:rPr lang="en-GB" dirty="0" smtClean="0"/>
              <a:t>the creation and management of data for applications in the library environment. That environment, </a:t>
            </a:r>
            <a:r>
              <a:rPr lang="en-GB" dirty="0" smtClean="0"/>
              <a:t>an ecosystem of international cultural heritage information </a:t>
            </a:r>
            <a:r>
              <a:rPr lang="en-GB" dirty="0" smtClean="0"/>
              <a:t>and its users, continues to </a:t>
            </a:r>
            <a:r>
              <a:rPr lang="en-GB" dirty="0" smtClean="0"/>
              <a:t>evolve </a:t>
            </a:r>
            <a:r>
              <a:rPr lang="en-GB" dirty="0" smtClean="0"/>
              <a:t>under the impact of global digital networks</a:t>
            </a:r>
            <a:r>
              <a:rPr lang="en-GB" dirty="0" smtClean="0"/>
              <a:t>.</a:t>
            </a:r>
          </a:p>
          <a:p>
            <a:endParaRPr lang="en-GB" dirty="0"/>
          </a:p>
          <a:p>
            <a:r>
              <a:rPr lang="en-GB" dirty="0" smtClean="0"/>
              <a:t>The presentation analyses </a:t>
            </a:r>
            <a:r>
              <a:rPr lang="en-GB" dirty="0" smtClean="0"/>
              <a:t>the current </a:t>
            </a:r>
            <a:r>
              <a:rPr lang="en-GB" dirty="0" smtClean="0"/>
              <a:t>RDA </a:t>
            </a:r>
            <a:r>
              <a:rPr lang="en-GB" dirty="0" smtClean="0"/>
              <a:t>guidance and instructions for data capture and storage and outlines the </a:t>
            </a:r>
            <a:r>
              <a:rPr lang="en-GB" dirty="0" smtClean="0"/>
              <a:t>RDA Steering Committee’s plans for their development to support strategic aims and anticipated changes in the underlying FRBR model.</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2</a:t>
            </a:fld>
            <a:endParaRPr lang="en-US"/>
          </a:p>
        </p:txBody>
      </p:sp>
    </p:spTree>
    <p:extLst>
      <p:ext uri="{BB962C8B-B14F-4D97-AF65-F5344CB8AC3E}">
        <p14:creationId xmlns:p14="http://schemas.microsoft.com/office/powerpoint/2010/main" val="1376078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Elements for storing RDA data as linked data are published in the RDA Registry.</a:t>
            </a:r>
          </a:p>
          <a:p>
            <a:endParaRPr lang="en-GB" dirty="0"/>
          </a:p>
          <a:p>
            <a:r>
              <a:rPr lang="en-GB" dirty="0" smtClean="0"/>
              <a:t>The constrained RDA element sets specify the “parent” entity of each element as its domain to indicate to which entity the element belongs.</a:t>
            </a:r>
          </a:p>
          <a:p>
            <a:endParaRPr lang="en-GB" dirty="0"/>
          </a:p>
          <a:p>
            <a:r>
              <a:rPr lang="en-GB" dirty="0" smtClean="0"/>
              <a:t>The element sets do not indicate currently whether the element is expected to have a literal string or a URI of a linked entity as its value; the range is not specified so that any of the paths can be used.</a:t>
            </a:r>
          </a:p>
          <a:p>
            <a:endParaRPr lang="en-GB" dirty="0"/>
          </a:p>
          <a:p>
            <a:r>
              <a:rPr lang="en-GB" dirty="0" smtClean="0"/>
              <a:t>Clarification of the 4-fold path techniques will allow the Registry to add new element sub-types, as RDF sub-properties, to accommodate the unstructured and structured descriptions as literals and URIs of linked entities as RDF objects. Literals containing structured data may be associated with a construction encoding scheme specifying the elements, sequence, delimiting punctuation, etc.</a:t>
            </a:r>
          </a:p>
          <a:p>
            <a:endParaRPr lang="en-GB" dirty="0"/>
          </a:p>
          <a:p>
            <a:r>
              <a:rPr lang="en-GB" dirty="0" smtClean="0"/>
              <a:t>These element sub-types will, in general, be transparent to cataloguers. They are primarily intended for applications and systems using RDA data, and are likely to remain hidden behind the data entry forms.</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20</a:t>
            </a:fld>
            <a:endParaRPr lang="en-US"/>
          </a:p>
        </p:txBody>
      </p:sp>
    </p:spTree>
    <p:extLst>
      <p:ext uri="{BB962C8B-B14F-4D97-AF65-F5344CB8AC3E}">
        <p14:creationId xmlns:p14="http://schemas.microsoft.com/office/powerpoint/2010/main" val="482216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935376"/>
          </a:xfrm>
        </p:spPr>
        <p:txBody>
          <a:bodyPr/>
          <a:lstStyle/>
          <a:p>
            <a:r>
              <a:rPr lang="en-GB" dirty="0" smtClean="0"/>
              <a:t>The RDA instructions and elements will need to accommodate the new entities proposed in the FRBR Library Reference Model.</a:t>
            </a:r>
          </a:p>
          <a:p>
            <a:endParaRPr lang="en-GB" dirty="0"/>
          </a:p>
          <a:p>
            <a:r>
              <a:rPr lang="en-GB" dirty="0" smtClean="0"/>
              <a:t>These include Place, Timespan, </a:t>
            </a:r>
            <a:r>
              <a:rPr lang="en-GB" dirty="0" err="1" smtClean="0"/>
              <a:t>Nomen</a:t>
            </a:r>
            <a:r>
              <a:rPr lang="en-GB" dirty="0" smtClean="0"/>
              <a:t>, Collective Agent, and Agent.</a:t>
            </a:r>
          </a:p>
          <a:p>
            <a:endParaRPr lang="en-GB" dirty="0"/>
          </a:p>
          <a:p>
            <a:r>
              <a:rPr lang="en-GB" dirty="0" smtClean="0"/>
              <a:t>The “primary” relationships between Person, Family, and Corporate Body and the new Agent entities can be amended without breaking semantic consistency.</a:t>
            </a:r>
          </a:p>
          <a:p>
            <a:endParaRPr lang="en-GB" dirty="0"/>
          </a:p>
          <a:p>
            <a:r>
              <a:rPr lang="en-GB" dirty="0" smtClean="0"/>
              <a:t>New high-level, “primary” relationship elements will be required. For example, </a:t>
            </a:r>
            <a:r>
              <a:rPr lang="en-GB" dirty="0" err="1" smtClean="0"/>
              <a:t>Nomen</a:t>
            </a:r>
            <a:r>
              <a:rPr lang="en-GB" dirty="0" smtClean="0"/>
              <a:t> is related to every other element by the “appellation” element.</a:t>
            </a:r>
          </a:p>
          <a:p>
            <a:endParaRPr lang="en-GB" dirty="0"/>
          </a:p>
          <a:p>
            <a:r>
              <a:rPr lang="en-GB" dirty="0" smtClean="0"/>
              <a:t>New relationship designators to refine the new elements will also be required. Many of these will apply between different entities; there is already a demand for more cross-entity designators for the current RDA entities.</a:t>
            </a:r>
          </a:p>
          <a:p>
            <a:endParaRPr lang="en-GB" dirty="0"/>
          </a:p>
          <a:p>
            <a:r>
              <a:rPr lang="en-GB" dirty="0" smtClean="0"/>
              <a:t>For clarity, the diagram shows only a small sample of relationship elements and designators.</a:t>
            </a:r>
          </a:p>
          <a:p>
            <a:endParaRPr lang="en-GB" dirty="0"/>
          </a:p>
          <a:p>
            <a:r>
              <a:rPr lang="en-GB" dirty="0" smtClean="0"/>
              <a:t>The LRM Res entity is a super-entity of all other entities, used to simplify the modelling of relationships. It is unlikely to be required in RDA.</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21</a:t>
            </a:fld>
            <a:endParaRPr lang="en-US" dirty="0"/>
          </a:p>
        </p:txBody>
      </p:sp>
    </p:spTree>
    <p:extLst>
      <p:ext uri="{BB962C8B-B14F-4D97-AF65-F5344CB8AC3E}">
        <p14:creationId xmlns:p14="http://schemas.microsoft.com/office/powerpoint/2010/main" val="18095394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RSC wishes to develop a set of Entity views in RDA Toolkit. Each view will focus on one RDA entity and its elements in isolation, in contrast to the embedding of entity information in the guidance and instructions.</a:t>
            </a:r>
          </a:p>
          <a:p>
            <a:endParaRPr lang="en-GB" dirty="0"/>
          </a:p>
          <a:p>
            <a:r>
              <a:rPr lang="en-GB" dirty="0" smtClean="0"/>
              <a:t>This will be a re-purposing and re-modelling of the current Toolkit Element set views (ESVs) which are now significantly out-of-date.</a:t>
            </a:r>
          </a:p>
          <a:p>
            <a:endParaRPr lang="en-GB" dirty="0"/>
          </a:p>
          <a:p>
            <a:r>
              <a:rPr lang="en-GB" dirty="0" smtClean="0"/>
              <a:t>The Toolkit entity view will be a ready reference device for accessing the elements, guidance, and instructions associated with each RDA entity.</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22</a:t>
            </a:fld>
            <a:endParaRPr lang="en-US"/>
          </a:p>
        </p:txBody>
      </p:sp>
    </p:spTree>
    <p:extLst>
      <p:ext uri="{BB962C8B-B14F-4D97-AF65-F5344CB8AC3E}">
        <p14:creationId xmlns:p14="http://schemas.microsoft.com/office/powerpoint/2010/main" val="11199557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one possible layout for an entity view.</a:t>
            </a:r>
          </a:p>
          <a:p>
            <a:endParaRPr lang="en-GB" dirty="0"/>
          </a:p>
          <a:p>
            <a:r>
              <a:rPr lang="en-GB" dirty="0" smtClean="0"/>
              <a:t>It follows the approach of starting with general information about the entity before moving to specifics.</a:t>
            </a:r>
          </a:p>
          <a:p>
            <a:endParaRPr lang="en-GB" dirty="0"/>
          </a:p>
          <a:p>
            <a:r>
              <a:rPr lang="en-GB" dirty="0" smtClean="0"/>
              <a:t>Some elements will be common to many or all entities, for example the appellation and subject relationship elements: Entity has appellation </a:t>
            </a:r>
            <a:r>
              <a:rPr lang="en-GB" dirty="0" err="1" smtClean="0"/>
              <a:t>Nomen</a:t>
            </a:r>
            <a:r>
              <a:rPr lang="en-GB" dirty="0" smtClean="0"/>
              <a:t>; Entity is subject of Work.</a:t>
            </a:r>
          </a:p>
          <a:p>
            <a:endParaRPr lang="en-GB" dirty="0"/>
          </a:p>
          <a:p>
            <a:r>
              <a:rPr lang="en-GB" dirty="0" smtClean="0"/>
              <a:t>Depending on the context of the entity and element, many elements will have more than one data capture and recording technique available.</a:t>
            </a:r>
          </a:p>
          <a:p>
            <a:endParaRPr lang="en-GB" dirty="0"/>
          </a:p>
          <a:p>
            <a:r>
              <a:rPr lang="en-GB" dirty="0" smtClean="0"/>
              <a:t>The entity view is a complement to the guidance and instructions, and acts a data dictionary for entity and element definitions and scope notes, pointing to the relevant guidance and instructions for each element.</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23</a:t>
            </a:fld>
            <a:endParaRPr lang="en-US"/>
          </a:p>
        </p:txBody>
      </p:sp>
    </p:spTree>
    <p:extLst>
      <p:ext uri="{BB962C8B-B14F-4D97-AF65-F5344CB8AC3E}">
        <p14:creationId xmlns:p14="http://schemas.microsoft.com/office/powerpoint/2010/main" val="22516314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48027"/>
          </a:xfrm>
        </p:spPr>
        <p:txBody>
          <a:bodyPr/>
          <a:lstStyle/>
          <a:p>
            <a:r>
              <a:rPr lang="en-GB" dirty="0" smtClean="0"/>
              <a:t>These anticipated developments suggest that now is a good time to review and improve the organization and layout of RDA Toolkit. The RDA Board has approved a project to carry out this work over the next 2-3 years in synchronization with the development of RDA discussed in this presentation. These are some of the components that will be taken into account.</a:t>
            </a:r>
          </a:p>
          <a:p>
            <a:endParaRPr lang="en-GB" dirty="0"/>
          </a:p>
          <a:p>
            <a:r>
              <a:rPr lang="en-GB" dirty="0" smtClean="0"/>
              <a:t>Development of the RDA appendices and tabs has been ad hoc, and now is the time to review and consolidate these macro-structures for Toolkit layout.</a:t>
            </a:r>
          </a:p>
          <a:p>
            <a:endParaRPr lang="en-GB" dirty="0"/>
          </a:p>
          <a:p>
            <a:r>
              <a:rPr lang="en-GB" dirty="0" smtClean="0"/>
              <a:t>RSC wishes to improve the functionality of the RDA vocabularies and Vocabulary encoding schemes by extending them to meet the needs of local RDA communities, and linking them to other library and cultural heritage vocabularies.</a:t>
            </a:r>
          </a:p>
          <a:p>
            <a:endParaRPr lang="en-GB" dirty="0"/>
          </a:p>
          <a:p>
            <a:r>
              <a:rPr lang="en-GB" dirty="0" smtClean="0"/>
              <a:t>The Glossary is a one-size-fits-all dictionary for vocabulary terms, element names, and Toolkit terminology. Is this the best approach? How far should RDA go with definitions for professional cataloguing terminologies such as “access point”, etc.?</a:t>
            </a:r>
          </a:p>
          <a:p>
            <a:endParaRPr lang="en-GB" dirty="0"/>
          </a:p>
          <a:p>
            <a:r>
              <a:rPr lang="en-GB" dirty="0" smtClean="0"/>
              <a:t>Is the current approach for adding translations, policy statements, and (in the future) application profiles sustainable and scalable?</a:t>
            </a:r>
          </a:p>
          <a:p>
            <a:endParaRPr lang="en-GB" dirty="0" smtClean="0"/>
          </a:p>
          <a:p>
            <a:r>
              <a:rPr lang="en-GB" dirty="0"/>
              <a:t> </a:t>
            </a:r>
            <a:r>
              <a:rPr lang="en-GB" dirty="0" smtClean="0"/>
              <a:t>Where is it best to accommodate the proposed entity views, larger numbers of relationship designators, and other new Toolkit content?</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24</a:t>
            </a:fld>
            <a:endParaRPr lang="en-US"/>
          </a:p>
        </p:txBody>
      </p:sp>
    </p:spTree>
    <p:extLst>
      <p:ext uri="{BB962C8B-B14F-4D97-AF65-F5344CB8AC3E}">
        <p14:creationId xmlns:p14="http://schemas.microsoft.com/office/powerpoint/2010/main" val="42059070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discussions have raised several strategic issues for RDA.</a:t>
            </a:r>
          </a:p>
          <a:p>
            <a:endParaRPr lang="en-GB" dirty="0"/>
          </a:p>
          <a:p>
            <a:r>
              <a:rPr lang="en-GB" dirty="0" smtClean="0"/>
              <a:t>RDA currently differentiates between the primary entities constituting a complete resource (WEMI) with secondary entities that act as access points to the resource, currently PFC but soon to be expanded with new FRBR-LRM entities. Is it useful for international, cultural heritage, and linked data communities for RDA to maintain this distinction? Should RDA provide elements other than those required for “classical” access point construction?</a:t>
            </a:r>
          </a:p>
          <a:p>
            <a:endParaRPr lang="en-GB" dirty="0"/>
          </a:p>
          <a:p>
            <a:r>
              <a:rPr lang="en-GB" dirty="0" smtClean="0"/>
              <a:t>To what extent should RDA specify the elements the comprise a structured description, including access points? Different international communities use different sets of component elements in different sequences to compose access points. Would it be better to leave such specification to application profiles?</a:t>
            </a:r>
          </a:p>
          <a:p>
            <a:endParaRPr lang="en-GB" dirty="0"/>
          </a:p>
          <a:p>
            <a:r>
              <a:rPr lang="en-GB" dirty="0" smtClean="0"/>
              <a:t>The management of </a:t>
            </a:r>
            <a:r>
              <a:rPr lang="en-GB" dirty="0" err="1" smtClean="0"/>
              <a:t>Nomens</a:t>
            </a:r>
            <a:r>
              <a:rPr lang="en-GB" dirty="0" smtClean="0"/>
              <a:t>, including access points, identifiers, and structured descriptions, is similar to authority control and there are many issues to resolve.</a:t>
            </a:r>
          </a:p>
          <a:p>
            <a:endParaRPr lang="en-GB" dirty="0"/>
          </a:p>
          <a:p>
            <a:r>
              <a:rPr lang="en-GB" dirty="0" smtClean="0"/>
              <a:t>There will be many more relationship designators, with added complexity for cross-entity designators. How should these be labelled and described?</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25</a:t>
            </a:fld>
            <a:endParaRPr lang="en-US"/>
          </a:p>
        </p:txBody>
      </p:sp>
    </p:spTree>
    <p:extLst>
      <p:ext uri="{BB962C8B-B14F-4D97-AF65-F5344CB8AC3E}">
        <p14:creationId xmlns:p14="http://schemas.microsoft.com/office/powerpoint/2010/main" val="790799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AE34AA-D804-4CB9-B15D-A67A5BA83B42}" type="slidenum">
              <a:rPr lang="en-US" smtClean="0"/>
              <a:t>26</a:t>
            </a:fld>
            <a:endParaRPr lang="en-US"/>
          </a:p>
        </p:txBody>
      </p:sp>
    </p:spTree>
    <p:extLst>
      <p:ext uri="{BB962C8B-B14F-4D97-AF65-F5344CB8AC3E}">
        <p14:creationId xmlns:p14="http://schemas.microsoft.com/office/powerpoint/2010/main" val="1916489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RDA data ecosystem is summed up in this sentence introducing the RDA Board’s announcement of RDA’s strategic directions.</a:t>
            </a:r>
          </a:p>
          <a:p>
            <a:endParaRPr lang="en-GB" dirty="0"/>
          </a:p>
          <a:p>
            <a:r>
              <a:rPr lang="en-GB" dirty="0" smtClean="0"/>
              <a:t>The RDA package is delivered by an infrastructure of two interacting services.</a:t>
            </a:r>
          </a:p>
          <a:p>
            <a:endParaRPr lang="en-GB" dirty="0"/>
          </a:p>
          <a:p>
            <a:r>
              <a:rPr lang="en-GB" dirty="0" smtClean="0"/>
              <a:t>The human-facing components, including the guidelines and instructions, are the Toolkit.</a:t>
            </a:r>
          </a:p>
          <a:p>
            <a:endParaRPr lang="en-GB" dirty="0"/>
          </a:p>
          <a:p>
            <a:r>
              <a:rPr lang="en-GB" dirty="0" smtClean="0"/>
              <a:t>The data-facing components are contained in the Registry.</a:t>
            </a:r>
          </a:p>
          <a:p>
            <a:endParaRPr lang="en-GB" dirty="0"/>
          </a:p>
          <a:p>
            <a:r>
              <a:rPr lang="en-GB" dirty="0" smtClean="0"/>
              <a:t>Applying the data capture and storage techniques in RDA Toolkit to the data architecture in the RDA Registry produces well-formed data for RDA applications.</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3</a:t>
            </a:fld>
            <a:endParaRPr lang="en-US"/>
          </a:p>
        </p:txBody>
      </p:sp>
    </p:spTree>
    <p:extLst>
      <p:ext uri="{BB962C8B-B14F-4D97-AF65-F5344CB8AC3E}">
        <p14:creationId xmlns:p14="http://schemas.microsoft.com/office/powerpoint/2010/main" val="4291100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RDA supports a range of options for storing data about related entities.</a:t>
            </a:r>
          </a:p>
          <a:p>
            <a:endParaRPr lang="en-GB" dirty="0"/>
          </a:p>
          <a:p>
            <a:r>
              <a:rPr lang="en-GB" dirty="0" smtClean="0"/>
              <a:t>Guidance and instructions on the various techniques appear in several places.</a:t>
            </a:r>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4</a:t>
            </a:fld>
            <a:endParaRPr lang="en-US"/>
          </a:p>
        </p:txBody>
      </p:sp>
    </p:spTree>
    <p:extLst>
      <p:ext uri="{BB962C8B-B14F-4D97-AF65-F5344CB8AC3E}">
        <p14:creationId xmlns:p14="http://schemas.microsoft.com/office/powerpoint/2010/main" val="4170085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RDA provides three techniques for recording relationships between the Work, Expression, Manifestation, and Item entities. They are not mutually exclusive and techniques can be mixed and used in parallel.</a:t>
            </a:r>
          </a:p>
          <a:p>
            <a:endParaRPr lang="en-GB" dirty="0"/>
          </a:p>
          <a:p>
            <a:r>
              <a:rPr lang="en-GB" dirty="0" smtClean="0"/>
              <a:t>The use of an authorized access point (AAP) is not applicable to Manifestation and Item entities.</a:t>
            </a:r>
          </a:p>
          <a:p>
            <a:endParaRPr lang="en-GB" dirty="0"/>
          </a:p>
          <a:p>
            <a:r>
              <a:rPr lang="en-GB" dirty="0" smtClean="0"/>
              <a:t>The use of a description offers an additional choice between two types of description.</a:t>
            </a:r>
          </a:p>
          <a:p>
            <a:endParaRPr lang="en-GB" dirty="0"/>
          </a:p>
          <a:p>
            <a:r>
              <a:rPr lang="en-GB" dirty="0" smtClean="0"/>
              <a:t>The result is a set of four different methods for recording data about the related entity.</a:t>
            </a:r>
            <a:endParaRPr lang="en-US" dirty="0"/>
          </a:p>
        </p:txBody>
      </p:sp>
      <p:sp>
        <p:nvSpPr>
          <p:cNvPr id="4" name="Slide Number Placeholder 3"/>
          <p:cNvSpPr>
            <a:spLocks noGrp="1"/>
          </p:cNvSpPr>
          <p:nvPr>
            <p:ph type="sldNum" sz="quarter" idx="10"/>
          </p:nvPr>
        </p:nvSpPr>
        <p:spPr/>
        <p:txBody>
          <a:bodyPr/>
          <a:lstStyle/>
          <a:p>
            <a:fld id="{F0AE34AA-D804-4CB9-B15D-A67A5BA83B42}" type="slidenum">
              <a:rPr lang="en-US" smtClean="0"/>
              <a:t>5</a:t>
            </a:fld>
            <a:endParaRPr lang="en-US"/>
          </a:p>
        </p:txBody>
      </p:sp>
    </p:spTree>
    <p:extLst>
      <p:ext uri="{BB962C8B-B14F-4D97-AF65-F5344CB8AC3E}">
        <p14:creationId xmlns:p14="http://schemas.microsoft.com/office/powerpoint/2010/main" val="1963187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RDA provides three techniques for recording primary relationships between the Work, Expression, Manifestation, and Item </a:t>
            </a:r>
            <a:r>
              <a:rPr lang="en-GB" dirty="0"/>
              <a:t>entities: Identifiers, AAP (but only for Works and Expressions), and Composite descriptions</a:t>
            </a:r>
            <a:r>
              <a:rPr lang="en-GB" dirty="0" smtClean="0"/>
              <a:t>. They are not mutually exclusive and techniques can be mixed and used in parallel.</a:t>
            </a:r>
          </a:p>
          <a:p>
            <a:endParaRPr lang="en-GB" dirty="0"/>
          </a:p>
          <a:p>
            <a:r>
              <a:rPr lang="en-GB" dirty="0" smtClean="0"/>
              <a:t>A composite description contains data from elements that identify the Work and Expression entities and a description of the related Manifestation entity.</a:t>
            </a:r>
          </a:p>
          <a:p>
            <a:endParaRPr lang="en-GB" dirty="0" smtClean="0"/>
          </a:p>
          <a:p>
            <a:r>
              <a:rPr lang="en-GB" dirty="0" smtClean="0"/>
              <a:t>A composite description has overall structure, but the type of description of the Manifestation is not specified to be structured or unstructured.</a:t>
            </a:r>
          </a:p>
          <a:p>
            <a:endParaRPr lang="en-GB" dirty="0"/>
          </a:p>
          <a:p>
            <a:r>
              <a:rPr lang="en-GB" dirty="0" smtClean="0"/>
              <a:t>Composite </a:t>
            </a:r>
            <a:r>
              <a:rPr lang="en-GB" dirty="0"/>
              <a:t>descriptions are problematic, because they </a:t>
            </a:r>
            <a:r>
              <a:rPr lang="en-GB" dirty="0" smtClean="0"/>
              <a:t>mix </a:t>
            </a:r>
            <a:r>
              <a:rPr lang="en-GB" dirty="0"/>
              <a:t>data </a:t>
            </a:r>
            <a:r>
              <a:rPr lang="en-GB" dirty="0" smtClean="0"/>
              <a:t>belonging to Work </a:t>
            </a:r>
            <a:r>
              <a:rPr lang="en-GB" dirty="0"/>
              <a:t>and Expression entities </a:t>
            </a:r>
            <a:r>
              <a:rPr lang="en-GB" dirty="0" smtClean="0"/>
              <a:t>with the </a:t>
            </a:r>
            <a:r>
              <a:rPr lang="en-GB" dirty="0"/>
              <a:t>description of the related Manifestation entity. This kind of a description is appropriate for a flat file/single record scenario, but is not appropriate for any scenario that provides separate descriptions for different entities.</a:t>
            </a:r>
          </a:p>
          <a:p>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6</a:t>
            </a:fld>
            <a:endParaRPr lang="en-US"/>
          </a:p>
        </p:txBody>
      </p:sp>
    </p:spTree>
    <p:extLst>
      <p:ext uri="{BB962C8B-B14F-4D97-AF65-F5344CB8AC3E}">
        <p14:creationId xmlns:p14="http://schemas.microsoft.com/office/powerpoint/2010/main" val="3108431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Relationships between Person, Family, and Corporate Body entities are recorded using only two of the techniques.</a:t>
            </a:r>
          </a:p>
          <a:p>
            <a:endParaRPr lang="en-GB" dirty="0"/>
          </a:p>
          <a:p>
            <a:endParaRPr lang="en-US" dirty="0"/>
          </a:p>
        </p:txBody>
      </p:sp>
      <p:sp>
        <p:nvSpPr>
          <p:cNvPr id="4" name="Slide Number Placeholder 3"/>
          <p:cNvSpPr>
            <a:spLocks noGrp="1"/>
          </p:cNvSpPr>
          <p:nvPr>
            <p:ph type="sldNum" sz="quarter" idx="10"/>
          </p:nvPr>
        </p:nvSpPr>
        <p:spPr/>
        <p:txBody>
          <a:bodyPr/>
          <a:lstStyle/>
          <a:p>
            <a:fld id="{F0AE34AA-D804-4CB9-B15D-A67A5BA83B42}" type="slidenum">
              <a:rPr lang="en-US" smtClean="0"/>
              <a:t>7</a:t>
            </a:fld>
            <a:endParaRPr lang="en-US"/>
          </a:p>
        </p:txBody>
      </p:sp>
    </p:spTree>
    <p:extLst>
      <p:ext uri="{BB962C8B-B14F-4D97-AF65-F5344CB8AC3E}">
        <p14:creationId xmlns:p14="http://schemas.microsoft.com/office/powerpoint/2010/main" val="3586095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forthcoming FRBR-Library Reference model will introduce new entities for Place and Timespan (not confined to a subject role).</a:t>
            </a:r>
          </a:p>
          <a:p>
            <a:endParaRPr lang="en-GB" dirty="0"/>
          </a:p>
          <a:p>
            <a:r>
              <a:rPr lang="en-GB" dirty="0" smtClean="0"/>
              <a:t>It will also add a general entity for groups of two or more persons: Collective Agent is a super-entity of Family and Corporate Body. Agent (already used in the RDA Registry) is in turn a super-entity of Person and Collective Agent.</a:t>
            </a:r>
          </a:p>
          <a:p>
            <a:endParaRPr lang="en-GB" dirty="0"/>
          </a:p>
          <a:p>
            <a:r>
              <a:rPr lang="en-GB" dirty="0" smtClean="0"/>
              <a:t>What techniques should be used for relating these entities: all or part of the 4-fold path?</a:t>
            </a:r>
          </a:p>
          <a:p>
            <a:endParaRPr lang="en-GB" dirty="0"/>
          </a:p>
          <a:p>
            <a:r>
              <a:rPr lang="en-GB" dirty="0" smtClean="0"/>
              <a:t>Another new entity in the model is </a:t>
            </a:r>
            <a:r>
              <a:rPr lang="en-GB" dirty="0" err="1" smtClean="0"/>
              <a:t>Nomen</a:t>
            </a:r>
            <a:r>
              <a:rPr lang="en-GB" dirty="0" smtClean="0"/>
              <a:t>. This entity is the appellation of something, and is related to every other entity in the model. A Title proper is the </a:t>
            </a:r>
            <a:r>
              <a:rPr lang="en-GB" dirty="0" err="1" smtClean="0"/>
              <a:t>Nomen</a:t>
            </a:r>
            <a:r>
              <a:rPr lang="en-GB" dirty="0" smtClean="0"/>
              <a:t> of a Manifestation, a name is the </a:t>
            </a:r>
            <a:r>
              <a:rPr lang="en-GB" dirty="0" err="1" smtClean="0"/>
              <a:t>Nomen</a:t>
            </a:r>
            <a:r>
              <a:rPr lang="en-GB" dirty="0" smtClean="0"/>
              <a:t> of a Person, and so on. A </a:t>
            </a:r>
            <a:r>
              <a:rPr lang="en-GB" dirty="0" err="1" smtClean="0"/>
              <a:t>Nomen</a:t>
            </a:r>
            <a:r>
              <a:rPr lang="en-GB" dirty="0" smtClean="0"/>
              <a:t> is any label that a thing is “called” by, including identifiers, access points, and structured descriptions.</a:t>
            </a:r>
          </a:p>
          <a:p>
            <a:endParaRPr lang="en-GB" dirty="0"/>
          </a:p>
          <a:p>
            <a:r>
              <a:rPr lang="en-GB" dirty="0" smtClean="0"/>
              <a:t>Applying each of the paths results in a </a:t>
            </a:r>
            <a:r>
              <a:rPr lang="en-GB" dirty="0" err="1" smtClean="0"/>
              <a:t>Nomen</a:t>
            </a:r>
            <a:r>
              <a:rPr lang="en-GB" dirty="0" smtClean="0"/>
              <a:t>.</a:t>
            </a:r>
          </a:p>
          <a:p>
            <a:endParaRPr lang="en-GB" dirty="0"/>
          </a:p>
          <a:p>
            <a:endParaRPr lang="en-US" dirty="0"/>
          </a:p>
        </p:txBody>
      </p:sp>
      <p:sp>
        <p:nvSpPr>
          <p:cNvPr id="4" name="Slide Number Placeholder 3"/>
          <p:cNvSpPr>
            <a:spLocks noGrp="1"/>
          </p:cNvSpPr>
          <p:nvPr>
            <p:ph type="sldNum" sz="quarter" idx="10"/>
          </p:nvPr>
        </p:nvSpPr>
        <p:spPr/>
        <p:txBody>
          <a:bodyPr/>
          <a:lstStyle/>
          <a:p>
            <a:fld id="{F0AE34AA-D804-4CB9-B15D-A67A5BA83B42}" type="slidenum">
              <a:rPr lang="en-US" smtClean="0"/>
              <a:t>8</a:t>
            </a:fld>
            <a:endParaRPr lang="en-US"/>
          </a:p>
        </p:txBody>
      </p:sp>
    </p:spTree>
    <p:extLst>
      <p:ext uri="{BB962C8B-B14F-4D97-AF65-F5344CB8AC3E}">
        <p14:creationId xmlns:p14="http://schemas.microsoft.com/office/powerpoint/2010/main" val="3365555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RDA defines a structured description as an aggregation of RDA elements. The values of the elements are concatenated in a pre-determined sequence. The definition assumes that the display standard will also specify delimiters in the form of punctuation and/or layout. The definition does not exclude embedded mark-up, such as HTML.</a:t>
            </a:r>
          </a:p>
          <a:p>
            <a:endParaRPr lang="en-GB" dirty="0"/>
          </a:p>
          <a:p>
            <a:r>
              <a:rPr lang="en-GB" dirty="0" smtClean="0"/>
              <a:t>For example, a structured description of a Manifestation might consist of title and statement of responsibility elements. ISBD offers a set of display patterns for various combinations of such elements. One of the simplest patterns is shown here.</a:t>
            </a:r>
          </a:p>
          <a:p>
            <a:endParaRPr lang="en-GB" dirty="0"/>
          </a:p>
          <a:p>
            <a:r>
              <a:rPr lang="en-GB" dirty="0" smtClean="0"/>
              <a:t>The structured description is derived by substituting the specific value for each element.</a:t>
            </a:r>
          </a:p>
          <a:p>
            <a:endParaRPr lang="en-GB" dirty="0"/>
          </a:p>
          <a:p>
            <a:r>
              <a:rPr lang="en-GB" dirty="0" smtClean="0"/>
              <a:t>ISBD is not the only display standard that can be used. This example uses a generic format often found in OPACs; the values are delimited by the element label and a new display line, and no punctuation is added.</a:t>
            </a:r>
          </a:p>
          <a:p>
            <a:endParaRPr lang="en-GB" dirty="0"/>
          </a:p>
          <a:p>
            <a:r>
              <a:rPr lang="en-GB" dirty="0" smtClean="0"/>
              <a:t>RDA allows for a “full” description. In theory, this might comprise all of the data for the entity being described, for example a complete ISBD record for a Manifestation.</a:t>
            </a:r>
          </a:p>
          <a:p>
            <a:endParaRPr lang="en-GB" dirty="0"/>
          </a:p>
          <a:p>
            <a:endParaRPr lang="en-US" dirty="0"/>
          </a:p>
        </p:txBody>
      </p:sp>
      <p:sp>
        <p:nvSpPr>
          <p:cNvPr id="4" name="Slide Number Placeholder 3"/>
          <p:cNvSpPr>
            <a:spLocks noGrp="1"/>
          </p:cNvSpPr>
          <p:nvPr>
            <p:ph type="sldNum" sz="quarter" idx="10"/>
          </p:nvPr>
        </p:nvSpPr>
        <p:spPr/>
        <p:txBody>
          <a:bodyPr/>
          <a:lstStyle/>
          <a:p>
            <a:fld id="{F0AE34AA-D804-4CB9-B15D-A67A5BA83B42}" type="slidenum">
              <a:rPr lang="en-US" smtClean="0"/>
              <a:t>9</a:t>
            </a:fld>
            <a:endParaRPr lang="en-US"/>
          </a:p>
        </p:txBody>
      </p:sp>
    </p:spTree>
    <p:extLst>
      <p:ext uri="{BB962C8B-B14F-4D97-AF65-F5344CB8AC3E}">
        <p14:creationId xmlns:p14="http://schemas.microsoft.com/office/powerpoint/2010/main" val="2218558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36571B4-514C-47CA-B095-4A2F3E1935DC}" type="datetimeFigureOut">
              <a:rPr lang="en-US" smtClean="0"/>
              <a:t>1/14/2016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8EA4C55-6C23-4906-9C7E-7DE3D2B21F0A}" type="slidenum">
              <a:rPr lang="en-US" smtClean="0"/>
              <a:t>‹#›</a:t>
            </a:fld>
            <a:endParaRPr lang="en-US"/>
          </a:p>
        </p:txBody>
      </p:sp>
    </p:spTree>
    <p:extLst>
      <p:ext uri="{BB962C8B-B14F-4D97-AF65-F5344CB8AC3E}">
        <p14:creationId xmlns:p14="http://schemas.microsoft.com/office/powerpoint/2010/main" val="56505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36571B4-514C-47CA-B095-4A2F3E1935DC}" type="datetimeFigureOut">
              <a:rPr lang="en-US" smtClean="0"/>
              <a:t>1/14/2016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8EA4C55-6C23-4906-9C7E-7DE3D2B21F0A}" type="slidenum">
              <a:rPr lang="en-US" smtClean="0"/>
              <a:t>‹#›</a:t>
            </a:fld>
            <a:endParaRPr lang="en-US"/>
          </a:p>
        </p:txBody>
      </p:sp>
    </p:spTree>
    <p:extLst>
      <p:ext uri="{BB962C8B-B14F-4D97-AF65-F5344CB8AC3E}">
        <p14:creationId xmlns:p14="http://schemas.microsoft.com/office/powerpoint/2010/main" val="3640464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36571B4-514C-47CA-B095-4A2F3E1935DC}" type="datetimeFigureOut">
              <a:rPr lang="en-US" smtClean="0"/>
              <a:t>1/14/2016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8EA4C55-6C23-4906-9C7E-7DE3D2B21F0A}" type="slidenum">
              <a:rPr lang="en-US" smtClean="0"/>
              <a:t>‹#›</a:t>
            </a:fld>
            <a:endParaRPr lang="en-US"/>
          </a:p>
        </p:txBody>
      </p:sp>
    </p:spTree>
    <p:extLst>
      <p:ext uri="{BB962C8B-B14F-4D97-AF65-F5344CB8AC3E}">
        <p14:creationId xmlns:p14="http://schemas.microsoft.com/office/powerpoint/2010/main" val="3621030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36571B4-514C-47CA-B095-4A2F3E1935DC}" type="datetimeFigureOut">
              <a:rPr lang="en-US" smtClean="0"/>
              <a:t>1/14/2016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8EA4C55-6C23-4906-9C7E-7DE3D2B21F0A}" type="slidenum">
              <a:rPr lang="en-US" smtClean="0"/>
              <a:t>‹#›</a:t>
            </a:fld>
            <a:endParaRPr lang="en-US"/>
          </a:p>
        </p:txBody>
      </p:sp>
    </p:spTree>
    <p:extLst>
      <p:ext uri="{BB962C8B-B14F-4D97-AF65-F5344CB8AC3E}">
        <p14:creationId xmlns:p14="http://schemas.microsoft.com/office/powerpoint/2010/main" val="246183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36571B4-514C-47CA-B095-4A2F3E1935DC}" type="datetimeFigureOut">
              <a:rPr lang="en-US" smtClean="0"/>
              <a:t>1/14/2016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8EA4C55-6C23-4906-9C7E-7DE3D2B21F0A}" type="slidenum">
              <a:rPr lang="en-US" smtClean="0"/>
              <a:t>‹#›</a:t>
            </a:fld>
            <a:endParaRPr lang="en-US"/>
          </a:p>
        </p:txBody>
      </p:sp>
    </p:spTree>
    <p:extLst>
      <p:ext uri="{BB962C8B-B14F-4D97-AF65-F5344CB8AC3E}">
        <p14:creationId xmlns:p14="http://schemas.microsoft.com/office/powerpoint/2010/main" val="1463528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36571B4-514C-47CA-B095-4A2F3E1935DC}" type="datetimeFigureOut">
              <a:rPr lang="en-US" smtClean="0"/>
              <a:t>1/14/2016</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8EA4C55-6C23-4906-9C7E-7DE3D2B21F0A}" type="slidenum">
              <a:rPr lang="en-US" smtClean="0"/>
              <a:t>‹#›</a:t>
            </a:fld>
            <a:endParaRPr lang="en-US"/>
          </a:p>
        </p:txBody>
      </p:sp>
    </p:spTree>
    <p:extLst>
      <p:ext uri="{BB962C8B-B14F-4D97-AF65-F5344CB8AC3E}">
        <p14:creationId xmlns:p14="http://schemas.microsoft.com/office/powerpoint/2010/main" val="90703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136571B4-514C-47CA-B095-4A2F3E1935DC}" type="datetimeFigureOut">
              <a:rPr lang="en-US" smtClean="0"/>
              <a:t>1/14/2016</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A8EA4C55-6C23-4906-9C7E-7DE3D2B21F0A}" type="slidenum">
              <a:rPr lang="en-US" smtClean="0"/>
              <a:t>‹#›</a:t>
            </a:fld>
            <a:endParaRPr lang="en-US"/>
          </a:p>
        </p:txBody>
      </p:sp>
    </p:spTree>
    <p:extLst>
      <p:ext uri="{BB962C8B-B14F-4D97-AF65-F5344CB8AC3E}">
        <p14:creationId xmlns:p14="http://schemas.microsoft.com/office/powerpoint/2010/main" val="299357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136571B4-514C-47CA-B095-4A2F3E1935DC}" type="datetimeFigureOut">
              <a:rPr lang="en-US" smtClean="0"/>
              <a:t>1/14/2016</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A8EA4C55-6C23-4906-9C7E-7DE3D2B21F0A}" type="slidenum">
              <a:rPr lang="en-US" smtClean="0"/>
              <a:t>‹#›</a:t>
            </a:fld>
            <a:endParaRPr lang="en-US"/>
          </a:p>
        </p:txBody>
      </p:sp>
    </p:spTree>
    <p:extLst>
      <p:ext uri="{BB962C8B-B14F-4D97-AF65-F5344CB8AC3E}">
        <p14:creationId xmlns:p14="http://schemas.microsoft.com/office/powerpoint/2010/main" val="111962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136571B4-514C-47CA-B095-4A2F3E1935DC}" type="datetimeFigureOut">
              <a:rPr lang="en-US" smtClean="0"/>
              <a:t>1/14/2016</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A8EA4C55-6C23-4906-9C7E-7DE3D2B21F0A}" type="slidenum">
              <a:rPr lang="en-US" smtClean="0"/>
              <a:t>‹#›</a:t>
            </a:fld>
            <a:endParaRPr lang="en-US"/>
          </a:p>
        </p:txBody>
      </p:sp>
    </p:spTree>
    <p:extLst>
      <p:ext uri="{BB962C8B-B14F-4D97-AF65-F5344CB8AC3E}">
        <p14:creationId xmlns:p14="http://schemas.microsoft.com/office/powerpoint/2010/main" val="99481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36571B4-514C-47CA-B095-4A2F3E1935DC}" type="datetimeFigureOut">
              <a:rPr lang="en-US" smtClean="0"/>
              <a:t>1/14/2016</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8EA4C55-6C23-4906-9C7E-7DE3D2B21F0A}" type="slidenum">
              <a:rPr lang="en-US" smtClean="0"/>
              <a:t>‹#›</a:t>
            </a:fld>
            <a:endParaRPr lang="en-US"/>
          </a:p>
        </p:txBody>
      </p:sp>
    </p:spTree>
    <p:extLst>
      <p:ext uri="{BB962C8B-B14F-4D97-AF65-F5344CB8AC3E}">
        <p14:creationId xmlns:p14="http://schemas.microsoft.com/office/powerpoint/2010/main" val="2432903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36571B4-514C-47CA-B095-4A2F3E1935DC}" type="datetimeFigureOut">
              <a:rPr lang="en-US" smtClean="0"/>
              <a:t>1/14/2016</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8EA4C55-6C23-4906-9C7E-7DE3D2B21F0A}" type="slidenum">
              <a:rPr lang="en-US" smtClean="0"/>
              <a:t>‹#›</a:t>
            </a:fld>
            <a:endParaRPr lang="en-US"/>
          </a:p>
        </p:txBody>
      </p:sp>
    </p:spTree>
    <p:extLst>
      <p:ext uri="{BB962C8B-B14F-4D97-AF65-F5344CB8AC3E}">
        <p14:creationId xmlns:p14="http://schemas.microsoft.com/office/powerpoint/2010/main" val="78208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28650" y="6325114"/>
            <a:ext cx="2121383" cy="381087"/>
          </a:xfrm>
          <a:prstGeom prst="rect">
            <a:avLst/>
          </a:prstGeom>
        </p:spPr>
      </p:pic>
    </p:spTree>
    <p:extLst>
      <p:ext uri="{BB962C8B-B14F-4D97-AF65-F5344CB8AC3E}">
        <p14:creationId xmlns:p14="http://schemas.microsoft.com/office/powerpoint/2010/main" val="2936783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rscchair@rdatoolkit.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www.rda-rsc.org/" TargetMode="External"/><Relationship Id="rId5" Type="http://schemas.openxmlformats.org/officeDocument/2006/relationships/hyperlink" Target="http://www.rdaregistry.info/" TargetMode="External"/><Relationship Id="rId4" Type="http://schemas.openxmlformats.org/officeDocument/2006/relationships/hyperlink" Target="http://access.rdatoolkit.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RDA data capture and storage</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Gordon </a:t>
            </a:r>
            <a:r>
              <a:rPr lang="en-US" dirty="0" smtClean="0"/>
              <a:t>Dunsire</a:t>
            </a:r>
          </a:p>
          <a:p>
            <a:r>
              <a:rPr lang="en-US" dirty="0" smtClean="0"/>
              <a:t>Chair, RDA </a:t>
            </a:r>
            <a:r>
              <a:rPr lang="en-US" smtClean="0"/>
              <a:t>Steering Committee</a:t>
            </a:r>
            <a:endParaRPr lang="en-US" dirty="0" smtClean="0"/>
          </a:p>
          <a:p>
            <a:r>
              <a:rPr lang="en-US" dirty="0" smtClean="0"/>
              <a:t>Presented to </a:t>
            </a:r>
            <a:r>
              <a:rPr lang="en-GB" dirty="0"/>
              <a:t>Committee on </a:t>
            </a:r>
            <a:r>
              <a:rPr lang="en-GB" dirty="0" err="1"/>
              <a:t>Cataloging</a:t>
            </a:r>
            <a:r>
              <a:rPr lang="en-GB" dirty="0"/>
              <a:t>: Description and Access II (CC:DA) - ALCTS </a:t>
            </a:r>
            <a:r>
              <a:rPr lang="en-GB" dirty="0" err="1" smtClean="0"/>
              <a:t>CaMMS</a:t>
            </a:r>
            <a:endParaRPr lang="en-GB" dirty="0" smtClean="0"/>
          </a:p>
          <a:p>
            <a:r>
              <a:rPr lang="en-GB" dirty="0" smtClean="0"/>
              <a:t>ALA Midwinter 2016, 11 January 2016, Boston, Mass.</a:t>
            </a:r>
            <a:endParaRPr lang="en-US" dirty="0"/>
          </a:p>
        </p:txBody>
      </p:sp>
    </p:spTree>
    <p:extLst>
      <p:ext uri="{BB962C8B-B14F-4D97-AF65-F5344CB8AC3E}">
        <p14:creationId xmlns:p14="http://schemas.microsoft.com/office/powerpoint/2010/main" val="1695185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6894708" cy="646331"/>
          </a:xfrm>
          <a:prstGeom prst="rect">
            <a:avLst/>
          </a:prstGeom>
          <a:noFill/>
        </p:spPr>
        <p:txBody>
          <a:bodyPr wrap="none" rtlCol="0">
            <a:spAutoFit/>
          </a:bodyPr>
          <a:lstStyle/>
          <a:p>
            <a:r>
              <a:rPr lang="en-GB" sz="3600" dirty="0" smtClean="0"/>
              <a:t>Database implementation scenarios</a:t>
            </a:r>
            <a:endParaRPr lang="en-US" sz="3600" dirty="0"/>
          </a:p>
        </p:txBody>
      </p:sp>
      <p:sp>
        <p:nvSpPr>
          <p:cNvPr id="3" name="TextBox 2"/>
          <p:cNvSpPr txBox="1"/>
          <p:nvPr/>
        </p:nvSpPr>
        <p:spPr>
          <a:xfrm>
            <a:off x="1154931" y="2335410"/>
            <a:ext cx="2940998" cy="1077218"/>
          </a:xfrm>
          <a:prstGeom prst="rect">
            <a:avLst/>
          </a:prstGeom>
          <a:noFill/>
          <a:ln w="28575">
            <a:solidFill>
              <a:srgbClr val="0070C0"/>
            </a:solidFill>
          </a:ln>
        </p:spPr>
        <p:txBody>
          <a:bodyPr wrap="none" rtlCol="0">
            <a:spAutoFit/>
          </a:bodyPr>
          <a:lstStyle/>
          <a:p>
            <a:r>
              <a:rPr lang="en-GB" sz="3200" i="1" dirty="0" smtClean="0"/>
              <a:t>1: Relational or</a:t>
            </a:r>
          </a:p>
          <a:p>
            <a:r>
              <a:rPr lang="en-GB" sz="3200" i="1" dirty="0" smtClean="0"/>
              <a:t>object database</a:t>
            </a:r>
            <a:endParaRPr lang="en-US" sz="3200" i="1" dirty="0"/>
          </a:p>
        </p:txBody>
      </p:sp>
      <p:sp>
        <p:nvSpPr>
          <p:cNvPr id="6" name="TextBox 5"/>
          <p:cNvSpPr txBox="1"/>
          <p:nvPr/>
        </p:nvSpPr>
        <p:spPr>
          <a:xfrm>
            <a:off x="1154931" y="3746236"/>
            <a:ext cx="3506088" cy="1077218"/>
          </a:xfrm>
          <a:prstGeom prst="rect">
            <a:avLst/>
          </a:prstGeom>
          <a:noFill/>
          <a:ln w="28575">
            <a:solidFill>
              <a:srgbClr val="0070C0"/>
            </a:solidFill>
          </a:ln>
        </p:spPr>
        <p:txBody>
          <a:bodyPr wrap="none" rtlCol="0">
            <a:spAutoFit/>
          </a:bodyPr>
          <a:lstStyle/>
          <a:p>
            <a:r>
              <a:rPr lang="en-GB" sz="3200" i="1" dirty="0" smtClean="0"/>
              <a:t>2: Bibliographic and</a:t>
            </a:r>
          </a:p>
          <a:p>
            <a:r>
              <a:rPr lang="en-GB" sz="3200" i="1" dirty="0" smtClean="0"/>
              <a:t>authority records</a:t>
            </a:r>
            <a:endParaRPr lang="en-US" sz="3200" i="1" dirty="0"/>
          </a:p>
        </p:txBody>
      </p:sp>
      <p:sp>
        <p:nvSpPr>
          <p:cNvPr id="7" name="TextBox 6"/>
          <p:cNvSpPr txBox="1"/>
          <p:nvPr/>
        </p:nvSpPr>
        <p:spPr>
          <a:xfrm>
            <a:off x="1154931" y="5187760"/>
            <a:ext cx="1854418" cy="584775"/>
          </a:xfrm>
          <a:prstGeom prst="rect">
            <a:avLst/>
          </a:prstGeom>
          <a:noFill/>
          <a:ln w="28575">
            <a:solidFill>
              <a:srgbClr val="0070C0"/>
            </a:solidFill>
          </a:ln>
        </p:spPr>
        <p:txBody>
          <a:bodyPr wrap="none" rtlCol="0">
            <a:spAutoFit/>
          </a:bodyPr>
          <a:lstStyle/>
          <a:p>
            <a:r>
              <a:rPr lang="en-GB" sz="3200" i="1" dirty="0" smtClean="0"/>
              <a:t>3: Flat-file</a:t>
            </a:r>
            <a:endParaRPr lang="en-US" sz="3200" i="1" dirty="0"/>
          </a:p>
        </p:txBody>
      </p:sp>
      <p:sp>
        <p:nvSpPr>
          <p:cNvPr id="8" name="TextBox 7"/>
          <p:cNvSpPr txBox="1"/>
          <p:nvPr/>
        </p:nvSpPr>
        <p:spPr>
          <a:xfrm>
            <a:off x="5020385" y="5187760"/>
            <a:ext cx="1894686" cy="584775"/>
          </a:xfrm>
          <a:prstGeom prst="rect">
            <a:avLst/>
          </a:prstGeom>
          <a:noFill/>
        </p:spPr>
        <p:txBody>
          <a:bodyPr wrap="none" rtlCol="0">
            <a:spAutoFit/>
          </a:bodyPr>
          <a:lstStyle/>
          <a:p>
            <a:r>
              <a:rPr lang="en-GB" sz="3200" dirty="0" smtClean="0"/>
              <a:t>Not linked</a:t>
            </a:r>
            <a:endParaRPr lang="en-US" sz="3200" dirty="0"/>
          </a:p>
        </p:txBody>
      </p:sp>
      <p:sp>
        <p:nvSpPr>
          <p:cNvPr id="9" name="TextBox 8"/>
          <p:cNvSpPr txBox="1"/>
          <p:nvPr/>
        </p:nvSpPr>
        <p:spPr>
          <a:xfrm>
            <a:off x="5020385" y="3992457"/>
            <a:ext cx="3634136" cy="584775"/>
          </a:xfrm>
          <a:prstGeom prst="rect">
            <a:avLst/>
          </a:prstGeom>
          <a:noFill/>
        </p:spPr>
        <p:txBody>
          <a:bodyPr wrap="none" rtlCol="0">
            <a:spAutoFit/>
          </a:bodyPr>
          <a:lstStyle/>
          <a:p>
            <a:r>
              <a:rPr lang="en-GB" sz="3200" dirty="0" smtClean="0"/>
              <a:t>AAP/Identifier linked</a:t>
            </a:r>
            <a:endParaRPr lang="en-US" sz="3200" dirty="0"/>
          </a:p>
        </p:txBody>
      </p:sp>
      <p:sp>
        <p:nvSpPr>
          <p:cNvPr id="10" name="TextBox 9"/>
          <p:cNvSpPr txBox="1"/>
          <p:nvPr/>
        </p:nvSpPr>
        <p:spPr>
          <a:xfrm>
            <a:off x="5020385" y="2581631"/>
            <a:ext cx="3172087" cy="584775"/>
          </a:xfrm>
          <a:prstGeom prst="rect">
            <a:avLst/>
          </a:prstGeom>
          <a:noFill/>
        </p:spPr>
        <p:txBody>
          <a:bodyPr wrap="none" rtlCol="0">
            <a:spAutoFit/>
          </a:bodyPr>
          <a:lstStyle/>
          <a:p>
            <a:r>
              <a:rPr lang="en-GB" sz="3200" dirty="0" smtClean="0"/>
              <a:t>Fully linked (local)</a:t>
            </a:r>
            <a:endParaRPr lang="en-US" sz="3200" dirty="0"/>
          </a:p>
        </p:txBody>
      </p:sp>
      <p:sp>
        <p:nvSpPr>
          <p:cNvPr id="11" name="TextBox 10"/>
          <p:cNvSpPr txBox="1"/>
          <p:nvPr/>
        </p:nvSpPr>
        <p:spPr>
          <a:xfrm>
            <a:off x="1154931" y="1417027"/>
            <a:ext cx="2515369" cy="584775"/>
          </a:xfrm>
          <a:prstGeom prst="rect">
            <a:avLst/>
          </a:prstGeom>
          <a:noFill/>
          <a:ln w="28575">
            <a:solidFill>
              <a:srgbClr val="0070C0"/>
            </a:solidFill>
            <a:prstDash val="sysDot"/>
          </a:ln>
        </p:spPr>
        <p:txBody>
          <a:bodyPr wrap="none" rtlCol="0">
            <a:spAutoFit/>
          </a:bodyPr>
          <a:lstStyle/>
          <a:p>
            <a:r>
              <a:rPr lang="en-GB" sz="3200" i="1" dirty="0" smtClean="0"/>
              <a:t>0: Linked data</a:t>
            </a:r>
            <a:endParaRPr lang="en-US" sz="3200" i="1" dirty="0"/>
          </a:p>
        </p:txBody>
      </p:sp>
      <p:sp>
        <p:nvSpPr>
          <p:cNvPr id="12" name="TextBox 11"/>
          <p:cNvSpPr txBox="1"/>
          <p:nvPr/>
        </p:nvSpPr>
        <p:spPr>
          <a:xfrm>
            <a:off x="5020385" y="1419971"/>
            <a:ext cx="3414717" cy="584775"/>
          </a:xfrm>
          <a:prstGeom prst="rect">
            <a:avLst/>
          </a:prstGeom>
          <a:noFill/>
        </p:spPr>
        <p:txBody>
          <a:bodyPr wrap="none" rtlCol="0">
            <a:spAutoFit/>
          </a:bodyPr>
          <a:lstStyle/>
          <a:p>
            <a:r>
              <a:rPr lang="en-GB" sz="3200" dirty="0" smtClean="0"/>
              <a:t>Fully linked (global)</a:t>
            </a:r>
            <a:endParaRPr lang="en-US" sz="3200" dirty="0"/>
          </a:p>
        </p:txBody>
      </p:sp>
    </p:spTree>
    <p:extLst>
      <p:ext uri="{BB962C8B-B14F-4D97-AF65-F5344CB8AC3E}">
        <p14:creationId xmlns:p14="http://schemas.microsoft.com/office/powerpoint/2010/main" val="96866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p:bldP spid="9" grpId="0"/>
      <p:bldP spid="10" grpId="0"/>
      <p:bldP spid="11" grpId="0" animBg="1"/>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5720412" cy="646331"/>
          </a:xfrm>
          <a:prstGeom prst="rect">
            <a:avLst/>
          </a:prstGeom>
          <a:noFill/>
        </p:spPr>
        <p:txBody>
          <a:bodyPr wrap="none" rtlCol="0">
            <a:spAutoFit/>
          </a:bodyPr>
          <a:lstStyle/>
          <a:p>
            <a:r>
              <a:rPr lang="en-GB" sz="3600" dirty="0" smtClean="0"/>
              <a:t>Techniques for obtaining data</a:t>
            </a:r>
            <a:endParaRPr lang="en-US" sz="3600" dirty="0"/>
          </a:p>
        </p:txBody>
      </p:sp>
      <p:graphicFrame>
        <p:nvGraphicFramePr>
          <p:cNvPr id="6" name="Table 5"/>
          <p:cNvGraphicFramePr>
            <a:graphicFrameLocks noGrp="1"/>
          </p:cNvGraphicFramePr>
          <p:nvPr>
            <p:extLst>
              <p:ext uri="{D42A27DB-BD31-4B8C-83A1-F6EECF244321}">
                <p14:modId xmlns:p14="http://schemas.microsoft.com/office/powerpoint/2010/main" val="1959092344"/>
              </p:ext>
            </p:extLst>
          </p:nvPr>
        </p:nvGraphicFramePr>
        <p:xfrm>
          <a:off x="1063968" y="2165096"/>
          <a:ext cx="7147344" cy="1584960"/>
        </p:xfrm>
        <a:graphic>
          <a:graphicData uri="http://schemas.openxmlformats.org/drawingml/2006/table">
            <a:tbl>
              <a:tblPr firstRow="1" bandRow="1">
                <a:tableStyleId>{5C22544A-7EE6-4342-B048-85BDC9FD1C3A}</a:tableStyleId>
              </a:tblPr>
              <a:tblGrid>
                <a:gridCol w="2502192">
                  <a:extLst>
                    <a:ext uri="{9D8B030D-6E8A-4147-A177-3AD203B41FA5}">
                      <a16:colId xmlns:a16="http://schemas.microsoft.com/office/drawing/2014/main" val="1310371856"/>
                    </a:ext>
                  </a:extLst>
                </a:gridCol>
                <a:gridCol w="4645152">
                  <a:extLst>
                    <a:ext uri="{9D8B030D-6E8A-4147-A177-3AD203B41FA5}">
                      <a16:colId xmlns:a16="http://schemas.microsoft.com/office/drawing/2014/main" val="1751346673"/>
                    </a:ext>
                  </a:extLst>
                </a:gridCol>
              </a:tblGrid>
              <a:tr h="370840">
                <a:tc>
                  <a:txBody>
                    <a:bodyPr/>
                    <a:lstStyle/>
                    <a:p>
                      <a:r>
                        <a:rPr lang="en-GB" sz="2000" dirty="0" smtClean="0"/>
                        <a:t>Recorded</a:t>
                      </a:r>
                      <a:r>
                        <a:rPr lang="en-GB" sz="2000" baseline="0" dirty="0" smtClean="0"/>
                        <a:t> elements</a:t>
                      </a:r>
                      <a:endParaRPr lang="en-US" sz="2000" dirty="0"/>
                    </a:p>
                  </a:txBody>
                  <a:tcPr/>
                </a:tc>
                <a:tc>
                  <a:txBody>
                    <a:bodyPr/>
                    <a:lstStyle/>
                    <a:p>
                      <a:endParaRPr lang="en-US" sz="2000" dirty="0"/>
                    </a:p>
                  </a:txBody>
                  <a:tcPr/>
                </a:tc>
                <a:extLst>
                  <a:ext uri="{0D108BD9-81ED-4DB2-BD59-A6C34878D82A}">
                    <a16:rowId xmlns:a16="http://schemas.microsoft.com/office/drawing/2014/main" val="3127321377"/>
                  </a:ext>
                </a:extLst>
              </a:tr>
              <a:tr h="370840">
                <a:tc>
                  <a:txBody>
                    <a:bodyPr/>
                    <a:lstStyle/>
                    <a:p>
                      <a:r>
                        <a:rPr lang="en-GB" sz="2000" dirty="0" smtClean="0"/>
                        <a:t>Sources</a:t>
                      </a:r>
                      <a:endParaRPr lang="en-US" sz="2000" dirty="0"/>
                    </a:p>
                  </a:txBody>
                  <a:tcPr/>
                </a:tc>
                <a:tc>
                  <a:txBody>
                    <a:bodyPr/>
                    <a:lstStyle/>
                    <a:p>
                      <a:r>
                        <a:rPr lang="en-GB" sz="2000" dirty="0" smtClean="0"/>
                        <a:t>any</a:t>
                      </a:r>
                      <a:r>
                        <a:rPr lang="en-GB" sz="2000" baseline="0" dirty="0" smtClean="0"/>
                        <a:t> (authoritative, recognized, etc.)</a:t>
                      </a:r>
                      <a:endParaRPr lang="en-US" sz="2000" dirty="0"/>
                    </a:p>
                  </a:txBody>
                  <a:tcPr/>
                </a:tc>
                <a:extLst>
                  <a:ext uri="{0D108BD9-81ED-4DB2-BD59-A6C34878D82A}">
                    <a16:rowId xmlns:a16="http://schemas.microsoft.com/office/drawing/2014/main" val="2398433593"/>
                  </a:ext>
                </a:extLst>
              </a:tr>
              <a:tr h="370840">
                <a:tc>
                  <a:txBody>
                    <a:bodyPr/>
                    <a:lstStyle/>
                    <a:p>
                      <a:r>
                        <a:rPr lang="en-GB" sz="2000" dirty="0" smtClean="0"/>
                        <a:t>Tasks</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all (Find, Identify, Select, Obtain, Explore)</a:t>
                      </a:r>
                    </a:p>
                  </a:txBody>
                  <a:tcPr/>
                </a:tc>
                <a:extLst>
                  <a:ext uri="{0D108BD9-81ED-4DB2-BD59-A6C34878D82A}">
                    <a16:rowId xmlns:a16="http://schemas.microsoft.com/office/drawing/2014/main" val="3302545531"/>
                  </a:ext>
                </a:extLst>
              </a:tr>
              <a:tr h="370840">
                <a:tc>
                  <a:txBody>
                    <a:bodyPr/>
                    <a:lstStyle/>
                    <a:p>
                      <a:r>
                        <a:rPr lang="en-GB" sz="2000" dirty="0" smtClean="0"/>
                        <a:t>Entities</a:t>
                      </a:r>
                      <a:endParaRPr lang="en-US" sz="2000" dirty="0"/>
                    </a:p>
                  </a:txBody>
                  <a:tcPr/>
                </a:tc>
                <a:tc>
                  <a:txBody>
                    <a:bodyPr/>
                    <a:lstStyle/>
                    <a:p>
                      <a:r>
                        <a:rPr lang="en-GB" sz="2000" dirty="0" smtClean="0"/>
                        <a:t>all</a:t>
                      </a:r>
                      <a:endParaRPr lang="en-US" sz="2000" dirty="0"/>
                    </a:p>
                  </a:txBody>
                  <a:tcPr/>
                </a:tc>
                <a:extLst>
                  <a:ext uri="{0D108BD9-81ED-4DB2-BD59-A6C34878D82A}">
                    <a16:rowId xmlns:a16="http://schemas.microsoft.com/office/drawing/2014/main" val="176602256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85072754"/>
              </p:ext>
            </p:extLst>
          </p:nvPr>
        </p:nvGraphicFramePr>
        <p:xfrm>
          <a:off x="1063968" y="4454105"/>
          <a:ext cx="7147344" cy="1584960"/>
        </p:xfrm>
        <a:graphic>
          <a:graphicData uri="http://schemas.openxmlformats.org/drawingml/2006/table">
            <a:tbl>
              <a:tblPr firstRow="1" bandRow="1">
                <a:tableStyleId>{5C22544A-7EE6-4342-B048-85BDC9FD1C3A}</a:tableStyleId>
              </a:tblPr>
              <a:tblGrid>
                <a:gridCol w="2474760">
                  <a:extLst>
                    <a:ext uri="{9D8B030D-6E8A-4147-A177-3AD203B41FA5}">
                      <a16:colId xmlns:a16="http://schemas.microsoft.com/office/drawing/2014/main" val="1310371856"/>
                    </a:ext>
                  </a:extLst>
                </a:gridCol>
                <a:gridCol w="4672584">
                  <a:extLst>
                    <a:ext uri="{9D8B030D-6E8A-4147-A177-3AD203B41FA5}">
                      <a16:colId xmlns:a16="http://schemas.microsoft.com/office/drawing/2014/main" val="1751346673"/>
                    </a:ext>
                  </a:extLst>
                </a:gridCol>
              </a:tblGrid>
              <a:tr h="370840">
                <a:tc>
                  <a:txBody>
                    <a:bodyPr/>
                    <a:lstStyle/>
                    <a:p>
                      <a:r>
                        <a:rPr lang="en-GB" sz="2000" dirty="0" smtClean="0"/>
                        <a:t>Transcribed</a:t>
                      </a:r>
                      <a:r>
                        <a:rPr lang="en-GB" sz="2000" baseline="0" dirty="0" smtClean="0"/>
                        <a:t> elements</a:t>
                      </a:r>
                      <a:endParaRPr lang="en-US" sz="2000" dirty="0"/>
                    </a:p>
                  </a:txBody>
                  <a:tcPr/>
                </a:tc>
                <a:tc>
                  <a:txBody>
                    <a:bodyPr/>
                    <a:lstStyle/>
                    <a:p>
                      <a:endParaRPr lang="en-US" sz="2000" dirty="0"/>
                    </a:p>
                  </a:txBody>
                  <a:tcPr/>
                </a:tc>
                <a:extLst>
                  <a:ext uri="{0D108BD9-81ED-4DB2-BD59-A6C34878D82A}">
                    <a16:rowId xmlns:a16="http://schemas.microsoft.com/office/drawing/2014/main" val="3127321377"/>
                  </a:ext>
                </a:extLst>
              </a:tr>
              <a:tr h="370840">
                <a:tc>
                  <a:txBody>
                    <a:bodyPr/>
                    <a:lstStyle/>
                    <a:p>
                      <a:r>
                        <a:rPr lang="en-GB" sz="2000" dirty="0" smtClean="0"/>
                        <a:t>Sources</a:t>
                      </a:r>
                      <a:endParaRPr lang="en-US" sz="2000" dirty="0"/>
                    </a:p>
                  </a:txBody>
                  <a:tcPr/>
                </a:tc>
                <a:tc>
                  <a:txBody>
                    <a:bodyPr/>
                    <a:lstStyle/>
                    <a:p>
                      <a:r>
                        <a:rPr lang="en-GB" sz="2000" dirty="0" smtClean="0"/>
                        <a:t>Manifestation (Item in hand)</a:t>
                      </a:r>
                      <a:endParaRPr lang="en-US" sz="2000" dirty="0"/>
                    </a:p>
                  </a:txBody>
                  <a:tcPr/>
                </a:tc>
                <a:extLst>
                  <a:ext uri="{0D108BD9-81ED-4DB2-BD59-A6C34878D82A}">
                    <a16:rowId xmlns:a16="http://schemas.microsoft.com/office/drawing/2014/main" val="3523437378"/>
                  </a:ext>
                </a:extLst>
              </a:tr>
              <a:tr h="370840">
                <a:tc>
                  <a:txBody>
                    <a:bodyPr/>
                    <a:lstStyle/>
                    <a:p>
                      <a:r>
                        <a:rPr lang="en-GB" sz="2000" dirty="0" smtClean="0"/>
                        <a:t>Tasks</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Identify</a:t>
                      </a:r>
                    </a:p>
                  </a:txBody>
                  <a:tcPr/>
                </a:tc>
                <a:extLst>
                  <a:ext uri="{0D108BD9-81ED-4DB2-BD59-A6C34878D82A}">
                    <a16:rowId xmlns:a16="http://schemas.microsoft.com/office/drawing/2014/main" val="3302545531"/>
                  </a:ext>
                </a:extLst>
              </a:tr>
              <a:tr h="370840">
                <a:tc>
                  <a:txBody>
                    <a:bodyPr/>
                    <a:lstStyle/>
                    <a:p>
                      <a:r>
                        <a:rPr lang="en-GB" sz="2000" dirty="0" smtClean="0"/>
                        <a:t>Entities</a:t>
                      </a:r>
                      <a:endParaRPr lang="en-US" sz="2000" dirty="0"/>
                    </a:p>
                  </a:txBody>
                  <a:tcPr/>
                </a:tc>
                <a:tc>
                  <a:txBody>
                    <a:bodyPr/>
                    <a:lstStyle/>
                    <a:p>
                      <a:r>
                        <a:rPr lang="en-GB" sz="2000" dirty="0" smtClean="0"/>
                        <a:t>Manifestation</a:t>
                      </a:r>
                      <a:endParaRPr lang="en-US" sz="2000" dirty="0"/>
                    </a:p>
                  </a:txBody>
                  <a:tcPr/>
                </a:tc>
                <a:extLst>
                  <a:ext uri="{0D108BD9-81ED-4DB2-BD59-A6C34878D82A}">
                    <a16:rowId xmlns:a16="http://schemas.microsoft.com/office/drawing/2014/main" val="1766022561"/>
                  </a:ext>
                </a:extLst>
              </a:tr>
            </a:tbl>
          </a:graphicData>
        </a:graphic>
      </p:graphicFrame>
      <p:cxnSp>
        <p:nvCxnSpPr>
          <p:cNvPr id="9" name="Curved Connector 8"/>
          <p:cNvCxnSpPr>
            <a:stCxn id="7" idx="0"/>
            <a:endCxn id="6" idx="2"/>
          </p:cNvCxnSpPr>
          <p:nvPr/>
        </p:nvCxnSpPr>
        <p:spPr>
          <a:xfrm rot="5400000" flipH="1" flipV="1">
            <a:off x="4285616" y="4102081"/>
            <a:ext cx="704049" cy="12700"/>
          </a:xfrm>
          <a:prstGeom prst="curvedConnector3">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123120" y="3871248"/>
            <a:ext cx="1508170" cy="461665"/>
          </a:xfrm>
          <a:prstGeom prst="rect">
            <a:avLst/>
          </a:prstGeom>
          <a:noFill/>
        </p:spPr>
        <p:txBody>
          <a:bodyPr wrap="none" rtlCol="0">
            <a:spAutoFit/>
          </a:bodyPr>
          <a:lstStyle/>
          <a:p>
            <a:r>
              <a:rPr lang="en-GB" sz="2400" i="1" dirty="0"/>
              <a:t>i</a:t>
            </a:r>
            <a:r>
              <a:rPr lang="en-GB" sz="2400" i="1" dirty="0" smtClean="0"/>
              <a:t>s form of?</a:t>
            </a:r>
            <a:endParaRPr lang="en-US" sz="2400" i="1" dirty="0"/>
          </a:p>
        </p:txBody>
      </p:sp>
      <p:sp>
        <p:nvSpPr>
          <p:cNvPr id="8" name="TextBox 7"/>
          <p:cNvSpPr txBox="1"/>
          <p:nvPr/>
        </p:nvSpPr>
        <p:spPr>
          <a:xfrm>
            <a:off x="1063968" y="1304785"/>
            <a:ext cx="4261295" cy="523220"/>
          </a:xfrm>
          <a:prstGeom prst="rect">
            <a:avLst/>
          </a:prstGeom>
          <a:noFill/>
        </p:spPr>
        <p:txBody>
          <a:bodyPr wrap="none" rtlCol="0">
            <a:spAutoFit/>
          </a:bodyPr>
          <a:lstStyle/>
          <a:p>
            <a:r>
              <a:rPr lang="en-GB" sz="2800" dirty="0" smtClean="0"/>
              <a:t>Categorization of elements?</a:t>
            </a:r>
            <a:endParaRPr lang="en-US" sz="2800" dirty="0"/>
          </a:p>
        </p:txBody>
      </p:sp>
    </p:spTree>
    <p:extLst>
      <p:ext uri="{BB962C8B-B14F-4D97-AF65-F5344CB8AC3E}">
        <p14:creationId xmlns:p14="http://schemas.microsoft.com/office/powerpoint/2010/main" val="129491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2726965" cy="646331"/>
          </a:xfrm>
          <a:prstGeom prst="rect">
            <a:avLst/>
          </a:prstGeom>
          <a:noFill/>
        </p:spPr>
        <p:txBody>
          <a:bodyPr wrap="none" rtlCol="0">
            <a:spAutoFit/>
          </a:bodyPr>
          <a:lstStyle/>
          <a:p>
            <a:r>
              <a:rPr lang="en-GB" sz="3600" dirty="0" smtClean="0"/>
              <a:t>Transcription</a:t>
            </a:r>
            <a:endParaRPr lang="en-US" sz="3600" dirty="0"/>
          </a:p>
        </p:txBody>
      </p:sp>
      <p:sp>
        <p:nvSpPr>
          <p:cNvPr id="3" name="TextBox 2"/>
          <p:cNvSpPr txBox="1"/>
          <p:nvPr/>
        </p:nvSpPr>
        <p:spPr>
          <a:xfrm>
            <a:off x="4302164" y="586108"/>
            <a:ext cx="3987438" cy="461665"/>
          </a:xfrm>
          <a:prstGeom prst="rect">
            <a:avLst/>
          </a:prstGeom>
          <a:noFill/>
        </p:spPr>
        <p:txBody>
          <a:bodyPr wrap="none" rtlCol="0">
            <a:spAutoFit/>
          </a:bodyPr>
          <a:lstStyle/>
          <a:p>
            <a:r>
              <a:rPr lang="en-GB" sz="2400" dirty="0" smtClean="0"/>
              <a:t>What you see is what you get?</a:t>
            </a:r>
            <a:endParaRPr lang="en-US" sz="2400" dirty="0"/>
          </a:p>
        </p:txBody>
      </p:sp>
      <p:grpSp>
        <p:nvGrpSpPr>
          <p:cNvPr id="20" name="Group 19"/>
          <p:cNvGrpSpPr/>
          <p:nvPr/>
        </p:nvGrpSpPr>
        <p:grpSpPr>
          <a:xfrm>
            <a:off x="986566" y="1387737"/>
            <a:ext cx="7224745" cy="2255306"/>
            <a:chOff x="986566" y="1387737"/>
            <a:chExt cx="7224745" cy="2255306"/>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566" y="1387737"/>
              <a:ext cx="7224745" cy="1732086"/>
            </a:xfrm>
            <a:prstGeom prst="rect">
              <a:avLst/>
            </a:prstGeom>
          </p:spPr>
        </p:pic>
        <p:sp>
          <p:nvSpPr>
            <p:cNvPr id="16" name="TextBox 15"/>
            <p:cNvSpPr txBox="1"/>
            <p:nvPr/>
          </p:nvSpPr>
          <p:spPr>
            <a:xfrm>
              <a:off x="986566" y="3119823"/>
              <a:ext cx="2072106" cy="523220"/>
            </a:xfrm>
            <a:prstGeom prst="rect">
              <a:avLst/>
            </a:prstGeom>
            <a:noFill/>
          </p:spPr>
          <p:txBody>
            <a:bodyPr wrap="none" rtlCol="0">
              <a:spAutoFit/>
            </a:bodyPr>
            <a:lstStyle/>
            <a:p>
              <a:r>
                <a:rPr lang="en-GB" sz="2800" dirty="0" smtClean="0"/>
                <a:t>Digital image</a:t>
              </a:r>
              <a:endParaRPr lang="en-US" sz="2800" dirty="0"/>
            </a:p>
          </p:txBody>
        </p:sp>
      </p:grpSp>
      <p:grpSp>
        <p:nvGrpSpPr>
          <p:cNvPr id="19" name="Group 18"/>
          <p:cNvGrpSpPr/>
          <p:nvPr/>
        </p:nvGrpSpPr>
        <p:grpSpPr>
          <a:xfrm>
            <a:off x="1204707" y="3805469"/>
            <a:ext cx="6788461" cy="2092880"/>
            <a:chOff x="1215166" y="3826885"/>
            <a:chExt cx="6788461" cy="2092880"/>
          </a:xfrm>
        </p:grpSpPr>
        <p:sp>
          <p:nvSpPr>
            <p:cNvPr id="15" name="TextBox 14"/>
            <p:cNvSpPr txBox="1"/>
            <p:nvPr/>
          </p:nvSpPr>
          <p:spPr>
            <a:xfrm>
              <a:off x="1215166" y="4350105"/>
              <a:ext cx="6788461" cy="1569660"/>
            </a:xfrm>
            <a:prstGeom prst="rect">
              <a:avLst/>
            </a:prstGeom>
            <a:noFill/>
            <a:ln w="12700">
              <a:solidFill>
                <a:schemeClr val="tx1"/>
              </a:solidFill>
            </a:ln>
          </p:spPr>
          <p:txBody>
            <a:bodyPr wrap="none" rtlCol="0">
              <a:spAutoFit/>
            </a:bodyPr>
            <a:lstStyle/>
            <a:p>
              <a:r>
                <a:rPr lang="en-GB" sz="2400" dirty="0" smtClean="0"/>
                <a:t>EDINBURGH</a:t>
              </a:r>
              <a:r>
                <a:rPr lang="en-GB" sz="2400" dirty="0"/>
                <a:t>:</a:t>
              </a:r>
            </a:p>
            <a:p>
              <a:r>
                <a:rPr lang="en-GB" sz="2400" dirty="0" smtClean="0"/>
                <a:t>Printed </a:t>
              </a:r>
              <a:r>
                <a:rPr lang="en-GB" sz="2400" dirty="0"/>
                <a:t>for the Author,</a:t>
              </a:r>
            </a:p>
            <a:p>
              <a:r>
                <a:rPr lang="en-GB" sz="2400" dirty="0" smtClean="0"/>
                <a:t>And </a:t>
              </a:r>
              <a:r>
                <a:rPr lang="en-GB" sz="2400" dirty="0"/>
                <a:t>fold at his </a:t>
              </a:r>
              <a:r>
                <a:rPr lang="en-GB" sz="2400" dirty="0" err="1"/>
                <a:t>Mufic-fhop</a:t>
              </a:r>
              <a:r>
                <a:rPr lang="en-GB" sz="2400" dirty="0"/>
                <a:t> at the Harp and Hautboy,</a:t>
              </a:r>
            </a:p>
            <a:p>
              <a:r>
                <a:rPr lang="en-GB" sz="2400" dirty="0" smtClean="0"/>
                <a:t>M </a:t>
              </a:r>
              <a:r>
                <a:rPr lang="en-GB" sz="2400" dirty="0"/>
                <a:t>D C </a:t>
              </a:r>
              <a:r>
                <a:rPr lang="en-GB" sz="2400" dirty="0" err="1"/>
                <a:t>C</a:t>
              </a:r>
              <a:r>
                <a:rPr lang="en-GB" sz="2400" dirty="0"/>
                <a:t> L X I J.</a:t>
              </a:r>
              <a:endParaRPr lang="en-US" sz="2400" dirty="0"/>
            </a:p>
          </p:txBody>
        </p:sp>
        <p:sp>
          <p:nvSpPr>
            <p:cNvPr id="17" name="TextBox 16"/>
            <p:cNvSpPr txBox="1"/>
            <p:nvPr/>
          </p:nvSpPr>
          <p:spPr>
            <a:xfrm>
              <a:off x="1540319" y="3826885"/>
              <a:ext cx="6463308" cy="523220"/>
            </a:xfrm>
            <a:prstGeom prst="rect">
              <a:avLst/>
            </a:prstGeom>
            <a:noFill/>
          </p:spPr>
          <p:txBody>
            <a:bodyPr wrap="none" rtlCol="0">
              <a:spAutoFit/>
            </a:bodyPr>
            <a:lstStyle/>
            <a:p>
              <a:r>
                <a:rPr lang="en-GB" sz="2800" dirty="0" smtClean="0"/>
                <a:t>Optical Character Recognition transcription</a:t>
              </a:r>
              <a:endParaRPr lang="en-US" sz="2800" dirty="0"/>
            </a:p>
          </p:txBody>
        </p:sp>
      </p:grpSp>
    </p:spTree>
    <p:extLst>
      <p:ext uri="{BB962C8B-B14F-4D97-AF65-F5344CB8AC3E}">
        <p14:creationId xmlns:p14="http://schemas.microsoft.com/office/powerpoint/2010/main" val="223103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2726965" cy="646331"/>
          </a:xfrm>
          <a:prstGeom prst="rect">
            <a:avLst/>
          </a:prstGeom>
          <a:noFill/>
        </p:spPr>
        <p:txBody>
          <a:bodyPr wrap="none" rtlCol="0">
            <a:spAutoFit/>
          </a:bodyPr>
          <a:lstStyle/>
          <a:p>
            <a:r>
              <a:rPr lang="en-GB" sz="3600" dirty="0" smtClean="0"/>
              <a:t>Transcription</a:t>
            </a:r>
            <a:endParaRPr lang="en-US" sz="3600" dirty="0"/>
          </a:p>
        </p:txBody>
      </p:sp>
      <p:sp>
        <p:nvSpPr>
          <p:cNvPr id="3" name="TextBox 2"/>
          <p:cNvSpPr txBox="1"/>
          <p:nvPr/>
        </p:nvSpPr>
        <p:spPr>
          <a:xfrm>
            <a:off x="4302164" y="586108"/>
            <a:ext cx="3987438" cy="461665"/>
          </a:xfrm>
          <a:prstGeom prst="rect">
            <a:avLst/>
          </a:prstGeom>
          <a:noFill/>
        </p:spPr>
        <p:txBody>
          <a:bodyPr wrap="none" rtlCol="0">
            <a:spAutoFit/>
          </a:bodyPr>
          <a:lstStyle/>
          <a:p>
            <a:r>
              <a:rPr lang="en-GB" sz="2400" dirty="0" smtClean="0"/>
              <a:t>What you see is what you get?</a:t>
            </a:r>
            <a:endParaRPr lang="en-US" sz="2400"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566" y="1387737"/>
            <a:ext cx="7224745" cy="1732086"/>
          </a:xfrm>
          <a:prstGeom prst="rect">
            <a:avLst/>
          </a:prstGeom>
        </p:spPr>
      </p:pic>
      <p:grpSp>
        <p:nvGrpSpPr>
          <p:cNvPr id="4" name="Group 3"/>
          <p:cNvGrpSpPr/>
          <p:nvPr/>
        </p:nvGrpSpPr>
        <p:grpSpPr>
          <a:xfrm>
            <a:off x="1259434" y="3778933"/>
            <a:ext cx="6679008" cy="2092880"/>
            <a:chOff x="1191260" y="3740291"/>
            <a:chExt cx="6679008" cy="2092880"/>
          </a:xfrm>
        </p:grpSpPr>
        <p:sp>
          <p:nvSpPr>
            <p:cNvPr id="6" name="TextBox 5"/>
            <p:cNvSpPr txBox="1"/>
            <p:nvPr/>
          </p:nvSpPr>
          <p:spPr>
            <a:xfrm>
              <a:off x="1191260" y="4263511"/>
              <a:ext cx="6679008" cy="1569660"/>
            </a:xfrm>
            <a:prstGeom prst="rect">
              <a:avLst/>
            </a:prstGeom>
            <a:noFill/>
            <a:ln w="12700">
              <a:solidFill>
                <a:schemeClr val="tx1"/>
              </a:solidFill>
            </a:ln>
          </p:spPr>
          <p:txBody>
            <a:bodyPr wrap="none" rtlCol="0">
              <a:spAutoFit/>
            </a:bodyPr>
            <a:lstStyle/>
            <a:p>
              <a:r>
                <a:rPr lang="en-GB" sz="2400" dirty="0" smtClean="0"/>
                <a:t>EDINBURGH:</a:t>
              </a:r>
            </a:p>
            <a:p>
              <a:r>
                <a:rPr lang="en-GB" sz="2400" dirty="0" smtClean="0"/>
                <a:t>PRINTED FOR THE AUTHOR,</a:t>
              </a:r>
            </a:p>
            <a:p>
              <a:r>
                <a:rPr lang="en-GB" sz="2400" dirty="0" smtClean="0"/>
                <a:t>And fold at his Music-</a:t>
              </a:r>
              <a:r>
                <a:rPr lang="en-GB" sz="2400" dirty="0" err="1" smtClean="0"/>
                <a:t>fhop</a:t>
              </a:r>
              <a:r>
                <a:rPr lang="en-GB" sz="2400" dirty="0" smtClean="0"/>
                <a:t> at the Harp and Hautboy.</a:t>
              </a:r>
            </a:p>
            <a:p>
              <a:r>
                <a:rPr lang="en-GB" sz="2400" dirty="0" smtClean="0"/>
                <a:t>MDCCLXII.</a:t>
              </a:r>
              <a:endParaRPr lang="en-US" sz="2400" dirty="0"/>
            </a:p>
          </p:txBody>
        </p:sp>
        <p:sp>
          <p:nvSpPr>
            <p:cNvPr id="8" name="TextBox 7"/>
            <p:cNvSpPr txBox="1"/>
            <p:nvPr/>
          </p:nvSpPr>
          <p:spPr>
            <a:xfrm>
              <a:off x="4767496" y="3740291"/>
              <a:ext cx="3102772" cy="523220"/>
            </a:xfrm>
            <a:prstGeom prst="rect">
              <a:avLst/>
            </a:prstGeom>
            <a:noFill/>
          </p:spPr>
          <p:txBody>
            <a:bodyPr wrap="none" rtlCol="0">
              <a:spAutoFit/>
            </a:bodyPr>
            <a:lstStyle/>
            <a:p>
              <a:r>
                <a:rPr lang="en-GB" sz="2800" dirty="0" smtClean="0"/>
                <a:t>“User” transcription</a:t>
              </a:r>
              <a:endParaRPr lang="en-US" sz="2800" dirty="0"/>
            </a:p>
          </p:txBody>
        </p:sp>
      </p:grpSp>
    </p:spTree>
    <p:extLst>
      <p:ext uri="{BB962C8B-B14F-4D97-AF65-F5344CB8AC3E}">
        <p14:creationId xmlns:p14="http://schemas.microsoft.com/office/powerpoint/2010/main" val="361050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2726965" cy="646331"/>
          </a:xfrm>
          <a:prstGeom prst="rect">
            <a:avLst/>
          </a:prstGeom>
          <a:noFill/>
        </p:spPr>
        <p:txBody>
          <a:bodyPr wrap="none" rtlCol="0">
            <a:spAutoFit/>
          </a:bodyPr>
          <a:lstStyle/>
          <a:p>
            <a:r>
              <a:rPr lang="en-GB" sz="3600" dirty="0" smtClean="0"/>
              <a:t>Transcription</a:t>
            </a:r>
            <a:endParaRPr lang="en-US" sz="3600" dirty="0"/>
          </a:p>
        </p:txBody>
      </p:sp>
      <p:sp>
        <p:nvSpPr>
          <p:cNvPr id="3" name="TextBox 2"/>
          <p:cNvSpPr txBox="1"/>
          <p:nvPr/>
        </p:nvSpPr>
        <p:spPr>
          <a:xfrm>
            <a:off x="4302164" y="586108"/>
            <a:ext cx="3987438" cy="461665"/>
          </a:xfrm>
          <a:prstGeom prst="rect">
            <a:avLst/>
          </a:prstGeom>
          <a:noFill/>
        </p:spPr>
        <p:txBody>
          <a:bodyPr wrap="none" rtlCol="0">
            <a:spAutoFit/>
          </a:bodyPr>
          <a:lstStyle/>
          <a:p>
            <a:r>
              <a:rPr lang="en-GB" sz="2400" dirty="0" smtClean="0"/>
              <a:t>What you see is what you get?</a:t>
            </a:r>
            <a:endParaRPr lang="en-US" sz="2400"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566" y="1387737"/>
            <a:ext cx="7224745" cy="1732086"/>
          </a:xfrm>
          <a:prstGeom prst="rect">
            <a:avLst/>
          </a:prstGeom>
        </p:spPr>
      </p:pic>
      <p:sp>
        <p:nvSpPr>
          <p:cNvPr id="13" name="TextBox 12"/>
          <p:cNvSpPr txBox="1"/>
          <p:nvPr/>
        </p:nvSpPr>
        <p:spPr>
          <a:xfrm>
            <a:off x="1323441" y="5160022"/>
            <a:ext cx="6679008" cy="830997"/>
          </a:xfrm>
          <a:prstGeom prst="rect">
            <a:avLst/>
          </a:prstGeom>
          <a:noFill/>
          <a:ln w="12700">
            <a:solidFill>
              <a:schemeClr val="tx1"/>
            </a:solidFill>
          </a:ln>
        </p:spPr>
        <p:txBody>
          <a:bodyPr wrap="square" rtlCol="0">
            <a:spAutoFit/>
          </a:bodyPr>
          <a:lstStyle/>
          <a:p>
            <a:r>
              <a:rPr lang="en-GB" sz="2400" dirty="0" smtClean="0"/>
              <a:t>Edinburgh</a:t>
            </a:r>
            <a:r>
              <a:rPr lang="en-GB" sz="2400" u="sng" dirty="0" smtClean="0"/>
              <a:t>:</a:t>
            </a:r>
            <a:r>
              <a:rPr lang="en-GB" sz="2400" dirty="0" smtClean="0"/>
              <a:t> Printed for the author, and sold at his music-shop at the Harp and Hautboy</a:t>
            </a:r>
            <a:r>
              <a:rPr lang="en-GB" sz="2400" u="sng" dirty="0" smtClean="0"/>
              <a:t>, 1762</a:t>
            </a:r>
            <a:endParaRPr lang="en-US" sz="2400" u="sng"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4580" y="2783882"/>
            <a:ext cx="7096730" cy="2021268"/>
          </a:xfrm>
          <a:prstGeom prst="rect">
            <a:avLst/>
          </a:prstGeom>
        </p:spPr>
      </p:pic>
      <p:sp>
        <p:nvSpPr>
          <p:cNvPr id="5" name="Oval 4"/>
          <p:cNvSpPr/>
          <p:nvPr/>
        </p:nvSpPr>
        <p:spPr>
          <a:xfrm>
            <a:off x="1178588" y="3410467"/>
            <a:ext cx="924531" cy="384049"/>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274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6070636" cy="646331"/>
          </a:xfrm>
          <a:prstGeom prst="rect">
            <a:avLst/>
          </a:prstGeom>
          <a:noFill/>
        </p:spPr>
        <p:txBody>
          <a:bodyPr wrap="none" rtlCol="0">
            <a:spAutoFit/>
          </a:bodyPr>
          <a:lstStyle/>
          <a:p>
            <a:r>
              <a:rPr lang="en-GB" sz="3600" dirty="0" smtClean="0"/>
              <a:t>Transcription for “Identify” task</a:t>
            </a:r>
            <a:endParaRPr lang="en-US" sz="3600" dirty="0"/>
          </a:p>
        </p:txBody>
      </p:sp>
      <p:sp>
        <p:nvSpPr>
          <p:cNvPr id="3" name="TextBox 2"/>
          <p:cNvSpPr txBox="1"/>
          <p:nvPr/>
        </p:nvSpPr>
        <p:spPr>
          <a:xfrm>
            <a:off x="594360" y="1401716"/>
            <a:ext cx="6811443" cy="1384995"/>
          </a:xfrm>
          <a:prstGeom prst="rect">
            <a:avLst/>
          </a:prstGeom>
          <a:noFill/>
        </p:spPr>
        <p:txBody>
          <a:bodyPr wrap="square" rtlCol="0">
            <a:spAutoFit/>
          </a:bodyPr>
          <a:lstStyle/>
          <a:p>
            <a:r>
              <a:rPr lang="en-GB" sz="2800" dirty="0" smtClean="0"/>
              <a:t>Digital image is:</a:t>
            </a:r>
          </a:p>
          <a:p>
            <a:pPr marL="457200" indent="-457200">
              <a:buFont typeface="Arial" panose="020B0604020202020204" pitchFamily="34" charset="0"/>
              <a:buChar char="•"/>
            </a:pPr>
            <a:r>
              <a:rPr lang="en-GB" sz="2800" dirty="0"/>
              <a:t>Q</a:t>
            </a:r>
            <a:r>
              <a:rPr lang="en-GB" sz="2800" dirty="0" smtClean="0"/>
              <a:t>uickest and cheapest</a:t>
            </a:r>
          </a:p>
          <a:p>
            <a:pPr marL="457200" indent="-457200">
              <a:buFont typeface="Arial" panose="020B0604020202020204" pitchFamily="34" charset="0"/>
              <a:buChar char="•"/>
            </a:pPr>
            <a:r>
              <a:rPr lang="en-GB" sz="2800" dirty="0" smtClean="0"/>
              <a:t>Easiest </a:t>
            </a:r>
            <a:r>
              <a:rPr lang="en-GB" sz="2800" dirty="0"/>
              <a:t>for user with item/image in hand</a:t>
            </a:r>
            <a:endParaRPr lang="en-US" sz="2800" dirty="0"/>
          </a:p>
        </p:txBody>
      </p:sp>
      <p:sp>
        <p:nvSpPr>
          <p:cNvPr id="4" name="TextBox 3"/>
          <p:cNvSpPr txBox="1"/>
          <p:nvPr/>
        </p:nvSpPr>
        <p:spPr>
          <a:xfrm>
            <a:off x="3392424" y="3048320"/>
            <a:ext cx="5001768" cy="954107"/>
          </a:xfrm>
          <a:prstGeom prst="rect">
            <a:avLst/>
          </a:prstGeom>
          <a:noFill/>
        </p:spPr>
        <p:txBody>
          <a:bodyPr wrap="square" rtlCol="0">
            <a:spAutoFit/>
          </a:bodyPr>
          <a:lstStyle/>
          <a:p>
            <a:pPr algn="r"/>
            <a:r>
              <a:rPr lang="en-GB" sz="2800" dirty="0" smtClean="0"/>
              <a:t>App + Camera + Touch-screen + Image matching software service </a:t>
            </a:r>
            <a:endParaRPr lang="en-US" sz="2800" dirty="0"/>
          </a:p>
        </p:txBody>
      </p:sp>
      <p:sp>
        <p:nvSpPr>
          <p:cNvPr id="7" name="TextBox 6"/>
          <p:cNvSpPr txBox="1"/>
          <p:nvPr/>
        </p:nvSpPr>
        <p:spPr>
          <a:xfrm>
            <a:off x="594360" y="4264036"/>
            <a:ext cx="6811443" cy="1815882"/>
          </a:xfrm>
          <a:prstGeom prst="rect">
            <a:avLst/>
          </a:prstGeom>
          <a:noFill/>
        </p:spPr>
        <p:txBody>
          <a:bodyPr wrap="square" rtlCol="0">
            <a:spAutoFit/>
          </a:bodyPr>
          <a:lstStyle/>
          <a:p>
            <a:r>
              <a:rPr lang="en-GB" sz="2800" dirty="0" smtClean="0"/>
              <a:t>Transcription string for item citation:</a:t>
            </a:r>
          </a:p>
          <a:p>
            <a:pPr marL="457200" indent="-457200">
              <a:buFont typeface="Arial" panose="020B0604020202020204" pitchFamily="34" charset="0"/>
              <a:buChar char="•"/>
            </a:pPr>
            <a:r>
              <a:rPr lang="en-GB" sz="2800" dirty="0" smtClean="0"/>
              <a:t>User must know transcription rules</a:t>
            </a:r>
          </a:p>
          <a:p>
            <a:pPr marL="457200" indent="-457200">
              <a:buFont typeface="Arial" panose="020B0604020202020204" pitchFamily="34" charset="0"/>
              <a:buChar char="•"/>
            </a:pPr>
            <a:r>
              <a:rPr lang="en-GB" sz="2800" dirty="0" smtClean="0"/>
              <a:t>Is OCR good enough?</a:t>
            </a:r>
          </a:p>
          <a:p>
            <a:pPr marL="914400" lvl="1" indent="-457200">
              <a:buFont typeface="Arial" panose="020B0604020202020204" pitchFamily="34" charset="0"/>
              <a:buChar char="•"/>
            </a:pPr>
            <a:r>
              <a:rPr lang="en-GB" sz="2800" dirty="0" smtClean="0"/>
              <a:t>Feedback capture = Crowdsourcing</a:t>
            </a:r>
            <a:endParaRPr lang="en-US" sz="2800" dirty="0"/>
          </a:p>
        </p:txBody>
      </p:sp>
      <p:sp>
        <p:nvSpPr>
          <p:cNvPr id="8" name="TextBox 7"/>
          <p:cNvSpPr txBox="1"/>
          <p:nvPr/>
        </p:nvSpPr>
        <p:spPr>
          <a:xfrm>
            <a:off x="731520" y="3109875"/>
            <a:ext cx="2449645" cy="830997"/>
          </a:xfrm>
          <a:prstGeom prst="rect">
            <a:avLst/>
          </a:prstGeom>
          <a:solidFill>
            <a:schemeClr val="accent1"/>
          </a:solidFill>
          <a:ln w="19050">
            <a:solidFill>
              <a:schemeClr val="tx2"/>
            </a:solidFill>
          </a:ln>
        </p:spPr>
        <p:txBody>
          <a:bodyPr wrap="none" rtlCol="0">
            <a:spAutoFit/>
          </a:bodyPr>
          <a:lstStyle/>
          <a:p>
            <a:r>
              <a:rPr lang="en-GB" sz="2400" dirty="0" smtClean="0">
                <a:solidFill>
                  <a:schemeClr val="bg1"/>
                </a:solidFill>
              </a:rPr>
              <a:t>21</a:t>
            </a:r>
            <a:r>
              <a:rPr lang="en-GB" sz="2400" baseline="30000" dirty="0" smtClean="0">
                <a:solidFill>
                  <a:schemeClr val="bg1"/>
                </a:solidFill>
              </a:rPr>
              <a:t>st</a:t>
            </a:r>
            <a:r>
              <a:rPr lang="en-GB" sz="2400" dirty="0" smtClean="0">
                <a:solidFill>
                  <a:schemeClr val="bg1"/>
                </a:solidFill>
              </a:rPr>
              <a:t> century!</a:t>
            </a:r>
          </a:p>
          <a:p>
            <a:r>
              <a:rPr lang="en-GB" sz="2400" dirty="0" smtClean="0">
                <a:solidFill>
                  <a:schemeClr val="bg1"/>
                </a:solidFill>
              </a:rPr>
              <a:t>Web of machines!</a:t>
            </a:r>
            <a:endParaRPr lang="en-US" sz="2400" dirty="0">
              <a:solidFill>
                <a:schemeClr val="bg1"/>
              </a:solidFill>
            </a:endParaRPr>
          </a:p>
        </p:txBody>
      </p:sp>
    </p:spTree>
    <p:extLst>
      <p:ext uri="{BB962C8B-B14F-4D97-AF65-F5344CB8AC3E}">
        <p14:creationId xmlns:p14="http://schemas.microsoft.com/office/powerpoint/2010/main" val="149524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4651210" cy="646331"/>
          </a:xfrm>
          <a:prstGeom prst="rect">
            <a:avLst/>
          </a:prstGeom>
          <a:noFill/>
        </p:spPr>
        <p:txBody>
          <a:bodyPr wrap="none" rtlCol="0">
            <a:spAutoFit/>
          </a:bodyPr>
          <a:lstStyle/>
          <a:p>
            <a:r>
              <a:rPr lang="en-GB" sz="3600" dirty="0" smtClean="0"/>
              <a:t>Recording for user tasks</a:t>
            </a:r>
            <a:endParaRPr lang="en-US" sz="3600" dirty="0"/>
          </a:p>
        </p:txBody>
      </p:sp>
      <p:sp>
        <p:nvSpPr>
          <p:cNvPr id="3" name="TextBox 2"/>
          <p:cNvSpPr txBox="1"/>
          <p:nvPr/>
        </p:nvSpPr>
        <p:spPr>
          <a:xfrm>
            <a:off x="1078993" y="2459843"/>
            <a:ext cx="4446474" cy="1569660"/>
          </a:xfrm>
          <a:prstGeom prst="rect">
            <a:avLst/>
          </a:prstGeom>
          <a:noFill/>
        </p:spPr>
        <p:txBody>
          <a:bodyPr wrap="none" rtlCol="0">
            <a:spAutoFit/>
          </a:bodyPr>
          <a:lstStyle/>
          <a:p>
            <a:r>
              <a:rPr lang="en-GB" sz="2400" dirty="0" smtClean="0"/>
              <a:t>Recording excludes (more or less):</a:t>
            </a:r>
          </a:p>
          <a:p>
            <a:pPr marL="342900" indent="-342900">
              <a:buFont typeface="Arial" panose="020B0604020202020204" pitchFamily="34" charset="0"/>
              <a:buChar char="•"/>
            </a:pPr>
            <a:r>
              <a:rPr lang="en-GB" sz="2400" dirty="0" smtClean="0"/>
              <a:t>Typos</a:t>
            </a:r>
          </a:p>
          <a:p>
            <a:pPr marL="342900" indent="-342900">
              <a:buFont typeface="Arial" panose="020B0604020202020204" pitchFamily="34" charset="0"/>
              <a:buChar char="•"/>
            </a:pPr>
            <a:r>
              <a:rPr lang="en-GB" sz="2400" dirty="0" smtClean="0"/>
              <a:t>Deliberate errors</a:t>
            </a:r>
          </a:p>
          <a:p>
            <a:pPr marL="342900" indent="-342900">
              <a:buFont typeface="Arial" panose="020B0604020202020204" pitchFamily="34" charset="0"/>
              <a:buChar char="•"/>
            </a:pPr>
            <a:r>
              <a:rPr lang="en-GB" sz="2400" dirty="0" smtClean="0"/>
              <a:t>Fictitious entities</a:t>
            </a:r>
            <a:endParaRPr lang="en-US" sz="2400" dirty="0"/>
          </a:p>
        </p:txBody>
      </p:sp>
      <p:sp>
        <p:nvSpPr>
          <p:cNvPr id="4" name="TextBox 3"/>
          <p:cNvSpPr txBox="1"/>
          <p:nvPr/>
        </p:nvSpPr>
        <p:spPr>
          <a:xfrm>
            <a:off x="1078993" y="1662052"/>
            <a:ext cx="4995535" cy="461665"/>
          </a:xfrm>
          <a:prstGeom prst="rect">
            <a:avLst/>
          </a:prstGeom>
          <a:noFill/>
        </p:spPr>
        <p:txBody>
          <a:bodyPr wrap="none" rtlCol="0">
            <a:spAutoFit/>
          </a:bodyPr>
          <a:lstStyle/>
          <a:p>
            <a:r>
              <a:rPr lang="en-GB" sz="2400" dirty="0" smtClean="0"/>
              <a:t>If data is not transcribed, it is recorded</a:t>
            </a:r>
            <a:endParaRPr lang="en-US" sz="2400" dirty="0"/>
          </a:p>
        </p:txBody>
      </p:sp>
      <p:sp>
        <p:nvSpPr>
          <p:cNvPr id="5" name="TextBox 4"/>
          <p:cNvSpPr txBox="1"/>
          <p:nvPr/>
        </p:nvSpPr>
        <p:spPr>
          <a:xfrm>
            <a:off x="1078993" y="4365628"/>
            <a:ext cx="7214616" cy="1200329"/>
          </a:xfrm>
          <a:prstGeom prst="rect">
            <a:avLst/>
          </a:prstGeom>
          <a:noFill/>
        </p:spPr>
        <p:txBody>
          <a:bodyPr wrap="square" rtlCol="0">
            <a:spAutoFit/>
          </a:bodyPr>
          <a:lstStyle/>
          <a:p>
            <a:r>
              <a:rPr lang="en-GB" sz="2400" dirty="0" smtClean="0"/>
              <a:t>Some of the recorded data support the Find</a:t>
            </a:r>
            <a:r>
              <a:rPr lang="en-GB" sz="2400" dirty="0"/>
              <a:t>, Identify, Select, Obtain, </a:t>
            </a:r>
            <a:r>
              <a:rPr lang="en-GB" sz="2400" dirty="0" smtClean="0"/>
              <a:t>or Explore user tasks</a:t>
            </a:r>
          </a:p>
          <a:p>
            <a:r>
              <a:rPr lang="en-GB" sz="2400" dirty="0" smtClean="0"/>
              <a:t>How can the data best be accommodated in RDA?</a:t>
            </a:r>
            <a:endParaRPr lang="en-US" sz="2400" dirty="0"/>
          </a:p>
        </p:txBody>
      </p:sp>
    </p:spTree>
    <p:extLst>
      <p:ext uri="{BB962C8B-B14F-4D97-AF65-F5344CB8AC3E}">
        <p14:creationId xmlns:p14="http://schemas.microsoft.com/office/powerpoint/2010/main" val="1021155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N-fold path</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GB" dirty="0" smtClean="0"/>
              <a:t>Unstructured string.</a:t>
            </a:r>
          </a:p>
          <a:p>
            <a:pPr marL="914400" lvl="1" indent="-457200">
              <a:buFont typeface="+mj-lt"/>
              <a:buAutoNum type="arabicPeriod"/>
            </a:pPr>
            <a:r>
              <a:rPr lang="en-GB" dirty="0" smtClean="0"/>
              <a:t>Exact transcription (OCR or born digital).</a:t>
            </a:r>
          </a:p>
          <a:p>
            <a:pPr marL="914400" lvl="1" indent="-457200">
              <a:buFont typeface="+mj-lt"/>
              <a:buAutoNum type="arabicPeriod"/>
            </a:pPr>
            <a:r>
              <a:rPr lang="en-GB" dirty="0" smtClean="0"/>
              <a:t>Transcription </a:t>
            </a:r>
            <a:r>
              <a:rPr lang="en-GB" dirty="0"/>
              <a:t>using the RDA </a:t>
            </a:r>
            <a:r>
              <a:rPr lang="en-GB" dirty="0" smtClean="0"/>
              <a:t>guidelines.</a:t>
            </a:r>
          </a:p>
          <a:p>
            <a:pPr marL="914400" lvl="1" indent="-457200">
              <a:buFont typeface="+mj-lt"/>
              <a:buAutoNum type="arabicPeriod"/>
            </a:pPr>
            <a:r>
              <a:rPr lang="en-GB" dirty="0" smtClean="0"/>
              <a:t>Data recorded from another source.</a:t>
            </a:r>
            <a:endParaRPr lang="en-GB" dirty="0"/>
          </a:p>
          <a:p>
            <a:pPr marL="514350" indent="-514350">
              <a:buFont typeface="+mj-lt"/>
              <a:buAutoNum type="arabicPeriod"/>
            </a:pPr>
            <a:r>
              <a:rPr lang="en-GB" dirty="0" smtClean="0"/>
              <a:t>Structured string of delimited sub-values.</a:t>
            </a:r>
            <a:endParaRPr lang="en-GB" dirty="0"/>
          </a:p>
          <a:p>
            <a:pPr marL="914400" lvl="1" indent="-457200">
              <a:buFont typeface="+mj-lt"/>
              <a:buAutoNum type="arabicPeriod"/>
            </a:pPr>
            <a:r>
              <a:rPr lang="en-GB" dirty="0" smtClean="0"/>
              <a:t>Access </a:t>
            </a:r>
            <a:r>
              <a:rPr lang="en-GB" dirty="0"/>
              <a:t>point.</a:t>
            </a:r>
          </a:p>
          <a:p>
            <a:pPr marL="914400" lvl="1" indent="-457200">
              <a:buFont typeface="+mj-lt"/>
              <a:buAutoNum type="arabicPeriod"/>
            </a:pPr>
            <a:r>
              <a:rPr lang="en-GB" dirty="0" smtClean="0"/>
              <a:t>Structured </a:t>
            </a:r>
            <a:r>
              <a:rPr lang="en-GB" dirty="0"/>
              <a:t>description</a:t>
            </a:r>
            <a:r>
              <a:rPr lang="en-GB" dirty="0" smtClean="0"/>
              <a:t>.</a:t>
            </a:r>
          </a:p>
          <a:p>
            <a:pPr marL="514350" indent="-514350">
              <a:buFont typeface="+mj-lt"/>
              <a:buAutoNum type="arabicPeriod"/>
            </a:pPr>
            <a:r>
              <a:rPr lang="en-GB" dirty="0"/>
              <a:t>Structured </a:t>
            </a:r>
            <a:r>
              <a:rPr lang="en-GB" dirty="0" smtClean="0"/>
              <a:t>string.</a:t>
            </a:r>
            <a:endParaRPr lang="en-GB" dirty="0"/>
          </a:p>
          <a:p>
            <a:pPr marL="914400" lvl="1" indent="-457200">
              <a:buFont typeface="+mj-lt"/>
              <a:buAutoNum type="arabicPeriod"/>
            </a:pPr>
            <a:r>
              <a:rPr lang="en-GB" dirty="0" smtClean="0"/>
              <a:t>Identifier</a:t>
            </a:r>
          </a:p>
          <a:p>
            <a:pPr marL="514350" indent="-514350">
              <a:buFont typeface="+mj-lt"/>
              <a:buAutoNum type="arabicPeriod"/>
            </a:pPr>
            <a:r>
              <a:rPr lang="en-GB" dirty="0" smtClean="0"/>
              <a:t>URI of entity, </a:t>
            </a:r>
            <a:r>
              <a:rPr lang="en-GB" dirty="0"/>
              <a:t>including </a:t>
            </a:r>
            <a:r>
              <a:rPr lang="en-GB" dirty="0" err="1" smtClean="0"/>
              <a:t>Nomen</a:t>
            </a:r>
            <a:r>
              <a:rPr lang="en-GB" dirty="0" smtClean="0"/>
              <a:t>.</a:t>
            </a:r>
          </a:p>
          <a:p>
            <a:pPr marL="971550" lvl="1" indent="-514350">
              <a:buFont typeface="+mj-lt"/>
              <a:buAutoNum type="arabicPeriod"/>
            </a:pPr>
            <a:r>
              <a:rPr lang="en-GB" dirty="0" smtClean="0"/>
              <a:t>URI/URL of digital image.</a:t>
            </a:r>
            <a:endParaRPr lang="en-GB" dirty="0"/>
          </a:p>
          <a:p>
            <a:endParaRPr lang="en-US" dirty="0"/>
          </a:p>
        </p:txBody>
      </p:sp>
    </p:spTree>
    <p:extLst>
      <p:ext uri="{BB962C8B-B14F-4D97-AF65-F5344CB8AC3E}">
        <p14:creationId xmlns:p14="http://schemas.microsoft.com/office/powerpoint/2010/main" val="2172967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3943324" cy="646331"/>
          </a:xfrm>
          <a:prstGeom prst="rect">
            <a:avLst/>
          </a:prstGeom>
          <a:noFill/>
        </p:spPr>
        <p:txBody>
          <a:bodyPr wrap="none" rtlCol="0">
            <a:spAutoFit/>
          </a:bodyPr>
          <a:lstStyle/>
          <a:p>
            <a:r>
              <a:rPr lang="en-GB" sz="3600" dirty="0" smtClean="0"/>
              <a:t>The path starts here</a:t>
            </a:r>
            <a:endParaRPr lang="en-US" sz="3600" dirty="0"/>
          </a:p>
        </p:txBody>
      </p:sp>
      <p:sp>
        <p:nvSpPr>
          <p:cNvPr id="4" name="TextBox 3"/>
          <p:cNvSpPr txBox="1"/>
          <p:nvPr/>
        </p:nvSpPr>
        <p:spPr>
          <a:xfrm>
            <a:off x="913198" y="1362680"/>
            <a:ext cx="7248972" cy="523220"/>
          </a:xfrm>
          <a:prstGeom prst="rect">
            <a:avLst/>
          </a:prstGeom>
          <a:noFill/>
        </p:spPr>
        <p:txBody>
          <a:bodyPr wrap="none" rtlCol="0">
            <a:spAutoFit/>
          </a:bodyPr>
          <a:lstStyle/>
          <a:p>
            <a:r>
              <a:rPr lang="en-GB" sz="2800" dirty="0" smtClean="0"/>
              <a:t>Paths are available for describing related entities</a:t>
            </a:r>
            <a:endParaRPr lang="en-US" sz="2800" dirty="0"/>
          </a:p>
        </p:txBody>
      </p:sp>
      <p:sp>
        <p:nvSpPr>
          <p:cNvPr id="9" name="TextBox 8"/>
          <p:cNvSpPr txBox="1"/>
          <p:nvPr/>
        </p:nvSpPr>
        <p:spPr>
          <a:xfrm>
            <a:off x="1288942" y="1999875"/>
            <a:ext cx="6497484" cy="523220"/>
          </a:xfrm>
          <a:prstGeom prst="rect">
            <a:avLst/>
          </a:prstGeom>
          <a:noFill/>
        </p:spPr>
        <p:txBody>
          <a:bodyPr wrap="none" rtlCol="0">
            <a:spAutoFit/>
          </a:bodyPr>
          <a:lstStyle/>
          <a:p>
            <a:r>
              <a:rPr lang="en-GB" sz="2800" dirty="0" smtClean="0"/>
              <a:t>The same paths describe the entity in focus</a:t>
            </a:r>
            <a:endParaRPr lang="en-US" sz="2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544450" y="4807589"/>
            <a:ext cx="1270000" cy="1016000"/>
          </a:xfrm>
          <a:prstGeom prst="rect">
            <a:avLst/>
          </a:prstGeom>
        </p:spPr>
      </p:pic>
      <p:sp>
        <p:nvSpPr>
          <p:cNvPr id="6" name="TextBox 5"/>
          <p:cNvSpPr txBox="1"/>
          <p:nvPr/>
        </p:nvSpPr>
        <p:spPr>
          <a:xfrm>
            <a:off x="5928774" y="3054727"/>
            <a:ext cx="2505456" cy="369332"/>
          </a:xfrm>
          <a:prstGeom prst="rect">
            <a:avLst/>
          </a:prstGeom>
          <a:noFill/>
          <a:ln w="28575">
            <a:solidFill>
              <a:srgbClr val="0070C0"/>
            </a:solidFill>
          </a:ln>
        </p:spPr>
        <p:txBody>
          <a:bodyPr wrap="square" rtlCol="0">
            <a:spAutoFit/>
          </a:bodyPr>
          <a:lstStyle/>
          <a:p>
            <a:r>
              <a:rPr lang="en-GB" dirty="0" err="1" smtClean="0"/>
              <a:t>Xox</a:t>
            </a:r>
            <a:r>
              <a:rPr lang="en-GB" dirty="0" smtClean="0"/>
              <a:t> </a:t>
            </a:r>
            <a:r>
              <a:rPr lang="en-GB" dirty="0" err="1" smtClean="0"/>
              <a:t>oxox</a:t>
            </a:r>
            <a:r>
              <a:rPr lang="en-GB" dirty="0" smtClean="0"/>
              <a:t> </a:t>
            </a:r>
            <a:r>
              <a:rPr lang="en-GB" dirty="0" err="1" smtClean="0"/>
              <a:t>oxo</a:t>
            </a:r>
            <a:r>
              <a:rPr lang="en-GB" dirty="0" smtClean="0"/>
              <a:t> xoxo x </a:t>
            </a:r>
            <a:r>
              <a:rPr lang="en-GB" dirty="0" err="1" smtClean="0"/>
              <a:t>oxo</a:t>
            </a:r>
            <a:endParaRPr lang="en-US" dirty="0"/>
          </a:p>
        </p:txBody>
      </p:sp>
      <p:sp>
        <p:nvSpPr>
          <p:cNvPr id="13" name="TextBox 12"/>
          <p:cNvSpPr txBox="1"/>
          <p:nvPr/>
        </p:nvSpPr>
        <p:spPr>
          <a:xfrm>
            <a:off x="5946046" y="3654399"/>
            <a:ext cx="2505456" cy="923330"/>
          </a:xfrm>
          <a:prstGeom prst="rect">
            <a:avLst/>
          </a:prstGeom>
          <a:noFill/>
          <a:ln w="28575">
            <a:solidFill>
              <a:srgbClr val="0070C0"/>
            </a:solidFill>
          </a:ln>
        </p:spPr>
        <p:txBody>
          <a:bodyPr wrap="square" rtlCol="0">
            <a:spAutoFit/>
          </a:bodyPr>
          <a:lstStyle/>
          <a:p>
            <a:r>
              <a:rPr lang="en-GB" dirty="0" err="1" smtClean="0"/>
              <a:t>Xox</a:t>
            </a:r>
            <a:r>
              <a:rPr lang="en-GB" dirty="0" smtClean="0"/>
              <a:t> </a:t>
            </a:r>
            <a:r>
              <a:rPr lang="en-GB" dirty="0" err="1" smtClean="0"/>
              <a:t>oxox</a:t>
            </a:r>
            <a:r>
              <a:rPr lang="en-GB" dirty="0" smtClean="0"/>
              <a:t>: </a:t>
            </a:r>
            <a:r>
              <a:rPr lang="en-GB" dirty="0" err="1" smtClean="0"/>
              <a:t>oxo</a:t>
            </a:r>
            <a:r>
              <a:rPr lang="en-GB" dirty="0" smtClean="0"/>
              <a:t> xoxo.</a:t>
            </a:r>
          </a:p>
          <a:p>
            <a:r>
              <a:rPr lang="en-GB" dirty="0"/>
              <a:t>/</a:t>
            </a:r>
            <a:r>
              <a:rPr lang="en-GB" dirty="0" smtClean="0"/>
              <a:t> xoxo. - x </a:t>
            </a:r>
            <a:r>
              <a:rPr lang="en-GB" dirty="0" err="1" smtClean="0"/>
              <a:t>oxo</a:t>
            </a:r>
            <a:r>
              <a:rPr lang="en-GB" dirty="0" smtClean="0"/>
              <a:t> xo xoxo. - Xo </a:t>
            </a:r>
            <a:r>
              <a:rPr lang="en-GB" dirty="0" err="1" smtClean="0"/>
              <a:t>xox</a:t>
            </a:r>
            <a:r>
              <a:rPr lang="en-GB" dirty="0" smtClean="0"/>
              <a:t> </a:t>
            </a:r>
            <a:r>
              <a:rPr lang="en-GB" dirty="0" err="1" smtClean="0"/>
              <a:t>oxox</a:t>
            </a:r>
            <a:r>
              <a:rPr lang="en-GB" dirty="0" smtClean="0"/>
              <a:t>; </a:t>
            </a:r>
            <a:r>
              <a:rPr lang="en-GB" dirty="0" err="1" smtClean="0"/>
              <a:t>oxo</a:t>
            </a:r>
            <a:r>
              <a:rPr lang="en-GB" dirty="0" smtClean="0"/>
              <a:t> xo </a:t>
            </a:r>
            <a:r>
              <a:rPr lang="en-GB" dirty="0" err="1" smtClean="0"/>
              <a:t>oxo</a:t>
            </a:r>
            <a:r>
              <a:rPr lang="en-GB" dirty="0" smtClean="0"/>
              <a:t>.</a:t>
            </a:r>
            <a:endParaRPr lang="en-US" dirty="0"/>
          </a:p>
        </p:txBody>
      </p:sp>
      <p:sp>
        <p:nvSpPr>
          <p:cNvPr id="14" name="TextBox 13"/>
          <p:cNvSpPr txBox="1"/>
          <p:nvPr/>
        </p:nvSpPr>
        <p:spPr>
          <a:xfrm>
            <a:off x="6495702" y="4808069"/>
            <a:ext cx="1371600" cy="369332"/>
          </a:xfrm>
          <a:prstGeom prst="rect">
            <a:avLst/>
          </a:prstGeom>
          <a:noFill/>
          <a:ln w="28575">
            <a:solidFill>
              <a:srgbClr val="0070C0"/>
            </a:solidFill>
          </a:ln>
        </p:spPr>
        <p:txBody>
          <a:bodyPr wrap="square" rtlCol="0">
            <a:spAutoFit/>
          </a:bodyPr>
          <a:lstStyle/>
          <a:p>
            <a:r>
              <a:rPr lang="en-GB" dirty="0" smtClean="0"/>
              <a:t>ID: </a:t>
            </a:r>
            <a:r>
              <a:rPr lang="en-GB" dirty="0" err="1" smtClean="0"/>
              <a:t>xox-oxox</a:t>
            </a:r>
            <a:endParaRPr lang="en-US" dirty="0"/>
          </a:p>
        </p:txBody>
      </p:sp>
      <p:grpSp>
        <p:nvGrpSpPr>
          <p:cNvPr id="15" name="Group 14"/>
          <p:cNvGrpSpPr/>
          <p:nvPr/>
        </p:nvGrpSpPr>
        <p:grpSpPr>
          <a:xfrm>
            <a:off x="6724756" y="5407741"/>
            <a:ext cx="932236" cy="523220"/>
            <a:chOff x="1737360" y="2326142"/>
            <a:chExt cx="932236" cy="523220"/>
          </a:xfrm>
        </p:grpSpPr>
        <p:sp>
          <p:nvSpPr>
            <p:cNvPr id="16" name="Oval 15"/>
            <p:cNvSpPr/>
            <p:nvPr/>
          </p:nvSpPr>
          <p:spPr>
            <a:xfrm>
              <a:off x="1737360" y="2326142"/>
              <a:ext cx="932236" cy="52322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853062" y="2326142"/>
              <a:ext cx="700833" cy="523220"/>
            </a:xfrm>
            <a:prstGeom prst="rect">
              <a:avLst/>
            </a:prstGeom>
            <a:noFill/>
          </p:spPr>
          <p:txBody>
            <a:bodyPr wrap="none" rtlCol="0">
              <a:spAutoFit/>
            </a:bodyPr>
            <a:lstStyle/>
            <a:p>
              <a:r>
                <a:rPr lang="en-GB" sz="2800" dirty="0" smtClean="0"/>
                <a:t>URI</a:t>
              </a:r>
              <a:endParaRPr lang="en-US" sz="2800" dirty="0"/>
            </a:p>
          </p:txBody>
        </p:sp>
      </p:grpSp>
      <p:cxnSp>
        <p:nvCxnSpPr>
          <p:cNvPr id="28" name="Curved Connector 27"/>
          <p:cNvCxnSpPr>
            <a:stCxn id="5" idx="1"/>
            <a:endCxn id="16" idx="2"/>
          </p:cNvCxnSpPr>
          <p:nvPr/>
        </p:nvCxnSpPr>
        <p:spPr>
          <a:xfrm>
            <a:off x="4814450" y="5315589"/>
            <a:ext cx="1910306" cy="353762"/>
          </a:xfrm>
          <a:prstGeom prst="curvedConnector3">
            <a:avLst>
              <a:gd name="adj1" fmla="val 50000"/>
            </a:avLst>
          </a:prstGeom>
          <a:ln w="38100">
            <a:tailEnd type="triangle" w="lg" len="lg"/>
          </a:ln>
        </p:spPr>
        <p:style>
          <a:lnRef idx="1">
            <a:schemeClr val="accent1"/>
          </a:lnRef>
          <a:fillRef idx="0">
            <a:schemeClr val="accent1"/>
          </a:fillRef>
          <a:effectRef idx="0">
            <a:schemeClr val="accent1"/>
          </a:effectRef>
          <a:fontRef idx="minor">
            <a:schemeClr val="tx1"/>
          </a:fontRef>
        </p:style>
      </p:cxnSp>
      <p:pic>
        <p:nvPicPr>
          <p:cNvPr id="31" name="Picture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593198" y="4807589"/>
            <a:ext cx="1270000" cy="1016000"/>
          </a:xfrm>
          <a:prstGeom prst="rect">
            <a:avLst/>
          </a:prstGeom>
        </p:spPr>
      </p:pic>
      <p:cxnSp>
        <p:nvCxnSpPr>
          <p:cNvPr id="32" name="Curved Connector 31"/>
          <p:cNvCxnSpPr>
            <a:stCxn id="31" idx="1"/>
            <a:endCxn id="5" idx="3"/>
          </p:cNvCxnSpPr>
          <p:nvPr/>
        </p:nvCxnSpPr>
        <p:spPr>
          <a:xfrm>
            <a:off x="1863198" y="5315589"/>
            <a:ext cx="1681252" cy="12700"/>
          </a:xfrm>
          <a:prstGeom prst="curvedConnector3">
            <a:avLst>
              <a:gd name="adj1" fmla="val 50000"/>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35" name="Curved Connector 34"/>
          <p:cNvCxnSpPr>
            <a:stCxn id="31" idx="1"/>
            <a:endCxn id="5" idx="0"/>
          </p:cNvCxnSpPr>
          <p:nvPr/>
        </p:nvCxnSpPr>
        <p:spPr>
          <a:xfrm flipV="1">
            <a:off x="1863198" y="4807589"/>
            <a:ext cx="2316252" cy="508000"/>
          </a:xfrm>
          <a:prstGeom prst="curvedConnector4">
            <a:avLst>
              <a:gd name="adj1" fmla="val 36293"/>
              <a:gd name="adj2" fmla="val 145000"/>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3" name="Curved Connector 52"/>
          <p:cNvCxnSpPr>
            <a:stCxn id="5" idx="1"/>
            <a:endCxn id="6" idx="1"/>
          </p:cNvCxnSpPr>
          <p:nvPr/>
        </p:nvCxnSpPr>
        <p:spPr>
          <a:xfrm flipV="1">
            <a:off x="4814450" y="3239393"/>
            <a:ext cx="1114324" cy="2076196"/>
          </a:xfrm>
          <a:prstGeom prst="curvedConnector3">
            <a:avLst>
              <a:gd name="adj1" fmla="val 50000"/>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6" name="Curved Connector 55"/>
          <p:cNvCxnSpPr>
            <a:stCxn id="5" idx="1"/>
            <a:endCxn id="13" idx="1"/>
          </p:cNvCxnSpPr>
          <p:nvPr/>
        </p:nvCxnSpPr>
        <p:spPr>
          <a:xfrm flipV="1">
            <a:off x="4814450" y="4116064"/>
            <a:ext cx="1131596" cy="1199525"/>
          </a:xfrm>
          <a:prstGeom prst="curvedConnector3">
            <a:avLst>
              <a:gd name="adj1" fmla="val 50000"/>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9" name="Curved Connector 58"/>
          <p:cNvCxnSpPr>
            <a:stCxn id="5" idx="1"/>
            <a:endCxn id="14" idx="1"/>
          </p:cNvCxnSpPr>
          <p:nvPr/>
        </p:nvCxnSpPr>
        <p:spPr>
          <a:xfrm flipV="1">
            <a:off x="4814450" y="4992735"/>
            <a:ext cx="1681252" cy="322854"/>
          </a:xfrm>
          <a:prstGeom prst="curvedConnector3">
            <a:avLst>
              <a:gd name="adj1" fmla="val 50000"/>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4" name="Curved Connector 63"/>
          <p:cNvCxnSpPr>
            <a:stCxn id="31" idx="1"/>
            <a:endCxn id="5" idx="2"/>
          </p:cNvCxnSpPr>
          <p:nvPr/>
        </p:nvCxnSpPr>
        <p:spPr>
          <a:xfrm>
            <a:off x="1863198" y="5315589"/>
            <a:ext cx="2316252" cy="508000"/>
          </a:xfrm>
          <a:prstGeom prst="curvedConnector4">
            <a:avLst>
              <a:gd name="adj1" fmla="val 36293"/>
              <a:gd name="adj2" fmla="val 145000"/>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7" name="Curved Connector 66"/>
          <p:cNvCxnSpPr>
            <a:stCxn id="31" idx="1"/>
          </p:cNvCxnSpPr>
          <p:nvPr/>
        </p:nvCxnSpPr>
        <p:spPr>
          <a:xfrm flipV="1">
            <a:off x="1863198" y="5061590"/>
            <a:ext cx="2025282" cy="253999"/>
          </a:xfrm>
          <a:prstGeom prst="curvedConnector3">
            <a:avLst>
              <a:gd name="adj1" fmla="val 50000"/>
            </a:avLst>
          </a:prstGeom>
          <a:ln w="38100">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091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fade">
                                      <p:cBhvr>
                                        <p:cTn id="11" dur="1000"/>
                                        <p:tgtEl>
                                          <p:spTgt spid="53"/>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fade">
                                      <p:cBhvr>
                                        <p:cTn id="19" dur="1000"/>
                                        <p:tgtEl>
                                          <p:spTgt spid="56"/>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fade">
                                      <p:cBhvr>
                                        <p:cTn id="27" dur="1000"/>
                                        <p:tgtEl>
                                          <p:spTgt spid="59"/>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1000"/>
                                        <p:tgtEl>
                                          <p:spTgt spid="28"/>
                                        </p:tgtEl>
                                      </p:cBhvr>
                                    </p:animEffect>
                                  </p:childTnLst>
                                </p:cTn>
                              </p:par>
                            </p:childTnLst>
                          </p:cTn>
                        </p:par>
                        <p:par>
                          <p:cTn id="36" fill="hold">
                            <p:stCondLst>
                              <p:cond delay="8000"/>
                            </p:stCondLst>
                            <p:childTnLst>
                              <p:par>
                                <p:cTn id="37" presetID="10" presetClass="entr" presetSubtype="0"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1000"/>
                                        <p:tgtEl>
                                          <p:spTgt spid="15"/>
                                        </p:tgtEl>
                                      </p:cBhvr>
                                    </p:animEffect>
                                  </p:childTnLst>
                                </p:cTn>
                              </p:par>
                            </p:childTnLst>
                          </p:cTn>
                        </p:par>
                        <p:par>
                          <p:cTn id="40" fill="hold">
                            <p:stCondLst>
                              <p:cond delay="9000"/>
                            </p:stCondLst>
                            <p:childTnLst>
                              <p:par>
                                <p:cTn id="41" presetID="10" presetClass="entr" presetSubtype="0"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10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100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1000"/>
                                        <p:tgtEl>
                                          <p:spTgt spid="31"/>
                                        </p:tgtEl>
                                      </p:cBhvr>
                                    </p:animEffect>
                                  </p:childTnLst>
                                </p:cTn>
                              </p:par>
                            </p:childTnLst>
                          </p:cTn>
                        </p:par>
                        <p:par>
                          <p:cTn id="49" fill="hold">
                            <p:stCondLst>
                              <p:cond delay="2000"/>
                            </p:stCondLst>
                            <p:childTnLst>
                              <p:par>
                                <p:cTn id="50" presetID="10" presetClass="entr" presetSubtype="0" fill="hold" nodeType="after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1000"/>
                                        <p:tgtEl>
                                          <p:spTgt spid="35"/>
                                        </p:tgtEl>
                                      </p:cBhvr>
                                    </p:animEffect>
                                  </p:childTnLst>
                                </p:cTn>
                              </p:par>
                            </p:childTnLst>
                          </p:cTn>
                        </p:par>
                        <p:par>
                          <p:cTn id="53" fill="hold">
                            <p:stCondLst>
                              <p:cond delay="3000"/>
                            </p:stCondLst>
                            <p:childTnLst>
                              <p:par>
                                <p:cTn id="54" presetID="10" presetClass="entr" presetSubtype="0" fill="hold" nodeType="afterEffect">
                                  <p:stCondLst>
                                    <p:cond delay="0"/>
                                  </p:stCondLst>
                                  <p:childTnLst>
                                    <p:set>
                                      <p:cBhvr>
                                        <p:cTn id="55" dur="1" fill="hold">
                                          <p:stCondLst>
                                            <p:cond delay="0"/>
                                          </p:stCondLst>
                                        </p:cTn>
                                        <p:tgtEl>
                                          <p:spTgt spid="67"/>
                                        </p:tgtEl>
                                        <p:attrNameLst>
                                          <p:attrName>style.visibility</p:attrName>
                                        </p:attrNameLst>
                                      </p:cBhvr>
                                      <p:to>
                                        <p:strVal val="visible"/>
                                      </p:to>
                                    </p:set>
                                    <p:animEffect transition="in" filter="fade">
                                      <p:cBhvr>
                                        <p:cTn id="56" dur="1000"/>
                                        <p:tgtEl>
                                          <p:spTgt spid="67"/>
                                        </p:tgtEl>
                                      </p:cBhvr>
                                    </p:animEffect>
                                  </p:childTnLst>
                                </p:cTn>
                              </p:par>
                            </p:childTnLst>
                          </p:cTn>
                        </p:par>
                        <p:par>
                          <p:cTn id="57" fill="hold">
                            <p:stCondLst>
                              <p:cond delay="4000"/>
                            </p:stCondLst>
                            <p:childTnLst>
                              <p:par>
                                <p:cTn id="58" presetID="10" presetClass="entr" presetSubtype="0" fill="hold" nodeType="after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fade">
                                      <p:cBhvr>
                                        <p:cTn id="60" dur="1000"/>
                                        <p:tgtEl>
                                          <p:spTgt spid="32"/>
                                        </p:tgtEl>
                                      </p:cBhvr>
                                    </p:animEffect>
                                  </p:childTnLst>
                                </p:cTn>
                              </p:par>
                            </p:childTnLst>
                          </p:cTn>
                        </p:par>
                        <p:par>
                          <p:cTn id="61" fill="hold">
                            <p:stCondLst>
                              <p:cond delay="5000"/>
                            </p:stCondLst>
                            <p:childTnLst>
                              <p:par>
                                <p:cTn id="62" presetID="10" presetClass="entr" presetSubtype="0" fill="hold" nodeType="afterEffect">
                                  <p:stCondLst>
                                    <p:cond delay="0"/>
                                  </p:stCondLst>
                                  <p:childTnLst>
                                    <p:set>
                                      <p:cBhvr>
                                        <p:cTn id="63" dur="1" fill="hold">
                                          <p:stCondLst>
                                            <p:cond delay="0"/>
                                          </p:stCondLst>
                                        </p:cTn>
                                        <p:tgtEl>
                                          <p:spTgt spid="64"/>
                                        </p:tgtEl>
                                        <p:attrNameLst>
                                          <p:attrName>style.visibility</p:attrName>
                                        </p:attrNameLst>
                                      </p:cBhvr>
                                      <p:to>
                                        <p:strVal val="visible"/>
                                      </p:to>
                                    </p:set>
                                    <p:animEffect transition="in" filter="fade">
                                      <p:cBhvr>
                                        <p:cTn id="64" dur="1000"/>
                                        <p:tgtEl>
                                          <p:spTgt spid="64"/>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fade">
                                      <p:cBhvr>
                                        <p:cTn id="6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6"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577" y="432221"/>
            <a:ext cx="7642798" cy="584775"/>
          </a:xfrm>
          <a:prstGeom prst="rect">
            <a:avLst/>
          </a:prstGeom>
          <a:noFill/>
        </p:spPr>
        <p:txBody>
          <a:bodyPr wrap="none" rtlCol="0">
            <a:spAutoFit/>
          </a:bodyPr>
          <a:lstStyle/>
          <a:p>
            <a:r>
              <a:rPr lang="en-GB" sz="3200" dirty="0" smtClean="0"/>
              <a:t>Developing Toolkit guidance and instructions</a:t>
            </a:r>
            <a:endParaRPr lang="en-US" sz="3200" dirty="0"/>
          </a:p>
        </p:txBody>
      </p:sp>
      <p:sp>
        <p:nvSpPr>
          <p:cNvPr id="3" name="TextBox 2"/>
          <p:cNvSpPr txBox="1"/>
          <p:nvPr/>
        </p:nvSpPr>
        <p:spPr>
          <a:xfrm>
            <a:off x="1599275" y="1372749"/>
            <a:ext cx="5430333" cy="584775"/>
          </a:xfrm>
          <a:prstGeom prst="rect">
            <a:avLst/>
          </a:prstGeom>
          <a:noFill/>
          <a:ln w="28575">
            <a:solidFill>
              <a:schemeClr val="accent5"/>
            </a:solidFill>
          </a:ln>
        </p:spPr>
        <p:txBody>
          <a:bodyPr wrap="none" rtlCol="0">
            <a:spAutoFit/>
          </a:bodyPr>
          <a:lstStyle/>
          <a:p>
            <a:r>
              <a:rPr lang="en-GB" sz="3200" dirty="0" smtClean="0"/>
              <a:t>Methods of recording RDA data</a:t>
            </a:r>
            <a:endParaRPr lang="en-US" sz="3200" dirty="0"/>
          </a:p>
        </p:txBody>
      </p:sp>
      <p:sp>
        <p:nvSpPr>
          <p:cNvPr id="4" name="TextBox 3"/>
          <p:cNvSpPr txBox="1"/>
          <p:nvPr/>
        </p:nvSpPr>
        <p:spPr>
          <a:xfrm>
            <a:off x="437577" y="2480047"/>
            <a:ext cx="7753730" cy="584775"/>
          </a:xfrm>
          <a:prstGeom prst="rect">
            <a:avLst/>
          </a:prstGeom>
          <a:noFill/>
          <a:ln w="19050">
            <a:solidFill>
              <a:schemeClr val="tx1"/>
            </a:solidFill>
          </a:ln>
        </p:spPr>
        <p:txBody>
          <a:bodyPr wrap="square" rtlCol="0">
            <a:spAutoFit/>
          </a:bodyPr>
          <a:lstStyle/>
          <a:p>
            <a:r>
              <a:rPr lang="en-GB" sz="3200" dirty="0" smtClean="0"/>
              <a:t>General guidance on techniques (4-fold path)</a:t>
            </a:r>
            <a:endParaRPr lang="en-US" sz="3200" dirty="0"/>
          </a:p>
        </p:txBody>
      </p:sp>
      <p:sp>
        <p:nvSpPr>
          <p:cNvPr id="5" name="TextBox 4"/>
          <p:cNvSpPr txBox="1"/>
          <p:nvPr/>
        </p:nvSpPr>
        <p:spPr>
          <a:xfrm>
            <a:off x="437577" y="3420575"/>
            <a:ext cx="7753730" cy="1569660"/>
          </a:xfrm>
          <a:prstGeom prst="rect">
            <a:avLst/>
          </a:prstGeom>
          <a:noFill/>
          <a:ln w="19050">
            <a:solidFill>
              <a:schemeClr val="tx1"/>
            </a:solidFill>
          </a:ln>
        </p:spPr>
        <p:txBody>
          <a:bodyPr wrap="square" rtlCol="0">
            <a:spAutoFit/>
          </a:bodyPr>
          <a:lstStyle/>
          <a:p>
            <a:r>
              <a:rPr lang="en-GB" sz="3200" dirty="0" smtClean="0"/>
              <a:t>General instruction sets for specific entities and element categories (attribute, relationship)</a:t>
            </a:r>
            <a:endParaRPr lang="en-US" sz="3200" dirty="0"/>
          </a:p>
        </p:txBody>
      </p:sp>
      <p:sp>
        <p:nvSpPr>
          <p:cNvPr id="6" name="TextBox 5"/>
          <p:cNvSpPr txBox="1"/>
          <p:nvPr/>
        </p:nvSpPr>
        <p:spPr>
          <a:xfrm>
            <a:off x="437577" y="5345988"/>
            <a:ext cx="7049366" cy="584775"/>
          </a:xfrm>
          <a:prstGeom prst="rect">
            <a:avLst/>
          </a:prstGeom>
          <a:noFill/>
          <a:ln w="19050">
            <a:solidFill>
              <a:schemeClr val="tx1"/>
            </a:solidFill>
          </a:ln>
        </p:spPr>
        <p:txBody>
          <a:bodyPr wrap="none" rtlCol="0">
            <a:spAutoFit/>
          </a:bodyPr>
          <a:lstStyle/>
          <a:p>
            <a:r>
              <a:rPr lang="en-GB" sz="3200" dirty="0" smtClean="0"/>
              <a:t>Specific instructions for specific elements</a:t>
            </a:r>
            <a:endParaRPr lang="en-US" sz="3200" dirty="0"/>
          </a:p>
        </p:txBody>
      </p:sp>
      <p:sp>
        <p:nvSpPr>
          <p:cNvPr id="7" name="Down Arrow 6"/>
          <p:cNvSpPr/>
          <p:nvPr/>
        </p:nvSpPr>
        <p:spPr>
          <a:xfrm>
            <a:off x="784858" y="3064822"/>
            <a:ext cx="484632" cy="355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own Arrow 7"/>
          <p:cNvSpPr/>
          <p:nvPr/>
        </p:nvSpPr>
        <p:spPr>
          <a:xfrm>
            <a:off x="784858" y="4990235"/>
            <a:ext cx="484632" cy="355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rved Right Arrow 8"/>
          <p:cNvSpPr/>
          <p:nvPr/>
        </p:nvSpPr>
        <p:spPr>
          <a:xfrm flipH="1" flipV="1">
            <a:off x="8275320" y="4115240"/>
            <a:ext cx="429768" cy="155403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Curved Right Arrow 9"/>
          <p:cNvSpPr/>
          <p:nvPr/>
        </p:nvSpPr>
        <p:spPr>
          <a:xfrm flipH="1" flipV="1">
            <a:off x="8370611" y="2639144"/>
            <a:ext cx="429768" cy="29992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29367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lstStyle/>
          <a:p>
            <a:r>
              <a:rPr lang="en-GB" dirty="0" smtClean="0"/>
              <a:t>RDA for data management: a continuous process of development</a:t>
            </a:r>
          </a:p>
          <a:p>
            <a:r>
              <a:rPr lang="en-GB" smtClean="0"/>
              <a:t>From </a:t>
            </a:r>
            <a:r>
              <a:rPr lang="en-GB" dirty="0" smtClean="0"/>
              <a:t>here to the future, and what is on the way</a:t>
            </a:r>
            <a:endParaRPr lang="en-GB" dirty="0"/>
          </a:p>
        </p:txBody>
      </p:sp>
    </p:spTree>
    <p:extLst>
      <p:ext uri="{BB962C8B-B14F-4D97-AF65-F5344CB8AC3E}">
        <p14:creationId xmlns:p14="http://schemas.microsoft.com/office/powerpoint/2010/main" val="1879488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7780592" cy="646331"/>
          </a:xfrm>
          <a:prstGeom prst="rect">
            <a:avLst/>
          </a:prstGeom>
          <a:noFill/>
        </p:spPr>
        <p:txBody>
          <a:bodyPr wrap="none" rtlCol="0">
            <a:spAutoFit/>
          </a:bodyPr>
          <a:lstStyle/>
          <a:p>
            <a:r>
              <a:rPr lang="en-GB" sz="3600" dirty="0" smtClean="0"/>
              <a:t>Developing RDA Registry for applications</a:t>
            </a:r>
            <a:endParaRPr lang="en-US" sz="3600" dirty="0"/>
          </a:p>
        </p:txBody>
      </p:sp>
      <p:sp>
        <p:nvSpPr>
          <p:cNvPr id="3" name="TextBox 2"/>
          <p:cNvSpPr txBox="1"/>
          <p:nvPr/>
        </p:nvSpPr>
        <p:spPr>
          <a:xfrm>
            <a:off x="934529" y="1338611"/>
            <a:ext cx="7027950" cy="584775"/>
          </a:xfrm>
          <a:prstGeom prst="rect">
            <a:avLst/>
          </a:prstGeom>
          <a:noFill/>
          <a:ln w="28575">
            <a:solidFill>
              <a:schemeClr val="accent5"/>
            </a:solidFill>
          </a:ln>
        </p:spPr>
        <p:txBody>
          <a:bodyPr wrap="none" rtlCol="0">
            <a:spAutoFit/>
          </a:bodyPr>
          <a:lstStyle/>
          <a:p>
            <a:r>
              <a:rPr lang="en-GB" sz="3200" dirty="0" smtClean="0"/>
              <a:t>Elements for storage of RDA (linked) data</a:t>
            </a:r>
            <a:endParaRPr lang="en-US" sz="3200" dirty="0"/>
          </a:p>
        </p:txBody>
      </p:sp>
      <p:sp>
        <p:nvSpPr>
          <p:cNvPr id="6" name="TextBox 5"/>
          <p:cNvSpPr txBox="1"/>
          <p:nvPr/>
        </p:nvSpPr>
        <p:spPr>
          <a:xfrm>
            <a:off x="594359" y="3420163"/>
            <a:ext cx="7627756" cy="707886"/>
          </a:xfrm>
          <a:prstGeom prst="rect">
            <a:avLst/>
          </a:prstGeom>
          <a:noFill/>
          <a:ln w="19050">
            <a:solidFill>
              <a:schemeClr val="tx1"/>
            </a:solidFill>
          </a:ln>
        </p:spPr>
        <p:txBody>
          <a:bodyPr wrap="square" rtlCol="0">
            <a:spAutoFit/>
          </a:bodyPr>
          <a:lstStyle/>
          <a:p>
            <a:r>
              <a:rPr lang="en-GB" sz="2000" dirty="0" smtClean="0"/>
              <a:t>Sub-properties (sub-types) of each element have 2 types of range to accommodate 4-fold path: literal and object</a:t>
            </a:r>
            <a:endParaRPr lang="en-US" sz="2000" dirty="0"/>
          </a:p>
        </p:txBody>
      </p:sp>
      <p:sp>
        <p:nvSpPr>
          <p:cNvPr id="5" name="TextBox 4"/>
          <p:cNvSpPr txBox="1"/>
          <p:nvPr/>
        </p:nvSpPr>
        <p:spPr>
          <a:xfrm>
            <a:off x="594359" y="2222935"/>
            <a:ext cx="5734068" cy="400110"/>
          </a:xfrm>
          <a:prstGeom prst="rect">
            <a:avLst/>
          </a:prstGeom>
          <a:noFill/>
          <a:ln w="19050">
            <a:solidFill>
              <a:schemeClr val="tx1"/>
            </a:solidFill>
          </a:ln>
        </p:spPr>
        <p:txBody>
          <a:bodyPr wrap="square" rtlCol="0">
            <a:spAutoFit/>
          </a:bodyPr>
          <a:lstStyle/>
          <a:p>
            <a:r>
              <a:rPr lang="en-GB" sz="2000" dirty="0" smtClean="0"/>
              <a:t>Element domain = parent Entity (constrained)</a:t>
            </a:r>
            <a:endParaRPr lang="en-US" sz="2000" dirty="0"/>
          </a:p>
        </p:txBody>
      </p:sp>
      <p:sp>
        <p:nvSpPr>
          <p:cNvPr id="7" name="TextBox 6"/>
          <p:cNvSpPr txBox="1"/>
          <p:nvPr/>
        </p:nvSpPr>
        <p:spPr>
          <a:xfrm>
            <a:off x="594359" y="2821549"/>
            <a:ext cx="5770875" cy="400110"/>
          </a:xfrm>
          <a:prstGeom prst="rect">
            <a:avLst/>
          </a:prstGeom>
          <a:noFill/>
          <a:ln w="19050">
            <a:solidFill>
              <a:schemeClr val="tx1"/>
            </a:solidFill>
          </a:ln>
        </p:spPr>
        <p:txBody>
          <a:bodyPr wrap="none" rtlCol="0">
            <a:spAutoFit/>
          </a:bodyPr>
          <a:lstStyle/>
          <a:p>
            <a:r>
              <a:rPr lang="en-GB" sz="2000" dirty="0" smtClean="0"/>
              <a:t>Element range = type of path (not currently specified)</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3817803262"/>
              </p:ext>
            </p:extLst>
          </p:nvPr>
        </p:nvGraphicFramePr>
        <p:xfrm>
          <a:off x="594358" y="4326553"/>
          <a:ext cx="7900418" cy="1483360"/>
        </p:xfrm>
        <a:graphic>
          <a:graphicData uri="http://schemas.openxmlformats.org/drawingml/2006/table">
            <a:tbl>
              <a:tblPr firstRow="1" bandRow="1">
                <a:tableStyleId>{5C22544A-7EE6-4342-B048-85BDC9FD1C3A}</a:tableStyleId>
              </a:tblPr>
              <a:tblGrid>
                <a:gridCol w="5330954">
                  <a:extLst>
                    <a:ext uri="{9D8B030D-6E8A-4147-A177-3AD203B41FA5}">
                      <a16:colId xmlns:a16="http://schemas.microsoft.com/office/drawing/2014/main" val="2501856645"/>
                    </a:ext>
                  </a:extLst>
                </a:gridCol>
                <a:gridCol w="2569464">
                  <a:extLst>
                    <a:ext uri="{9D8B030D-6E8A-4147-A177-3AD203B41FA5}">
                      <a16:colId xmlns:a16="http://schemas.microsoft.com/office/drawing/2014/main" val="647816494"/>
                    </a:ext>
                  </a:extLst>
                </a:gridCol>
              </a:tblGrid>
              <a:tr h="370840">
                <a:tc>
                  <a:txBody>
                    <a:bodyPr/>
                    <a:lstStyle/>
                    <a:p>
                      <a:r>
                        <a:rPr lang="en-GB" dirty="0" smtClean="0"/>
                        <a:t>Element range</a:t>
                      </a:r>
                      <a:endParaRPr lang="en-US" dirty="0"/>
                    </a:p>
                  </a:txBody>
                  <a:tcPr/>
                </a:tc>
                <a:tc>
                  <a:txBody>
                    <a:bodyPr/>
                    <a:lstStyle/>
                    <a:p>
                      <a:r>
                        <a:rPr lang="en-GB" dirty="0" smtClean="0"/>
                        <a:t>Path</a:t>
                      </a:r>
                      <a:endParaRPr lang="en-US" dirty="0"/>
                    </a:p>
                  </a:txBody>
                  <a:tcPr/>
                </a:tc>
                <a:extLst>
                  <a:ext uri="{0D108BD9-81ED-4DB2-BD59-A6C34878D82A}">
                    <a16:rowId xmlns:a16="http://schemas.microsoft.com/office/drawing/2014/main" val="1886233221"/>
                  </a:ext>
                </a:extLst>
              </a:tr>
              <a:tr h="370840">
                <a:tc>
                  <a:txBody>
                    <a:bodyPr/>
                    <a:lstStyle/>
                    <a:p>
                      <a:r>
                        <a:rPr lang="en-GB" dirty="0" smtClean="0"/>
                        <a:t>Literal</a:t>
                      </a:r>
                      <a:endParaRPr lang="en-US" dirty="0"/>
                    </a:p>
                  </a:txBody>
                  <a:tcPr/>
                </a:tc>
                <a:tc>
                  <a:txBody>
                    <a:bodyPr/>
                    <a:lstStyle/>
                    <a:p>
                      <a:r>
                        <a:rPr lang="en-GB" dirty="0" smtClean="0"/>
                        <a:t>Unstructured</a:t>
                      </a:r>
                      <a:endParaRPr lang="en-US" dirty="0"/>
                    </a:p>
                  </a:txBody>
                  <a:tcPr/>
                </a:tc>
                <a:extLst>
                  <a:ext uri="{0D108BD9-81ED-4DB2-BD59-A6C34878D82A}">
                    <a16:rowId xmlns:a16="http://schemas.microsoft.com/office/drawing/2014/main" val="3222439517"/>
                  </a:ext>
                </a:extLst>
              </a:tr>
              <a:tr h="370840">
                <a:tc>
                  <a:txBody>
                    <a:bodyPr/>
                    <a:lstStyle/>
                    <a:p>
                      <a:r>
                        <a:rPr lang="en-GB" dirty="0" smtClean="0"/>
                        <a:t>Literal (associated</a:t>
                      </a:r>
                      <a:r>
                        <a:rPr lang="en-GB" baseline="0" dirty="0" smtClean="0"/>
                        <a:t> with construction encoding scheme)</a:t>
                      </a:r>
                      <a:endParaRPr lang="en-US" dirty="0"/>
                    </a:p>
                  </a:txBody>
                  <a:tcPr/>
                </a:tc>
                <a:tc>
                  <a:txBody>
                    <a:bodyPr/>
                    <a:lstStyle/>
                    <a:p>
                      <a:r>
                        <a:rPr lang="en-GB" dirty="0" smtClean="0"/>
                        <a:t>Structured/AP/Identifier</a:t>
                      </a:r>
                      <a:endParaRPr lang="en-US" dirty="0"/>
                    </a:p>
                  </a:txBody>
                  <a:tcPr/>
                </a:tc>
                <a:extLst>
                  <a:ext uri="{0D108BD9-81ED-4DB2-BD59-A6C34878D82A}">
                    <a16:rowId xmlns:a16="http://schemas.microsoft.com/office/drawing/2014/main" val="371163666"/>
                  </a:ext>
                </a:extLst>
              </a:tr>
              <a:tr h="370840">
                <a:tc>
                  <a:txBody>
                    <a:bodyPr/>
                    <a:lstStyle/>
                    <a:p>
                      <a:r>
                        <a:rPr lang="en-GB" dirty="0" smtClean="0"/>
                        <a:t>Object</a:t>
                      </a:r>
                      <a:endParaRPr lang="en-US" dirty="0"/>
                    </a:p>
                  </a:txBody>
                  <a:tcPr/>
                </a:tc>
                <a:tc>
                  <a:txBody>
                    <a:bodyPr/>
                    <a:lstStyle/>
                    <a:p>
                      <a:r>
                        <a:rPr lang="en-GB" dirty="0" smtClean="0"/>
                        <a:t>URI</a:t>
                      </a:r>
                      <a:endParaRPr lang="en-US" dirty="0"/>
                    </a:p>
                  </a:txBody>
                  <a:tcPr/>
                </a:tc>
                <a:extLst>
                  <a:ext uri="{0D108BD9-81ED-4DB2-BD59-A6C34878D82A}">
                    <a16:rowId xmlns:a16="http://schemas.microsoft.com/office/drawing/2014/main" val="1891571838"/>
                  </a:ext>
                </a:extLst>
              </a:tr>
            </a:tbl>
          </a:graphicData>
        </a:graphic>
      </p:graphicFrame>
    </p:spTree>
    <p:extLst>
      <p:ext uri="{BB962C8B-B14F-4D97-AF65-F5344CB8AC3E}">
        <p14:creationId xmlns:p14="http://schemas.microsoft.com/office/powerpoint/2010/main" val="326634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2540952" cy="646331"/>
          </a:xfrm>
          <a:prstGeom prst="rect">
            <a:avLst/>
          </a:prstGeom>
          <a:noFill/>
        </p:spPr>
        <p:txBody>
          <a:bodyPr wrap="none" rtlCol="0">
            <a:spAutoFit/>
          </a:bodyPr>
          <a:lstStyle/>
          <a:p>
            <a:r>
              <a:rPr lang="en-GB" sz="3600" dirty="0" smtClean="0"/>
              <a:t>New entities</a:t>
            </a:r>
            <a:endParaRPr lang="en-US" sz="3600" dirty="0"/>
          </a:p>
        </p:txBody>
      </p:sp>
      <p:grpSp>
        <p:nvGrpSpPr>
          <p:cNvPr id="3" name="Group 2"/>
          <p:cNvGrpSpPr/>
          <p:nvPr/>
        </p:nvGrpSpPr>
        <p:grpSpPr>
          <a:xfrm>
            <a:off x="1737331" y="1669877"/>
            <a:ext cx="1307592" cy="932688"/>
            <a:chOff x="1737360" y="2121408"/>
            <a:chExt cx="1307592" cy="932688"/>
          </a:xfrm>
        </p:grpSpPr>
        <p:sp>
          <p:nvSpPr>
            <p:cNvPr id="4" name="Oval 3"/>
            <p:cNvSpPr/>
            <p:nvPr/>
          </p:nvSpPr>
          <p:spPr>
            <a:xfrm>
              <a:off x="1737360" y="2121408"/>
              <a:ext cx="1307592" cy="93268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914103" y="2326142"/>
              <a:ext cx="954107" cy="523220"/>
            </a:xfrm>
            <a:prstGeom prst="rect">
              <a:avLst/>
            </a:prstGeom>
            <a:noFill/>
          </p:spPr>
          <p:txBody>
            <a:bodyPr wrap="none" rtlCol="0">
              <a:spAutoFit/>
            </a:bodyPr>
            <a:lstStyle/>
            <a:p>
              <a:r>
                <a:rPr lang="en-GB" sz="2800" dirty="0" smtClean="0"/>
                <a:t>Place</a:t>
              </a:r>
              <a:endParaRPr lang="en-US" sz="2800" dirty="0"/>
            </a:p>
          </p:txBody>
        </p:sp>
      </p:grpSp>
      <p:grpSp>
        <p:nvGrpSpPr>
          <p:cNvPr id="6" name="Group 5"/>
          <p:cNvGrpSpPr/>
          <p:nvPr/>
        </p:nvGrpSpPr>
        <p:grpSpPr>
          <a:xfrm>
            <a:off x="3338901" y="1677927"/>
            <a:ext cx="1862370" cy="932688"/>
            <a:chOff x="1914102" y="3569053"/>
            <a:chExt cx="1862370" cy="932688"/>
          </a:xfrm>
        </p:grpSpPr>
        <p:sp>
          <p:nvSpPr>
            <p:cNvPr id="7" name="Oval 6"/>
            <p:cNvSpPr/>
            <p:nvPr/>
          </p:nvSpPr>
          <p:spPr>
            <a:xfrm>
              <a:off x="1914102" y="3569053"/>
              <a:ext cx="1862370" cy="93268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046831" y="3773787"/>
              <a:ext cx="1596912" cy="523220"/>
            </a:xfrm>
            <a:prstGeom prst="rect">
              <a:avLst/>
            </a:prstGeom>
            <a:noFill/>
          </p:spPr>
          <p:txBody>
            <a:bodyPr wrap="none" rtlCol="0">
              <a:spAutoFit/>
            </a:bodyPr>
            <a:lstStyle/>
            <a:p>
              <a:r>
                <a:rPr lang="en-GB" sz="2800" dirty="0" smtClean="0"/>
                <a:t>Timespan</a:t>
              </a:r>
              <a:endParaRPr lang="en-US" sz="2800" dirty="0"/>
            </a:p>
          </p:txBody>
        </p:sp>
      </p:grpSp>
      <p:grpSp>
        <p:nvGrpSpPr>
          <p:cNvPr id="9" name="Group 8"/>
          <p:cNvGrpSpPr/>
          <p:nvPr/>
        </p:nvGrpSpPr>
        <p:grpSpPr>
          <a:xfrm>
            <a:off x="2589611" y="3223265"/>
            <a:ext cx="1530096" cy="932688"/>
            <a:chOff x="1737360" y="2121408"/>
            <a:chExt cx="1530096" cy="932688"/>
          </a:xfrm>
        </p:grpSpPr>
        <p:sp>
          <p:nvSpPr>
            <p:cNvPr id="10" name="Oval 9"/>
            <p:cNvSpPr/>
            <p:nvPr/>
          </p:nvSpPr>
          <p:spPr>
            <a:xfrm>
              <a:off x="1737360" y="2121408"/>
              <a:ext cx="1530096" cy="93268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872268" y="2326142"/>
              <a:ext cx="1260281" cy="523220"/>
            </a:xfrm>
            <a:prstGeom prst="rect">
              <a:avLst/>
            </a:prstGeom>
            <a:noFill/>
          </p:spPr>
          <p:txBody>
            <a:bodyPr wrap="none" rtlCol="0">
              <a:spAutoFit/>
            </a:bodyPr>
            <a:lstStyle/>
            <a:p>
              <a:r>
                <a:rPr lang="en-GB" sz="2800" dirty="0" err="1" smtClean="0"/>
                <a:t>Nomen</a:t>
              </a:r>
              <a:endParaRPr lang="en-US" sz="2800" dirty="0"/>
            </a:p>
          </p:txBody>
        </p:sp>
      </p:grpSp>
      <p:grpSp>
        <p:nvGrpSpPr>
          <p:cNvPr id="15" name="Group 14"/>
          <p:cNvGrpSpPr/>
          <p:nvPr/>
        </p:nvGrpSpPr>
        <p:grpSpPr>
          <a:xfrm>
            <a:off x="5669326" y="2978036"/>
            <a:ext cx="1849003" cy="1190409"/>
            <a:chOff x="1737359" y="1863687"/>
            <a:chExt cx="1849003" cy="1190409"/>
          </a:xfrm>
        </p:grpSpPr>
        <p:sp>
          <p:nvSpPr>
            <p:cNvPr id="16" name="Oval 15"/>
            <p:cNvSpPr/>
            <p:nvPr/>
          </p:nvSpPr>
          <p:spPr>
            <a:xfrm>
              <a:off x="1737359" y="1863687"/>
              <a:ext cx="1849003" cy="119040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839064" y="2036642"/>
              <a:ext cx="1596591" cy="954107"/>
            </a:xfrm>
            <a:prstGeom prst="rect">
              <a:avLst/>
            </a:prstGeom>
            <a:noFill/>
          </p:spPr>
          <p:txBody>
            <a:bodyPr wrap="none" rtlCol="0">
              <a:spAutoFit/>
            </a:bodyPr>
            <a:lstStyle/>
            <a:p>
              <a:pPr algn="ctr"/>
              <a:r>
                <a:rPr lang="en-GB" sz="2800" dirty="0" smtClean="0"/>
                <a:t>Collective</a:t>
              </a:r>
            </a:p>
            <a:p>
              <a:pPr algn="ctr"/>
              <a:r>
                <a:rPr lang="en-GB" sz="2800" dirty="0" smtClean="0"/>
                <a:t>agent</a:t>
              </a:r>
              <a:endParaRPr lang="en-US" sz="2800" dirty="0"/>
            </a:p>
          </p:txBody>
        </p:sp>
      </p:grpSp>
      <p:grpSp>
        <p:nvGrpSpPr>
          <p:cNvPr id="18" name="Group 17"/>
          <p:cNvGrpSpPr/>
          <p:nvPr/>
        </p:nvGrpSpPr>
        <p:grpSpPr>
          <a:xfrm>
            <a:off x="6008103" y="1697890"/>
            <a:ext cx="1177309" cy="876662"/>
            <a:chOff x="2116159" y="1863688"/>
            <a:chExt cx="1177309" cy="876662"/>
          </a:xfrm>
        </p:grpSpPr>
        <p:sp>
          <p:nvSpPr>
            <p:cNvPr id="19" name="Oval 18"/>
            <p:cNvSpPr/>
            <p:nvPr/>
          </p:nvSpPr>
          <p:spPr>
            <a:xfrm>
              <a:off x="2116159" y="1863688"/>
              <a:ext cx="1177309" cy="8766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183613" y="2040409"/>
              <a:ext cx="1042401" cy="523220"/>
            </a:xfrm>
            <a:prstGeom prst="rect">
              <a:avLst/>
            </a:prstGeom>
            <a:noFill/>
          </p:spPr>
          <p:txBody>
            <a:bodyPr wrap="none" rtlCol="0">
              <a:spAutoFit/>
            </a:bodyPr>
            <a:lstStyle/>
            <a:p>
              <a:pPr algn="ctr"/>
              <a:r>
                <a:rPr lang="en-GB" sz="2800" dirty="0" smtClean="0"/>
                <a:t>Agent</a:t>
              </a:r>
              <a:endParaRPr lang="en-US" sz="2800" dirty="0"/>
            </a:p>
          </p:txBody>
        </p:sp>
      </p:grpSp>
      <p:cxnSp>
        <p:nvCxnSpPr>
          <p:cNvPr id="22" name="Curved Connector 21"/>
          <p:cNvCxnSpPr>
            <a:stCxn id="19" idx="4"/>
            <a:endCxn id="16" idx="0"/>
          </p:cNvCxnSpPr>
          <p:nvPr/>
        </p:nvCxnSpPr>
        <p:spPr>
          <a:xfrm rot="5400000">
            <a:off x="6393551" y="2774829"/>
            <a:ext cx="403484" cy="2930"/>
          </a:xfrm>
          <a:prstGeom prst="curvedConnector3">
            <a:avLst>
              <a:gd name="adj1" fmla="val 50000"/>
            </a:avLst>
          </a:prstGeom>
          <a:ln w="28575">
            <a:solidFill>
              <a:srgbClr val="00B05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6315875" y="4568827"/>
            <a:ext cx="555904" cy="523220"/>
            <a:chOff x="1737360" y="2326142"/>
            <a:chExt cx="555904" cy="523220"/>
          </a:xfrm>
        </p:grpSpPr>
        <p:sp>
          <p:nvSpPr>
            <p:cNvPr id="32" name="Oval 31"/>
            <p:cNvSpPr/>
            <p:nvPr/>
          </p:nvSpPr>
          <p:spPr>
            <a:xfrm>
              <a:off x="1737360" y="2326142"/>
              <a:ext cx="555904" cy="52322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842448" y="2326142"/>
              <a:ext cx="349776" cy="523220"/>
            </a:xfrm>
            <a:prstGeom prst="rect">
              <a:avLst/>
            </a:prstGeom>
            <a:noFill/>
          </p:spPr>
          <p:txBody>
            <a:bodyPr wrap="none" rtlCol="0">
              <a:spAutoFit/>
            </a:bodyPr>
            <a:lstStyle/>
            <a:p>
              <a:r>
                <a:rPr lang="en-GB" sz="2800" dirty="0" smtClean="0"/>
                <a:t>F</a:t>
              </a:r>
              <a:endParaRPr lang="en-US" sz="2800" dirty="0"/>
            </a:p>
          </p:txBody>
        </p:sp>
      </p:grpSp>
      <p:grpSp>
        <p:nvGrpSpPr>
          <p:cNvPr id="34" name="Group 33"/>
          <p:cNvGrpSpPr/>
          <p:nvPr/>
        </p:nvGrpSpPr>
        <p:grpSpPr>
          <a:xfrm>
            <a:off x="7138671" y="4555379"/>
            <a:ext cx="555904" cy="523220"/>
            <a:chOff x="1737360" y="2326142"/>
            <a:chExt cx="555904" cy="523220"/>
          </a:xfrm>
        </p:grpSpPr>
        <p:sp>
          <p:nvSpPr>
            <p:cNvPr id="35" name="Oval 34"/>
            <p:cNvSpPr/>
            <p:nvPr/>
          </p:nvSpPr>
          <p:spPr>
            <a:xfrm>
              <a:off x="1737360" y="2326142"/>
              <a:ext cx="555904" cy="52322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827600" y="2326142"/>
              <a:ext cx="375424" cy="523220"/>
            </a:xfrm>
            <a:prstGeom prst="rect">
              <a:avLst/>
            </a:prstGeom>
            <a:noFill/>
          </p:spPr>
          <p:txBody>
            <a:bodyPr wrap="none" rtlCol="0">
              <a:spAutoFit/>
            </a:bodyPr>
            <a:lstStyle/>
            <a:p>
              <a:r>
                <a:rPr lang="en-GB" sz="2800" dirty="0" smtClean="0"/>
                <a:t>C</a:t>
              </a:r>
              <a:endParaRPr lang="en-US" sz="2800" dirty="0"/>
            </a:p>
          </p:txBody>
        </p:sp>
      </p:grpSp>
      <p:grpSp>
        <p:nvGrpSpPr>
          <p:cNvPr id="37" name="Group 36"/>
          <p:cNvGrpSpPr/>
          <p:nvPr/>
        </p:nvGrpSpPr>
        <p:grpSpPr>
          <a:xfrm>
            <a:off x="5493079" y="4568827"/>
            <a:ext cx="555904" cy="523220"/>
            <a:chOff x="1737360" y="2326142"/>
            <a:chExt cx="555904" cy="523220"/>
          </a:xfrm>
        </p:grpSpPr>
        <p:sp>
          <p:nvSpPr>
            <p:cNvPr id="38" name="Oval 37"/>
            <p:cNvSpPr/>
            <p:nvPr/>
          </p:nvSpPr>
          <p:spPr>
            <a:xfrm>
              <a:off x="1737360" y="2326142"/>
              <a:ext cx="555904" cy="52322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1827600" y="2326142"/>
              <a:ext cx="375424" cy="523220"/>
            </a:xfrm>
            <a:prstGeom prst="rect">
              <a:avLst/>
            </a:prstGeom>
            <a:noFill/>
          </p:spPr>
          <p:txBody>
            <a:bodyPr wrap="none" rtlCol="0">
              <a:spAutoFit/>
            </a:bodyPr>
            <a:lstStyle/>
            <a:p>
              <a:r>
                <a:rPr lang="en-GB" sz="2800" dirty="0" smtClean="0"/>
                <a:t>P</a:t>
              </a:r>
              <a:endParaRPr lang="en-US" sz="2800" dirty="0"/>
            </a:p>
          </p:txBody>
        </p:sp>
      </p:grpSp>
      <p:cxnSp>
        <p:nvCxnSpPr>
          <p:cNvPr id="40" name="Curved Connector 39"/>
          <p:cNvCxnSpPr>
            <a:stCxn id="19" idx="2"/>
            <a:endCxn id="38" idx="2"/>
          </p:cNvCxnSpPr>
          <p:nvPr/>
        </p:nvCxnSpPr>
        <p:spPr>
          <a:xfrm rot="10800000" flipV="1">
            <a:off x="5493079" y="2136221"/>
            <a:ext cx="515024" cy="2694216"/>
          </a:xfrm>
          <a:prstGeom prst="curvedConnector3">
            <a:avLst>
              <a:gd name="adj1" fmla="val 144386"/>
            </a:avLst>
          </a:prstGeom>
          <a:ln w="28575">
            <a:solidFill>
              <a:srgbClr val="00B05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4" name="Curved Connector 43"/>
          <p:cNvCxnSpPr>
            <a:stCxn id="16" idx="4"/>
            <a:endCxn id="32" idx="0"/>
          </p:cNvCxnSpPr>
          <p:nvPr/>
        </p:nvCxnSpPr>
        <p:spPr>
          <a:xfrm rot="5400000">
            <a:off x="6393637" y="4368636"/>
            <a:ext cx="400382" cy="1"/>
          </a:xfrm>
          <a:prstGeom prst="curvedConnector3">
            <a:avLst>
              <a:gd name="adj1" fmla="val 50000"/>
            </a:avLst>
          </a:prstGeom>
          <a:ln w="28575">
            <a:solidFill>
              <a:srgbClr val="00B05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7" name="Curved Connector 46"/>
          <p:cNvCxnSpPr>
            <a:stCxn id="16" idx="4"/>
            <a:endCxn id="35" idx="0"/>
          </p:cNvCxnSpPr>
          <p:nvPr/>
        </p:nvCxnSpPr>
        <p:spPr>
          <a:xfrm rot="16200000" flipH="1">
            <a:off x="6811758" y="3950514"/>
            <a:ext cx="386934" cy="822795"/>
          </a:xfrm>
          <a:prstGeom prst="curvedConnector3">
            <a:avLst>
              <a:gd name="adj1" fmla="val 50000"/>
            </a:avLst>
          </a:prstGeom>
          <a:ln w="28575">
            <a:solidFill>
              <a:srgbClr val="00B05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nvGrpSpPr>
          <p:cNvPr id="50" name="Group 49"/>
          <p:cNvGrpSpPr/>
          <p:nvPr/>
        </p:nvGrpSpPr>
        <p:grpSpPr>
          <a:xfrm>
            <a:off x="3544152" y="449557"/>
            <a:ext cx="904001" cy="932688"/>
            <a:chOff x="1737360" y="2121408"/>
            <a:chExt cx="904001" cy="932688"/>
          </a:xfrm>
        </p:grpSpPr>
        <p:sp>
          <p:nvSpPr>
            <p:cNvPr id="51" name="Oval 50"/>
            <p:cNvSpPr/>
            <p:nvPr/>
          </p:nvSpPr>
          <p:spPr>
            <a:xfrm>
              <a:off x="1737360" y="2121408"/>
              <a:ext cx="904001" cy="932688"/>
            </a:xfrm>
            <a:prstGeom prst="ellipse">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872268" y="2326142"/>
              <a:ext cx="692947" cy="523220"/>
            </a:xfrm>
            <a:prstGeom prst="rect">
              <a:avLst/>
            </a:prstGeom>
            <a:noFill/>
          </p:spPr>
          <p:txBody>
            <a:bodyPr wrap="none" rtlCol="0">
              <a:spAutoFit/>
            </a:bodyPr>
            <a:lstStyle/>
            <a:p>
              <a:r>
                <a:rPr lang="en-GB" sz="2800" dirty="0" smtClean="0"/>
                <a:t>Res</a:t>
              </a:r>
              <a:endParaRPr lang="en-US" sz="2800" dirty="0"/>
            </a:p>
          </p:txBody>
        </p:sp>
      </p:grpSp>
      <p:sp>
        <p:nvSpPr>
          <p:cNvPr id="53" name="TextBox 52"/>
          <p:cNvSpPr txBox="1"/>
          <p:nvPr/>
        </p:nvSpPr>
        <p:spPr>
          <a:xfrm>
            <a:off x="4856994" y="376486"/>
            <a:ext cx="3939535" cy="1077218"/>
          </a:xfrm>
          <a:prstGeom prst="rect">
            <a:avLst/>
          </a:prstGeom>
          <a:noFill/>
          <a:ln w="19050">
            <a:solidFill>
              <a:srgbClr val="0070C0"/>
            </a:solidFill>
          </a:ln>
        </p:spPr>
        <p:txBody>
          <a:bodyPr wrap="square" rtlCol="0">
            <a:spAutoFit/>
          </a:bodyPr>
          <a:lstStyle/>
          <a:p>
            <a:r>
              <a:rPr lang="en-GB" sz="3200" dirty="0" smtClean="0"/>
              <a:t>New high-level</a:t>
            </a:r>
          </a:p>
          <a:p>
            <a:r>
              <a:rPr lang="en-GB" sz="3200" dirty="0"/>
              <a:t>r</a:t>
            </a:r>
            <a:r>
              <a:rPr lang="en-GB" sz="3200" dirty="0" smtClean="0"/>
              <a:t>elationship elements</a:t>
            </a:r>
            <a:endParaRPr lang="en-US" sz="3200" dirty="0"/>
          </a:p>
        </p:txBody>
      </p:sp>
      <p:sp>
        <p:nvSpPr>
          <p:cNvPr id="54" name="TextBox 53"/>
          <p:cNvSpPr txBox="1"/>
          <p:nvPr/>
        </p:nvSpPr>
        <p:spPr>
          <a:xfrm>
            <a:off x="3232272" y="5541102"/>
            <a:ext cx="5036635" cy="1077218"/>
          </a:xfrm>
          <a:prstGeom prst="rect">
            <a:avLst/>
          </a:prstGeom>
          <a:noFill/>
          <a:ln w="19050">
            <a:solidFill>
              <a:srgbClr val="FF0000"/>
            </a:solidFill>
          </a:ln>
        </p:spPr>
        <p:txBody>
          <a:bodyPr wrap="none" rtlCol="0">
            <a:spAutoFit/>
          </a:bodyPr>
          <a:lstStyle/>
          <a:p>
            <a:r>
              <a:rPr lang="en-GB" sz="3200" dirty="0" smtClean="0"/>
              <a:t>New relationship designators</a:t>
            </a:r>
          </a:p>
          <a:p>
            <a:r>
              <a:rPr lang="en-GB" sz="3200" dirty="0" smtClean="0"/>
              <a:t>(cross-entity)</a:t>
            </a:r>
            <a:endParaRPr lang="en-US" sz="3200" dirty="0"/>
          </a:p>
        </p:txBody>
      </p:sp>
      <p:cxnSp>
        <p:nvCxnSpPr>
          <p:cNvPr id="55" name="Curved Connector 54"/>
          <p:cNvCxnSpPr>
            <a:stCxn id="4" idx="4"/>
            <a:endCxn id="10" idx="0"/>
          </p:cNvCxnSpPr>
          <p:nvPr/>
        </p:nvCxnSpPr>
        <p:spPr>
          <a:xfrm rot="16200000" flipH="1">
            <a:off x="2562543" y="2431149"/>
            <a:ext cx="620700" cy="963532"/>
          </a:xfrm>
          <a:prstGeom prst="curvedConnector3">
            <a:avLst>
              <a:gd name="adj1" fmla="val 50000"/>
            </a:avLst>
          </a:prstGeom>
          <a:ln w="28575">
            <a:solidFill>
              <a:schemeClr val="accent5"/>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8" name="Curved Connector 57"/>
          <p:cNvCxnSpPr>
            <a:stCxn id="10" idx="7"/>
            <a:endCxn id="7" idx="4"/>
          </p:cNvCxnSpPr>
          <p:nvPr/>
        </p:nvCxnSpPr>
        <p:spPr>
          <a:xfrm rot="5400000" flipH="1" flipV="1">
            <a:off x="3708239" y="2798007"/>
            <a:ext cx="749239" cy="374456"/>
          </a:xfrm>
          <a:prstGeom prst="curvedConnector3">
            <a:avLst>
              <a:gd name="adj1" fmla="val 50000"/>
            </a:avLst>
          </a:prstGeom>
          <a:ln w="28575">
            <a:solidFill>
              <a:schemeClr val="accent5"/>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2" name="Curved Connector 61"/>
          <p:cNvCxnSpPr>
            <a:stCxn id="10" idx="6"/>
            <a:endCxn id="38" idx="2"/>
          </p:cNvCxnSpPr>
          <p:nvPr/>
        </p:nvCxnSpPr>
        <p:spPr>
          <a:xfrm>
            <a:off x="4119707" y="3689609"/>
            <a:ext cx="1373372" cy="1140828"/>
          </a:xfrm>
          <a:prstGeom prst="curvedConnector3">
            <a:avLst>
              <a:gd name="adj1" fmla="val 50000"/>
            </a:avLst>
          </a:prstGeom>
          <a:ln w="28575">
            <a:solidFill>
              <a:schemeClr val="accent5"/>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5" name="Curved Connector 64"/>
          <p:cNvCxnSpPr>
            <a:stCxn id="10" idx="5"/>
            <a:endCxn id="33" idx="2"/>
          </p:cNvCxnSpPr>
          <p:nvPr/>
        </p:nvCxnSpPr>
        <p:spPr>
          <a:xfrm rot="16200000" flipH="1">
            <a:off x="4709399" y="3205594"/>
            <a:ext cx="1072683" cy="2700221"/>
          </a:xfrm>
          <a:prstGeom prst="curvedConnector3">
            <a:avLst>
              <a:gd name="adj1" fmla="val 121311"/>
            </a:avLst>
          </a:prstGeom>
          <a:ln w="28575">
            <a:solidFill>
              <a:schemeClr val="accent5"/>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8" name="Curved Connector 67"/>
          <p:cNvCxnSpPr>
            <a:stCxn id="10" idx="4"/>
            <a:endCxn id="36" idx="2"/>
          </p:cNvCxnSpPr>
          <p:nvPr/>
        </p:nvCxnSpPr>
        <p:spPr>
          <a:xfrm rot="16200000" flipH="1">
            <a:off x="4924318" y="2586294"/>
            <a:ext cx="922646" cy="4061964"/>
          </a:xfrm>
          <a:prstGeom prst="curvedConnector3">
            <a:avLst>
              <a:gd name="adj1" fmla="val 124777"/>
            </a:avLst>
          </a:prstGeom>
          <a:ln w="28575">
            <a:solidFill>
              <a:schemeClr val="accent5"/>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nvGrpSpPr>
          <p:cNvPr id="71" name="Group 70"/>
          <p:cNvGrpSpPr/>
          <p:nvPr/>
        </p:nvGrpSpPr>
        <p:grpSpPr>
          <a:xfrm>
            <a:off x="732822" y="2454816"/>
            <a:ext cx="555904" cy="523220"/>
            <a:chOff x="1756360" y="2326142"/>
            <a:chExt cx="555904" cy="523220"/>
          </a:xfrm>
        </p:grpSpPr>
        <p:sp>
          <p:nvSpPr>
            <p:cNvPr id="72" name="Oval 71"/>
            <p:cNvSpPr/>
            <p:nvPr/>
          </p:nvSpPr>
          <p:spPr>
            <a:xfrm>
              <a:off x="1756360" y="2326142"/>
              <a:ext cx="555904" cy="52322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1782480" y="2326142"/>
              <a:ext cx="503664" cy="523220"/>
            </a:xfrm>
            <a:prstGeom prst="rect">
              <a:avLst/>
            </a:prstGeom>
            <a:noFill/>
          </p:spPr>
          <p:txBody>
            <a:bodyPr wrap="none" rtlCol="0">
              <a:spAutoFit/>
            </a:bodyPr>
            <a:lstStyle/>
            <a:p>
              <a:r>
                <a:rPr lang="en-GB" sz="2800" dirty="0" smtClean="0"/>
                <a:t>W</a:t>
              </a:r>
              <a:endParaRPr lang="en-US" sz="2800" dirty="0"/>
            </a:p>
          </p:txBody>
        </p:sp>
      </p:grpSp>
      <p:grpSp>
        <p:nvGrpSpPr>
          <p:cNvPr id="74" name="Group 73"/>
          <p:cNvGrpSpPr/>
          <p:nvPr/>
        </p:nvGrpSpPr>
        <p:grpSpPr>
          <a:xfrm>
            <a:off x="732822" y="3140592"/>
            <a:ext cx="555904" cy="523220"/>
            <a:chOff x="1737360" y="2326142"/>
            <a:chExt cx="555904" cy="523220"/>
          </a:xfrm>
        </p:grpSpPr>
        <p:sp>
          <p:nvSpPr>
            <p:cNvPr id="75" name="Oval 74"/>
            <p:cNvSpPr/>
            <p:nvPr/>
          </p:nvSpPr>
          <p:spPr>
            <a:xfrm>
              <a:off x="1737360" y="2326142"/>
              <a:ext cx="555904" cy="52322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1827600" y="2326142"/>
              <a:ext cx="359394" cy="523220"/>
            </a:xfrm>
            <a:prstGeom prst="rect">
              <a:avLst/>
            </a:prstGeom>
            <a:noFill/>
          </p:spPr>
          <p:txBody>
            <a:bodyPr wrap="none" rtlCol="0">
              <a:spAutoFit/>
            </a:bodyPr>
            <a:lstStyle/>
            <a:p>
              <a:r>
                <a:rPr lang="en-GB" sz="2800" dirty="0" smtClean="0"/>
                <a:t>E</a:t>
              </a:r>
              <a:endParaRPr lang="en-US" sz="2800" dirty="0"/>
            </a:p>
          </p:txBody>
        </p:sp>
      </p:grpSp>
      <p:grpSp>
        <p:nvGrpSpPr>
          <p:cNvPr id="77" name="Group 76"/>
          <p:cNvGrpSpPr/>
          <p:nvPr/>
        </p:nvGrpSpPr>
        <p:grpSpPr>
          <a:xfrm>
            <a:off x="732822" y="3826368"/>
            <a:ext cx="555904" cy="523220"/>
            <a:chOff x="1750749" y="2326142"/>
            <a:chExt cx="555904" cy="523220"/>
          </a:xfrm>
        </p:grpSpPr>
        <p:sp>
          <p:nvSpPr>
            <p:cNvPr id="78" name="Oval 77"/>
            <p:cNvSpPr/>
            <p:nvPr/>
          </p:nvSpPr>
          <p:spPr>
            <a:xfrm>
              <a:off x="1750749" y="2326142"/>
              <a:ext cx="555904" cy="52322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1782480" y="2326142"/>
              <a:ext cx="492443" cy="523220"/>
            </a:xfrm>
            <a:prstGeom prst="rect">
              <a:avLst/>
            </a:prstGeom>
            <a:noFill/>
          </p:spPr>
          <p:txBody>
            <a:bodyPr wrap="none" rtlCol="0">
              <a:spAutoFit/>
            </a:bodyPr>
            <a:lstStyle/>
            <a:p>
              <a:r>
                <a:rPr lang="en-GB" sz="2800" dirty="0" smtClean="0"/>
                <a:t>M</a:t>
              </a:r>
              <a:endParaRPr lang="en-US" sz="2800" dirty="0"/>
            </a:p>
          </p:txBody>
        </p:sp>
      </p:grpSp>
      <p:grpSp>
        <p:nvGrpSpPr>
          <p:cNvPr id="80" name="Group 79"/>
          <p:cNvGrpSpPr/>
          <p:nvPr/>
        </p:nvGrpSpPr>
        <p:grpSpPr>
          <a:xfrm>
            <a:off x="732822" y="4512145"/>
            <a:ext cx="555904" cy="523220"/>
            <a:chOff x="1737360" y="2326142"/>
            <a:chExt cx="555904" cy="523220"/>
          </a:xfrm>
        </p:grpSpPr>
        <p:sp>
          <p:nvSpPr>
            <p:cNvPr id="81" name="Oval 80"/>
            <p:cNvSpPr/>
            <p:nvPr/>
          </p:nvSpPr>
          <p:spPr>
            <a:xfrm>
              <a:off x="1737360" y="2326142"/>
              <a:ext cx="555904" cy="52322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1878095" y="2326142"/>
              <a:ext cx="274434" cy="523220"/>
            </a:xfrm>
            <a:prstGeom prst="rect">
              <a:avLst/>
            </a:prstGeom>
            <a:noFill/>
          </p:spPr>
          <p:txBody>
            <a:bodyPr wrap="none" rtlCol="0">
              <a:spAutoFit/>
            </a:bodyPr>
            <a:lstStyle/>
            <a:p>
              <a:r>
                <a:rPr lang="en-GB" sz="2800" dirty="0" smtClean="0"/>
                <a:t>I</a:t>
              </a:r>
              <a:endParaRPr lang="en-US" sz="2800" dirty="0"/>
            </a:p>
          </p:txBody>
        </p:sp>
      </p:grpSp>
      <p:cxnSp>
        <p:nvCxnSpPr>
          <p:cNvPr id="83" name="Curved Connector 82"/>
          <p:cNvCxnSpPr>
            <a:stCxn id="72" idx="6"/>
            <a:endCxn id="10" idx="1"/>
          </p:cNvCxnSpPr>
          <p:nvPr/>
        </p:nvCxnSpPr>
        <p:spPr>
          <a:xfrm>
            <a:off x="1288726" y="2716426"/>
            <a:ext cx="1524962" cy="643428"/>
          </a:xfrm>
          <a:prstGeom prst="curvedConnector2">
            <a:avLst/>
          </a:prstGeom>
          <a:ln w="28575">
            <a:solidFill>
              <a:schemeClr val="accent5"/>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86" name="Curved Connector 85"/>
          <p:cNvCxnSpPr>
            <a:stCxn id="75" idx="6"/>
            <a:endCxn id="10" idx="2"/>
          </p:cNvCxnSpPr>
          <p:nvPr/>
        </p:nvCxnSpPr>
        <p:spPr>
          <a:xfrm>
            <a:off x="1288726" y="3402202"/>
            <a:ext cx="1300885" cy="287407"/>
          </a:xfrm>
          <a:prstGeom prst="curvedConnector3">
            <a:avLst>
              <a:gd name="adj1" fmla="val 50000"/>
            </a:avLst>
          </a:prstGeom>
          <a:ln w="28575">
            <a:solidFill>
              <a:schemeClr val="accent5"/>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89" name="Curved Connector 88"/>
          <p:cNvCxnSpPr>
            <a:stCxn id="78" idx="6"/>
            <a:endCxn id="10" idx="3"/>
          </p:cNvCxnSpPr>
          <p:nvPr/>
        </p:nvCxnSpPr>
        <p:spPr>
          <a:xfrm flipV="1">
            <a:off x="1288726" y="4019364"/>
            <a:ext cx="1524962" cy="68614"/>
          </a:xfrm>
          <a:prstGeom prst="curvedConnector4">
            <a:avLst>
              <a:gd name="adj1" fmla="val 42653"/>
              <a:gd name="adj2" fmla="val -233168"/>
            </a:avLst>
          </a:prstGeom>
          <a:ln w="28575">
            <a:solidFill>
              <a:schemeClr val="accent5"/>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92" name="Curved Connector 91"/>
          <p:cNvCxnSpPr>
            <a:stCxn id="81" idx="6"/>
            <a:endCxn id="10" idx="4"/>
          </p:cNvCxnSpPr>
          <p:nvPr/>
        </p:nvCxnSpPr>
        <p:spPr>
          <a:xfrm flipV="1">
            <a:off x="1288726" y="4155953"/>
            <a:ext cx="2065933" cy="617802"/>
          </a:xfrm>
          <a:prstGeom prst="curvedConnector2">
            <a:avLst/>
          </a:prstGeom>
          <a:ln w="28575">
            <a:solidFill>
              <a:schemeClr val="accent5"/>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95" name="Curved Connector 94"/>
          <p:cNvCxnSpPr>
            <a:stCxn id="4" idx="3"/>
            <a:endCxn id="79" idx="3"/>
          </p:cNvCxnSpPr>
          <p:nvPr/>
        </p:nvCxnSpPr>
        <p:spPr>
          <a:xfrm rot="5400000">
            <a:off x="781909" y="2941064"/>
            <a:ext cx="1622002" cy="671827"/>
          </a:xfrm>
          <a:prstGeom prst="curvedConnector2">
            <a:avLst/>
          </a:prstGeom>
          <a:ln w="28575">
            <a:solidFill>
              <a:srgbClr val="C0000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96" name="Curved Connector 95"/>
          <p:cNvCxnSpPr>
            <a:stCxn id="73" idx="0"/>
            <a:endCxn id="4" idx="2"/>
          </p:cNvCxnSpPr>
          <p:nvPr/>
        </p:nvCxnSpPr>
        <p:spPr>
          <a:xfrm rot="5400000" flipH="1" flipV="1">
            <a:off x="1214755" y="1932241"/>
            <a:ext cx="318595" cy="726557"/>
          </a:xfrm>
          <a:prstGeom prst="curvedConnector2">
            <a:avLst/>
          </a:prstGeom>
          <a:ln w="28575">
            <a:solidFill>
              <a:srgbClr val="C0000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02" name="Curved Connector 101"/>
          <p:cNvCxnSpPr>
            <a:stCxn id="81" idx="6"/>
            <a:endCxn id="4" idx="4"/>
          </p:cNvCxnSpPr>
          <p:nvPr/>
        </p:nvCxnSpPr>
        <p:spPr>
          <a:xfrm flipV="1">
            <a:off x="1288726" y="2602565"/>
            <a:ext cx="1102401" cy="2171190"/>
          </a:xfrm>
          <a:prstGeom prst="curvedConnector2">
            <a:avLst/>
          </a:prstGeom>
          <a:ln w="28575">
            <a:solidFill>
              <a:srgbClr val="C0000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998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1000"/>
                                        <p:tgtEl>
                                          <p:spTgt spid="37"/>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1000"/>
                                        <p:tgtEl>
                                          <p:spTgt spid="31"/>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childTnLst>
                                </p:cTn>
                              </p:par>
                            </p:childTnLst>
                          </p:cTn>
                        </p:par>
                        <p:par>
                          <p:cTn id="36" fill="hold">
                            <p:stCondLst>
                              <p:cond delay="8000"/>
                            </p:stCondLst>
                            <p:childTnLst>
                              <p:par>
                                <p:cTn id="37" presetID="10" presetClass="entr" presetSubtype="0" fill="hold" nodeType="afterEffect">
                                  <p:stCondLst>
                                    <p:cond delay="0"/>
                                  </p:stCondLst>
                                  <p:childTnLst>
                                    <p:set>
                                      <p:cBhvr>
                                        <p:cTn id="38" dur="1" fill="hold">
                                          <p:stCondLst>
                                            <p:cond delay="0"/>
                                          </p:stCondLst>
                                        </p:cTn>
                                        <p:tgtEl>
                                          <p:spTgt spid="71"/>
                                        </p:tgtEl>
                                        <p:attrNameLst>
                                          <p:attrName>style.visibility</p:attrName>
                                        </p:attrNameLst>
                                      </p:cBhvr>
                                      <p:to>
                                        <p:strVal val="visible"/>
                                      </p:to>
                                    </p:set>
                                    <p:animEffect transition="in" filter="fade">
                                      <p:cBhvr>
                                        <p:cTn id="39" dur="1000"/>
                                        <p:tgtEl>
                                          <p:spTgt spid="71"/>
                                        </p:tgtEl>
                                      </p:cBhvr>
                                    </p:animEffect>
                                  </p:childTnLst>
                                </p:cTn>
                              </p:par>
                            </p:childTnLst>
                          </p:cTn>
                        </p:par>
                        <p:par>
                          <p:cTn id="40" fill="hold">
                            <p:stCondLst>
                              <p:cond delay="9000"/>
                            </p:stCondLst>
                            <p:childTnLst>
                              <p:par>
                                <p:cTn id="41" presetID="10" presetClass="entr" presetSubtype="0" fill="hold" nodeType="afterEffect">
                                  <p:stCondLst>
                                    <p:cond delay="0"/>
                                  </p:stCondLst>
                                  <p:childTnLst>
                                    <p:set>
                                      <p:cBhvr>
                                        <p:cTn id="42" dur="1" fill="hold">
                                          <p:stCondLst>
                                            <p:cond delay="0"/>
                                          </p:stCondLst>
                                        </p:cTn>
                                        <p:tgtEl>
                                          <p:spTgt spid="74"/>
                                        </p:tgtEl>
                                        <p:attrNameLst>
                                          <p:attrName>style.visibility</p:attrName>
                                        </p:attrNameLst>
                                      </p:cBhvr>
                                      <p:to>
                                        <p:strVal val="visible"/>
                                      </p:to>
                                    </p:set>
                                    <p:animEffect transition="in" filter="fade">
                                      <p:cBhvr>
                                        <p:cTn id="43" dur="1000"/>
                                        <p:tgtEl>
                                          <p:spTgt spid="74"/>
                                        </p:tgtEl>
                                      </p:cBhvr>
                                    </p:animEffect>
                                  </p:childTnLst>
                                </p:cTn>
                              </p:par>
                            </p:childTnLst>
                          </p:cTn>
                        </p:par>
                        <p:par>
                          <p:cTn id="44" fill="hold">
                            <p:stCondLst>
                              <p:cond delay="10000"/>
                            </p:stCondLst>
                            <p:childTnLst>
                              <p:par>
                                <p:cTn id="45" presetID="10" presetClass="entr" presetSubtype="0" fill="hold" nodeType="afterEffect">
                                  <p:stCondLst>
                                    <p:cond delay="0"/>
                                  </p:stCondLst>
                                  <p:childTnLst>
                                    <p:set>
                                      <p:cBhvr>
                                        <p:cTn id="46" dur="1" fill="hold">
                                          <p:stCondLst>
                                            <p:cond delay="0"/>
                                          </p:stCondLst>
                                        </p:cTn>
                                        <p:tgtEl>
                                          <p:spTgt spid="77"/>
                                        </p:tgtEl>
                                        <p:attrNameLst>
                                          <p:attrName>style.visibility</p:attrName>
                                        </p:attrNameLst>
                                      </p:cBhvr>
                                      <p:to>
                                        <p:strVal val="visible"/>
                                      </p:to>
                                    </p:set>
                                    <p:animEffect transition="in" filter="fade">
                                      <p:cBhvr>
                                        <p:cTn id="47" dur="1000"/>
                                        <p:tgtEl>
                                          <p:spTgt spid="77"/>
                                        </p:tgtEl>
                                      </p:cBhvr>
                                    </p:animEffect>
                                  </p:childTnLst>
                                </p:cTn>
                              </p:par>
                            </p:childTnLst>
                          </p:cTn>
                        </p:par>
                        <p:par>
                          <p:cTn id="48" fill="hold">
                            <p:stCondLst>
                              <p:cond delay="11000"/>
                            </p:stCondLst>
                            <p:childTnLst>
                              <p:par>
                                <p:cTn id="49" presetID="10" presetClass="entr" presetSubtype="0" fill="hold" nodeType="afterEffect">
                                  <p:stCondLst>
                                    <p:cond delay="0"/>
                                  </p:stCondLst>
                                  <p:childTnLst>
                                    <p:set>
                                      <p:cBhvr>
                                        <p:cTn id="50" dur="1" fill="hold">
                                          <p:stCondLst>
                                            <p:cond delay="0"/>
                                          </p:stCondLst>
                                        </p:cTn>
                                        <p:tgtEl>
                                          <p:spTgt spid="80"/>
                                        </p:tgtEl>
                                        <p:attrNameLst>
                                          <p:attrName>style.visibility</p:attrName>
                                        </p:attrNameLst>
                                      </p:cBhvr>
                                      <p:to>
                                        <p:strVal val="visible"/>
                                      </p:to>
                                    </p:set>
                                    <p:animEffect transition="in" filter="fade">
                                      <p:cBhvr>
                                        <p:cTn id="51" dur="1000"/>
                                        <p:tgtEl>
                                          <p:spTgt spid="80"/>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fade">
                                      <p:cBhvr>
                                        <p:cTn id="56" dur="1000"/>
                                        <p:tgtEl>
                                          <p:spTgt spid="44"/>
                                        </p:tgtEl>
                                      </p:cBhvr>
                                    </p:animEffect>
                                  </p:childTnLst>
                                </p:cTn>
                              </p:par>
                            </p:childTnLst>
                          </p:cTn>
                        </p:par>
                        <p:par>
                          <p:cTn id="57" fill="hold">
                            <p:stCondLst>
                              <p:cond delay="1000"/>
                            </p:stCondLst>
                            <p:childTnLst>
                              <p:par>
                                <p:cTn id="58" presetID="10" presetClass="entr" presetSubtype="0" fill="hold" nodeType="after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fade">
                                      <p:cBhvr>
                                        <p:cTn id="60" dur="1000"/>
                                        <p:tgtEl>
                                          <p:spTgt spid="47"/>
                                        </p:tgtEl>
                                      </p:cBhvr>
                                    </p:animEffect>
                                  </p:childTnLst>
                                </p:cTn>
                              </p:par>
                            </p:childTnLst>
                          </p:cTn>
                        </p:par>
                        <p:par>
                          <p:cTn id="61" fill="hold">
                            <p:stCondLst>
                              <p:cond delay="2000"/>
                            </p:stCondLst>
                            <p:childTnLst>
                              <p:par>
                                <p:cTn id="62" presetID="10" presetClass="entr" presetSubtype="0"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childTnLst>
                                </p:cTn>
                              </p:par>
                            </p:childTnLst>
                          </p:cTn>
                        </p:par>
                        <p:par>
                          <p:cTn id="65" fill="hold">
                            <p:stCondLst>
                              <p:cond delay="3000"/>
                            </p:stCondLst>
                            <p:childTnLst>
                              <p:par>
                                <p:cTn id="66" presetID="10" presetClass="entr" presetSubtype="0" fill="hold"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1000"/>
                                        <p:tgtEl>
                                          <p:spTgt spid="40"/>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58"/>
                                        </p:tgtEl>
                                        <p:attrNameLst>
                                          <p:attrName>style.visibility</p:attrName>
                                        </p:attrNameLst>
                                      </p:cBhvr>
                                      <p:to>
                                        <p:strVal val="visible"/>
                                      </p:to>
                                    </p:set>
                                    <p:animEffect transition="in" filter="fade">
                                      <p:cBhvr>
                                        <p:cTn id="73" dur="1000"/>
                                        <p:tgtEl>
                                          <p:spTgt spid="58"/>
                                        </p:tgtEl>
                                      </p:cBhvr>
                                    </p:animEffect>
                                  </p:childTnLst>
                                </p:cTn>
                              </p:par>
                            </p:childTnLst>
                          </p:cTn>
                        </p:par>
                        <p:par>
                          <p:cTn id="74" fill="hold">
                            <p:stCondLst>
                              <p:cond delay="1000"/>
                            </p:stCondLst>
                            <p:childTnLst>
                              <p:par>
                                <p:cTn id="75" presetID="10" presetClass="entr" presetSubtype="0" fill="hold" nodeType="afterEffect">
                                  <p:stCondLst>
                                    <p:cond delay="0"/>
                                  </p:stCondLst>
                                  <p:childTnLst>
                                    <p:set>
                                      <p:cBhvr>
                                        <p:cTn id="76" dur="1" fill="hold">
                                          <p:stCondLst>
                                            <p:cond delay="0"/>
                                          </p:stCondLst>
                                        </p:cTn>
                                        <p:tgtEl>
                                          <p:spTgt spid="62"/>
                                        </p:tgtEl>
                                        <p:attrNameLst>
                                          <p:attrName>style.visibility</p:attrName>
                                        </p:attrNameLst>
                                      </p:cBhvr>
                                      <p:to>
                                        <p:strVal val="visible"/>
                                      </p:to>
                                    </p:set>
                                    <p:animEffect transition="in" filter="fade">
                                      <p:cBhvr>
                                        <p:cTn id="77" dur="1000"/>
                                        <p:tgtEl>
                                          <p:spTgt spid="62"/>
                                        </p:tgtEl>
                                      </p:cBhvr>
                                    </p:animEffect>
                                  </p:childTnLst>
                                </p:cTn>
                              </p:par>
                            </p:childTnLst>
                          </p:cTn>
                        </p:par>
                        <p:par>
                          <p:cTn id="78" fill="hold">
                            <p:stCondLst>
                              <p:cond delay="2000"/>
                            </p:stCondLst>
                            <p:childTnLst>
                              <p:par>
                                <p:cTn id="79" presetID="10" presetClass="entr" presetSubtype="0" fill="hold" nodeType="afterEffect">
                                  <p:stCondLst>
                                    <p:cond delay="0"/>
                                  </p:stCondLst>
                                  <p:childTnLst>
                                    <p:set>
                                      <p:cBhvr>
                                        <p:cTn id="80" dur="1" fill="hold">
                                          <p:stCondLst>
                                            <p:cond delay="0"/>
                                          </p:stCondLst>
                                        </p:cTn>
                                        <p:tgtEl>
                                          <p:spTgt spid="65"/>
                                        </p:tgtEl>
                                        <p:attrNameLst>
                                          <p:attrName>style.visibility</p:attrName>
                                        </p:attrNameLst>
                                      </p:cBhvr>
                                      <p:to>
                                        <p:strVal val="visible"/>
                                      </p:to>
                                    </p:set>
                                    <p:animEffect transition="in" filter="fade">
                                      <p:cBhvr>
                                        <p:cTn id="81" dur="1000"/>
                                        <p:tgtEl>
                                          <p:spTgt spid="65"/>
                                        </p:tgtEl>
                                      </p:cBhvr>
                                    </p:animEffect>
                                  </p:childTnLst>
                                </p:cTn>
                              </p:par>
                            </p:childTnLst>
                          </p:cTn>
                        </p:par>
                        <p:par>
                          <p:cTn id="82" fill="hold">
                            <p:stCondLst>
                              <p:cond delay="3000"/>
                            </p:stCondLst>
                            <p:childTnLst>
                              <p:par>
                                <p:cTn id="83" presetID="10" presetClass="entr" presetSubtype="0" fill="hold" nodeType="afterEffect">
                                  <p:stCondLst>
                                    <p:cond delay="0"/>
                                  </p:stCondLst>
                                  <p:childTnLst>
                                    <p:set>
                                      <p:cBhvr>
                                        <p:cTn id="84" dur="1" fill="hold">
                                          <p:stCondLst>
                                            <p:cond delay="0"/>
                                          </p:stCondLst>
                                        </p:cTn>
                                        <p:tgtEl>
                                          <p:spTgt spid="68"/>
                                        </p:tgtEl>
                                        <p:attrNameLst>
                                          <p:attrName>style.visibility</p:attrName>
                                        </p:attrNameLst>
                                      </p:cBhvr>
                                      <p:to>
                                        <p:strVal val="visible"/>
                                      </p:to>
                                    </p:set>
                                    <p:animEffect transition="in" filter="fade">
                                      <p:cBhvr>
                                        <p:cTn id="85" dur="1000"/>
                                        <p:tgtEl>
                                          <p:spTgt spid="68"/>
                                        </p:tgtEl>
                                      </p:cBhvr>
                                    </p:animEffect>
                                  </p:childTnLst>
                                </p:cTn>
                              </p:par>
                            </p:childTnLst>
                          </p:cTn>
                        </p:par>
                        <p:par>
                          <p:cTn id="86" fill="hold">
                            <p:stCondLst>
                              <p:cond delay="4000"/>
                            </p:stCondLst>
                            <p:childTnLst>
                              <p:par>
                                <p:cTn id="87" presetID="10" presetClass="entr" presetSubtype="0" fill="hold" nodeType="afterEffect">
                                  <p:stCondLst>
                                    <p:cond delay="0"/>
                                  </p:stCondLst>
                                  <p:childTnLst>
                                    <p:set>
                                      <p:cBhvr>
                                        <p:cTn id="88" dur="1" fill="hold">
                                          <p:stCondLst>
                                            <p:cond delay="0"/>
                                          </p:stCondLst>
                                        </p:cTn>
                                        <p:tgtEl>
                                          <p:spTgt spid="92"/>
                                        </p:tgtEl>
                                        <p:attrNameLst>
                                          <p:attrName>style.visibility</p:attrName>
                                        </p:attrNameLst>
                                      </p:cBhvr>
                                      <p:to>
                                        <p:strVal val="visible"/>
                                      </p:to>
                                    </p:set>
                                    <p:animEffect transition="in" filter="fade">
                                      <p:cBhvr>
                                        <p:cTn id="89" dur="1000"/>
                                        <p:tgtEl>
                                          <p:spTgt spid="92"/>
                                        </p:tgtEl>
                                      </p:cBhvr>
                                    </p:animEffect>
                                  </p:childTnLst>
                                </p:cTn>
                              </p:par>
                            </p:childTnLst>
                          </p:cTn>
                        </p:par>
                        <p:par>
                          <p:cTn id="90" fill="hold">
                            <p:stCondLst>
                              <p:cond delay="5000"/>
                            </p:stCondLst>
                            <p:childTnLst>
                              <p:par>
                                <p:cTn id="91" presetID="10" presetClass="entr" presetSubtype="0" fill="hold" nodeType="afterEffect">
                                  <p:stCondLst>
                                    <p:cond delay="0"/>
                                  </p:stCondLst>
                                  <p:childTnLst>
                                    <p:set>
                                      <p:cBhvr>
                                        <p:cTn id="92" dur="1" fill="hold">
                                          <p:stCondLst>
                                            <p:cond delay="0"/>
                                          </p:stCondLst>
                                        </p:cTn>
                                        <p:tgtEl>
                                          <p:spTgt spid="89"/>
                                        </p:tgtEl>
                                        <p:attrNameLst>
                                          <p:attrName>style.visibility</p:attrName>
                                        </p:attrNameLst>
                                      </p:cBhvr>
                                      <p:to>
                                        <p:strVal val="visible"/>
                                      </p:to>
                                    </p:set>
                                    <p:animEffect transition="in" filter="fade">
                                      <p:cBhvr>
                                        <p:cTn id="93" dur="1000"/>
                                        <p:tgtEl>
                                          <p:spTgt spid="89"/>
                                        </p:tgtEl>
                                      </p:cBhvr>
                                    </p:animEffect>
                                  </p:childTnLst>
                                </p:cTn>
                              </p:par>
                            </p:childTnLst>
                          </p:cTn>
                        </p:par>
                        <p:par>
                          <p:cTn id="94" fill="hold">
                            <p:stCondLst>
                              <p:cond delay="6000"/>
                            </p:stCondLst>
                            <p:childTnLst>
                              <p:par>
                                <p:cTn id="95" presetID="10" presetClass="entr" presetSubtype="0" fill="hold" nodeType="afterEffect">
                                  <p:stCondLst>
                                    <p:cond delay="0"/>
                                  </p:stCondLst>
                                  <p:childTnLst>
                                    <p:set>
                                      <p:cBhvr>
                                        <p:cTn id="96" dur="1" fill="hold">
                                          <p:stCondLst>
                                            <p:cond delay="0"/>
                                          </p:stCondLst>
                                        </p:cTn>
                                        <p:tgtEl>
                                          <p:spTgt spid="86"/>
                                        </p:tgtEl>
                                        <p:attrNameLst>
                                          <p:attrName>style.visibility</p:attrName>
                                        </p:attrNameLst>
                                      </p:cBhvr>
                                      <p:to>
                                        <p:strVal val="visible"/>
                                      </p:to>
                                    </p:set>
                                    <p:animEffect transition="in" filter="fade">
                                      <p:cBhvr>
                                        <p:cTn id="97" dur="1000"/>
                                        <p:tgtEl>
                                          <p:spTgt spid="86"/>
                                        </p:tgtEl>
                                      </p:cBhvr>
                                    </p:animEffect>
                                  </p:childTnLst>
                                </p:cTn>
                              </p:par>
                            </p:childTnLst>
                          </p:cTn>
                        </p:par>
                        <p:par>
                          <p:cTn id="98" fill="hold">
                            <p:stCondLst>
                              <p:cond delay="7000"/>
                            </p:stCondLst>
                            <p:childTnLst>
                              <p:par>
                                <p:cTn id="99" presetID="10" presetClass="entr" presetSubtype="0" fill="hold" nodeType="afterEffect">
                                  <p:stCondLst>
                                    <p:cond delay="0"/>
                                  </p:stCondLst>
                                  <p:childTnLst>
                                    <p:set>
                                      <p:cBhvr>
                                        <p:cTn id="100" dur="1" fill="hold">
                                          <p:stCondLst>
                                            <p:cond delay="0"/>
                                          </p:stCondLst>
                                        </p:cTn>
                                        <p:tgtEl>
                                          <p:spTgt spid="83"/>
                                        </p:tgtEl>
                                        <p:attrNameLst>
                                          <p:attrName>style.visibility</p:attrName>
                                        </p:attrNameLst>
                                      </p:cBhvr>
                                      <p:to>
                                        <p:strVal val="visible"/>
                                      </p:to>
                                    </p:set>
                                    <p:animEffect transition="in" filter="fade">
                                      <p:cBhvr>
                                        <p:cTn id="101" dur="1000"/>
                                        <p:tgtEl>
                                          <p:spTgt spid="83"/>
                                        </p:tgtEl>
                                      </p:cBhvr>
                                    </p:animEffect>
                                  </p:childTnLst>
                                </p:cTn>
                              </p:par>
                            </p:childTnLst>
                          </p:cTn>
                        </p:par>
                        <p:par>
                          <p:cTn id="102" fill="hold">
                            <p:stCondLst>
                              <p:cond delay="8000"/>
                            </p:stCondLst>
                            <p:childTnLst>
                              <p:par>
                                <p:cTn id="103" presetID="10" presetClass="entr" presetSubtype="0" fill="hold" nodeType="afterEffect">
                                  <p:stCondLst>
                                    <p:cond delay="0"/>
                                  </p:stCondLst>
                                  <p:childTnLst>
                                    <p:set>
                                      <p:cBhvr>
                                        <p:cTn id="104" dur="1" fill="hold">
                                          <p:stCondLst>
                                            <p:cond delay="0"/>
                                          </p:stCondLst>
                                        </p:cTn>
                                        <p:tgtEl>
                                          <p:spTgt spid="55"/>
                                        </p:tgtEl>
                                        <p:attrNameLst>
                                          <p:attrName>style.visibility</p:attrName>
                                        </p:attrNameLst>
                                      </p:cBhvr>
                                      <p:to>
                                        <p:strVal val="visible"/>
                                      </p:to>
                                    </p:set>
                                    <p:animEffect transition="in" filter="fade">
                                      <p:cBhvr>
                                        <p:cTn id="105" dur="1000"/>
                                        <p:tgtEl>
                                          <p:spTgt spid="55"/>
                                        </p:tgtEl>
                                      </p:cBhvr>
                                    </p:animEffect>
                                  </p:childTnLst>
                                </p:cTn>
                              </p:par>
                            </p:childTnLst>
                          </p:cTn>
                        </p:par>
                        <p:par>
                          <p:cTn id="106" fill="hold">
                            <p:stCondLst>
                              <p:cond delay="9000"/>
                            </p:stCondLst>
                            <p:childTnLst>
                              <p:par>
                                <p:cTn id="107" presetID="10" presetClass="entr" presetSubtype="0" fill="hold" grpId="0" nodeType="after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fade">
                                      <p:cBhvr>
                                        <p:cTn id="109" dur="1000"/>
                                        <p:tgtEl>
                                          <p:spTgt spid="53"/>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54"/>
                                        </p:tgtEl>
                                        <p:attrNameLst>
                                          <p:attrName>style.visibility</p:attrName>
                                        </p:attrNameLst>
                                      </p:cBhvr>
                                      <p:to>
                                        <p:strVal val="visible"/>
                                      </p:to>
                                    </p:set>
                                    <p:animEffect transition="in" filter="fade">
                                      <p:cBhvr>
                                        <p:cTn id="114" dur="1000"/>
                                        <p:tgtEl>
                                          <p:spTgt spid="54"/>
                                        </p:tgtEl>
                                      </p:cBhvr>
                                    </p:animEffect>
                                  </p:childTnLst>
                                </p:cTn>
                              </p:par>
                            </p:childTnLst>
                          </p:cTn>
                        </p:par>
                        <p:par>
                          <p:cTn id="115" fill="hold">
                            <p:stCondLst>
                              <p:cond delay="1000"/>
                            </p:stCondLst>
                            <p:childTnLst>
                              <p:par>
                                <p:cTn id="116" presetID="10" presetClass="entr" presetSubtype="0" fill="hold" nodeType="afterEffect">
                                  <p:stCondLst>
                                    <p:cond delay="0"/>
                                  </p:stCondLst>
                                  <p:childTnLst>
                                    <p:set>
                                      <p:cBhvr>
                                        <p:cTn id="117" dur="1" fill="hold">
                                          <p:stCondLst>
                                            <p:cond delay="0"/>
                                          </p:stCondLst>
                                        </p:cTn>
                                        <p:tgtEl>
                                          <p:spTgt spid="96"/>
                                        </p:tgtEl>
                                        <p:attrNameLst>
                                          <p:attrName>style.visibility</p:attrName>
                                        </p:attrNameLst>
                                      </p:cBhvr>
                                      <p:to>
                                        <p:strVal val="visible"/>
                                      </p:to>
                                    </p:set>
                                    <p:animEffect transition="in" filter="fade">
                                      <p:cBhvr>
                                        <p:cTn id="118" dur="1000"/>
                                        <p:tgtEl>
                                          <p:spTgt spid="96"/>
                                        </p:tgtEl>
                                      </p:cBhvr>
                                    </p:animEffect>
                                  </p:childTnLst>
                                </p:cTn>
                              </p:par>
                            </p:childTnLst>
                          </p:cTn>
                        </p:par>
                        <p:par>
                          <p:cTn id="119" fill="hold">
                            <p:stCondLst>
                              <p:cond delay="2000"/>
                            </p:stCondLst>
                            <p:childTnLst>
                              <p:par>
                                <p:cTn id="120" presetID="10" presetClass="entr" presetSubtype="0" fill="hold" nodeType="afterEffect">
                                  <p:stCondLst>
                                    <p:cond delay="0"/>
                                  </p:stCondLst>
                                  <p:childTnLst>
                                    <p:set>
                                      <p:cBhvr>
                                        <p:cTn id="121" dur="1" fill="hold">
                                          <p:stCondLst>
                                            <p:cond delay="0"/>
                                          </p:stCondLst>
                                        </p:cTn>
                                        <p:tgtEl>
                                          <p:spTgt spid="95"/>
                                        </p:tgtEl>
                                        <p:attrNameLst>
                                          <p:attrName>style.visibility</p:attrName>
                                        </p:attrNameLst>
                                      </p:cBhvr>
                                      <p:to>
                                        <p:strVal val="visible"/>
                                      </p:to>
                                    </p:set>
                                    <p:animEffect transition="in" filter="fade">
                                      <p:cBhvr>
                                        <p:cTn id="122" dur="1000"/>
                                        <p:tgtEl>
                                          <p:spTgt spid="95"/>
                                        </p:tgtEl>
                                      </p:cBhvr>
                                    </p:animEffect>
                                  </p:childTnLst>
                                </p:cTn>
                              </p:par>
                            </p:childTnLst>
                          </p:cTn>
                        </p:par>
                        <p:par>
                          <p:cTn id="123" fill="hold">
                            <p:stCondLst>
                              <p:cond delay="3000"/>
                            </p:stCondLst>
                            <p:childTnLst>
                              <p:par>
                                <p:cTn id="124" presetID="10" presetClass="entr" presetSubtype="0" fill="hold" nodeType="afterEffect">
                                  <p:stCondLst>
                                    <p:cond delay="0"/>
                                  </p:stCondLst>
                                  <p:childTnLst>
                                    <p:set>
                                      <p:cBhvr>
                                        <p:cTn id="125" dur="1" fill="hold">
                                          <p:stCondLst>
                                            <p:cond delay="0"/>
                                          </p:stCondLst>
                                        </p:cTn>
                                        <p:tgtEl>
                                          <p:spTgt spid="102"/>
                                        </p:tgtEl>
                                        <p:attrNameLst>
                                          <p:attrName>style.visibility</p:attrName>
                                        </p:attrNameLst>
                                      </p:cBhvr>
                                      <p:to>
                                        <p:strVal val="visible"/>
                                      </p:to>
                                    </p:set>
                                    <p:animEffect transition="in" filter="fade">
                                      <p:cBhvr>
                                        <p:cTn id="126" dur="1000"/>
                                        <p:tgtEl>
                                          <p:spTgt spid="102"/>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nodeType="clickEffect">
                                  <p:stCondLst>
                                    <p:cond delay="0"/>
                                  </p:stCondLst>
                                  <p:childTnLst>
                                    <p:set>
                                      <p:cBhvr>
                                        <p:cTn id="130" dur="1" fill="hold">
                                          <p:stCondLst>
                                            <p:cond delay="0"/>
                                          </p:stCondLst>
                                        </p:cTn>
                                        <p:tgtEl>
                                          <p:spTgt spid="50"/>
                                        </p:tgtEl>
                                        <p:attrNameLst>
                                          <p:attrName>style.visibility</p:attrName>
                                        </p:attrNameLst>
                                      </p:cBhvr>
                                      <p:to>
                                        <p:strVal val="visible"/>
                                      </p:to>
                                    </p:set>
                                    <p:animEffect transition="in" filter="fade">
                                      <p:cBhvr>
                                        <p:cTn id="131"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3912931" cy="646331"/>
          </a:xfrm>
          <a:prstGeom prst="rect">
            <a:avLst/>
          </a:prstGeom>
          <a:noFill/>
        </p:spPr>
        <p:txBody>
          <a:bodyPr wrap="none" rtlCol="0">
            <a:spAutoFit/>
          </a:bodyPr>
          <a:lstStyle/>
          <a:p>
            <a:r>
              <a:rPr lang="en-GB" sz="3600" dirty="0" smtClean="0"/>
              <a:t>Toolkit Entity views</a:t>
            </a:r>
            <a:endParaRPr lang="en-US" sz="3600" dirty="0"/>
          </a:p>
        </p:txBody>
      </p:sp>
      <p:sp>
        <p:nvSpPr>
          <p:cNvPr id="3" name="TextBox 2"/>
          <p:cNvSpPr txBox="1"/>
          <p:nvPr/>
        </p:nvSpPr>
        <p:spPr>
          <a:xfrm>
            <a:off x="879535" y="1813085"/>
            <a:ext cx="7255512" cy="1077218"/>
          </a:xfrm>
          <a:prstGeom prst="rect">
            <a:avLst/>
          </a:prstGeom>
          <a:noFill/>
          <a:ln w="28575">
            <a:solidFill>
              <a:schemeClr val="accent5"/>
            </a:solidFill>
          </a:ln>
        </p:spPr>
        <p:txBody>
          <a:bodyPr wrap="square" rtlCol="0">
            <a:spAutoFit/>
          </a:bodyPr>
          <a:lstStyle/>
          <a:p>
            <a:r>
              <a:rPr lang="en-GB" sz="3200" dirty="0" smtClean="0"/>
              <a:t>Proposed development to provide a focus for each RDA entity and its elements</a:t>
            </a:r>
            <a:endParaRPr lang="en-US" sz="3200" dirty="0"/>
          </a:p>
        </p:txBody>
      </p:sp>
      <p:sp>
        <p:nvSpPr>
          <p:cNvPr id="4" name="TextBox 3"/>
          <p:cNvSpPr txBox="1"/>
          <p:nvPr/>
        </p:nvSpPr>
        <p:spPr>
          <a:xfrm>
            <a:off x="879535" y="3388699"/>
            <a:ext cx="6742808" cy="584775"/>
          </a:xfrm>
          <a:prstGeom prst="rect">
            <a:avLst/>
          </a:prstGeom>
          <a:noFill/>
          <a:ln w="19050">
            <a:solidFill>
              <a:schemeClr val="tx1"/>
            </a:solidFill>
          </a:ln>
        </p:spPr>
        <p:txBody>
          <a:bodyPr wrap="none" rtlCol="0">
            <a:spAutoFit/>
          </a:bodyPr>
          <a:lstStyle/>
          <a:p>
            <a:r>
              <a:rPr lang="en-GB" sz="3200" dirty="0" smtClean="0"/>
              <a:t>Replaces out-of-date Element set views</a:t>
            </a:r>
            <a:endParaRPr lang="en-US" sz="3200" dirty="0"/>
          </a:p>
        </p:txBody>
      </p:sp>
      <p:sp>
        <p:nvSpPr>
          <p:cNvPr id="6" name="TextBox 5"/>
          <p:cNvSpPr txBox="1"/>
          <p:nvPr/>
        </p:nvSpPr>
        <p:spPr>
          <a:xfrm>
            <a:off x="879535" y="4471870"/>
            <a:ext cx="7255512" cy="1077218"/>
          </a:xfrm>
          <a:prstGeom prst="rect">
            <a:avLst/>
          </a:prstGeom>
          <a:noFill/>
          <a:ln w="19050">
            <a:solidFill>
              <a:schemeClr val="tx1"/>
            </a:solidFill>
          </a:ln>
        </p:spPr>
        <p:txBody>
          <a:bodyPr wrap="square" rtlCol="0">
            <a:spAutoFit/>
          </a:bodyPr>
          <a:lstStyle/>
          <a:p>
            <a:r>
              <a:rPr lang="en-GB" sz="3200" dirty="0" smtClean="0"/>
              <a:t>Acts as a ready-reference to all elements and instructions associated with the entity</a:t>
            </a:r>
            <a:endParaRPr lang="en-US" sz="3200" dirty="0"/>
          </a:p>
        </p:txBody>
      </p:sp>
    </p:spTree>
    <p:extLst>
      <p:ext uri="{BB962C8B-B14F-4D97-AF65-F5344CB8AC3E}">
        <p14:creationId xmlns:p14="http://schemas.microsoft.com/office/powerpoint/2010/main" val="340580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8184933" cy="646331"/>
          </a:xfrm>
          <a:prstGeom prst="rect">
            <a:avLst/>
          </a:prstGeom>
          <a:noFill/>
        </p:spPr>
        <p:txBody>
          <a:bodyPr wrap="none" rtlCol="0">
            <a:spAutoFit/>
          </a:bodyPr>
          <a:lstStyle/>
          <a:p>
            <a:r>
              <a:rPr lang="en-GB" sz="3600" dirty="0" smtClean="0"/>
              <a:t>Entity view: a dictionary/reference for RDA</a:t>
            </a:r>
            <a:endParaRPr lang="en-US" sz="3600" dirty="0"/>
          </a:p>
        </p:txBody>
      </p:sp>
      <p:sp>
        <p:nvSpPr>
          <p:cNvPr id="4" name="TextBox 3"/>
          <p:cNvSpPr txBox="1"/>
          <p:nvPr/>
        </p:nvSpPr>
        <p:spPr>
          <a:xfrm>
            <a:off x="989628" y="3074329"/>
            <a:ext cx="3441391" cy="584775"/>
          </a:xfrm>
          <a:prstGeom prst="rect">
            <a:avLst/>
          </a:prstGeom>
          <a:noFill/>
          <a:ln w="19050">
            <a:solidFill>
              <a:schemeClr val="tx1"/>
            </a:solidFill>
          </a:ln>
        </p:spPr>
        <p:txBody>
          <a:bodyPr wrap="none" rtlCol="0">
            <a:spAutoFit/>
          </a:bodyPr>
          <a:lstStyle/>
          <a:p>
            <a:r>
              <a:rPr lang="en-GB" sz="3200" dirty="0" smtClean="0"/>
              <a:t>Common elements</a:t>
            </a:r>
            <a:endParaRPr lang="en-US" sz="3200" dirty="0"/>
          </a:p>
        </p:txBody>
      </p:sp>
      <p:sp>
        <p:nvSpPr>
          <p:cNvPr id="6" name="TextBox 5"/>
          <p:cNvSpPr txBox="1"/>
          <p:nvPr/>
        </p:nvSpPr>
        <p:spPr>
          <a:xfrm>
            <a:off x="2392160" y="4557248"/>
            <a:ext cx="6387133" cy="1569660"/>
          </a:xfrm>
          <a:prstGeom prst="rect">
            <a:avLst/>
          </a:prstGeom>
          <a:noFill/>
          <a:ln w="19050">
            <a:solidFill>
              <a:schemeClr val="tx1"/>
            </a:solidFill>
          </a:ln>
        </p:spPr>
        <p:txBody>
          <a:bodyPr wrap="none" rtlCol="0">
            <a:spAutoFit/>
          </a:bodyPr>
          <a:lstStyle/>
          <a:p>
            <a:r>
              <a:rPr lang="en-GB" sz="3200" dirty="0" smtClean="0"/>
              <a:t>With n-fold path:</a:t>
            </a:r>
          </a:p>
          <a:p>
            <a:pPr marL="457200" indent="-457200">
              <a:buFont typeface="Arial" panose="020B0604020202020204" pitchFamily="34" charset="0"/>
              <a:buChar char="•"/>
            </a:pPr>
            <a:r>
              <a:rPr lang="en-GB" sz="3200" dirty="0" smtClean="0"/>
              <a:t>literal range + associated structure</a:t>
            </a:r>
          </a:p>
          <a:p>
            <a:pPr marL="457200" indent="-457200">
              <a:buFont typeface="Arial" panose="020B0604020202020204" pitchFamily="34" charset="0"/>
              <a:buChar char="•"/>
            </a:pPr>
            <a:r>
              <a:rPr lang="en-GB" sz="3200" dirty="0" smtClean="0"/>
              <a:t>object (Entity) range</a:t>
            </a:r>
            <a:endParaRPr lang="en-US" sz="3200" dirty="0"/>
          </a:p>
        </p:txBody>
      </p:sp>
      <p:sp>
        <p:nvSpPr>
          <p:cNvPr id="7" name="TextBox 6"/>
          <p:cNvSpPr txBox="1"/>
          <p:nvPr/>
        </p:nvSpPr>
        <p:spPr>
          <a:xfrm>
            <a:off x="594360" y="1460887"/>
            <a:ext cx="3666260" cy="584775"/>
          </a:xfrm>
          <a:prstGeom prst="rect">
            <a:avLst/>
          </a:prstGeom>
          <a:noFill/>
          <a:ln w="19050">
            <a:solidFill>
              <a:schemeClr val="tx1"/>
            </a:solidFill>
          </a:ln>
        </p:spPr>
        <p:txBody>
          <a:bodyPr wrap="none" rtlCol="0">
            <a:spAutoFit/>
          </a:bodyPr>
          <a:lstStyle/>
          <a:p>
            <a:r>
              <a:rPr lang="en-GB" sz="3200" dirty="0" smtClean="0"/>
              <a:t>Entity definition, etc.</a:t>
            </a:r>
            <a:endParaRPr lang="en-US" sz="3200" dirty="0"/>
          </a:p>
        </p:txBody>
      </p:sp>
      <p:sp>
        <p:nvSpPr>
          <p:cNvPr id="8" name="TextBox 7"/>
          <p:cNvSpPr txBox="1"/>
          <p:nvPr/>
        </p:nvSpPr>
        <p:spPr>
          <a:xfrm>
            <a:off x="594360" y="2265754"/>
            <a:ext cx="2791598" cy="584775"/>
          </a:xfrm>
          <a:prstGeom prst="rect">
            <a:avLst/>
          </a:prstGeom>
          <a:noFill/>
          <a:ln w="19050">
            <a:solidFill>
              <a:schemeClr val="tx1"/>
            </a:solidFill>
          </a:ln>
        </p:spPr>
        <p:txBody>
          <a:bodyPr wrap="none" rtlCol="0">
            <a:spAutoFit/>
          </a:bodyPr>
          <a:lstStyle/>
          <a:p>
            <a:r>
              <a:rPr lang="en-GB" sz="3200" dirty="0" smtClean="0"/>
              <a:t>Entity elements</a:t>
            </a:r>
            <a:endParaRPr lang="en-US" sz="3200" dirty="0"/>
          </a:p>
        </p:txBody>
      </p:sp>
      <p:sp>
        <p:nvSpPr>
          <p:cNvPr id="11" name="TextBox 10"/>
          <p:cNvSpPr txBox="1"/>
          <p:nvPr/>
        </p:nvSpPr>
        <p:spPr>
          <a:xfrm>
            <a:off x="989628" y="3812767"/>
            <a:ext cx="3091937" cy="584775"/>
          </a:xfrm>
          <a:prstGeom prst="rect">
            <a:avLst/>
          </a:prstGeom>
          <a:noFill/>
          <a:ln w="19050">
            <a:solidFill>
              <a:schemeClr val="tx1"/>
            </a:solidFill>
          </a:ln>
        </p:spPr>
        <p:txBody>
          <a:bodyPr wrap="none" rtlCol="0">
            <a:spAutoFit/>
          </a:bodyPr>
          <a:lstStyle/>
          <a:p>
            <a:r>
              <a:rPr lang="en-GB" sz="3200" dirty="0" smtClean="0"/>
              <a:t>Specific elements</a:t>
            </a:r>
            <a:endParaRPr lang="en-US" sz="3200" dirty="0"/>
          </a:p>
        </p:txBody>
      </p:sp>
      <p:sp>
        <p:nvSpPr>
          <p:cNvPr id="12" name="TextBox 11"/>
          <p:cNvSpPr txBox="1"/>
          <p:nvPr/>
        </p:nvSpPr>
        <p:spPr>
          <a:xfrm>
            <a:off x="5614193" y="2045662"/>
            <a:ext cx="2484976" cy="1077218"/>
          </a:xfrm>
          <a:prstGeom prst="rect">
            <a:avLst/>
          </a:prstGeom>
          <a:noFill/>
          <a:ln w="38100">
            <a:solidFill>
              <a:srgbClr val="0070C0"/>
            </a:solidFill>
          </a:ln>
        </p:spPr>
        <p:txBody>
          <a:bodyPr wrap="none" rtlCol="0">
            <a:spAutoFit/>
          </a:bodyPr>
          <a:lstStyle/>
          <a:p>
            <a:r>
              <a:rPr lang="en-GB" sz="3200" dirty="0" smtClean="0"/>
              <a:t>Guidance and</a:t>
            </a:r>
          </a:p>
          <a:p>
            <a:r>
              <a:rPr lang="en-GB" sz="3200" dirty="0" smtClean="0"/>
              <a:t>instructions</a:t>
            </a:r>
            <a:endParaRPr lang="en-US" sz="3200" dirty="0"/>
          </a:p>
        </p:txBody>
      </p:sp>
      <p:sp>
        <p:nvSpPr>
          <p:cNvPr id="25" name="Right Arrow 24"/>
          <p:cNvSpPr/>
          <p:nvPr/>
        </p:nvSpPr>
        <p:spPr>
          <a:xfrm>
            <a:off x="5120417" y="2321596"/>
            <a:ext cx="493776" cy="4730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ight Arrow 25"/>
          <p:cNvSpPr/>
          <p:nvPr/>
        </p:nvSpPr>
        <p:spPr>
          <a:xfrm rot="16200000">
            <a:off x="6609793" y="3133224"/>
            <a:ext cx="493776" cy="4730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6116192" y="1168499"/>
            <a:ext cx="2663101" cy="584775"/>
          </a:xfrm>
          <a:prstGeom prst="rect">
            <a:avLst/>
          </a:prstGeom>
          <a:noFill/>
          <a:ln w="19050">
            <a:noFill/>
          </a:ln>
        </p:spPr>
        <p:txBody>
          <a:bodyPr wrap="none" rtlCol="0">
            <a:spAutoFit/>
          </a:bodyPr>
          <a:lstStyle/>
          <a:p>
            <a:r>
              <a:rPr lang="en-GB" sz="3200" i="1" dirty="0" smtClean="0"/>
              <a:t>Possible layout</a:t>
            </a:r>
            <a:endParaRPr lang="en-US" sz="3200" i="1" dirty="0"/>
          </a:p>
        </p:txBody>
      </p:sp>
    </p:spTree>
    <p:extLst>
      <p:ext uri="{BB962C8B-B14F-4D97-AF65-F5344CB8AC3E}">
        <p14:creationId xmlns:p14="http://schemas.microsoft.com/office/powerpoint/2010/main" val="633674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Re-organizing the Toolkit</a:t>
            </a:r>
            <a:endParaRPr lang="en-US" dirty="0"/>
          </a:p>
        </p:txBody>
      </p:sp>
      <p:sp>
        <p:nvSpPr>
          <p:cNvPr id="3" name="Content Placeholder 2"/>
          <p:cNvSpPr>
            <a:spLocks noGrp="1"/>
          </p:cNvSpPr>
          <p:nvPr>
            <p:ph idx="1"/>
          </p:nvPr>
        </p:nvSpPr>
        <p:spPr>
          <a:xfrm>
            <a:off x="628650" y="1690689"/>
            <a:ext cx="7886700" cy="4351338"/>
          </a:xfrm>
        </p:spPr>
        <p:txBody>
          <a:bodyPr>
            <a:normAutofit lnSpcReduction="10000"/>
          </a:bodyPr>
          <a:lstStyle/>
          <a:p>
            <a:r>
              <a:rPr lang="en-GB" dirty="0" smtClean="0"/>
              <a:t>Appendices and tabs</a:t>
            </a:r>
            <a:endParaRPr lang="en-US" dirty="0" smtClean="0"/>
          </a:p>
          <a:p>
            <a:r>
              <a:rPr lang="en-GB" dirty="0" smtClean="0"/>
              <a:t>Vocabulary Encoding Schemes</a:t>
            </a:r>
          </a:p>
          <a:p>
            <a:pPr lvl="1"/>
            <a:r>
              <a:rPr lang="en-GB" dirty="0" smtClean="0"/>
              <a:t>Sharing, extending, linking (RDA and other communities)</a:t>
            </a:r>
          </a:p>
          <a:p>
            <a:r>
              <a:rPr lang="en-GB" dirty="0" smtClean="0"/>
              <a:t>RDA Reference (entities, elements, terms)</a:t>
            </a:r>
          </a:p>
          <a:p>
            <a:r>
              <a:rPr lang="en-GB" dirty="0" smtClean="0"/>
              <a:t>Glossary</a:t>
            </a:r>
          </a:p>
          <a:p>
            <a:pPr lvl="1"/>
            <a:r>
              <a:rPr lang="en-GB" dirty="0" smtClean="0"/>
              <a:t>How far beyond entities, elements, and vocabulary terms?</a:t>
            </a:r>
          </a:p>
          <a:p>
            <a:r>
              <a:rPr lang="en-GB" dirty="0" smtClean="0"/>
              <a:t>Translations</a:t>
            </a:r>
          </a:p>
          <a:p>
            <a:r>
              <a:rPr lang="en-GB" dirty="0" smtClean="0"/>
              <a:t>Policy statements and application profiles</a:t>
            </a:r>
          </a:p>
          <a:p>
            <a:r>
              <a:rPr lang="en-GB" dirty="0" smtClean="0"/>
              <a:t>Entity views, Relationship designators, etc.</a:t>
            </a:r>
          </a:p>
          <a:p>
            <a:endParaRPr lang="en-GB" dirty="0" smtClean="0"/>
          </a:p>
        </p:txBody>
      </p:sp>
    </p:spTree>
    <p:extLst>
      <p:ext uri="{BB962C8B-B14F-4D97-AF65-F5344CB8AC3E}">
        <p14:creationId xmlns:p14="http://schemas.microsoft.com/office/powerpoint/2010/main" val="4115326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issues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Needs of international, cultural heritage, and linked data communities</a:t>
            </a:r>
          </a:p>
          <a:p>
            <a:r>
              <a:rPr lang="en-GB" dirty="0" smtClean="0"/>
              <a:t>Primary (WEMI) vs Secondary (PFC …) entities</a:t>
            </a:r>
          </a:p>
          <a:p>
            <a:pPr lvl="1"/>
            <a:r>
              <a:rPr lang="en-GB" dirty="0" smtClean="0"/>
              <a:t>Reciprocal relationships/links/designators</a:t>
            </a:r>
          </a:p>
          <a:p>
            <a:pPr lvl="1"/>
            <a:r>
              <a:rPr lang="en-GB" dirty="0" smtClean="0"/>
              <a:t>Elements other than those for access points?</a:t>
            </a:r>
          </a:p>
          <a:p>
            <a:r>
              <a:rPr lang="en-GB" dirty="0" smtClean="0"/>
              <a:t>Structure in descriptions</a:t>
            </a:r>
          </a:p>
          <a:p>
            <a:pPr lvl="1"/>
            <a:r>
              <a:rPr lang="en-GB" dirty="0" smtClean="0"/>
              <a:t>How much specification?</a:t>
            </a:r>
          </a:p>
          <a:p>
            <a:pPr lvl="2"/>
            <a:r>
              <a:rPr lang="en-GB" dirty="0" smtClean="0"/>
              <a:t>International communities use different structures</a:t>
            </a:r>
          </a:p>
          <a:p>
            <a:r>
              <a:rPr lang="en-GB" dirty="0" err="1" smtClean="0"/>
              <a:t>Nomen</a:t>
            </a:r>
            <a:r>
              <a:rPr lang="en-GB" dirty="0" smtClean="0"/>
              <a:t> control (a kind of authority control?)</a:t>
            </a:r>
          </a:p>
          <a:p>
            <a:r>
              <a:rPr lang="en-GB" dirty="0" smtClean="0"/>
              <a:t>Relationship designators</a:t>
            </a:r>
          </a:p>
          <a:p>
            <a:pPr lvl="1"/>
            <a:r>
              <a:rPr lang="en-GB" dirty="0" smtClean="0"/>
              <a:t>Cross-entity, and many more (labels, definitions?)</a:t>
            </a:r>
          </a:p>
        </p:txBody>
      </p:sp>
    </p:spTree>
    <p:extLst>
      <p:ext uri="{BB962C8B-B14F-4D97-AF65-F5344CB8AC3E}">
        <p14:creationId xmlns:p14="http://schemas.microsoft.com/office/powerpoint/2010/main" val="323688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p:txBody>
          <a:bodyPr/>
          <a:lstStyle/>
          <a:p>
            <a:r>
              <a:rPr lang="en-GB" dirty="0" smtClean="0">
                <a:hlinkClick r:id="rId3"/>
              </a:rPr>
              <a:t>rscchair@rdatoolkit.org</a:t>
            </a:r>
            <a:endParaRPr lang="en-GB" dirty="0" smtClean="0"/>
          </a:p>
          <a:p>
            <a:r>
              <a:rPr lang="en-GB" dirty="0">
                <a:hlinkClick r:id="rId4"/>
              </a:rPr>
              <a:t>http://access.rdatoolkit.org</a:t>
            </a:r>
            <a:r>
              <a:rPr lang="en-GB" dirty="0" smtClean="0">
                <a:hlinkClick r:id="rId4"/>
              </a:rPr>
              <a:t>/</a:t>
            </a:r>
            <a:endParaRPr lang="en-GB" dirty="0" smtClean="0"/>
          </a:p>
          <a:p>
            <a:r>
              <a:rPr lang="en-GB" dirty="0">
                <a:hlinkClick r:id="rId5"/>
              </a:rPr>
              <a:t>http://www.rdaregistry.info</a:t>
            </a:r>
            <a:r>
              <a:rPr lang="en-GB" dirty="0" smtClean="0">
                <a:hlinkClick r:id="rId5"/>
              </a:rPr>
              <a:t>/</a:t>
            </a:r>
            <a:endParaRPr lang="en-GB" dirty="0"/>
          </a:p>
          <a:p>
            <a:r>
              <a:rPr lang="en-GB" dirty="0">
                <a:hlinkClick r:id="rId6"/>
              </a:rPr>
              <a:t>http://www.rda-rsc.org</a:t>
            </a:r>
            <a:r>
              <a:rPr lang="en-GB" dirty="0" smtClean="0">
                <a:hlinkClick r:id="rId6"/>
              </a:rPr>
              <a:t>/</a:t>
            </a:r>
            <a:r>
              <a:rPr lang="en-GB" dirty="0" smtClean="0"/>
              <a:t> </a:t>
            </a:r>
          </a:p>
        </p:txBody>
      </p:sp>
    </p:spTree>
    <p:extLst>
      <p:ext uri="{BB962C8B-B14F-4D97-AF65-F5344CB8AC3E}">
        <p14:creationId xmlns:p14="http://schemas.microsoft.com/office/powerpoint/2010/main" val="1761278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1912062" cy="646331"/>
          </a:xfrm>
          <a:prstGeom prst="rect">
            <a:avLst/>
          </a:prstGeom>
          <a:noFill/>
        </p:spPr>
        <p:txBody>
          <a:bodyPr wrap="none" rtlCol="0">
            <a:spAutoFit/>
          </a:bodyPr>
          <a:lstStyle/>
          <a:p>
            <a:r>
              <a:rPr lang="en-GB" sz="3600" dirty="0" smtClean="0"/>
              <a:t>RDA data</a:t>
            </a:r>
            <a:endParaRPr lang="en-US" sz="3600" dirty="0"/>
          </a:p>
        </p:txBody>
      </p:sp>
      <p:sp>
        <p:nvSpPr>
          <p:cNvPr id="3" name="TextBox 2"/>
          <p:cNvSpPr txBox="1"/>
          <p:nvPr/>
        </p:nvSpPr>
        <p:spPr>
          <a:xfrm>
            <a:off x="594359" y="1552379"/>
            <a:ext cx="7897689" cy="1569660"/>
          </a:xfrm>
          <a:prstGeom prst="rect">
            <a:avLst/>
          </a:prstGeom>
          <a:noFill/>
        </p:spPr>
        <p:txBody>
          <a:bodyPr wrap="square" rtlCol="0">
            <a:spAutoFit/>
          </a:bodyPr>
          <a:lstStyle/>
          <a:p>
            <a:r>
              <a:rPr lang="en-GB" sz="2400" dirty="0"/>
              <a:t>RDA is a package of data elements, guidelines, and instructions for creating library and cultural heritage resource metadata that are well-formed according to international models for user-focussed linked data applications.</a:t>
            </a:r>
          </a:p>
        </p:txBody>
      </p:sp>
      <p:sp>
        <p:nvSpPr>
          <p:cNvPr id="4" name="TextBox 3"/>
          <p:cNvSpPr txBox="1"/>
          <p:nvPr/>
        </p:nvSpPr>
        <p:spPr>
          <a:xfrm>
            <a:off x="594359" y="3592381"/>
            <a:ext cx="7897689" cy="830997"/>
          </a:xfrm>
          <a:prstGeom prst="rect">
            <a:avLst/>
          </a:prstGeom>
          <a:noFill/>
        </p:spPr>
        <p:txBody>
          <a:bodyPr wrap="square" rtlCol="0">
            <a:spAutoFit/>
          </a:bodyPr>
          <a:lstStyle/>
          <a:p>
            <a:r>
              <a:rPr lang="en-GB" sz="2400" dirty="0"/>
              <a:t>RDA </a:t>
            </a:r>
            <a:r>
              <a:rPr lang="en-GB" sz="2400" dirty="0" smtClean="0"/>
              <a:t>Toolkit provides the user-focussed elements, guidelines, and instructions.</a:t>
            </a:r>
            <a:endParaRPr lang="en-GB" sz="2400" dirty="0"/>
          </a:p>
        </p:txBody>
      </p:sp>
      <p:sp>
        <p:nvSpPr>
          <p:cNvPr id="5" name="TextBox 4"/>
          <p:cNvSpPr txBox="1"/>
          <p:nvPr/>
        </p:nvSpPr>
        <p:spPr>
          <a:xfrm>
            <a:off x="594359" y="4893719"/>
            <a:ext cx="7897689" cy="830997"/>
          </a:xfrm>
          <a:prstGeom prst="rect">
            <a:avLst/>
          </a:prstGeom>
          <a:noFill/>
        </p:spPr>
        <p:txBody>
          <a:bodyPr wrap="square" rtlCol="0">
            <a:spAutoFit/>
          </a:bodyPr>
          <a:lstStyle/>
          <a:p>
            <a:r>
              <a:rPr lang="en-GB" sz="2400" dirty="0"/>
              <a:t>RDA </a:t>
            </a:r>
            <a:r>
              <a:rPr lang="en-GB" sz="2400" dirty="0" smtClean="0"/>
              <a:t>Registry provides the infrastructure for well-formed, linked, RDA data applications.</a:t>
            </a:r>
            <a:endParaRPr lang="en-GB" sz="2400" dirty="0"/>
          </a:p>
        </p:txBody>
      </p:sp>
    </p:spTree>
    <p:extLst>
      <p:ext uri="{BB962C8B-B14F-4D97-AF65-F5344CB8AC3E}">
        <p14:creationId xmlns:p14="http://schemas.microsoft.com/office/powerpoint/2010/main" val="1223399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4360" y="493776"/>
            <a:ext cx="5909823" cy="646331"/>
          </a:xfrm>
          <a:prstGeom prst="rect">
            <a:avLst/>
          </a:prstGeom>
          <a:noFill/>
        </p:spPr>
        <p:txBody>
          <a:bodyPr wrap="none" rtlCol="0">
            <a:spAutoFit/>
          </a:bodyPr>
          <a:lstStyle/>
          <a:p>
            <a:r>
              <a:rPr lang="en-GB" sz="3600" dirty="0" smtClean="0"/>
              <a:t>Recording relationships in RDA</a:t>
            </a:r>
            <a:endParaRPr lang="en-US" sz="3600" dirty="0"/>
          </a:p>
        </p:txBody>
      </p:sp>
      <p:sp>
        <p:nvSpPr>
          <p:cNvPr id="5" name="TextBox 4"/>
          <p:cNvSpPr txBox="1"/>
          <p:nvPr/>
        </p:nvSpPr>
        <p:spPr>
          <a:xfrm>
            <a:off x="594360" y="1552379"/>
            <a:ext cx="7897689" cy="1200329"/>
          </a:xfrm>
          <a:prstGeom prst="rect">
            <a:avLst/>
          </a:prstGeom>
          <a:noFill/>
        </p:spPr>
        <p:txBody>
          <a:bodyPr wrap="square" rtlCol="0">
            <a:spAutoFit/>
          </a:bodyPr>
          <a:lstStyle/>
          <a:p>
            <a:r>
              <a:rPr lang="en-GB" sz="2400" dirty="0" smtClean="0"/>
              <a:t>RDA offers a choice of techniques for recording relationships between entities. The number of options varies depending on the type of entity:</a:t>
            </a:r>
            <a:endParaRPr lang="en-GB" sz="2400" dirty="0"/>
          </a:p>
        </p:txBody>
      </p:sp>
      <p:sp>
        <p:nvSpPr>
          <p:cNvPr id="6" name="TextBox 5"/>
          <p:cNvSpPr txBox="1"/>
          <p:nvPr/>
        </p:nvSpPr>
        <p:spPr>
          <a:xfrm>
            <a:off x="594360" y="3164980"/>
            <a:ext cx="7897689" cy="2308324"/>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4 techniques for </a:t>
            </a:r>
            <a:r>
              <a:rPr lang="en-GB" sz="2400" dirty="0"/>
              <a:t>relationships between works, expressions, manifestations, and items</a:t>
            </a:r>
          </a:p>
          <a:p>
            <a:pPr marL="342900" indent="-342900">
              <a:buFont typeface="Arial" panose="020B0604020202020204" pitchFamily="34" charset="0"/>
              <a:buChar char="•"/>
            </a:pPr>
            <a:r>
              <a:rPr lang="en-GB" sz="2400" dirty="0" smtClean="0"/>
              <a:t>3 </a:t>
            </a:r>
            <a:r>
              <a:rPr lang="en-GB" sz="2400" dirty="0"/>
              <a:t>techniques </a:t>
            </a:r>
            <a:r>
              <a:rPr lang="en-GB" sz="2400" dirty="0" smtClean="0"/>
              <a:t>for primary relationships between works, expressions, manifestations, and items</a:t>
            </a:r>
            <a:endParaRPr lang="en-GB" sz="2400" dirty="0"/>
          </a:p>
          <a:p>
            <a:pPr marL="342900" indent="-342900">
              <a:buFont typeface="Arial" panose="020B0604020202020204" pitchFamily="34" charset="0"/>
              <a:buChar char="•"/>
            </a:pPr>
            <a:r>
              <a:rPr lang="en-GB" sz="2400" dirty="0" smtClean="0"/>
              <a:t>2 </a:t>
            </a:r>
            <a:r>
              <a:rPr lang="en-GB" sz="2400" dirty="0"/>
              <a:t>techniques </a:t>
            </a:r>
            <a:r>
              <a:rPr lang="en-GB" sz="2400" dirty="0" smtClean="0"/>
              <a:t>for </a:t>
            </a:r>
            <a:r>
              <a:rPr lang="en-GB" sz="2400" dirty="0"/>
              <a:t>relationships between persons, families, and corporate bodies.</a:t>
            </a:r>
          </a:p>
        </p:txBody>
      </p:sp>
    </p:spTree>
    <p:extLst>
      <p:ext uri="{BB962C8B-B14F-4D97-AF65-F5344CB8AC3E}">
        <p14:creationId xmlns:p14="http://schemas.microsoft.com/office/powerpoint/2010/main" val="278015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3041667" cy="646331"/>
          </a:xfrm>
          <a:prstGeom prst="rect">
            <a:avLst/>
          </a:prstGeom>
          <a:noFill/>
        </p:spPr>
        <p:txBody>
          <a:bodyPr wrap="none" rtlCol="0">
            <a:spAutoFit/>
          </a:bodyPr>
          <a:lstStyle/>
          <a:p>
            <a:r>
              <a:rPr lang="en-GB" sz="3600" dirty="0" smtClean="0"/>
              <a:t>The 4-fold path</a:t>
            </a:r>
            <a:endParaRPr lang="en-US" sz="36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595" y="1576578"/>
            <a:ext cx="5758864" cy="4083558"/>
          </a:xfrm>
          <a:prstGeom prst="rect">
            <a:avLst/>
          </a:prstGeom>
        </p:spPr>
      </p:pic>
      <p:sp>
        <p:nvSpPr>
          <p:cNvPr id="4" name="TextBox 3"/>
          <p:cNvSpPr txBox="1"/>
          <p:nvPr/>
        </p:nvSpPr>
        <p:spPr>
          <a:xfrm>
            <a:off x="6592824" y="488442"/>
            <a:ext cx="1893724" cy="1200329"/>
          </a:xfrm>
          <a:prstGeom prst="rect">
            <a:avLst/>
          </a:prstGeom>
          <a:noFill/>
        </p:spPr>
        <p:txBody>
          <a:bodyPr wrap="none" rtlCol="0">
            <a:spAutoFit/>
          </a:bodyPr>
          <a:lstStyle/>
          <a:p>
            <a:r>
              <a:rPr lang="en-GB" sz="2400" dirty="0" smtClean="0"/>
              <a:t>a: Identifier</a:t>
            </a:r>
          </a:p>
          <a:p>
            <a:r>
              <a:rPr lang="en-GB" sz="2400" dirty="0"/>
              <a:t>b</a:t>
            </a:r>
            <a:r>
              <a:rPr lang="en-GB" sz="2400" dirty="0" smtClean="0"/>
              <a:t>: AAP</a:t>
            </a:r>
          </a:p>
          <a:p>
            <a:r>
              <a:rPr lang="en-GB" sz="2400" dirty="0"/>
              <a:t>c</a:t>
            </a:r>
            <a:r>
              <a:rPr lang="en-GB" sz="2400" dirty="0" smtClean="0"/>
              <a:t>: Description</a:t>
            </a:r>
            <a:endParaRPr lang="en-US" sz="2400"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64627" y="4872101"/>
            <a:ext cx="4776954" cy="1576070"/>
          </a:xfrm>
          <a:prstGeom prst="rect">
            <a:avLst/>
          </a:prstGeom>
        </p:spPr>
      </p:pic>
      <p:sp>
        <p:nvSpPr>
          <p:cNvPr id="7" name="TextBox 6"/>
          <p:cNvSpPr txBox="1"/>
          <p:nvPr/>
        </p:nvSpPr>
        <p:spPr>
          <a:xfrm>
            <a:off x="6592824" y="1688771"/>
            <a:ext cx="2281907" cy="830997"/>
          </a:xfrm>
          <a:prstGeom prst="rect">
            <a:avLst/>
          </a:prstGeom>
          <a:noFill/>
        </p:spPr>
        <p:txBody>
          <a:bodyPr wrap="none" rtlCol="0">
            <a:spAutoFit/>
          </a:bodyPr>
          <a:lstStyle/>
          <a:p>
            <a:r>
              <a:rPr lang="en-GB" sz="2400" dirty="0"/>
              <a:t>c</a:t>
            </a:r>
            <a:r>
              <a:rPr lang="en-GB" sz="2400" dirty="0" smtClean="0"/>
              <a:t>1: Structured</a:t>
            </a:r>
          </a:p>
          <a:p>
            <a:r>
              <a:rPr lang="en-GB" sz="2400" dirty="0"/>
              <a:t>c</a:t>
            </a:r>
            <a:r>
              <a:rPr lang="en-GB" sz="2400" dirty="0" smtClean="0"/>
              <a:t>2: Unstructured</a:t>
            </a:r>
          </a:p>
        </p:txBody>
      </p:sp>
      <p:sp>
        <p:nvSpPr>
          <p:cNvPr id="8" name="TextBox 7"/>
          <p:cNvSpPr txBox="1"/>
          <p:nvPr/>
        </p:nvSpPr>
        <p:spPr>
          <a:xfrm>
            <a:off x="7016200" y="3379384"/>
            <a:ext cx="1625381" cy="1323439"/>
          </a:xfrm>
          <a:prstGeom prst="rect">
            <a:avLst/>
          </a:prstGeom>
          <a:noFill/>
          <a:ln w="19050">
            <a:solidFill>
              <a:srgbClr val="C00000"/>
            </a:solidFill>
          </a:ln>
        </p:spPr>
        <p:txBody>
          <a:bodyPr wrap="none" rtlCol="0">
            <a:spAutoFit/>
          </a:bodyPr>
          <a:lstStyle/>
          <a:p>
            <a:r>
              <a:rPr lang="en-GB" sz="2000" dirty="0" smtClean="0"/>
              <a:t>b:Excludes</a:t>
            </a:r>
          </a:p>
          <a:p>
            <a:r>
              <a:rPr lang="en-GB" sz="2000" dirty="0"/>
              <a:t>m</a:t>
            </a:r>
            <a:r>
              <a:rPr lang="en-GB" sz="2000" dirty="0" smtClean="0"/>
              <a:t>anifestation</a:t>
            </a:r>
          </a:p>
          <a:p>
            <a:r>
              <a:rPr lang="en-GB" sz="2000" dirty="0"/>
              <a:t>a</a:t>
            </a:r>
            <a:r>
              <a:rPr lang="en-GB" sz="2000" dirty="0" smtClean="0"/>
              <a:t>nd</a:t>
            </a:r>
          </a:p>
          <a:p>
            <a:r>
              <a:rPr lang="en-GB" sz="2000" dirty="0" smtClean="0"/>
              <a:t>item</a:t>
            </a:r>
            <a:endParaRPr lang="en-US" sz="2000" dirty="0"/>
          </a:p>
        </p:txBody>
      </p:sp>
      <p:cxnSp>
        <p:nvCxnSpPr>
          <p:cNvPr id="10" name="Straight Arrow Connector 9"/>
          <p:cNvCxnSpPr>
            <a:stCxn id="8" idx="1"/>
          </p:cNvCxnSpPr>
          <p:nvPr/>
        </p:nvCxnSpPr>
        <p:spPr>
          <a:xfrm flipH="1">
            <a:off x="5788152" y="4041104"/>
            <a:ext cx="1228048" cy="0"/>
          </a:xfrm>
          <a:prstGeom prst="straightConnector1">
            <a:avLst/>
          </a:prstGeom>
          <a:ln w="19050">
            <a:solidFill>
              <a:srgbClr val="C0000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56595" y="3081528"/>
            <a:ext cx="679013" cy="914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5609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childTnLst>
                                </p:cTn>
                              </p:par>
                            </p:childTnLst>
                          </p:cTn>
                        </p:par>
                        <p:par>
                          <p:cTn id="31" fill="hold">
                            <p:stCondLst>
                              <p:cond delay="1000"/>
                            </p:stCondLst>
                            <p:childTnLst>
                              <p:par>
                                <p:cTn id="32" presetID="10" presetClass="entr" presetSubtype="0"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3041667" cy="646331"/>
          </a:xfrm>
          <a:prstGeom prst="rect">
            <a:avLst/>
          </a:prstGeom>
          <a:noFill/>
        </p:spPr>
        <p:txBody>
          <a:bodyPr wrap="none" rtlCol="0">
            <a:spAutoFit/>
          </a:bodyPr>
          <a:lstStyle/>
          <a:p>
            <a:r>
              <a:rPr lang="en-GB" sz="3600" dirty="0" smtClean="0"/>
              <a:t>The 3-fold path</a:t>
            </a:r>
            <a:endParaRPr lang="en-US" sz="3600" dirty="0"/>
          </a:p>
        </p:txBody>
      </p:sp>
      <p:sp>
        <p:nvSpPr>
          <p:cNvPr id="4" name="TextBox 3"/>
          <p:cNvSpPr txBox="1"/>
          <p:nvPr/>
        </p:nvSpPr>
        <p:spPr>
          <a:xfrm>
            <a:off x="6592824" y="488442"/>
            <a:ext cx="1893724" cy="1200329"/>
          </a:xfrm>
          <a:prstGeom prst="rect">
            <a:avLst/>
          </a:prstGeom>
          <a:noFill/>
        </p:spPr>
        <p:txBody>
          <a:bodyPr wrap="none" rtlCol="0">
            <a:spAutoFit/>
          </a:bodyPr>
          <a:lstStyle/>
          <a:p>
            <a:r>
              <a:rPr lang="en-GB" sz="2400" dirty="0" smtClean="0"/>
              <a:t>a: Identifier</a:t>
            </a:r>
          </a:p>
          <a:p>
            <a:r>
              <a:rPr lang="en-GB" sz="2400" dirty="0"/>
              <a:t>b</a:t>
            </a:r>
            <a:r>
              <a:rPr lang="en-GB" sz="2400" dirty="0" smtClean="0"/>
              <a:t>: AAP</a:t>
            </a:r>
          </a:p>
          <a:p>
            <a:r>
              <a:rPr lang="en-GB" sz="2400" dirty="0"/>
              <a:t>c</a:t>
            </a:r>
            <a:r>
              <a:rPr lang="en-GB" sz="2400" dirty="0" smtClean="0"/>
              <a:t>: Description</a:t>
            </a:r>
            <a:endParaRPr lang="en-US" sz="2400" dirty="0"/>
          </a:p>
        </p:txBody>
      </p:sp>
      <p:sp>
        <p:nvSpPr>
          <p:cNvPr id="7" name="TextBox 6"/>
          <p:cNvSpPr txBox="1"/>
          <p:nvPr/>
        </p:nvSpPr>
        <p:spPr>
          <a:xfrm>
            <a:off x="6592824" y="1688771"/>
            <a:ext cx="1947136" cy="461665"/>
          </a:xfrm>
          <a:prstGeom prst="rect">
            <a:avLst/>
          </a:prstGeom>
          <a:noFill/>
        </p:spPr>
        <p:txBody>
          <a:bodyPr wrap="none" rtlCol="0">
            <a:spAutoFit/>
          </a:bodyPr>
          <a:lstStyle/>
          <a:p>
            <a:r>
              <a:rPr lang="en-GB" sz="2400" dirty="0"/>
              <a:t>c</a:t>
            </a:r>
            <a:r>
              <a:rPr lang="en-GB" sz="2400" dirty="0" smtClean="0"/>
              <a:t>1: Structured</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080" y="1576577"/>
            <a:ext cx="5425714" cy="3126245"/>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6670" y="4800308"/>
            <a:ext cx="4494911" cy="1727421"/>
          </a:xfrm>
          <a:prstGeom prst="rect">
            <a:avLst/>
          </a:prstGeom>
        </p:spPr>
      </p:pic>
      <p:sp>
        <p:nvSpPr>
          <p:cNvPr id="11" name="TextBox 10"/>
          <p:cNvSpPr txBox="1"/>
          <p:nvPr/>
        </p:nvSpPr>
        <p:spPr>
          <a:xfrm>
            <a:off x="6592824" y="2150436"/>
            <a:ext cx="1964127" cy="400110"/>
          </a:xfrm>
          <a:prstGeom prst="rect">
            <a:avLst/>
          </a:prstGeom>
          <a:noFill/>
        </p:spPr>
        <p:txBody>
          <a:bodyPr wrap="none" rtlCol="0">
            <a:spAutoFit/>
          </a:bodyPr>
          <a:lstStyle/>
          <a:p>
            <a:r>
              <a:rPr lang="en-GB" sz="2000" dirty="0"/>
              <a:t>s</a:t>
            </a:r>
            <a:r>
              <a:rPr lang="en-GB" sz="2000" dirty="0" smtClean="0"/>
              <a:t>emi-structured?</a:t>
            </a:r>
          </a:p>
        </p:txBody>
      </p:sp>
      <p:cxnSp>
        <p:nvCxnSpPr>
          <p:cNvPr id="8" name="Straight Connector 7"/>
          <p:cNvCxnSpPr/>
          <p:nvPr/>
        </p:nvCxnSpPr>
        <p:spPr>
          <a:xfrm flipV="1">
            <a:off x="4231605" y="2670048"/>
            <a:ext cx="1044483" cy="914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1843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3041667" cy="646331"/>
          </a:xfrm>
          <a:prstGeom prst="rect">
            <a:avLst/>
          </a:prstGeom>
          <a:noFill/>
        </p:spPr>
        <p:txBody>
          <a:bodyPr wrap="none" rtlCol="0">
            <a:spAutoFit/>
          </a:bodyPr>
          <a:lstStyle/>
          <a:p>
            <a:r>
              <a:rPr lang="en-GB" sz="3600" dirty="0" smtClean="0"/>
              <a:t>The 2-fold path</a:t>
            </a:r>
            <a:endParaRPr lang="en-US" sz="3600" dirty="0"/>
          </a:p>
        </p:txBody>
      </p:sp>
      <p:sp>
        <p:nvSpPr>
          <p:cNvPr id="4" name="TextBox 3"/>
          <p:cNvSpPr txBox="1"/>
          <p:nvPr/>
        </p:nvSpPr>
        <p:spPr>
          <a:xfrm>
            <a:off x="6702552" y="1576578"/>
            <a:ext cx="1634102" cy="830997"/>
          </a:xfrm>
          <a:prstGeom prst="rect">
            <a:avLst/>
          </a:prstGeom>
          <a:noFill/>
        </p:spPr>
        <p:txBody>
          <a:bodyPr wrap="none" rtlCol="0">
            <a:spAutoFit/>
          </a:bodyPr>
          <a:lstStyle/>
          <a:p>
            <a:r>
              <a:rPr lang="en-GB" sz="2400" dirty="0" smtClean="0"/>
              <a:t>a: Identifier</a:t>
            </a:r>
          </a:p>
          <a:p>
            <a:r>
              <a:rPr lang="en-GB" sz="2400" dirty="0"/>
              <a:t>b</a:t>
            </a:r>
            <a:r>
              <a:rPr lang="en-GB" sz="2400" dirty="0" smtClean="0"/>
              <a:t>: AAP</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594" y="1576578"/>
            <a:ext cx="5557775" cy="3085988"/>
          </a:xfrm>
          <a:prstGeom prst="rect">
            <a:avLst/>
          </a:prstGeom>
        </p:spPr>
      </p:pic>
      <p:cxnSp>
        <p:nvCxnSpPr>
          <p:cNvPr id="6" name="Straight Connector 5"/>
          <p:cNvCxnSpPr/>
          <p:nvPr/>
        </p:nvCxnSpPr>
        <p:spPr>
          <a:xfrm flipV="1">
            <a:off x="5100285" y="2834640"/>
            <a:ext cx="898179" cy="914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870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4587987" cy="646331"/>
          </a:xfrm>
          <a:prstGeom prst="rect">
            <a:avLst/>
          </a:prstGeom>
          <a:noFill/>
        </p:spPr>
        <p:txBody>
          <a:bodyPr wrap="none" rtlCol="0">
            <a:spAutoFit/>
          </a:bodyPr>
          <a:lstStyle/>
          <a:p>
            <a:r>
              <a:rPr lang="en-GB" sz="3600" dirty="0" smtClean="0"/>
              <a:t>New FRBR-LRM entities</a:t>
            </a:r>
            <a:endParaRPr lang="en-US" sz="3600" dirty="0"/>
          </a:p>
        </p:txBody>
      </p:sp>
      <p:grpSp>
        <p:nvGrpSpPr>
          <p:cNvPr id="10" name="Group 9"/>
          <p:cNvGrpSpPr/>
          <p:nvPr/>
        </p:nvGrpSpPr>
        <p:grpSpPr>
          <a:xfrm>
            <a:off x="1172425" y="1547343"/>
            <a:ext cx="1307592" cy="932688"/>
            <a:chOff x="1737360" y="2121408"/>
            <a:chExt cx="1307592" cy="932688"/>
          </a:xfrm>
        </p:grpSpPr>
        <p:sp>
          <p:nvSpPr>
            <p:cNvPr id="3" name="Oval 2"/>
            <p:cNvSpPr/>
            <p:nvPr/>
          </p:nvSpPr>
          <p:spPr>
            <a:xfrm>
              <a:off x="1737360" y="2121408"/>
              <a:ext cx="1307592" cy="93268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914103" y="2326142"/>
              <a:ext cx="954107" cy="523220"/>
            </a:xfrm>
            <a:prstGeom prst="rect">
              <a:avLst/>
            </a:prstGeom>
            <a:noFill/>
          </p:spPr>
          <p:txBody>
            <a:bodyPr wrap="none" rtlCol="0">
              <a:spAutoFit/>
            </a:bodyPr>
            <a:lstStyle/>
            <a:p>
              <a:r>
                <a:rPr lang="en-GB" sz="2800" dirty="0" smtClean="0"/>
                <a:t>Place</a:t>
              </a:r>
              <a:endParaRPr lang="en-US" sz="2800" dirty="0"/>
            </a:p>
          </p:txBody>
        </p:sp>
      </p:grpSp>
      <p:grpSp>
        <p:nvGrpSpPr>
          <p:cNvPr id="9" name="Group 8"/>
          <p:cNvGrpSpPr/>
          <p:nvPr/>
        </p:nvGrpSpPr>
        <p:grpSpPr>
          <a:xfrm>
            <a:off x="895036" y="2727442"/>
            <a:ext cx="1862370" cy="932688"/>
            <a:chOff x="1914102" y="3569053"/>
            <a:chExt cx="1862370" cy="932688"/>
          </a:xfrm>
        </p:grpSpPr>
        <p:sp>
          <p:nvSpPr>
            <p:cNvPr id="7" name="Oval 6"/>
            <p:cNvSpPr/>
            <p:nvPr/>
          </p:nvSpPr>
          <p:spPr>
            <a:xfrm>
              <a:off x="1914102" y="3569053"/>
              <a:ext cx="1862370" cy="93268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046831" y="3773787"/>
              <a:ext cx="1596912" cy="523220"/>
            </a:xfrm>
            <a:prstGeom prst="rect">
              <a:avLst/>
            </a:prstGeom>
            <a:noFill/>
          </p:spPr>
          <p:txBody>
            <a:bodyPr wrap="none" rtlCol="0">
              <a:spAutoFit/>
            </a:bodyPr>
            <a:lstStyle/>
            <a:p>
              <a:r>
                <a:rPr lang="en-GB" sz="2800" dirty="0" smtClean="0"/>
                <a:t>Timespan</a:t>
              </a:r>
              <a:endParaRPr lang="en-US" sz="2800" dirty="0"/>
            </a:p>
          </p:txBody>
        </p:sp>
      </p:grpSp>
      <p:grpSp>
        <p:nvGrpSpPr>
          <p:cNvPr id="11" name="Group 10"/>
          <p:cNvGrpSpPr/>
          <p:nvPr/>
        </p:nvGrpSpPr>
        <p:grpSpPr>
          <a:xfrm>
            <a:off x="6247328" y="1547343"/>
            <a:ext cx="1530096" cy="932688"/>
            <a:chOff x="1737360" y="2121408"/>
            <a:chExt cx="1530096" cy="932688"/>
          </a:xfrm>
        </p:grpSpPr>
        <p:sp>
          <p:nvSpPr>
            <p:cNvPr id="12" name="Oval 11"/>
            <p:cNvSpPr/>
            <p:nvPr/>
          </p:nvSpPr>
          <p:spPr>
            <a:xfrm>
              <a:off x="1737360" y="2121408"/>
              <a:ext cx="1530096" cy="93268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872268" y="2326142"/>
              <a:ext cx="1260281" cy="523220"/>
            </a:xfrm>
            <a:prstGeom prst="rect">
              <a:avLst/>
            </a:prstGeom>
            <a:noFill/>
          </p:spPr>
          <p:txBody>
            <a:bodyPr wrap="none" rtlCol="0">
              <a:spAutoFit/>
            </a:bodyPr>
            <a:lstStyle/>
            <a:p>
              <a:r>
                <a:rPr lang="en-GB" sz="2800" dirty="0" err="1" smtClean="0"/>
                <a:t>Nomen</a:t>
              </a:r>
              <a:endParaRPr lang="en-US" sz="2800" dirty="0"/>
            </a:p>
          </p:txBody>
        </p:sp>
      </p:grpSp>
      <p:sp>
        <p:nvSpPr>
          <p:cNvPr id="14" name="TextBox 13"/>
          <p:cNvSpPr txBox="1"/>
          <p:nvPr/>
        </p:nvSpPr>
        <p:spPr>
          <a:xfrm>
            <a:off x="1862990" y="4646551"/>
            <a:ext cx="1634102" cy="830997"/>
          </a:xfrm>
          <a:prstGeom prst="rect">
            <a:avLst/>
          </a:prstGeom>
          <a:noFill/>
        </p:spPr>
        <p:txBody>
          <a:bodyPr wrap="none" rtlCol="0">
            <a:spAutoFit/>
          </a:bodyPr>
          <a:lstStyle/>
          <a:p>
            <a:r>
              <a:rPr lang="en-GB" sz="2400" dirty="0" smtClean="0"/>
              <a:t>a: Identifier</a:t>
            </a:r>
          </a:p>
          <a:p>
            <a:r>
              <a:rPr lang="en-GB" sz="2400" dirty="0"/>
              <a:t>b</a:t>
            </a:r>
            <a:r>
              <a:rPr lang="en-GB" sz="2400" dirty="0" smtClean="0"/>
              <a:t>: AAP</a:t>
            </a:r>
          </a:p>
        </p:txBody>
      </p:sp>
      <p:sp>
        <p:nvSpPr>
          <p:cNvPr id="15" name="TextBox 14"/>
          <p:cNvSpPr txBox="1"/>
          <p:nvPr/>
        </p:nvSpPr>
        <p:spPr>
          <a:xfrm>
            <a:off x="1862990" y="5473963"/>
            <a:ext cx="2424574" cy="830997"/>
          </a:xfrm>
          <a:prstGeom prst="rect">
            <a:avLst/>
          </a:prstGeom>
          <a:noFill/>
        </p:spPr>
        <p:txBody>
          <a:bodyPr wrap="none" rtlCol="0">
            <a:spAutoFit/>
          </a:bodyPr>
          <a:lstStyle/>
          <a:p>
            <a:r>
              <a:rPr lang="en-GB" sz="2400" dirty="0"/>
              <a:t>c</a:t>
            </a:r>
            <a:r>
              <a:rPr lang="en-GB" sz="2400" dirty="0" smtClean="0"/>
              <a:t>1: Structured?</a:t>
            </a:r>
          </a:p>
          <a:p>
            <a:r>
              <a:rPr lang="en-GB" sz="2400" dirty="0"/>
              <a:t>c</a:t>
            </a:r>
            <a:r>
              <a:rPr lang="en-GB" sz="2400" dirty="0" smtClean="0"/>
              <a:t>2: Unstructured?</a:t>
            </a:r>
          </a:p>
        </p:txBody>
      </p:sp>
      <p:sp>
        <p:nvSpPr>
          <p:cNvPr id="16" name="TextBox 15"/>
          <p:cNvSpPr txBox="1"/>
          <p:nvPr/>
        </p:nvSpPr>
        <p:spPr>
          <a:xfrm>
            <a:off x="5348587" y="3023566"/>
            <a:ext cx="3327578" cy="2308324"/>
          </a:xfrm>
          <a:prstGeom prst="rect">
            <a:avLst/>
          </a:prstGeom>
          <a:noFill/>
          <a:ln w="28575">
            <a:solidFill>
              <a:srgbClr val="C00000"/>
            </a:solidFill>
          </a:ln>
        </p:spPr>
        <p:txBody>
          <a:bodyPr wrap="none" rtlCol="0">
            <a:spAutoFit/>
          </a:bodyPr>
          <a:lstStyle/>
          <a:p>
            <a:r>
              <a:rPr lang="en-GB" sz="2400" dirty="0" smtClean="0"/>
              <a:t>Encompasses:</a:t>
            </a:r>
          </a:p>
          <a:p>
            <a:pPr marL="342900" indent="-342900">
              <a:buFont typeface="Arial" panose="020B0604020202020204" pitchFamily="34" charset="0"/>
              <a:buChar char="•"/>
            </a:pPr>
            <a:r>
              <a:rPr lang="en-GB" sz="2400" dirty="0" smtClean="0"/>
              <a:t>Identifier</a:t>
            </a:r>
          </a:p>
          <a:p>
            <a:pPr marL="342900" indent="-342900">
              <a:buFont typeface="Arial" panose="020B0604020202020204" pitchFamily="34" charset="0"/>
              <a:buChar char="•"/>
            </a:pPr>
            <a:r>
              <a:rPr lang="en-GB" sz="2400" dirty="0" smtClean="0"/>
              <a:t>AAP</a:t>
            </a:r>
          </a:p>
          <a:p>
            <a:pPr marL="342900" indent="-342900">
              <a:buFont typeface="Arial" panose="020B0604020202020204" pitchFamily="34" charset="0"/>
              <a:buChar char="•"/>
            </a:pPr>
            <a:r>
              <a:rPr lang="en-GB" sz="2400" dirty="0" smtClean="0"/>
              <a:t>VAP</a:t>
            </a:r>
          </a:p>
          <a:p>
            <a:pPr marL="342900" indent="-342900">
              <a:buFont typeface="Arial" panose="020B0604020202020204" pitchFamily="34" charset="0"/>
              <a:buChar char="•"/>
            </a:pPr>
            <a:r>
              <a:rPr lang="en-GB" sz="2400" dirty="0" smtClean="0"/>
              <a:t>Structured description</a:t>
            </a:r>
          </a:p>
          <a:p>
            <a:pPr marL="342900" indent="-342900">
              <a:buFont typeface="Arial" panose="020B0604020202020204" pitchFamily="34" charset="0"/>
              <a:buChar char="•"/>
            </a:pPr>
            <a:r>
              <a:rPr lang="en-GB" sz="2400" dirty="0" smtClean="0"/>
              <a:t>Transcribed title, etc.</a:t>
            </a:r>
          </a:p>
        </p:txBody>
      </p:sp>
      <p:grpSp>
        <p:nvGrpSpPr>
          <p:cNvPr id="17" name="Group 16"/>
          <p:cNvGrpSpPr/>
          <p:nvPr/>
        </p:nvGrpSpPr>
        <p:grpSpPr>
          <a:xfrm>
            <a:off x="3127308" y="1371600"/>
            <a:ext cx="1849003" cy="1190409"/>
            <a:chOff x="1737359" y="1863687"/>
            <a:chExt cx="1849003" cy="1190409"/>
          </a:xfrm>
        </p:grpSpPr>
        <p:sp>
          <p:nvSpPr>
            <p:cNvPr id="18" name="Oval 17"/>
            <p:cNvSpPr/>
            <p:nvPr/>
          </p:nvSpPr>
          <p:spPr>
            <a:xfrm>
              <a:off x="1737359" y="1863687"/>
              <a:ext cx="1849003" cy="119040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839064" y="2036642"/>
              <a:ext cx="1596591" cy="954107"/>
            </a:xfrm>
            <a:prstGeom prst="rect">
              <a:avLst/>
            </a:prstGeom>
            <a:noFill/>
          </p:spPr>
          <p:txBody>
            <a:bodyPr wrap="none" rtlCol="0">
              <a:spAutoFit/>
            </a:bodyPr>
            <a:lstStyle/>
            <a:p>
              <a:pPr algn="ctr"/>
              <a:r>
                <a:rPr lang="en-GB" sz="2800" dirty="0" smtClean="0"/>
                <a:t>Collective</a:t>
              </a:r>
            </a:p>
            <a:p>
              <a:pPr algn="ctr"/>
              <a:r>
                <a:rPr lang="en-GB" sz="2800" dirty="0" smtClean="0"/>
                <a:t>agent</a:t>
              </a:r>
              <a:endParaRPr lang="en-US" sz="2800" dirty="0"/>
            </a:p>
          </p:txBody>
        </p:sp>
      </p:grpSp>
      <p:grpSp>
        <p:nvGrpSpPr>
          <p:cNvPr id="20" name="Group 19"/>
          <p:cNvGrpSpPr/>
          <p:nvPr/>
        </p:nvGrpSpPr>
        <p:grpSpPr>
          <a:xfrm>
            <a:off x="3219140" y="2932176"/>
            <a:ext cx="555904" cy="523220"/>
            <a:chOff x="1737360" y="2326142"/>
            <a:chExt cx="555904" cy="523220"/>
          </a:xfrm>
        </p:grpSpPr>
        <p:sp>
          <p:nvSpPr>
            <p:cNvPr id="21" name="Oval 20"/>
            <p:cNvSpPr/>
            <p:nvPr/>
          </p:nvSpPr>
          <p:spPr>
            <a:xfrm>
              <a:off x="1737360" y="2326142"/>
              <a:ext cx="555904" cy="52322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842448" y="2326142"/>
              <a:ext cx="349776" cy="523220"/>
            </a:xfrm>
            <a:prstGeom prst="rect">
              <a:avLst/>
            </a:prstGeom>
            <a:noFill/>
          </p:spPr>
          <p:txBody>
            <a:bodyPr wrap="none" rtlCol="0">
              <a:spAutoFit/>
            </a:bodyPr>
            <a:lstStyle/>
            <a:p>
              <a:r>
                <a:rPr lang="en-GB" sz="2800" dirty="0" smtClean="0"/>
                <a:t>F</a:t>
              </a:r>
              <a:endParaRPr lang="en-US" sz="2800" dirty="0"/>
            </a:p>
          </p:txBody>
        </p:sp>
      </p:grpSp>
      <p:grpSp>
        <p:nvGrpSpPr>
          <p:cNvPr id="24" name="Group 23"/>
          <p:cNvGrpSpPr/>
          <p:nvPr/>
        </p:nvGrpSpPr>
        <p:grpSpPr>
          <a:xfrm>
            <a:off x="4233344" y="2937313"/>
            <a:ext cx="555904" cy="523220"/>
            <a:chOff x="1737360" y="2326142"/>
            <a:chExt cx="555904" cy="523220"/>
          </a:xfrm>
        </p:grpSpPr>
        <p:sp>
          <p:nvSpPr>
            <p:cNvPr id="25" name="Oval 24"/>
            <p:cNvSpPr/>
            <p:nvPr/>
          </p:nvSpPr>
          <p:spPr>
            <a:xfrm>
              <a:off x="1737360" y="2326142"/>
              <a:ext cx="555904" cy="52322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827600" y="2326142"/>
              <a:ext cx="375424" cy="523220"/>
            </a:xfrm>
            <a:prstGeom prst="rect">
              <a:avLst/>
            </a:prstGeom>
            <a:noFill/>
          </p:spPr>
          <p:txBody>
            <a:bodyPr wrap="none" rtlCol="0">
              <a:spAutoFit/>
            </a:bodyPr>
            <a:lstStyle/>
            <a:p>
              <a:r>
                <a:rPr lang="en-GB" sz="2800" dirty="0" smtClean="0"/>
                <a:t>C</a:t>
              </a:r>
              <a:endParaRPr lang="en-US" sz="2800" dirty="0"/>
            </a:p>
          </p:txBody>
        </p:sp>
      </p:grpSp>
      <p:cxnSp>
        <p:nvCxnSpPr>
          <p:cNvPr id="28" name="Curved Connector 27"/>
          <p:cNvCxnSpPr>
            <a:stCxn id="21" idx="0"/>
            <a:endCxn id="18" idx="4"/>
          </p:cNvCxnSpPr>
          <p:nvPr/>
        </p:nvCxnSpPr>
        <p:spPr>
          <a:xfrm rot="5400000" flipH="1" flipV="1">
            <a:off x="3589368" y="2469734"/>
            <a:ext cx="370167" cy="554718"/>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Curved Connector 30"/>
          <p:cNvCxnSpPr>
            <a:stCxn id="25" idx="0"/>
            <a:endCxn id="18" idx="4"/>
          </p:cNvCxnSpPr>
          <p:nvPr/>
        </p:nvCxnSpPr>
        <p:spPr>
          <a:xfrm rot="16200000" flipV="1">
            <a:off x="4093901" y="2519918"/>
            <a:ext cx="375304" cy="45948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6" idx="0"/>
            <a:endCxn id="12" idx="4"/>
          </p:cNvCxnSpPr>
          <p:nvPr/>
        </p:nvCxnSpPr>
        <p:spPr>
          <a:xfrm flipV="1">
            <a:off x="7012376" y="2480031"/>
            <a:ext cx="0" cy="543535"/>
          </a:xfrm>
          <a:prstGeom prst="straightConnector1">
            <a:avLst/>
          </a:prstGeom>
          <a:ln w="19050">
            <a:solidFill>
              <a:srgbClr val="C0000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573263" y="3897586"/>
            <a:ext cx="3004027" cy="707886"/>
          </a:xfrm>
          <a:prstGeom prst="rect">
            <a:avLst/>
          </a:prstGeom>
          <a:noFill/>
        </p:spPr>
        <p:txBody>
          <a:bodyPr wrap="none" rtlCol="0">
            <a:spAutoFit/>
          </a:bodyPr>
          <a:lstStyle/>
          <a:p>
            <a:r>
              <a:rPr lang="en-GB" sz="2000" dirty="0" smtClean="0"/>
              <a:t>What techniques will apply</a:t>
            </a:r>
          </a:p>
          <a:p>
            <a:r>
              <a:rPr lang="en-GB" sz="2000" dirty="0"/>
              <a:t>t</a:t>
            </a:r>
            <a:r>
              <a:rPr lang="en-GB" sz="2000" dirty="0" smtClean="0"/>
              <a:t>o new RDA entities?</a:t>
            </a:r>
          </a:p>
        </p:txBody>
      </p:sp>
    </p:spTree>
    <p:extLst>
      <p:ext uri="{BB962C8B-B14F-4D97-AF65-F5344CB8AC3E}">
        <p14:creationId xmlns:p14="http://schemas.microsoft.com/office/powerpoint/2010/main" val="393915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1000"/>
                                        <p:tgtEl>
                                          <p:spTgt spid="20"/>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1000"/>
                                        <p:tgtEl>
                                          <p:spTgt spid="28"/>
                                        </p:tgtEl>
                                      </p:cBhvr>
                                    </p:animEffec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1000"/>
                                        <p:tgtEl>
                                          <p:spTgt spid="24"/>
                                        </p:tgtEl>
                                      </p:cBhvr>
                                    </p:animEffect>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1000"/>
                                        <p:tgtEl>
                                          <p:spTgt spid="31"/>
                                        </p:tgtEl>
                                      </p:cBhvr>
                                    </p:animEffect>
                                  </p:childTnLst>
                                </p:cTn>
                              </p:par>
                            </p:childTnLst>
                          </p:cTn>
                        </p:par>
                        <p:par>
                          <p:cTn id="29" fill="hold">
                            <p:stCondLst>
                              <p:cond delay="4000"/>
                            </p:stCondLst>
                            <p:childTnLst>
                              <p:par>
                                <p:cTn id="30" presetID="10" presetClass="entr" presetSubtype="0"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10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1000"/>
                                        <p:tgtEl>
                                          <p:spTgt spid="11"/>
                                        </p:tgtEl>
                                      </p:cBhvr>
                                    </p:animEffect>
                                  </p:childTnLst>
                                </p:cTn>
                              </p:par>
                            </p:childTnLst>
                          </p:cTn>
                        </p:par>
                        <p:par>
                          <p:cTn id="53" fill="hold">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1000"/>
                                        <p:tgtEl>
                                          <p:spTgt spid="16"/>
                                        </p:tgtEl>
                                      </p:cBhvr>
                                    </p:animEffect>
                                  </p:childTnLst>
                                </p:cTn>
                              </p:par>
                            </p:childTnLst>
                          </p:cTn>
                        </p:par>
                        <p:par>
                          <p:cTn id="57" fill="hold">
                            <p:stCondLst>
                              <p:cond delay="2000"/>
                            </p:stCondLst>
                            <p:childTnLst>
                              <p:par>
                                <p:cTn id="58" presetID="10" presetClass="entr" presetSubtype="0" fill="hold" nodeType="after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fade">
                                      <p:cBhvr>
                                        <p:cTn id="60"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animBg="1"/>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4373185" cy="646331"/>
          </a:xfrm>
          <a:prstGeom prst="rect">
            <a:avLst/>
          </a:prstGeom>
          <a:noFill/>
        </p:spPr>
        <p:txBody>
          <a:bodyPr wrap="none" rtlCol="0">
            <a:spAutoFit/>
          </a:bodyPr>
          <a:lstStyle/>
          <a:p>
            <a:r>
              <a:rPr lang="en-GB" sz="3600" dirty="0" smtClean="0"/>
              <a:t>Structured description</a:t>
            </a:r>
            <a:endParaRPr lang="en-US" sz="3600" dirty="0"/>
          </a:p>
        </p:txBody>
      </p:sp>
      <p:sp>
        <p:nvSpPr>
          <p:cNvPr id="3" name="TextBox 2"/>
          <p:cNvSpPr txBox="1"/>
          <p:nvPr/>
        </p:nvSpPr>
        <p:spPr>
          <a:xfrm>
            <a:off x="594360" y="1286032"/>
            <a:ext cx="7927848" cy="1569660"/>
          </a:xfrm>
          <a:prstGeom prst="rect">
            <a:avLst/>
          </a:prstGeom>
          <a:noFill/>
        </p:spPr>
        <p:txBody>
          <a:bodyPr wrap="square" rtlCol="0">
            <a:spAutoFit/>
          </a:bodyPr>
          <a:lstStyle/>
          <a:p>
            <a:r>
              <a:rPr lang="en-GB" sz="2400" dirty="0"/>
              <a:t>A full or partial description of the related resource using the same data that would be recorded in RDA elements for a description of that related resource presented in an order specified by a recognized display standard.</a:t>
            </a:r>
          </a:p>
        </p:txBody>
      </p:sp>
      <p:sp>
        <p:nvSpPr>
          <p:cNvPr id="5" name="TextBox 4"/>
          <p:cNvSpPr txBox="1"/>
          <p:nvPr/>
        </p:nvSpPr>
        <p:spPr>
          <a:xfrm>
            <a:off x="418176" y="3001617"/>
            <a:ext cx="8280215" cy="830997"/>
          </a:xfrm>
          <a:prstGeom prst="rect">
            <a:avLst/>
          </a:prstGeom>
          <a:noFill/>
        </p:spPr>
        <p:txBody>
          <a:bodyPr wrap="none" rtlCol="0">
            <a:spAutoFit/>
          </a:bodyPr>
          <a:lstStyle/>
          <a:p>
            <a:r>
              <a:rPr lang="en-GB" sz="2400" dirty="0" smtClean="0"/>
              <a:t>[Example: ISBD display pattern]</a:t>
            </a:r>
          </a:p>
          <a:p>
            <a:r>
              <a:rPr lang="en-GB" sz="2400" dirty="0" smtClean="0"/>
              <a:t>Title </a:t>
            </a:r>
            <a:r>
              <a:rPr lang="en-GB" sz="2400" dirty="0"/>
              <a:t>proper : other title information</a:t>
            </a:r>
            <a:r>
              <a:rPr lang="en-GB" sz="2400" b="1" dirty="0"/>
              <a:t> /</a:t>
            </a:r>
            <a:r>
              <a:rPr lang="en-GB" sz="2400" dirty="0"/>
              <a:t> statement of </a:t>
            </a:r>
            <a:r>
              <a:rPr lang="en-GB" sz="2400" dirty="0" smtClean="0"/>
              <a:t>responsibility</a:t>
            </a:r>
            <a:endParaRPr lang="en-GB" sz="2400" dirty="0"/>
          </a:p>
        </p:txBody>
      </p:sp>
      <p:sp>
        <p:nvSpPr>
          <p:cNvPr id="6" name="TextBox 5"/>
          <p:cNvSpPr txBox="1"/>
          <p:nvPr/>
        </p:nvSpPr>
        <p:spPr>
          <a:xfrm>
            <a:off x="4237362" y="4169890"/>
            <a:ext cx="4461029" cy="461665"/>
          </a:xfrm>
          <a:prstGeom prst="rect">
            <a:avLst/>
          </a:prstGeom>
          <a:noFill/>
          <a:ln w="19050">
            <a:solidFill>
              <a:schemeClr val="tx1"/>
            </a:solidFill>
          </a:ln>
        </p:spPr>
        <p:txBody>
          <a:bodyPr wrap="none" rtlCol="0">
            <a:spAutoFit/>
          </a:bodyPr>
          <a:lstStyle/>
          <a:p>
            <a:r>
              <a:rPr lang="en-GB" sz="2400" dirty="0" smtClean="0"/>
              <a:t>RDA : an introduction</a:t>
            </a:r>
            <a:r>
              <a:rPr lang="en-GB" sz="2400" b="1" dirty="0"/>
              <a:t> /</a:t>
            </a:r>
            <a:r>
              <a:rPr lang="en-GB" sz="2400" dirty="0"/>
              <a:t> </a:t>
            </a:r>
            <a:r>
              <a:rPr lang="en-GB" sz="2400" dirty="0" smtClean="0"/>
              <a:t>by J. Smith</a:t>
            </a:r>
            <a:endParaRPr lang="en-GB" sz="2400" dirty="0"/>
          </a:p>
        </p:txBody>
      </p:sp>
      <p:sp>
        <p:nvSpPr>
          <p:cNvPr id="7" name="TextBox 6"/>
          <p:cNvSpPr txBox="1"/>
          <p:nvPr/>
        </p:nvSpPr>
        <p:spPr>
          <a:xfrm>
            <a:off x="3203553" y="4844871"/>
            <a:ext cx="5494838" cy="1200329"/>
          </a:xfrm>
          <a:prstGeom prst="rect">
            <a:avLst/>
          </a:prstGeom>
          <a:noFill/>
          <a:ln w="19050">
            <a:solidFill>
              <a:schemeClr val="tx1"/>
            </a:solidFill>
          </a:ln>
        </p:spPr>
        <p:txBody>
          <a:bodyPr wrap="none" rtlCol="0">
            <a:spAutoFit/>
          </a:bodyPr>
          <a:lstStyle/>
          <a:p>
            <a:r>
              <a:rPr lang="en-GB" sz="2400" dirty="0" smtClean="0"/>
              <a:t>Title proper: “RDA”</a:t>
            </a:r>
          </a:p>
          <a:p>
            <a:r>
              <a:rPr lang="en-GB" sz="2400" dirty="0" smtClean="0"/>
              <a:t>Other title information: “an introduction”</a:t>
            </a:r>
          </a:p>
          <a:p>
            <a:r>
              <a:rPr lang="en-GB" sz="2400" dirty="0" smtClean="0"/>
              <a:t>Statement of responsibility: “by J. Smith”</a:t>
            </a:r>
            <a:endParaRPr lang="en-GB" sz="2400" dirty="0"/>
          </a:p>
        </p:txBody>
      </p:sp>
      <p:sp>
        <p:nvSpPr>
          <p:cNvPr id="9" name="Rectangle 8"/>
          <p:cNvSpPr/>
          <p:nvPr/>
        </p:nvSpPr>
        <p:spPr>
          <a:xfrm>
            <a:off x="877824" y="1327829"/>
            <a:ext cx="502920" cy="41966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509616" y="4106208"/>
            <a:ext cx="2133000" cy="1938992"/>
          </a:xfrm>
          <a:prstGeom prst="rect">
            <a:avLst/>
          </a:prstGeom>
          <a:noFill/>
          <a:ln w="28575">
            <a:solidFill>
              <a:srgbClr val="FF0000"/>
            </a:solidFill>
          </a:ln>
        </p:spPr>
        <p:txBody>
          <a:bodyPr wrap="square" rtlCol="0">
            <a:spAutoFit/>
          </a:bodyPr>
          <a:lstStyle/>
          <a:p>
            <a:pPr algn="ctr"/>
            <a:r>
              <a:rPr lang="en-GB" sz="2400" dirty="0" smtClean="0"/>
              <a:t>How full?</a:t>
            </a:r>
          </a:p>
          <a:p>
            <a:pPr algn="ctr"/>
            <a:r>
              <a:rPr lang="en-GB" sz="2400" dirty="0" smtClean="0"/>
              <a:t>A complete ISBD record</a:t>
            </a:r>
          </a:p>
          <a:p>
            <a:pPr algn="ctr"/>
            <a:r>
              <a:rPr lang="en-GB" sz="2400" dirty="0"/>
              <a:t>w</a:t>
            </a:r>
            <a:r>
              <a:rPr lang="en-GB" sz="2400" dirty="0" smtClean="0"/>
              <a:t>ith all of the data?</a:t>
            </a:r>
            <a:endParaRPr lang="en-GB" sz="2400" dirty="0"/>
          </a:p>
        </p:txBody>
      </p:sp>
      <p:cxnSp>
        <p:nvCxnSpPr>
          <p:cNvPr id="12" name="Straight Arrow Connector 11"/>
          <p:cNvCxnSpPr>
            <a:stCxn id="11" idx="0"/>
            <a:endCxn id="9" idx="2"/>
          </p:cNvCxnSpPr>
          <p:nvPr/>
        </p:nvCxnSpPr>
        <p:spPr>
          <a:xfrm flipH="1" flipV="1">
            <a:off x="1129284" y="1747492"/>
            <a:ext cx="446832" cy="2358716"/>
          </a:xfrm>
          <a:prstGeom prst="straightConnector1">
            <a:avLst/>
          </a:prstGeom>
          <a:ln w="19050">
            <a:solidFill>
              <a:srgbClr val="C0000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4" name="Down Arrow 3"/>
          <p:cNvSpPr/>
          <p:nvPr/>
        </p:nvSpPr>
        <p:spPr>
          <a:xfrm>
            <a:off x="6142512" y="3832614"/>
            <a:ext cx="650728" cy="3372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93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childTnLst>
                                </p:cTn>
                              </p:par>
                            </p:childTnLst>
                          </p:cTn>
                        </p:par>
                        <p:par>
                          <p:cTn id="27" fill="hold">
                            <p:stCondLst>
                              <p:cond delay="1000"/>
                            </p:stCondLst>
                            <p:childTnLst>
                              <p:par>
                                <p:cTn id="28" presetID="10" presetClass="entr" presetSubtype="0" fill="hold"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9" grpId="0" animBg="1"/>
      <p:bldP spid="11" grpId="0" animBg="1"/>
      <p:bldP spid="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5757</TotalTime>
  <Words>4433</Words>
  <Application>Microsoft Office PowerPoint</Application>
  <PresentationFormat>On-screen Show (4:3)</PresentationFormat>
  <Paragraphs>459</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RDA data capture and storage</vt:lpstr>
      <vt:lpstr>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N-fold path</vt:lpstr>
      <vt:lpstr>PowerPoint Presentation</vt:lpstr>
      <vt:lpstr>PowerPoint Presentation</vt:lpstr>
      <vt:lpstr>PowerPoint Presentation</vt:lpstr>
      <vt:lpstr>PowerPoint Presentation</vt:lpstr>
      <vt:lpstr>PowerPoint Presentation</vt:lpstr>
      <vt:lpstr>PowerPoint Presentation</vt:lpstr>
      <vt:lpstr>Re-organizing the Toolkit</vt:lpstr>
      <vt:lpstr>Some issues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RDA models</dc:title>
  <dc:creator>Gordon Dunsire</dc:creator>
  <cp:lastModifiedBy>Gordon Dunsire</cp:lastModifiedBy>
  <cp:revision>176</cp:revision>
  <dcterms:created xsi:type="dcterms:W3CDTF">2015-12-04T18:08:56Z</dcterms:created>
  <dcterms:modified xsi:type="dcterms:W3CDTF">2016-01-14T11:29:50Z</dcterms:modified>
</cp:coreProperties>
</file>