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3" r:id="rId5"/>
    <p:sldId id="265" r:id="rId6"/>
    <p:sldId id="266" r:id="rId7"/>
    <p:sldId id="267" r:id="rId8"/>
    <p:sldId id="268" r:id="rId9"/>
    <p:sldId id="269" r:id="rId10"/>
    <p:sldId id="277" r:id="rId11"/>
    <p:sldId id="278" r:id="rId12"/>
    <p:sldId id="279" r:id="rId13"/>
    <p:sldId id="280" r:id="rId14"/>
    <p:sldId id="281" r:id="rId15"/>
    <p:sldId id="282" r:id="rId16"/>
    <p:sldId id="258" r:id="rId17"/>
    <p:sldId id="259" r:id="rId18"/>
    <p:sldId id="260" r:id="rId19"/>
    <p:sldId id="261" r:id="rId20"/>
    <p:sldId id="270" r:id="rId21"/>
    <p:sldId id="271" r:id="rId22"/>
    <p:sldId id="272" r:id="rId23"/>
    <p:sldId id="273" r:id="rId24"/>
    <p:sldId id="274" r:id="rId25"/>
    <p:sldId id="275" r:id="rId26"/>
    <p:sldId id="27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828" y="-102"/>
      </p:cViewPr>
      <p:guideLst>
        <p:guide orient="horz" pos="2160"/>
        <p:guide pos="2880"/>
      </p:guideLst>
    </p:cSldViewPr>
  </p:slideViewPr>
  <p:notesTextViewPr>
    <p:cViewPr>
      <p:scale>
        <a:sx n="1" d="1"/>
        <a:sy n="1" d="1"/>
      </p:scale>
      <p:origin x="0" y="0"/>
    </p:cViewPr>
  </p:notesTextViewPr>
  <p:sorterViewPr>
    <p:cViewPr>
      <p:scale>
        <a:sx n="100" d="100"/>
        <a:sy n="100" d="100"/>
      </p:scale>
      <p:origin x="0" y="43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ED9152E7-7ED4-4BB0-B1F3-C246CFEC1F26}" type="datetimeFigureOut">
              <a:rPr lang="en-GB" smtClean="0"/>
              <a:t>20/03/2014</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lgn="r">
              <a:defRPr/>
            </a:lvl1pPr>
          </a:lstStyle>
          <a:p>
            <a:fld id="{ED9152E7-7ED4-4BB0-B1F3-C246CFEC1F26}" type="datetimeFigureOut">
              <a:rPr lang="en-GB" smtClean="0"/>
              <a:t>20/03/2014</a:t>
            </a:fld>
            <a:endParaRPr lang="en-GB"/>
          </a:p>
        </p:txBody>
      </p:sp>
      <p:sp>
        <p:nvSpPr>
          <p:cNvPr id="5" name="Footer Placeholder 4"/>
          <p:cNvSpPr>
            <a:spLocks noGrp="1"/>
          </p:cNvSpPr>
          <p:nvPr>
            <p:ph type="ftr" sz="quarter" idx="11"/>
          </p:nvPr>
        </p:nvSpPr>
        <p:spPr/>
        <p:txBody>
          <a:bodyPr/>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lgn="r">
              <a:defRPr/>
            </a:lvl1pPr>
          </a:lstStyle>
          <a:p>
            <a:fld id="{ED9152E7-7ED4-4BB0-B1F3-C246CFEC1F26}" type="datetimeFigureOut">
              <a:rPr lang="en-GB" smtClean="0"/>
              <a:t>20/03/2014</a:t>
            </a:fld>
            <a:endParaRPr lang="en-GB"/>
          </a:p>
        </p:txBody>
      </p:sp>
      <p:sp>
        <p:nvSpPr>
          <p:cNvPr id="4" name="Footer Placeholder 3"/>
          <p:cNvSpPr>
            <a:spLocks noGrp="1"/>
          </p:cNvSpPr>
          <p:nvPr>
            <p:ph type="ftr" sz="quarter" idx="11"/>
          </p:nvPr>
        </p:nvSpPr>
        <p:spPr/>
        <p:txBody>
          <a:bodyPr/>
          <a:lstStyle/>
          <a:p>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ED9152E7-7ED4-4BB0-B1F3-C246CFEC1F26}" type="datetimeFigureOut">
              <a:rPr lang="en-GB" smtClean="0"/>
              <a:t>20/03/2014</a:t>
            </a:fld>
            <a:endParaRPr lang="en-GB"/>
          </a:p>
        </p:txBody>
      </p:sp>
      <p:sp>
        <p:nvSpPr>
          <p:cNvPr id="3" name="Footer Placeholder 2"/>
          <p:cNvSpPr>
            <a:spLocks noGrp="1"/>
          </p:cNvSpPr>
          <p:nvPr>
            <p:ph type="ftr" sz="quarter" idx="11"/>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6" cstate="print"/>
          <a:stretch>
            <a:fillRect/>
          </a:stretch>
        </p:blipFill>
        <p:spPr>
          <a:xfrm>
            <a:off x="6341"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67544" y="6309320"/>
            <a:ext cx="2895600" cy="365125"/>
          </a:xfrm>
          <a:prstGeom prst="rect">
            <a:avLst/>
          </a:prstGeom>
        </p:spPr>
        <p:txBody>
          <a:bodyPr vert="horz" lIns="91440" tIns="45720" rIns="91440" bIns="45720" rtlCol="0" anchor="ctr"/>
          <a:lstStyle>
            <a:lvl1pPr algn="l">
              <a:defRPr sz="1200">
                <a:solidFill>
                  <a:srgbClr val="000099"/>
                </a:solidFill>
              </a:defRPr>
            </a:lvl1pPr>
          </a:lstStyle>
          <a:p>
            <a:endParaRPr lang="en-GB"/>
          </a:p>
        </p:txBody>
      </p:sp>
      <p:sp>
        <p:nvSpPr>
          <p:cNvPr id="4" name="Date Placeholder 3"/>
          <p:cNvSpPr>
            <a:spLocks noGrp="1"/>
          </p:cNvSpPr>
          <p:nvPr>
            <p:ph type="dt" sz="half" idx="2"/>
          </p:nvPr>
        </p:nvSpPr>
        <p:spPr>
          <a:xfrm>
            <a:off x="6588224" y="6309320"/>
            <a:ext cx="2133600" cy="365125"/>
          </a:xfrm>
          <a:prstGeom prst="rect">
            <a:avLst/>
          </a:prstGeom>
        </p:spPr>
        <p:txBody>
          <a:bodyPr vert="horz" lIns="91440" tIns="45720" rIns="91440" bIns="45720" rtlCol="0" anchor="ctr"/>
          <a:lstStyle>
            <a:lvl1pPr algn="l">
              <a:defRPr sz="1200">
                <a:solidFill>
                  <a:srgbClr val="000099"/>
                </a:solidFill>
              </a:defRPr>
            </a:lvl1pPr>
          </a:lstStyle>
          <a:p>
            <a:fld id="{ED9152E7-7ED4-4BB0-B1F3-C246CFEC1F26}" type="datetimeFigureOut">
              <a:rPr lang="en-GB" smtClean="0"/>
              <a:t>20/03/2014</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spcBef>
          <a:spcPct val="0"/>
        </a:spcBef>
        <a:buNone/>
        <a:defRPr sz="4400" kern="1200">
          <a:solidFill>
            <a:srgbClr val="000099"/>
          </a:solidFill>
          <a:latin typeface="+mj-lt"/>
          <a:ea typeface="+mj-ea"/>
          <a:cs typeface="+mj-cs"/>
        </a:defRPr>
      </a:lvl1pPr>
    </p:titleStyle>
    <p:bodyStyle>
      <a:lvl1pPr marL="342900" indent="-342900" algn="l" defTabSz="914400"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50" indent="-285750" algn="l" defTabSz="914400"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3000" indent="-228600" algn="l" defTabSz="914400"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2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4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RDA data and applications</a:t>
            </a:r>
            <a:endParaRPr lang="en-GB" dirty="0"/>
          </a:p>
        </p:txBody>
      </p:sp>
      <p:sp>
        <p:nvSpPr>
          <p:cNvPr id="3" name="Subtitle 2"/>
          <p:cNvSpPr>
            <a:spLocks noGrp="1"/>
          </p:cNvSpPr>
          <p:nvPr>
            <p:ph type="subTitle" idx="1"/>
          </p:nvPr>
        </p:nvSpPr>
        <p:spPr/>
        <p:txBody>
          <a:bodyPr/>
          <a:lstStyle/>
          <a:p>
            <a:r>
              <a:rPr lang="en-GB" dirty="0" smtClean="0"/>
              <a:t>Gordon Dunsire</a:t>
            </a:r>
          </a:p>
          <a:p>
            <a:r>
              <a:rPr lang="en-GB" dirty="0" smtClean="0"/>
              <a:t>Presented to staff of the British Library, Boston Spa, 20 Mar 2014</a:t>
            </a:r>
            <a:endParaRPr lang="en-GB" dirty="0"/>
          </a:p>
        </p:txBody>
      </p:sp>
    </p:spTree>
    <p:extLst>
      <p:ext uri="{BB962C8B-B14F-4D97-AF65-F5344CB8AC3E}">
        <p14:creationId xmlns:p14="http://schemas.microsoft.com/office/powerpoint/2010/main" val="23040327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4024" y="548680"/>
            <a:ext cx="6096284" cy="707886"/>
          </a:xfrm>
          <a:prstGeom prst="rect">
            <a:avLst/>
          </a:prstGeom>
          <a:noFill/>
        </p:spPr>
        <p:txBody>
          <a:bodyPr wrap="none" rtlCol="0">
            <a:spAutoFit/>
          </a:bodyPr>
          <a:lstStyle/>
          <a:p>
            <a:r>
              <a:rPr lang="en-GB" sz="4000" dirty="0" smtClean="0"/>
              <a:t>Semantic Web (Berners-Lee)</a:t>
            </a:r>
            <a:endParaRPr lang="en-GB" sz="4000" dirty="0"/>
          </a:p>
        </p:txBody>
      </p:sp>
      <p:sp>
        <p:nvSpPr>
          <p:cNvPr id="3" name="TextBox 2"/>
          <p:cNvSpPr txBox="1"/>
          <p:nvPr/>
        </p:nvSpPr>
        <p:spPr>
          <a:xfrm>
            <a:off x="1187624" y="1574227"/>
            <a:ext cx="2590388" cy="1569660"/>
          </a:xfrm>
          <a:prstGeom prst="rect">
            <a:avLst/>
          </a:prstGeom>
          <a:noFill/>
          <a:ln w="25400">
            <a:solidFill>
              <a:schemeClr val="accent1"/>
            </a:solidFill>
          </a:ln>
        </p:spPr>
        <p:txBody>
          <a:bodyPr wrap="none" rtlCol="0">
            <a:spAutoFit/>
          </a:bodyPr>
          <a:lstStyle/>
          <a:p>
            <a:pPr algn="ctr"/>
            <a:r>
              <a:rPr lang="en-GB" sz="3200" dirty="0" smtClean="0"/>
              <a:t>Structured</a:t>
            </a:r>
          </a:p>
          <a:p>
            <a:pPr algn="ctr"/>
            <a:r>
              <a:rPr lang="en-GB" sz="3200" dirty="0" smtClean="0"/>
              <a:t>collections</a:t>
            </a:r>
          </a:p>
          <a:p>
            <a:pPr algn="ctr"/>
            <a:r>
              <a:rPr lang="en-GB" sz="3200" dirty="0" smtClean="0"/>
              <a:t>of information</a:t>
            </a:r>
            <a:endParaRPr lang="en-GB" sz="3200" dirty="0"/>
          </a:p>
        </p:txBody>
      </p:sp>
      <p:sp>
        <p:nvSpPr>
          <p:cNvPr id="4" name="TextBox 3"/>
          <p:cNvSpPr txBox="1"/>
          <p:nvPr/>
        </p:nvSpPr>
        <p:spPr>
          <a:xfrm>
            <a:off x="4499992" y="2066670"/>
            <a:ext cx="3872214" cy="584775"/>
          </a:xfrm>
          <a:prstGeom prst="rect">
            <a:avLst/>
          </a:prstGeom>
          <a:noFill/>
          <a:ln w="25400">
            <a:solidFill>
              <a:schemeClr val="accent1"/>
            </a:solidFill>
          </a:ln>
        </p:spPr>
        <p:txBody>
          <a:bodyPr wrap="none" rtlCol="0">
            <a:spAutoFit/>
          </a:bodyPr>
          <a:lstStyle/>
          <a:p>
            <a:r>
              <a:rPr lang="en-GB" sz="3200" dirty="0" smtClean="0"/>
              <a:t>Sets </a:t>
            </a:r>
            <a:r>
              <a:rPr lang="en-GB" sz="3200" dirty="0"/>
              <a:t>of inference </a:t>
            </a:r>
            <a:r>
              <a:rPr lang="en-GB" sz="3200" dirty="0" smtClean="0"/>
              <a:t>rules</a:t>
            </a:r>
            <a:endParaRPr lang="en-GB" sz="3200" dirty="0"/>
          </a:p>
        </p:txBody>
      </p:sp>
      <p:sp>
        <p:nvSpPr>
          <p:cNvPr id="5" name="Plus 4"/>
          <p:cNvSpPr/>
          <p:nvPr/>
        </p:nvSpPr>
        <p:spPr>
          <a:xfrm>
            <a:off x="3778012" y="1999017"/>
            <a:ext cx="721980" cy="72008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ight Arrow 5"/>
          <p:cNvSpPr/>
          <p:nvPr/>
        </p:nvSpPr>
        <p:spPr>
          <a:xfrm>
            <a:off x="1979237" y="3574482"/>
            <a:ext cx="1007162"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3419872" y="3534122"/>
            <a:ext cx="3793026" cy="584775"/>
          </a:xfrm>
          <a:prstGeom prst="rect">
            <a:avLst/>
          </a:prstGeom>
          <a:noFill/>
          <a:ln w="25400">
            <a:solidFill>
              <a:schemeClr val="accent1"/>
            </a:solidFill>
          </a:ln>
        </p:spPr>
        <p:txBody>
          <a:bodyPr wrap="none" rtlCol="0">
            <a:spAutoFit/>
          </a:bodyPr>
          <a:lstStyle/>
          <a:p>
            <a:r>
              <a:rPr lang="en-GB" sz="3200" dirty="0" smtClean="0"/>
              <a:t>Automated reasoning</a:t>
            </a:r>
            <a:endParaRPr lang="en-GB" sz="3200" dirty="0"/>
          </a:p>
        </p:txBody>
      </p:sp>
      <p:sp>
        <p:nvSpPr>
          <p:cNvPr id="8" name="TextBox 7"/>
          <p:cNvSpPr txBox="1"/>
          <p:nvPr/>
        </p:nvSpPr>
        <p:spPr>
          <a:xfrm>
            <a:off x="2986399" y="4509120"/>
            <a:ext cx="3313599" cy="584775"/>
          </a:xfrm>
          <a:prstGeom prst="rect">
            <a:avLst/>
          </a:prstGeom>
          <a:noFill/>
          <a:ln w="25400">
            <a:solidFill>
              <a:schemeClr val="accent1"/>
            </a:solidFill>
          </a:ln>
        </p:spPr>
        <p:txBody>
          <a:bodyPr wrap="none" rtlCol="0">
            <a:spAutoFit/>
          </a:bodyPr>
          <a:lstStyle/>
          <a:p>
            <a:r>
              <a:rPr lang="en-GB" sz="3200" dirty="0" smtClean="0"/>
              <a:t>Web of linked data</a:t>
            </a:r>
            <a:endParaRPr lang="en-GB" sz="3200" dirty="0"/>
          </a:p>
        </p:txBody>
      </p:sp>
      <p:sp>
        <p:nvSpPr>
          <p:cNvPr id="9" name="TextBox 8"/>
          <p:cNvSpPr txBox="1"/>
          <p:nvPr/>
        </p:nvSpPr>
        <p:spPr>
          <a:xfrm>
            <a:off x="2423648" y="5093895"/>
            <a:ext cx="4439100" cy="584775"/>
          </a:xfrm>
          <a:prstGeom prst="rect">
            <a:avLst/>
          </a:prstGeom>
          <a:noFill/>
          <a:ln w="25400">
            <a:solidFill>
              <a:schemeClr val="accent1"/>
            </a:solidFill>
          </a:ln>
        </p:spPr>
        <p:txBody>
          <a:bodyPr wrap="none" rtlCol="0">
            <a:spAutoFit/>
          </a:bodyPr>
          <a:lstStyle/>
          <a:p>
            <a:r>
              <a:rPr lang="en-GB" sz="3200" dirty="0" smtClean="0"/>
              <a:t>Web of linked documents</a:t>
            </a:r>
            <a:endParaRPr lang="en-GB" sz="3200" dirty="0"/>
          </a:p>
        </p:txBody>
      </p:sp>
      <p:sp>
        <p:nvSpPr>
          <p:cNvPr id="10" name="TextBox 9"/>
          <p:cNvSpPr txBox="1"/>
          <p:nvPr/>
        </p:nvSpPr>
        <p:spPr>
          <a:xfrm>
            <a:off x="1796874" y="5678670"/>
            <a:ext cx="5692649" cy="584775"/>
          </a:xfrm>
          <a:prstGeom prst="rect">
            <a:avLst/>
          </a:prstGeom>
          <a:noFill/>
          <a:ln w="25400">
            <a:solidFill>
              <a:schemeClr val="accent1"/>
            </a:solidFill>
          </a:ln>
        </p:spPr>
        <p:txBody>
          <a:bodyPr wrap="none" rtlCol="0">
            <a:spAutoFit/>
          </a:bodyPr>
          <a:lstStyle/>
          <a:p>
            <a:r>
              <a:rPr lang="en-GB" sz="3200" dirty="0" smtClean="0"/>
              <a:t>Web of linked computing devices</a:t>
            </a:r>
            <a:endParaRPr lang="en-GB" sz="3200" dirty="0"/>
          </a:p>
        </p:txBody>
      </p:sp>
    </p:spTree>
    <p:extLst>
      <p:ext uri="{BB962C8B-B14F-4D97-AF65-F5344CB8AC3E}">
        <p14:creationId xmlns:p14="http://schemas.microsoft.com/office/powerpoint/2010/main" val="2386956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childTnLst>
                                </p:cTn>
                              </p:par>
                            </p:childTnLst>
                          </p:cTn>
                        </p:par>
                        <p:par>
                          <p:cTn id="33" fill="hold">
                            <p:stCondLst>
                              <p:cond delay="2000"/>
                            </p:stCondLst>
                            <p:childTnLst>
                              <p:par>
                                <p:cTn id="34" presetID="10" presetClass="entr" presetSubtype="0" fill="hold" grpId="0" nodeType="after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91011" y="1287818"/>
            <a:ext cx="6761979" cy="584775"/>
          </a:xfrm>
          <a:prstGeom prst="rect">
            <a:avLst/>
          </a:prstGeom>
          <a:noFill/>
        </p:spPr>
        <p:txBody>
          <a:bodyPr wrap="none" rtlCol="0">
            <a:spAutoFit/>
          </a:bodyPr>
          <a:lstStyle/>
          <a:p>
            <a:r>
              <a:rPr lang="en-GB" sz="3200" dirty="0"/>
              <a:t>“This work has author Gordon Dunsire”</a:t>
            </a:r>
          </a:p>
        </p:txBody>
      </p:sp>
      <p:sp>
        <p:nvSpPr>
          <p:cNvPr id="3" name="TextBox 2"/>
          <p:cNvSpPr txBox="1"/>
          <p:nvPr/>
        </p:nvSpPr>
        <p:spPr>
          <a:xfrm>
            <a:off x="467544" y="476672"/>
            <a:ext cx="8318624" cy="707886"/>
          </a:xfrm>
          <a:prstGeom prst="rect">
            <a:avLst/>
          </a:prstGeom>
          <a:noFill/>
        </p:spPr>
        <p:txBody>
          <a:bodyPr wrap="none" rtlCol="0">
            <a:spAutoFit/>
          </a:bodyPr>
          <a:lstStyle/>
          <a:p>
            <a:r>
              <a:rPr lang="en-GB" sz="4000" dirty="0" smtClean="0"/>
              <a:t>Resource Description Framework (RDF)</a:t>
            </a:r>
            <a:endParaRPr lang="en-GB" sz="4000" dirty="0"/>
          </a:p>
        </p:txBody>
      </p:sp>
      <p:sp>
        <p:nvSpPr>
          <p:cNvPr id="4" name="TextBox 3"/>
          <p:cNvSpPr txBox="1"/>
          <p:nvPr/>
        </p:nvSpPr>
        <p:spPr>
          <a:xfrm>
            <a:off x="2179037" y="1872593"/>
            <a:ext cx="4785926" cy="584775"/>
          </a:xfrm>
          <a:prstGeom prst="rect">
            <a:avLst/>
          </a:prstGeom>
          <a:noFill/>
        </p:spPr>
        <p:txBody>
          <a:bodyPr wrap="none" rtlCol="0">
            <a:spAutoFit/>
          </a:bodyPr>
          <a:lstStyle/>
          <a:p>
            <a:r>
              <a:rPr lang="en-GB" sz="3200" dirty="0" smtClean="0"/>
              <a:t>Subject – Predicate - Object</a:t>
            </a:r>
            <a:endParaRPr lang="en-GB" sz="3200" dirty="0"/>
          </a:p>
        </p:txBody>
      </p:sp>
      <p:sp>
        <p:nvSpPr>
          <p:cNvPr id="5" name="TextBox 4"/>
          <p:cNvSpPr txBox="1"/>
          <p:nvPr/>
        </p:nvSpPr>
        <p:spPr>
          <a:xfrm>
            <a:off x="1210732" y="2404151"/>
            <a:ext cx="1418978" cy="584775"/>
          </a:xfrm>
          <a:prstGeom prst="rect">
            <a:avLst/>
          </a:prstGeom>
          <a:noFill/>
        </p:spPr>
        <p:txBody>
          <a:bodyPr wrap="none" rtlCol="0">
            <a:spAutoFit/>
          </a:bodyPr>
          <a:lstStyle/>
          <a:p>
            <a:r>
              <a:rPr lang="en-GB" sz="3200" dirty="0" smtClean="0"/>
              <a:t>Subject</a:t>
            </a:r>
            <a:endParaRPr lang="en-GB" sz="3200" dirty="0"/>
          </a:p>
        </p:txBody>
      </p:sp>
      <p:sp>
        <p:nvSpPr>
          <p:cNvPr id="6" name="TextBox 5"/>
          <p:cNvSpPr txBox="1"/>
          <p:nvPr/>
        </p:nvSpPr>
        <p:spPr>
          <a:xfrm>
            <a:off x="881474" y="3185006"/>
            <a:ext cx="1748236" cy="584775"/>
          </a:xfrm>
          <a:prstGeom prst="rect">
            <a:avLst/>
          </a:prstGeom>
          <a:noFill/>
        </p:spPr>
        <p:txBody>
          <a:bodyPr wrap="none" rtlCol="0">
            <a:spAutoFit/>
          </a:bodyPr>
          <a:lstStyle/>
          <a:p>
            <a:r>
              <a:rPr lang="en-GB" sz="3200" dirty="0" smtClean="0"/>
              <a:t>Predicate</a:t>
            </a:r>
            <a:endParaRPr lang="en-GB" sz="3200" dirty="0"/>
          </a:p>
        </p:txBody>
      </p:sp>
      <p:sp>
        <p:nvSpPr>
          <p:cNvPr id="7" name="TextBox 6"/>
          <p:cNvSpPr txBox="1"/>
          <p:nvPr/>
        </p:nvSpPr>
        <p:spPr>
          <a:xfrm>
            <a:off x="1343781" y="3988327"/>
            <a:ext cx="1285929" cy="584775"/>
          </a:xfrm>
          <a:prstGeom prst="rect">
            <a:avLst/>
          </a:prstGeom>
          <a:noFill/>
        </p:spPr>
        <p:txBody>
          <a:bodyPr wrap="none" rtlCol="0">
            <a:spAutoFit/>
          </a:bodyPr>
          <a:lstStyle/>
          <a:p>
            <a:r>
              <a:rPr lang="en-GB" sz="3200" dirty="0" smtClean="0"/>
              <a:t>Object</a:t>
            </a:r>
            <a:endParaRPr lang="en-GB" sz="3200" dirty="0"/>
          </a:p>
        </p:txBody>
      </p:sp>
      <p:sp>
        <p:nvSpPr>
          <p:cNvPr id="8" name="TextBox 7"/>
          <p:cNvSpPr txBox="1"/>
          <p:nvPr/>
        </p:nvSpPr>
        <p:spPr>
          <a:xfrm>
            <a:off x="3203525" y="2404151"/>
            <a:ext cx="2138727" cy="584775"/>
          </a:xfrm>
          <a:prstGeom prst="rect">
            <a:avLst/>
          </a:prstGeom>
          <a:noFill/>
        </p:spPr>
        <p:txBody>
          <a:bodyPr wrap="none" rtlCol="0">
            <a:spAutoFit/>
          </a:bodyPr>
          <a:lstStyle/>
          <a:p>
            <a:r>
              <a:rPr lang="en-GB" sz="3200" dirty="0" smtClean="0"/>
              <a:t>“This work”</a:t>
            </a:r>
            <a:endParaRPr lang="en-GB" sz="3200" dirty="0"/>
          </a:p>
        </p:txBody>
      </p:sp>
      <p:sp>
        <p:nvSpPr>
          <p:cNvPr id="9" name="TextBox 8"/>
          <p:cNvSpPr txBox="1"/>
          <p:nvPr/>
        </p:nvSpPr>
        <p:spPr>
          <a:xfrm>
            <a:off x="3219610" y="3185006"/>
            <a:ext cx="2339679" cy="584775"/>
          </a:xfrm>
          <a:prstGeom prst="rect">
            <a:avLst/>
          </a:prstGeom>
          <a:noFill/>
        </p:spPr>
        <p:txBody>
          <a:bodyPr wrap="none" rtlCol="0">
            <a:spAutoFit/>
          </a:bodyPr>
          <a:lstStyle/>
          <a:p>
            <a:r>
              <a:rPr lang="en-GB" sz="3200" dirty="0" smtClean="0"/>
              <a:t>“has author”</a:t>
            </a:r>
            <a:endParaRPr lang="en-GB" sz="3200" dirty="0"/>
          </a:p>
        </p:txBody>
      </p:sp>
      <p:sp>
        <p:nvSpPr>
          <p:cNvPr id="10" name="TextBox 9"/>
          <p:cNvSpPr txBox="1"/>
          <p:nvPr/>
        </p:nvSpPr>
        <p:spPr>
          <a:xfrm>
            <a:off x="3219610" y="3988327"/>
            <a:ext cx="3151184" cy="584775"/>
          </a:xfrm>
          <a:prstGeom prst="rect">
            <a:avLst/>
          </a:prstGeom>
          <a:noFill/>
        </p:spPr>
        <p:txBody>
          <a:bodyPr wrap="none" rtlCol="0">
            <a:spAutoFit/>
          </a:bodyPr>
          <a:lstStyle/>
          <a:p>
            <a:r>
              <a:rPr lang="en-GB" sz="3200" dirty="0" smtClean="0"/>
              <a:t>“Gordon Dunsire”</a:t>
            </a:r>
            <a:endParaRPr lang="en-GB" sz="3200" dirty="0"/>
          </a:p>
        </p:txBody>
      </p:sp>
      <p:sp>
        <p:nvSpPr>
          <p:cNvPr id="11" name="TextBox 10"/>
          <p:cNvSpPr txBox="1"/>
          <p:nvPr/>
        </p:nvSpPr>
        <p:spPr>
          <a:xfrm>
            <a:off x="6535557" y="2394175"/>
            <a:ext cx="375424" cy="584775"/>
          </a:xfrm>
          <a:prstGeom prst="rect">
            <a:avLst/>
          </a:prstGeom>
          <a:noFill/>
        </p:spPr>
        <p:txBody>
          <a:bodyPr wrap="none" rtlCol="0">
            <a:spAutoFit/>
          </a:bodyPr>
          <a:lstStyle/>
          <a:p>
            <a:r>
              <a:rPr lang="en-GB" sz="3200" dirty="0" smtClean="0"/>
              <a:t>?</a:t>
            </a:r>
            <a:endParaRPr lang="en-GB" sz="3200" dirty="0"/>
          </a:p>
        </p:txBody>
      </p:sp>
      <p:sp>
        <p:nvSpPr>
          <p:cNvPr id="12" name="TextBox 11"/>
          <p:cNvSpPr txBox="1"/>
          <p:nvPr/>
        </p:nvSpPr>
        <p:spPr>
          <a:xfrm>
            <a:off x="6535557" y="3185006"/>
            <a:ext cx="375424" cy="584775"/>
          </a:xfrm>
          <a:prstGeom prst="rect">
            <a:avLst/>
          </a:prstGeom>
          <a:noFill/>
        </p:spPr>
        <p:txBody>
          <a:bodyPr wrap="none" rtlCol="0">
            <a:spAutoFit/>
          </a:bodyPr>
          <a:lstStyle/>
          <a:p>
            <a:r>
              <a:rPr lang="en-GB" sz="3200" dirty="0" smtClean="0"/>
              <a:t>?</a:t>
            </a:r>
            <a:endParaRPr lang="en-GB" sz="3200" dirty="0"/>
          </a:p>
        </p:txBody>
      </p:sp>
      <p:sp>
        <p:nvSpPr>
          <p:cNvPr id="13" name="TextBox 12"/>
          <p:cNvSpPr txBox="1"/>
          <p:nvPr/>
        </p:nvSpPr>
        <p:spPr>
          <a:xfrm>
            <a:off x="6535557" y="3988327"/>
            <a:ext cx="375424" cy="584775"/>
          </a:xfrm>
          <a:prstGeom prst="rect">
            <a:avLst/>
          </a:prstGeom>
          <a:noFill/>
        </p:spPr>
        <p:txBody>
          <a:bodyPr wrap="none" rtlCol="0">
            <a:spAutoFit/>
          </a:bodyPr>
          <a:lstStyle/>
          <a:p>
            <a:r>
              <a:rPr lang="en-GB" sz="3200" dirty="0" smtClean="0"/>
              <a:t>?</a:t>
            </a:r>
            <a:endParaRPr lang="en-GB" sz="3200" dirty="0"/>
          </a:p>
        </p:txBody>
      </p:sp>
      <p:sp>
        <p:nvSpPr>
          <p:cNvPr id="14" name="TextBox 13"/>
          <p:cNvSpPr txBox="1"/>
          <p:nvPr/>
        </p:nvSpPr>
        <p:spPr>
          <a:xfrm>
            <a:off x="1001984" y="4860435"/>
            <a:ext cx="5742278" cy="584775"/>
          </a:xfrm>
          <a:prstGeom prst="rect">
            <a:avLst/>
          </a:prstGeom>
          <a:noFill/>
        </p:spPr>
        <p:txBody>
          <a:bodyPr wrap="none" rtlCol="0">
            <a:spAutoFit/>
          </a:bodyPr>
          <a:lstStyle/>
          <a:p>
            <a:r>
              <a:rPr lang="en-GB" sz="3200" dirty="0" smtClean="0"/>
              <a:t>Uniform Resource Identifier (URI)</a:t>
            </a:r>
            <a:endParaRPr lang="en-GB" sz="3200" dirty="0"/>
          </a:p>
        </p:txBody>
      </p:sp>
      <p:cxnSp>
        <p:nvCxnSpPr>
          <p:cNvPr id="16" name="Straight Arrow Connector 15"/>
          <p:cNvCxnSpPr>
            <a:stCxn id="14" idx="0"/>
            <a:endCxn id="5" idx="2"/>
          </p:cNvCxnSpPr>
          <p:nvPr/>
        </p:nvCxnSpPr>
        <p:spPr>
          <a:xfrm flipH="1" flipV="1">
            <a:off x="1920221" y="2988926"/>
            <a:ext cx="1952902" cy="1871509"/>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4" idx="0"/>
            <a:endCxn id="6" idx="2"/>
          </p:cNvCxnSpPr>
          <p:nvPr/>
        </p:nvCxnSpPr>
        <p:spPr>
          <a:xfrm flipH="1" flipV="1">
            <a:off x="1755592" y="3769781"/>
            <a:ext cx="2117531" cy="1090654"/>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4" idx="0"/>
            <a:endCxn id="7" idx="2"/>
          </p:cNvCxnSpPr>
          <p:nvPr/>
        </p:nvCxnSpPr>
        <p:spPr>
          <a:xfrm flipH="1" flipV="1">
            <a:off x="1986746" y="4573102"/>
            <a:ext cx="1886377" cy="287333"/>
          </a:xfrm>
          <a:prstGeom prst="straightConnector1">
            <a:avLst/>
          </a:prstGeom>
          <a:ln w="25400">
            <a:solidFill>
              <a:srgbClr val="00B050"/>
            </a:solidFill>
            <a:prstDash val="sysDash"/>
            <a:tailEnd type="triangle" w="lg" len="med"/>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933930" y="2389740"/>
            <a:ext cx="1734962" cy="584775"/>
          </a:xfrm>
          <a:prstGeom prst="rect">
            <a:avLst/>
          </a:prstGeom>
          <a:noFill/>
        </p:spPr>
        <p:txBody>
          <a:bodyPr wrap="none" rtlCol="0">
            <a:spAutoFit/>
          </a:bodyPr>
          <a:lstStyle/>
          <a:p>
            <a:r>
              <a:rPr lang="en-GB" sz="3200" dirty="0"/>
              <a:t>e</a:t>
            </a:r>
            <a:r>
              <a:rPr lang="en-GB" sz="3200" dirty="0" smtClean="0"/>
              <a:t>x:1Bd38</a:t>
            </a:r>
            <a:endParaRPr lang="en-GB" sz="3200" dirty="0"/>
          </a:p>
        </p:txBody>
      </p:sp>
      <p:sp>
        <p:nvSpPr>
          <p:cNvPr id="26" name="TextBox 25"/>
          <p:cNvSpPr txBox="1"/>
          <p:nvPr/>
        </p:nvSpPr>
        <p:spPr>
          <a:xfrm>
            <a:off x="6933930" y="3185006"/>
            <a:ext cx="1752596" cy="584775"/>
          </a:xfrm>
          <a:prstGeom prst="rect">
            <a:avLst/>
          </a:prstGeom>
          <a:noFill/>
        </p:spPr>
        <p:txBody>
          <a:bodyPr wrap="none" rtlCol="0">
            <a:spAutoFit/>
          </a:bodyPr>
          <a:lstStyle/>
          <a:p>
            <a:r>
              <a:rPr lang="en-GB" sz="3200" dirty="0" smtClean="0"/>
              <a:t>ex:ZX3G5</a:t>
            </a:r>
            <a:endParaRPr lang="en-GB" sz="3200" dirty="0"/>
          </a:p>
        </p:txBody>
      </p:sp>
      <p:sp>
        <p:nvSpPr>
          <p:cNvPr id="27" name="TextBox 26"/>
          <p:cNvSpPr txBox="1"/>
          <p:nvPr/>
        </p:nvSpPr>
        <p:spPr>
          <a:xfrm>
            <a:off x="7064671" y="3988327"/>
            <a:ext cx="1473480" cy="584775"/>
          </a:xfrm>
          <a:prstGeom prst="rect">
            <a:avLst/>
          </a:prstGeom>
          <a:noFill/>
        </p:spPr>
        <p:txBody>
          <a:bodyPr wrap="none" rtlCol="0">
            <a:spAutoFit/>
          </a:bodyPr>
          <a:lstStyle/>
          <a:p>
            <a:r>
              <a:rPr lang="en-GB" sz="3200" dirty="0" smtClean="0"/>
              <a:t>“literal”</a:t>
            </a:r>
            <a:endParaRPr lang="en-GB" sz="3200" dirty="0"/>
          </a:p>
        </p:txBody>
      </p:sp>
      <p:cxnSp>
        <p:nvCxnSpPr>
          <p:cNvPr id="28" name="Straight Arrow Connector 27"/>
          <p:cNvCxnSpPr>
            <a:stCxn id="14" idx="0"/>
            <a:endCxn id="26" idx="2"/>
          </p:cNvCxnSpPr>
          <p:nvPr/>
        </p:nvCxnSpPr>
        <p:spPr>
          <a:xfrm flipV="1">
            <a:off x="3873123" y="3769781"/>
            <a:ext cx="3937105" cy="1090654"/>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4" idx="0"/>
            <a:endCxn id="25" idx="2"/>
          </p:cNvCxnSpPr>
          <p:nvPr/>
        </p:nvCxnSpPr>
        <p:spPr>
          <a:xfrm flipV="1">
            <a:off x="3873123" y="2974515"/>
            <a:ext cx="3928288" cy="1885920"/>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973835" y="5448572"/>
            <a:ext cx="2410403" cy="584775"/>
          </a:xfrm>
          <a:prstGeom prst="rect">
            <a:avLst/>
          </a:prstGeom>
          <a:noFill/>
        </p:spPr>
        <p:txBody>
          <a:bodyPr wrap="none" rtlCol="0">
            <a:spAutoFit/>
          </a:bodyPr>
          <a:lstStyle/>
          <a:p>
            <a:r>
              <a:rPr lang="en-GB" sz="3200" dirty="0" smtClean="0"/>
              <a:t>For machines</a:t>
            </a:r>
            <a:endParaRPr lang="en-GB" sz="3200" dirty="0"/>
          </a:p>
        </p:txBody>
      </p:sp>
      <p:sp>
        <p:nvSpPr>
          <p:cNvPr id="45" name="TextBox 44"/>
          <p:cNvSpPr txBox="1"/>
          <p:nvPr/>
        </p:nvSpPr>
        <p:spPr>
          <a:xfrm>
            <a:off x="6193447" y="5476707"/>
            <a:ext cx="2155526" cy="584775"/>
          </a:xfrm>
          <a:prstGeom prst="rect">
            <a:avLst/>
          </a:prstGeom>
          <a:noFill/>
        </p:spPr>
        <p:txBody>
          <a:bodyPr wrap="none" rtlCol="0">
            <a:spAutoFit/>
          </a:bodyPr>
          <a:lstStyle/>
          <a:p>
            <a:r>
              <a:rPr lang="en-GB" sz="3200" dirty="0" smtClean="0"/>
              <a:t>For humans</a:t>
            </a:r>
            <a:endParaRPr lang="en-GB" sz="3200" dirty="0"/>
          </a:p>
        </p:txBody>
      </p:sp>
      <p:cxnSp>
        <p:nvCxnSpPr>
          <p:cNvPr id="51" name="Straight Arrow Connector 50"/>
          <p:cNvCxnSpPr>
            <a:stCxn id="45" idx="0"/>
            <a:endCxn id="27" idx="2"/>
          </p:cNvCxnSpPr>
          <p:nvPr/>
        </p:nvCxnSpPr>
        <p:spPr>
          <a:xfrm flipV="1">
            <a:off x="7271210" y="4573102"/>
            <a:ext cx="530201" cy="903605"/>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7603458" y="1871817"/>
            <a:ext cx="1244443" cy="584775"/>
          </a:xfrm>
          <a:prstGeom prst="rect">
            <a:avLst/>
          </a:prstGeom>
          <a:noFill/>
          <a:ln w="25400">
            <a:solidFill>
              <a:schemeClr val="accent1">
                <a:shade val="50000"/>
              </a:schemeClr>
            </a:solidFill>
          </a:ln>
        </p:spPr>
        <p:txBody>
          <a:bodyPr wrap="none" rtlCol="0">
            <a:spAutoFit/>
          </a:bodyPr>
          <a:lstStyle/>
          <a:p>
            <a:r>
              <a:rPr lang="en-GB" sz="3200" dirty="0" smtClean="0"/>
              <a:t>Triple!</a:t>
            </a:r>
            <a:endParaRPr lang="en-GB" sz="3200" dirty="0"/>
          </a:p>
        </p:txBody>
      </p:sp>
    </p:spTree>
    <p:extLst>
      <p:ext uri="{BB962C8B-B14F-4D97-AF65-F5344CB8AC3E}">
        <p14:creationId xmlns:p14="http://schemas.microsoft.com/office/powerpoint/2010/main" val="698048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1000"/>
                                        <p:tgtEl>
                                          <p:spTgt spid="4"/>
                                        </p:tgtEl>
                                      </p:cBhvr>
                                    </p:animEffect>
                                    <p:set>
                                      <p:cBhvr>
                                        <p:cTn id="21" dur="1" fill="hold">
                                          <p:stCondLst>
                                            <p:cond delay="999"/>
                                          </p:stCondLst>
                                        </p:cTn>
                                        <p:tgtEl>
                                          <p:spTgt spid="4"/>
                                        </p:tgtEl>
                                        <p:attrNameLst>
                                          <p:attrName>style.visibility</p:attrName>
                                        </p:attrNameLst>
                                      </p:cBhvr>
                                      <p:to>
                                        <p:strVal val="hidden"/>
                                      </p:to>
                                    </p:set>
                                  </p:childTnLst>
                                </p:cTn>
                              </p:par>
                              <p:par>
                                <p:cTn id="22" presetID="10" presetClass="exit" presetSubtype="0" fill="hold" grpId="1" nodeType="withEffect">
                                  <p:stCondLst>
                                    <p:cond delay="0"/>
                                  </p:stCondLst>
                                  <p:childTnLst>
                                    <p:animEffect transition="out" filter="fade">
                                      <p:cBhvr>
                                        <p:cTn id="23" dur="1000"/>
                                        <p:tgtEl>
                                          <p:spTgt spid="15"/>
                                        </p:tgtEl>
                                      </p:cBhvr>
                                    </p:animEffect>
                                    <p:set>
                                      <p:cBhvr>
                                        <p:cTn id="24" dur="1" fill="hold">
                                          <p:stCondLst>
                                            <p:cond delay="999"/>
                                          </p:stCondLst>
                                        </p:cTn>
                                        <p:tgtEl>
                                          <p:spTgt spid="15"/>
                                        </p:tgtEl>
                                        <p:attrNameLst>
                                          <p:attrName>style.visibility</p:attrName>
                                        </p:attrNameLst>
                                      </p:cBhvr>
                                      <p:to>
                                        <p:strVal val="hidden"/>
                                      </p:to>
                                    </p:se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childTnLst>
                                </p:cTn>
                              </p:par>
                            </p:childTnLst>
                          </p:cTn>
                        </p:par>
                        <p:par>
                          <p:cTn id="29" fill="hold">
                            <p:stCondLst>
                              <p:cond delay="2000"/>
                            </p:stCondLst>
                            <p:childTnLst>
                              <p:par>
                                <p:cTn id="30" presetID="10" presetClass="entr" presetSubtype="0"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1000"/>
                                        <p:tgtEl>
                                          <p:spTgt spid="8"/>
                                        </p:tgtEl>
                                      </p:cBhvr>
                                    </p:animEffect>
                                  </p:childTnLst>
                                </p:cTn>
                              </p:par>
                            </p:childTnLst>
                          </p:cTn>
                        </p:par>
                        <p:par>
                          <p:cTn id="33" fill="hold">
                            <p:stCondLst>
                              <p:cond delay="3000"/>
                            </p:stCondLst>
                            <p:childTnLst>
                              <p:par>
                                <p:cTn id="34" presetID="10" presetClass="entr" presetSubtype="0" fill="hold" grpId="0" nodeType="after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fade">
                                      <p:cBhvr>
                                        <p:cTn id="36" dur="1000"/>
                                        <p:tgtEl>
                                          <p:spTgt spid="6"/>
                                        </p:tgtEl>
                                      </p:cBhvr>
                                    </p:animEffect>
                                  </p:childTnLst>
                                </p:cTn>
                              </p:par>
                            </p:childTnLst>
                          </p:cTn>
                        </p:par>
                        <p:par>
                          <p:cTn id="37" fill="hold">
                            <p:stCondLst>
                              <p:cond delay="4000"/>
                            </p:stCondLst>
                            <p:childTnLst>
                              <p:par>
                                <p:cTn id="38" presetID="10" presetClass="entr" presetSubtype="0" fill="hold" grpId="0"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1000"/>
                                        <p:tgtEl>
                                          <p:spTgt spid="9"/>
                                        </p:tgtEl>
                                      </p:cBhvr>
                                    </p:animEffect>
                                  </p:childTnLst>
                                </p:cTn>
                              </p:par>
                            </p:childTnLst>
                          </p:cTn>
                        </p:par>
                        <p:par>
                          <p:cTn id="41" fill="hold">
                            <p:stCondLst>
                              <p:cond delay="5000"/>
                            </p:stCondLst>
                            <p:childTnLst>
                              <p:par>
                                <p:cTn id="42" presetID="10" presetClass="entr" presetSubtype="0" fill="hold" grpId="0" nodeType="after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fade">
                                      <p:cBhvr>
                                        <p:cTn id="44" dur="1000"/>
                                        <p:tgtEl>
                                          <p:spTgt spid="7"/>
                                        </p:tgtEl>
                                      </p:cBhvr>
                                    </p:animEffect>
                                  </p:childTnLst>
                                </p:cTn>
                              </p:par>
                            </p:childTnLst>
                          </p:cTn>
                        </p:par>
                        <p:par>
                          <p:cTn id="45" fill="hold">
                            <p:stCondLst>
                              <p:cond delay="6000"/>
                            </p:stCondLst>
                            <p:childTnLst>
                              <p:par>
                                <p:cTn id="46" presetID="10" presetClass="entr" presetSubtype="0" fill="hold" grpId="0" nodeType="after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1000"/>
                                        <p:tgtEl>
                                          <p:spTgt spid="10"/>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1000"/>
                                        <p:tgtEl>
                                          <p:spTgt spid="11"/>
                                        </p:tgtEl>
                                      </p:cBhvr>
                                    </p:animEffect>
                                  </p:childTnLst>
                                </p:cTn>
                              </p:par>
                            </p:childTnLst>
                          </p:cTn>
                        </p:par>
                        <p:par>
                          <p:cTn id="54" fill="hold">
                            <p:stCondLst>
                              <p:cond delay="1000"/>
                            </p:stCondLst>
                            <p:childTnLst>
                              <p:par>
                                <p:cTn id="55" presetID="10" presetClass="entr" presetSubtype="0" fill="hold" grpId="0" nodeType="after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fade">
                                      <p:cBhvr>
                                        <p:cTn id="57" dur="1000"/>
                                        <p:tgtEl>
                                          <p:spTgt spid="12"/>
                                        </p:tgtEl>
                                      </p:cBhvr>
                                    </p:animEffect>
                                  </p:childTnLst>
                                </p:cTn>
                              </p:par>
                            </p:childTnLst>
                          </p:cTn>
                        </p:par>
                        <p:par>
                          <p:cTn id="58" fill="hold">
                            <p:stCondLst>
                              <p:cond delay="2000"/>
                            </p:stCondLst>
                            <p:childTnLst>
                              <p:par>
                                <p:cTn id="59" presetID="10" presetClass="entr" presetSubtype="0" fill="hold" grpId="0" nodeType="after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fade">
                                      <p:cBhvr>
                                        <p:cTn id="61" dur="1000"/>
                                        <p:tgtEl>
                                          <p:spTgt spid="13"/>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grpId="0" nodeType="clickEffect">
                                  <p:stCondLst>
                                    <p:cond delay="0"/>
                                  </p:stCondLst>
                                  <p:childTnLst>
                                    <p:set>
                                      <p:cBhvr>
                                        <p:cTn id="65" dur="1" fill="hold">
                                          <p:stCondLst>
                                            <p:cond delay="0"/>
                                          </p:stCondLst>
                                        </p:cTn>
                                        <p:tgtEl>
                                          <p:spTgt spid="44"/>
                                        </p:tgtEl>
                                        <p:attrNameLst>
                                          <p:attrName>style.visibility</p:attrName>
                                        </p:attrNameLst>
                                      </p:cBhvr>
                                      <p:to>
                                        <p:strVal val="visible"/>
                                      </p:to>
                                    </p:set>
                                    <p:animEffect transition="in" filter="fade">
                                      <p:cBhvr>
                                        <p:cTn id="66" dur="1000"/>
                                        <p:tgtEl>
                                          <p:spTgt spid="44"/>
                                        </p:tgtEl>
                                      </p:cBhvr>
                                    </p:animEffect>
                                  </p:childTnLst>
                                </p:cTn>
                              </p:par>
                            </p:childTnLst>
                          </p:cTn>
                        </p:par>
                        <p:par>
                          <p:cTn id="67" fill="hold">
                            <p:stCondLst>
                              <p:cond delay="1000"/>
                            </p:stCondLst>
                            <p:childTnLst>
                              <p:par>
                                <p:cTn id="68" presetID="10" presetClass="entr" presetSubtype="0" fill="hold" grpId="0" nodeType="afterEffect">
                                  <p:stCondLst>
                                    <p:cond delay="0"/>
                                  </p:stCondLst>
                                  <p:childTnLst>
                                    <p:set>
                                      <p:cBhvr>
                                        <p:cTn id="69" dur="1" fill="hold">
                                          <p:stCondLst>
                                            <p:cond delay="0"/>
                                          </p:stCondLst>
                                        </p:cTn>
                                        <p:tgtEl>
                                          <p:spTgt spid="14"/>
                                        </p:tgtEl>
                                        <p:attrNameLst>
                                          <p:attrName>style.visibility</p:attrName>
                                        </p:attrNameLst>
                                      </p:cBhvr>
                                      <p:to>
                                        <p:strVal val="visible"/>
                                      </p:to>
                                    </p:set>
                                    <p:animEffect transition="in" filter="fade">
                                      <p:cBhvr>
                                        <p:cTn id="70" dur="1000"/>
                                        <p:tgtEl>
                                          <p:spTgt spid="14"/>
                                        </p:tgtEl>
                                      </p:cBhvr>
                                    </p:animEffect>
                                  </p:childTnLst>
                                </p:cTn>
                              </p:par>
                            </p:childTnLst>
                          </p:cTn>
                        </p:par>
                        <p:par>
                          <p:cTn id="71" fill="hold">
                            <p:stCondLst>
                              <p:cond delay="2000"/>
                            </p:stCondLst>
                            <p:childTnLst>
                              <p:par>
                                <p:cTn id="72" presetID="10" presetClass="entr" presetSubtype="0" fill="hold" nodeType="after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fade">
                                      <p:cBhvr>
                                        <p:cTn id="74" dur="1000"/>
                                        <p:tgtEl>
                                          <p:spTgt spid="16"/>
                                        </p:tgtEl>
                                      </p:cBhvr>
                                    </p:animEffect>
                                  </p:childTnLst>
                                </p:cTn>
                              </p:par>
                            </p:childTnLst>
                          </p:cTn>
                        </p:par>
                        <p:par>
                          <p:cTn id="75" fill="hold">
                            <p:stCondLst>
                              <p:cond delay="3000"/>
                            </p:stCondLst>
                            <p:childTnLst>
                              <p:par>
                                <p:cTn id="76" presetID="10" presetClass="entr" presetSubtype="0" fill="hold" nodeType="afterEffect">
                                  <p:stCondLst>
                                    <p:cond delay="0"/>
                                  </p:stCondLst>
                                  <p:childTnLst>
                                    <p:set>
                                      <p:cBhvr>
                                        <p:cTn id="77" dur="1" fill="hold">
                                          <p:stCondLst>
                                            <p:cond delay="0"/>
                                          </p:stCondLst>
                                        </p:cTn>
                                        <p:tgtEl>
                                          <p:spTgt spid="17"/>
                                        </p:tgtEl>
                                        <p:attrNameLst>
                                          <p:attrName>style.visibility</p:attrName>
                                        </p:attrNameLst>
                                      </p:cBhvr>
                                      <p:to>
                                        <p:strVal val="visible"/>
                                      </p:to>
                                    </p:set>
                                    <p:animEffect transition="in" filter="fade">
                                      <p:cBhvr>
                                        <p:cTn id="78" dur="1000"/>
                                        <p:tgtEl>
                                          <p:spTgt spid="17"/>
                                        </p:tgtEl>
                                      </p:cBhvr>
                                    </p:animEffect>
                                  </p:childTnLst>
                                </p:cTn>
                              </p:par>
                            </p:childTnLst>
                          </p:cTn>
                        </p:par>
                        <p:par>
                          <p:cTn id="79" fill="hold">
                            <p:stCondLst>
                              <p:cond delay="4000"/>
                            </p:stCondLst>
                            <p:childTnLst>
                              <p:par>
                                <p:cTn id="80" presetID="10" presetClass="entr" presetSubtype="0" fill="hold" nodeType="after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fade">
                                      <p:cBhvr>
                                        <p:cTn id="82" dur="10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xit" presetSubtype="0" fill="hold" grpId="1" nodeType="clickEffect">
                                  <p:stCondLst>
                                    <p:cond delay="0"/>
                                  </p:stCondLst>
                                  <p:childTnLst>
                                    <p:animEffect transition="out" filter="fade">
                                      <p:cBhvr>
                                        <p:cTn id="86" dur="1000"/>
                                        <p:tgtEl>
                                          <p:spTgt spid="11"/>
                                        </p:tgtEl>
                                      </p:cBhvr>
                                    </p:animEffect>
                                    <p:set>
                                      <p:cBhvr>
                                        <p:cTn id="87" dur="1" fill="hold">
                                          <p:stCondLst>
                                            <p:cond delay="999"/>
                                          </p:stCondLst>
                                        </p:cTn>
                                        <p:tgtEl>
                                          <p:spTgt spid="11"/>
                                        </p:tgtEl>
                                        <p:attrNameLst>
                                          <p:attrName>style.visibility</p:attrName>
                                        </p:attrNameLst>
                                      </p:cBhvr>
                                      <p:to>
                                        <p:strVal val="hidden"/>
                                      </p:to>
                                    </p:set>
                                  </p:childTnLst>
                                </p:cTn>
                              </p:par>
                              <p:par>
                                <p:cTn id="88" presetID="10" presetClass="exit" presetSubtype="0" fill="hold" nodeType="withEffect">
                                  <p:stCondLst>
                                    <p:cond delay="0"/>
                                  </p:stCondLst>
                                  <p:childTnLst>
                                    <p:animEffect transition="out" filter="fade">
                                      <p:cBhvr>
                                        <p:cTn id="89" dur="1000"/>
                                        <p:tgtEl>
                                          <p:spTgt spid="16"/>
                                        </p:tgtEl>
                                      </p:cBhvr>
                                    </p:animEffect>
                                    <p:set>
                                      <p:cBhvr>
                                        <p:cTn id="90" dur="1" fill="hold">
                                          <p:stCondLst>
                                            <p:cond delay="999"/>
                                          </p:stCondLst>
                                        </p:cTn>
                                        <p:tgtEl>
                                          <p:spTgt spid="16"/>
                                        </p:tgtEl>
                                        <p:attrNameLst>
                                          <p:attrName>style.visibility</p:attrName>
                                        </p:attrNameLst>
                                      </p:cBhvr>
                                      <p:to>
                                        <p:strVal val="hidden"/>
                                      </p:to>
                                    </p:set>
                                  </p:childTnLst>
                                </p:cTn>
                              </p:par>
                            </p:childTnLst>
                          </p:cTn>
                        </p:par>
                        <p:par>
                          <p:cTn id="91" fill="hold">
                            <p:stCondLst>
                              <p:cond delay="1000"/>
                            </p:stCondLst>
                            <p:childTnLst>
                              <p:par>
                                <p:cTn id="92" presetID="10" presetClass="entr" presetSubtype="0" fill="hold" nodeType="afterEffect">
                                  <p:stCondLst>
                                    <p:cond delay="0"/>
                                  </p:stCondLst>
                                  <p:childTnLst>
                                    <p:set>
                                      <p:cBhvr>
                                        <p:cTn id="93" dur="1" fill="hold">
                                          <p:stCondLst>
                                            <p:cond delay="0"/>
                                          </p:stCondLst>
                                        </p:cTn>
                                        <p:tgtEl>
                                          <p:spTgt spid="29"/>
                                        </p:tgtEl>
                                        <p:attrNameLst>
                                          <p:attrName>style.visibility</p:attrName>
                                        </p:attrNameLst>
                                      </p:cBhvr>
                                      <p:to>
                                        <p:strVal val="visible"/>
                                      </p:to>
                                    </p:set>
                                    <p:animEffect transition="in" filter="fade">
                                      <p:cBhvr>
                                        <p:cTn id="94" dur="1000"/>
                                        <p:tgtEl>
                                          <p:spTgt spid="29"/>
                                        </p:tgtEl>
                                      </p:cBhvr>
                                    </p:animEffect>
                                  </p:childTnLst>
                                </p:cTn>
                              </p:par>
                            </p:childTnLst>
                          </p:cTn>
                        </p:par>
                        <p:par>
                          <p:cTn id="95" fill="hold">
                            <p:stCondLst>
                              <p:cond delay="2000"/>
                            </p:stCondLst>
                            <p:childTnLst>
                              <p:par>
                                <p:cTn id="96" presetID="10" presetClass="entr" presetSubtype="0" fill="hold" grpId="0" nodeType="afterEffect">
                                  <p:stCondLst>
                                    <p:cond delay="0"/>
                                  </p:stCondLst>
                                  <p:childTnLst>
                                    <p:set>
                                      <p:cBhvr>
                                        <p:cTn id="97" dur="1" fill="hold">
                                          <p:stCondLst>
                                            <p:cond delay="0"/>
                                          </p:stCondLst>
                                        </p:cTn>
                                        <p:tgtEl>
                                          <p:spTgt spid="25"/>
                                        </p:tgtEl>
                                        <p:attrNameLst>
                                          <p:attrName>style.visibility</p:attrName>
                                        </p:attrNameLst>
                                      </p:cBhvr>
                                      <p:to>
                                        <p:strVal val="visible"/>
                                      </p:to>
                                    </p:set>
                                    <p:animEffect transition="in" filter="fade">
                                      <p:cBhvr>
                                        <p:cTn id="98" dur="1000"/>
                                        <p:tgtEl>
                                          <p:spTgt spid="25"/>
                                        </p:tgtEl>
                                      </p:cBhvr>
                                    </p:animEffect>
                                  </p:childTnLst>
                                </p:cTn>
                              </p:par>
                            </p:childTnLst>
                          </p:cTn>
                        </p:par>
                        <p:par>
                          <p:cTn id="99" fill="hold">
                            <p:stCondLst>
                              <p:cond delay="3000"/>
                            </p:stCondLst>
                            <p:childTnLst>
                              <p:par>
                                <p:cTn id="100" presetID="10" presetClass="exit" presetSubtype="0" fill="hold" grpId="1" nodeType="afterEffect">
                                  <p:stCondLst>
                                    <p:cond delay="0"/>
                                  </p:stCondLst>
                                  <p:childTnLst>
                                    <p:animEffect transition="out" filter="fade">
                                      <p:cBhvr>
                                        <p:cTn id="101" dur="1000"/>
                                        <p:tgtEl>
                                          <p:spTgt spid="12"/>
                                        </p:tgtEl>
                                      </p:cBhvr>
                                    </p:animEffect>
                                    <p:set>
                                      <p:cBhvr>
                                        <p:cTn id="102" dur="1" fill="hold">
                                          <p:stCondLst>
                                            <p:cond delay="999"/>
                                          </p:stCondLst>
                                        </p:cTn>
                                        <p:tgtEl>
                                          <p:spTgt spid="12"/>
                                        </p:tgtEl>
                                        <p:attrNameLst>
                                          <p:attrName>style.visibility</p:attrName>
                                        </p:attrNameLst>
                                      </p:cBhvr>
                                      <p:to>
                                        <p:strVal val="hidden"/>
                                      </p:to>
                                    </p:set>
                                  </p:childTnLst>
                                </p:cTn>
                              </p:par>
                              <p:par>
                                <p:cTn id="103" presetID="10" presetClass="exit" presetSubtype="0" fill="hold" nodeType="withEffect">
                                  <p:stCondLst>
                                    <p:cond delay="0"/>
                                  </p:stCondLst>
                                  <p:childTnLst>
                                    <p:animEffect transition="out" filter="fade">
                                      <p:cBhvr>
                                        <p:cTn id="104" dur="1000"/>
                                        <p:tgtEl>
                                          <p:spTgt spid="17"/>
                                        </p:tgtEl>
                                      </p:cBhvr>
                                    </p:animEffect>
                                    <p:set>
                                      <p:cBhvr>
                                        <p:cTn id="105" dur="1" fill="hold">
                                          <p:stCondLst>
                                            <p:cond delay="999"/>
                                          </p:stCondLst>
                                        </p:cTn>
                                        <p:tgtEl>
                                          <p:spTgt spid="17"/>
                                        </p:tgtEl>
                                        <p:attrNameLst>
                                          <p:attrName>style.visibility</p:attrName>
                                        </p:attrNameLst>
                                      </p:cBhvr>
                                      <p:to>
                                        <p:strVal val="hidden"/>
                                      </p:to>
                                    </p:set>
                                  </p:childTnLst>
                                </p:cTn>
                              </p:par>
                            </p:childTnLst>
                          </p:cTn>
                        </p:par>
                        <p:par>
                          <p:cTn id="106" fill="hold">
                            <p:stCondLst>
                              <p:cond delay="4000"/>
                            </p:stCondLst>
                            <p:childTnLst>
                              <p:par>
                                <p:cTn id="107" presetID="10" presetClass="entr" presetSubtype="0" fill="hold" nodeType="afterEffect">
                                  <p:stCondLst>
                                    <p:cond delay="0"/>
                                  </p:stCondLst>
                                  <p:childTnLst>
                                    <p:set>
                                      <p:cBhvr>
                                        <p:cTn id="108" dur="1" fill="hold">
                                          <p:stCondLst>
                                            <p:cond delay="0"/>
                                          </p:stCondLst>
                                        </p:cTn>
                                        <p:tgtEl>
                                          <p:spTgt spid="28"/>
                                        </p:tgtEl>
                                        <p:attrNameLst>
                                          <p:attrName>style.visibility</p:attrName>
                                        </p:attrNameLst>
                                      </p:cBhvr>
                                      <p:to>
                                        <p:strVal val="visible"/>
                                      </p:to>
                                    </p:set>
                                    <p:animEffect transition="in" filter="fade">
                                      <p:cBhvr>
                                        <p:cTn id="109" dur="1000"/>
                                        <p:tgtEl>
                                          <p:spTgt spid="28"/>
                                        </p:tgtEl>
                                      </p:cBhvr>
                                    </p:animEffect>
                                  </p:childTnLst>
                                </p:cTn>
                              </p:par>
                            </p:childTnLst>
                          </p:cTn>
                        </p:par>
                        <p:par>
                          <p:cTn id="110" fill="hold">
                            <p:stCondLst>
                              <p:cond delay="5000"/>
                            </p:stCondLst>
                            <p:childTnLst>
                              <p:par>
                                <p:cTn id="111" presetID="10" presetClass="entr" presetSubtype="0" fill="hold" grpId="0" nodeType="afterEffect">
                                  <p:stCondLst>
                                    <p:cond delay="0"/>
                                  </p:stCondLst>
                                  <p:childTnLst>
                                    <p:set>
                                      <p:cBhvr>
                                        <p:cTn id="112" dur="1" fill="hold">
                                          <p:stCondLst>
                                            <p:cond delay="0"/>
                                          </p:stCondLst>
                                        </p:cTn>
                                        <p:tgtEl>
                                          <p:spTgt spid="26"/>
                                        </p:tgtEl>
                                        <p:attrNameLst>
                                          <p:attrName>style.visibility</p:attrName>
                                        </p:attrNameLst>
                                      </p:cBhvr>
                                      <p:to>
                                        <p:strVal val="visible"/>
                                      </p:to>
                                    </p:set>
                                    <p:animEffect transition="in" filter="fade">
                                      <p:cBhvr>
                                        <p:cTn id="113" dur="1000"/>
                                        <p:tgtEl>
                                          <p:spTgt spid="26"/>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xit" presetSubtype="0" fill="hold" nodeType="clickEffect">
                                  <p:stCondLst>
                                    <p:cond delay="0"/>
                                  </p:stCondLst>
                                  <p:childTnLst>
                                    <p:animEffect transition="out" filter="fade">
                                      <p:cBhvr>
                                        <p:cTn id="117" dur="1000"/>
                                        <p:tgtEl>
                                          <p:spTgt spid="18"/>
                                        </p:tgtEl>
                                      </p:cBhvr>
                                    </p:animEffect>
                                    <p:set>
                                      <p:cBhvr>
                                        <p:cTn id="118" dur="1" fill="hold">
                                          <p:stCondLst>
                                            <p:cond delay="999"/>
                                          </p:stCondLst>
                                        </p:cTn>
                                        <p:tgtEl>
                                          <p:spTgt spid="18"/>
                                        </p:tgtEl>
                                        <p:attrNameLst>
                                          <p:attrName>style.visibility</p:attrName>
                                        </p:attrNameLst>
                                      </p:cBhvr>
                                      <p:to>
                                        <p:strVal val="hidden"/>
                                      </p:to>
                                    </p:set>
                                  </p:childTnLst>
                                </p:cTn>
                              </p:par>
                              <p:par>
                                <p:cTn id="119" presetID="10" presetClass="exit" presetSubtype="0" fill="hold" nodeType="withEffect">
                                  <p:stCondLst>
                                    <p:cond delay="0"/>
                                  </p:stCondLst>
                                  <p:childTnLst>
                                    <p:animEffect transition="out" filter="fade">
                                      <p:cBhvr>
                                        <p:cTn id="120" dur="1000"/>
                                        <p:tgtEl>
                                          <p:spTgt spid="29"/>
                                        </p:tgtEl>
                                      </p:cBhvr>
                                    </p:animEffect>
                                    <p:set>
                                      <p:cBhvr>
                                        <p:cTn id="121" dur="1" fill="hold">
                                          <p:stCondLst>
                                            <p:cond delay="999"/>
                                          </p:stCondLst>
                                        </p:cTn>
                                        <p:tgtEl>
                                          <p:spTgt spid="29"/>
                                        </p:tgtEl>
                                        <p:attrNameLst>
                                          <p:attrName>style.visibility</p:attrName>
                                        </p:attrNameLst>
                                      </p:cBhvr>
                                      <p:to>
                                        <p:strVal val="hidden"/>
                                      </p:to>
                                    </p:set>
                                  </p:childTnLst>
                                </p:cTn>
                              </p:par>
                              <p:par>
                                <p:cTn id="122" presetID="10" presetClass="exit" presetSubtype="0" fill="hold" nodeType="withEffect">
                                  <p:stCondLst>
                                    <p:cond delay="0"/>
                                  </p:stCondLst>
                                  <p:childTnLst>
                                    <p:animEffect transition="out" filter="fade">
                                      <p:cBhvr>
                                        <p:cTn id="123" dur="1000"/>
                                        <p:tgtEl>
                                          <p:spTgt spid="28"/>
                                        </p:tgtEl>
                                      </p:cBhvr>
                                    </p:animEffect>
                                    <p:set>
                                      <p:cBhvr>
                                        <p:cTn id="124" dur="1" fill="hold">
                                          <p:stCondLst>
                                            <p:cond delay="999"/>
                                          </p:stCondLst>
                                        </p:cTn>
                                        <p:tgtEl>
                                          <p:spTgt spid="28"/>
                                        </p:tgtEl>
                                        <p:attrNameLst>
                                          <p:attrName>style.visibility</p:attrName>
                                        </p:attrNameLst>
                                      </p:cBhvr>
                                      <p:to>
                                        <p:strVal val="hidden"/>
                                      </p:to>
                                    </p:set>
                                  </p:childTnLst>
                                </p:cTn>
                              </p:par>
                            </p:childTnLst>
                          </p:cTn>
                        </p:par>
                        <p:par>
                          <p:cTn id="125" fill="hold">
                            <p:stCondLst>
                              <p:cond delay="1000"/>
                            </p:stCondLst>
                            <p:childTnLst>
                              <p:par>
                                <p:cTn id="126" presetID="10" presetClass="entr" presetSubtype="0" fill="hold" grpId="0" nodeType="afterEffect">
                                  <p:stCondLst>
                                    <p:cond delay="0"/>
                                  </p:stCondLst>
                                  <p:childTnLst>
                                    <p:set>
                                      <p:cBhvr>
                                        <p:cTn id="127" dur="1" fill="hold">
                                          <p:stCondLst>
                                            <p:cond delay="0"/>
                                          </p:stCondLst>
                                        </p:cTn>
                                        <p:tgtEl>
                                          <p:spTgt spid="45"/>
                                        </p:tgtEl>
                                        <p:attrNameLst>
                                          <p:attrName>style.visibility</p:attrName>
                                        </p:attrNameLst>
                                      </p:cBhvr>
                                      <p:to>
                                        <p:strVal val="visible"/>
                                      </p:to>
                                    </p:set>
                                    <p:animEffect transition="in" filter="fade">
                                      <p:cBhvr>
                                        <p:cTn id="128" dur="1000"/>
                                        <p:tgtEl>
                                          <p:spTgt spid="45"/>
                                        </p:tgtEl>
                                      </p:cBhvr>
                                    </p:animEffect>
                                  </p:childTnLst>
                                </p:cTn>
                              </p:par>
                            </p:childTnLst>
                          </p:cTn>
                        </p:par>
                        <p:par>
                          <p:cTn id="129" fill="hold">
                            <p:stCondLst>
                              <p:cond delay="2000"/>
                            </p:stCondLst>
                            <p:childTnLst>
                              <p:par>
                                <p:cTn id="130" presetID="10" presetClass="exit" presetSubtype="0" fill="hold" grpId="1" nodeType="afterEffect">
                                  <p:stCondLst>
                                    <p:cond delay="0"/>
                                  </p:stCondLst>
                                  <p:childTnLst>
                                    <p:animEffect transition="out" filter="fade">
                                      <p:cBhvr>
                                        <p:cTn id="131" dur="1000"/>
                                        <p:tgtEl>
                                          <p:spTgt spid="13"/>
                                        </p:tgtEl>
                                      </p:cBhvr>
                                    </p:animEffect>
                                    <p:set>
                                      <p:cBhvr>
                                        <p:cTn id="132" dur="1" fill="hold">
                                          <p:stCondLst>
                                            <p:cond delay="999"/>
                                          </p:stCondLst>
                                        </p:cTn>
                                        <p:tgtEl>
                                          <p:spTgt spid="13"/>
                                        </p:tgtEl>
                                        <p:attrNameLst>
                                          <p:attrName>style.visibility</p:attrName>
                                        </p:attrNameLst>
                                      </p:cBhvr>
                                      <p:to>
                                        <p:strVal val="hidden"/>
                                      </p:to>
                                    </p:set>
                                  </p:childTnLst>
                                </p:cTn>
                              </p:par>
                            </p:childTnLst>
                          </p:cTn>
                        </p:par>
                        <p:par>
                          <p:cTn id="133" fill="hold">
                            <p:stCondLst>
                              <p:cond delay="3000"/>
                            </p:stCondLst>
                            <p:childTnLst>
                              <p:par>
                                <p:cTn id="134" presetID="10" presetClass="entr" presetSubtype="0" fill="hold" nodeType="afterEffect">
                                  <p:stCondLst>
                                    <p:cond delay="0"/>
                                  </p:stCondLst>
                                  <p:childTnLst>
                                    <p:set>
                                      <p:cBhvr>
                                        <p:cTn id="135" dur="1" fill="hold">
                                          <p:stCondLst>
                                            <p:cond delay="0"/>
                                          </p:stCondLst>
                                        </p:cTn>
                                        <p:tgtEl>
                                          <p:spTgt spid="51"/>
                                        </p:tgtEl>
                                        <p:attrNameLst>
                                          <p:attrName>style.visibility</p:attrName>
                                        </p:attrNameLst>
                                      </p:cBhvr>
                                      <p:to>
                                        <p:strVal val="visible"/>
                                      </p:to>
                                    </p:set>
                                    <p:animEffect transition="in" filter="fade">
                                      <p:cBhvr>
                                        <p:cTn id="136" dur="1000"/>
                                        <p:tgtEl>
                                          <p:spTgt spid="51"/>
                                        </p:tgtEl>
                                      </p:cBhvr>
                                    </p:animEffect>
                                  </p:childTnLst>
                                </p:cTn>
                              </p:par>
                            </p:childTnLst>
                          </p:cTn>
                        </p:par>
                        <p:par>
                          <p:cTn id="137" fill="hold">
                            <p:stCondLst>
                              <p:cond delay="4000"/>
                            </p:stCondLst>
                            <p:childTnLst>
                              <p:par>
                                <p:cTn id="138" presetID="10" presetClass="entr" presetSubtype="0" fill="hold" grpId="0" nodeType="afterEffect">
                                  <p:stCondLst>
                                    <p:cond delay="0"/>
                                  </p:stCondLst>
                                  <p:childTnLst>
                                    <p:set>
                                      <p:cBhvr>
                                        <p:cTn id="139" dur="1" fill="hold">
                                          <p:stCondLst>
                                            <p:cond delay="0"/>
                                          </p:stCondLst>
                                        </p:cTn>
                                        <p:tgtEl>
                                          <p:spTgt spid="27"/>
                                        </p:tgtEl>
                                        <p:attrNameLst>
                                          <p:attrName>style.visibility</p:attrName>
                                        </p:attrNameLst>
                                      </p:cBhvr>
                                      <p:to>
                                        <p:strVal val="visible"/>
                                      </p:to>
                                    </p:set>
                                    <p:animEffect transition="in" filter="fade">
                                      <p:cBhvr>
                                        <p:cTn id="140" dur="10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4" grpId="1"/>
      <p:bldP spid="5" grpId="0"/>
      <p:bldP spid="6" grpId="0"/>
      <p:bldP spid="7" grpId="0"/>
      <p:bldP spid="8" grpId="0"/>
      <p:bldP spid="9" grpId="0"/>
      <p:bldP spid="10" grpId="0"/>
      <p:bldP spid="11" grpId="0"/>
      <p:bldP spid="11" grpId="1"/>
      <p:bldP spid="12" grpId="0"/>
      <p:bldP spid="12" grpId="1"/>
      <p:bldP spid="13" grpId="0"/>
      <p:bldP spid="13" grpId="1"/>
      <p:bldP spid="14" grpId="0"/>
      <p:bldP spid="25" grpId="0"/>
      <p:bldP spid="26" grpId="0"/>
      <p:bldP spid="27" grpId="0"/>
      <p:bldP spid="44" grpId="0"/>
      <p:bldP spid="45" grpId="0"/>
      <p:bldP spid="15" grpId="0" animBg="1"/>
      <p:bldP spid="15"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395536" y="2287910"/>
            <a:ext cx="1872208" cy="945744"/>
            <a:chOff x="1835696" y="2987312"/>
            <a:chExt cx="1872208" cy="945744"/>
          </a:xfrm>
        </p:grpSpPr>
        <p:sp>
          <p:nvSpPr>
            <p:cNvPr id="3" name="Oval 2"/>
            <p:cNvSpPr/>
            <p:nvPr/>
          </p:nvSpPr>
          <p:spPr>
            <a:xfrm>
              <a:off x="1835696" y="2987312"/>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1961710" y="3054501"/>
              <a:ext cx="1620180" cy="811367"/>
            </a:xfrm>
            <a:prstGeom prst="rect">
              <a:avLst/>
            </a:prstGeom>
            <a:noFill/>
          </p:spPr>
          <p:txBody>
            <a:bodyPr wrap="square" lIns="36000" tIns="36000" rIns="36000" bIns="36000" rtlCol="0">
              <a:spAutoFit/>
            </a:bodyPr>
            <a:lstStyle/>
            <a:p>
              <a:pPr algn="ctr"/>
              <a:r>
                <a:rPr lang="en-GB" sz="2400" dirty="0"/>
                <a:t>ex:</a:t>
              </a:r>
            </a:p>
            <a:p>
              <a:pPr algn="ctr"/>
              <a:r>
                <a:rPr lang="en-GB" sz="2400" dirty="0"/>
                <a:t>“This work”</a:t>
              </a:r>
            </a:p>
          </p:txBody>
        </p:sp>
      </p:grpSp>
      <p:sp>
        <p:nvSpPr>
          <p:cNvPr id="6" name="TextBox 5"/>
          <p:cNvSpPr txBox="1"/>
          <p:nvPr/>
        </p:nvSpPr>
        <p:spPr>
          <a:xfrm>
            <a:off x="4572000" y="2539765"/>
            <a:ext cx="2304256"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“Gordon Dunsire”</a:t>
            </a:r>
            <a:endParaRPr lang="en-GB" sz="2400" dirty="0"/>
          </a:p>
        </p:txBody>
      </p:sp>
      <p:grpSp>
        <p:nvGrpSpPr>
          <p:cNvPr id="8" name="Group 7"/>
          <p:cNvGrpSpPr/>
          <p:nvPr/>
        </p:nvGrpSpPr>
        <p:grpSpPr>
          <a:xfrm>
            <a:off x="2267744" y="2322570"/>
            <a:ext cx="2304256" cy="442035"/>
            <a:chOff x="2267744" y="2322570"/>
            <a:chExt cx="2304256" cy="442035"/>
          </a:xfrm>
        </p:grpSpPr>
        <p:cxnSp>
          <p:nvCxnSpPr>
            <p:cNvPr id="5" name="Curved Connector 4"/>
            <p:cNvCxnSpPr>
              <a:stCxn id="3" idx="6"/>
              <a:endCxn id="6" idx="1"/>
            </p:cNvCxnSpPr>
            <p:nvPr/>
          </p:nvCxnSpPr>
          <p:spPr>
            <a:xfrm>
              <a:off x="2267744" y="2760782"/>
              <a:ext cx="2304256" cy="1"/>
            </a:xfrm>
            <a:prstGeom prst="curvedConnector3">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267744" y="2322570"/>
              <a:ext cx="2304256"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author”</a:t>
              </a:r>
            </a:p>
          </p:txBody>
        </p:sp>
      </p:grpSp>
      <p:grpSp>
        <p:nvGrpSpPr>
          <p:cNvPr id="68" name="Group 67"/>
          <p:cNvGrpSpPr/>
          <p:nvPr/>
        </p:nvGrpSpPr>
        <p:grpSpPr>
          <a:xfrm>
            <a:off x="4492420" y="3379820"/>
            <a:ext cx="1872208" cy="1368152"/>
            <a:chOff x="4492420" y="3379820"/>
            <a:chExt cx="1872208" cy="1368152"/>
          </a:xfrm>
        </p:grpSpPr>
        <p:sp>
          <p:nvSpPr>
            <p:cNvPr id="9" name="Oval 8"/>
            <p:cNvSpPr/>
            <p:nvPr/>
          </p:nvSpPr>
          <p:spPr>
            <a:xfrm>
              <a:off x="4492420" y="3379820"/>
              <a:ext cx="1872208" cy="136815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4618434" y="3473547"/>
              <a:ext cx="1620180" cy="1180699"/>
            </a:xfrm>
            <a:prstGeom prst="rect">
              <a:avLst/>
            </a:prstGeom>
            <a:noFill/>
          </p:spPr>
          <p:txBody>
            <a:bodyPr wrap="square" lIns="36000" tIns="36000" rIns="36000" bIns="36000" rtlCol="0">
              <a:spAutoFit/>
            </a:bodyPr>
            <a:lstStyle/>
            <a:p>
              <a:pPr algn="ctr"/>
              <a:r>
                <a:rPr lang="en-GB" sz="2400" dirty="0"/>
                <a:t>ex:</a:t>
              </a:r>
            </a:p>
            <a:p>
              <a:pPr algn="ctr"/>
              <a:r>
                <a:rPr lang="en-GB" sz="2400" dirty="0" smtClean="0"/>
                <a:t>Gordon Dunsire</a:t>
              </a:r>
              <a:endParaRPr lang="en-GB" sz="2400" dirty="0"/>
            </a:p>
          </p:txBody>
        </p:sp>
      </p:grpSp>
      <p:grpSp>
        <p:nvGrpSpPr>
          <p:cNvPr id="23" name="Group 22"/>
          <p:cNvGrpSpPr/>
          <p:nvPr/>
        </p:nvGrpSpPr>
        <p:grpSpPr>
          <a:xfrm>
            <a:off x="2232661" y="4063896"/>
            <a:ext cx="2304256" cy="459033"/>
            <a:chOff x="2232661" y="4063896"/>
            <a:chExt cx="2304256" cy="459033"/>
          </a:xfrm>
        </p:grpSpPr>
        <p:cxnSp>
          <p:nvCxnSpPr>
            <p:cNvPr id="11" name="Curved Connector 10"/>
            <p:cNvCxnSpPr>
              <a:stCxn id="14" idx="6"/>
              <a:endCxn id="9" idx="2"/>
            </p:cNvCxnSpPr>
            <p:nvPr/>
          </p:nvCxnSpPr>
          <p:spPr>
            <a:xfrm flipV="1">
              <a:off x="2250596" y="4063896"/>
              <a:ext cx="2241824" cy="13005"/>
            </a:xfrm>
            <a:prstGeom prst="curvedConnector3">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232661" y="4080894"/>
              <a:ext cx="2304256"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author”</a:t>
              </a:r>
            </a:p>
          </p:txBody>
        </p:sp>
      </p:grpSp>
      <p:grpSp>
        <p:nvGrpSpPr>
          <p:cNvPr id="52" name="Group 51"/>
          <p:cNvGrpSpPr/>
          <p:nvPr/>
        </p:nvGrpSpPr>
        <p:grpSpPr>
          <a:xfrm>
            <a:off x="378388" y="3604029"/>
            <a:ext cx="1872208" cy="945744"/>
            <a:chOff x="1314492" y="3552166"/>
            <a:chExt cx="1872208" cy="945744"/>
          </a:xfrm>
        </p:grpSpPr>
        <p:sp>
          <p:nvSpPr>
            <p:cNvPr id="14" name="Oval 13"/>
            <p:cNvSpPr/>
            <p:nvPr/>
          </p:nvSpPr>
          <p:spPr>
            <a:xfrm>
              <a:off x="1314492" y="3552166"/>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1440506" y="3619355"/>
              <a:ext cx="1620180" cy="811367"/>
            </a:xfrm>
            <a:prstGeom prst="rect">
              <a:avLst/>
            </a:prstGeom>
            <a:noFill/>
          </p:spPr>
          <p:txBody>
            <a:bodyPr wrap="square" lIns="36000" tIns="36000" rIns="36000" bIns="36000" rtlCol="0">
              <a:spAutoFit/>
            </a:bodyPr>
            <a:lstStyle/>
            <a:p>
              <a:pPr algn="ctr"/>
              <a:r>
                <a:rPr lang="en-GB" sz="2400" dirty="0"/>
                <a:t>ex:</a:t>
              </a:r>
            </a:p>
            <a:p>
              <a:pPr algn="ctr"/>
              <a:r>
                <a:rPr lang="en-GB" sz="2400" dirty="0"/>
                <a:t>“This work”</a:t>
              </a:r>
            </a:p>
          </p:txBody>
        </p:sp>
      </p:grpSp>
      <p:cxnSp>
        <p:nvCxnSpPr>
          <p:cNvPr id="16" name="Curved Connector 15"/>
          <p:cNvCxnSpPr>
            <a:stCxn id="6" idx="0"/>
            <a:endCxn id="3" idx="7"/>
          </p:cNvCxnSpPr>
          <p:nvPr/>
        </p:nvCxnSpPr>
        <p:spPr>
          <a:xfrm rot="16200000" flipV="1">
            <a:off x="3802170" y="617806"/>
            <a:ext cx="113354" cy="3730563"/>
          </a:xfrm>
          <a:prstGeom prst="curvedConnector3">
            <a:avLst>
              <a:gd name="adj1" fmla="val 423854"/>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8" name="Multiply 17"/>
          <p:cNvSpPr/>
          <p:nvPr/>
        </p:nvSpPr>
        <p:spPr>
          <a:xfrm>
            <a:off x="3263714" y="1647575"/>
            <a:ext cx="1386882" cy="835512"/>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7" name="Group 26"/>
          <p:cNvGrpSpPr/>
          <p:nvPr/>
        </p:nvGrpSpPr>
        <p:grpSpPr>
          <a:xfrm>
            <a:off x="1976417" y="4411272"/>
            <a:ext cx="2790182" cy="1005391"/>
            <a:chOff x="1944199" y="2868461"/>
            <a:chExt cx="2790182" cy="1005391"/>
          </a:xfrm>
        </p:grpSpPr>
        <p:sp>
          <p:nvSpPr>
            <p:cNvPr id="17" name="TextBox 16"/>
            <p:cNvSpPr txBox="1"/>
            <p:nvPr/>
          </p:nvSpPr>
          <p:spPr>
            <a:xfrm>
              <a:off x="2315032" y="3431817"/>
              <a:ext cx="2177388" cy="442035"/>
            </a:xfrm>
            <a:prstGeom prst="rect">
              <a:avLst/>
            </a:prstGeom>
            <a:noFill/>
            <a:ln w="25400">
              <a:noFill/>
            </a:ln>
          </p:spPr>
          <p:txBody>
            <a:bodyPr wrap="square" lIns="36000" tIns="36000" rIns="36000" bIns="36000" rtlCol="0">
              <a:spAutoFit/>
            </a:bodyPr>
            <a:lstStyle/>
            <a:p>
              <a:r>
                <a:rPr lang="en-GB" sz="2400" dirty="0" err="1"/>
                <a:t>ex</a:t>
              </a:r>
              <a:r>
                <a:rPr lang="en-GB" sz="2400" dirty="0" err="1" smtClean="0"/>
                <a:t>:“is</a:t>
              </a:r>
              <a:r>
                <a:rPr lang="en-GB" sz="2400" dirty="0" smtClean="0"/>
                <a:t> author of”</a:t>
              </a:r>
              <a:endParaRPr lang="en-GB" sz="2400" dirty="0"/>
            </a:p>
          </p:txBody>
        </p:sp>
        <p:cxnSp>
          <p:nvCxnSpPr>
            <p:cNvPr id="22" name="Curved Connector 21"/>
            <p:cNvCxnSpPr>
              <a:stCxn id="9" idx="3"/>
              <a:endCxn id="14" idx="5"/>
            </p:cNvCxnSpPr>
            <p:nvPr/>
          </p:nvCxnSpPr>
          <p:spPr>
            <a:xfrm rot="5400000" flipH="1">
              <a:off x="3271120" y="1541540"/>
              <a:ext cx="136339" cy="2790182"/>
            </a:xfrm>
            <a:prstGeom prst="curvedConnector3">
              <a:avLst>
                <a:gd name="adj1" fmla="val -314628"/>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p:nvGrpSpPr>
        <p:grpSpPr>
          <a:xfrm>
            <a:off x="5428524" y="2945448"/>
            <a:ext cx="2599860" cy="442035"/>
            <a:chOff x="5428524" y="2945448"/>
            <a:chExt cx="2599860" cy="442035"/>
          </a:xfrm>
        </p:grpSpPr>
        <p:cxnSp>
          <p:nvCxnSpPr>
            <p:cNvPr id="25" name="Curved Connector 24"/>
            <p:cNvCxnSpPr>
              <a:stCxn id="9" idx="0"/>
              <a:endCxn id="6" idx="2"/>
            </p:cNvCxnSpPr>
            <p:nvPr/>
          </p:nvCxnSpPr>
          <p:spPr>
            <a:xfrm rot="5400000" flipH="1" flipV="1">
              <a:off x="5377316" y="3033008"/>
              <a:ext cx="398020" cy="295604"/>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5724128" y="2945448"/>
              <a:ext cx="2304256"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name”</a:t>
              </a:r>
              <a:endParaRPr lang="en-GB" sz="2400" dirty="0"/>
            </a:p>
          </p:txBody>
        </p:sp>
      </p:grpSp>
      <p:sp>
        <p:nvSpPr>
          <p:cNvPr id="30" name="TextBox 29"/>
          <p:cNvSpPr txBox="1"/>
          <p:nvPr/>
        </p:nvSpPr>
        <p:spPr>
          <a:xfrm>
            <a:off x="6713197" y="3842878"/>
            <a:ext cx="1891179"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“G. J. Dunsire”</a:t>
            </a:r>
            <a:endParaRPr lang="en-GB" sz="2400" dirty="0"/>
          </a:p>
        </p:txBody>
      </p:sp>
      <p:grpSp>
        <p:nvGrpSpPr>
          <p:cNvPr id="28" name="Group 27"/>
          <p:cNvGrpSpPr/>
          <p:nvPr/>
        </p:nvGrpSpPr>
        <p:grpSpPr>
          <a:xfrm>
            <a:off x="6305961" y="4063896"/>
            <a:ext cx="2304256" cy="1295081"/>
            <a:chOff x="6305961" y="4063896"/>
            <a:chExt cx="2304256" cy="1295081"/>
          </a:xfrm>
        </p:grpSpPr>
        <p:cxnSp>
          <p:nvCxnSpPr>
            <p:cNvPr id="31" name="Curved Connector 30"/>
            <p:cNvCxnSpPr>
              <a:stCxn id="9" idx="6"/>
              <a:endCxn id="30" idx="2"/>
            </p:cNvCxnSpPr>
            <p:nvPr/>
          </p:nvCxnSpPr>
          <p:spPr>
            <a:xfrm>
              <a:off x="6364628" y="4063896"/>
              <a:ext cx="1294159" cy="221017"/>
            </a:xfrm>
            <a:prstGeom prst="curvedConnector4">
              <a:avLst>
                <a:gd name="adj1" fmla="val 13467"/>
                <a:gd name="adj2" fmla="val 203431"/>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6305961" y="4547610"/>
              <a:ext cx="2304256" cy="811367"/>
            </a:xfrm>
            <a:prstGeom prst="rect">
              <a:avLst/>
            </a:prstGeom>
            <a:noFill/>
            <a:ln w="25400">
              <a:noFill/>
            </a:ln>
          </p:spPr>
          <p:txBody>
            <a:bodyPr wrap="square" lIns="36000" tIns="36000" rIns="36000" bIns="36000" rtlCol="0">
              <a:spAutoFit/>
            </a:bodyPr>
            <a:lstStyle/>
            <a:p>
              <a:pPr algn="r"/>
              <a:r>
                <a:rPr lang="en-GB" sz="2400" dirty="0" err="1"/>
                <a:t>ex:“has</a:t>
              </a:r>
              <a:r>
                <a:rPr lang="en-GB" sz="2400" dirty="0"/>
                <a:t> </a:t>
              </a:r>
              <a:r>
                <a:rPr lang="en-GB" sz="2400" dirty="0" smtClean="0"/>
                <a:t>alternate name”</a:t>
              </a:r>
              <a:endParaRPr lang="en-GB" sz="2400" dirty="0"/>
            </a:p>
          </p:txBody>
        </p:sp>
      </p:grpSp>
      <p:grpSp>
        <p:nvGrpSpPr>
          <p:cNvPr id="35" name="Group 34"/>
          <p:cNvGrpSpPr/>
          <p:nvPr/>
        </p:nvGrpSpPr>
        <p:grpSpPr>
          <a:xfrm>
            <a:off x="5786579" y="5349474"/>
            <a:ext cx="1872208" cy="945744"/>
            <a:chOff x="1835696" y="2987312"/>
            <a:chExt cx="1872208" cy="945744"/>
          </a:xfrm>
        </p:grpSpPr>
        <p:sp>
          <p:nvSpPr>
            <p:cNvPr id="36" name="Oval 35"/>
            <p:cNvSpPr/>
            <p:nvPr/>
          </p:nvSpPr>
          <p:spPr>
            <a:xfrm>
              <a:off x="1835696" y="2987312"/>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Box 36"/>
            <p:cNvSpPr txBox="1"/>
            <p:nvPr/>
          </p:nvSpPr>
          <p:spPr>
            <a:xfrm>
              <a:off x="1961710" y="3054501"/>
              <a:ext cx="1620180" cy="811367"/>
            </a:xfrm>
            <a:prstGeom prst="rect">
              <a:avLst/>
            </a:prstGeom>
            <a:noFill/>
          </p:spPr>
          <p:txBody>
            <a:bodyPr wrap="square" lIns="36000" tIns="36000" rIns="36000" bIns="36000" rtlCol="0">
              <a:spAutoFit/>
            </a:bodyPr>
            <a:lstStyle/>
            <a:p>
              <a:pPr algn="ctr"/>
              <a:r>
                <a:rPr lang="en-GB" sz="2400" dirty="0"/>
                <a:t>ex:</a:t>
              </a:r>
            </a:p>
            <a:p>
              <a:pPr algn="ctr"/>
              <a:r>
                <a:rPr lang="en-GB" sz="2400" dirty="0" smtClean="0"/>
                <a:t>Scotland</a:t>
              </a:r>
              <a:endParaRPr lang="en-GB" sz="2400" dirty="0"/>
            </a:p>
          </p:txBody>
        </p:sp>
      </p:grpSp>
      <p:grpSp>
        <p:nvGrpSpPr>
          <p:cNvPr id="29" name="Group 28"/>
          <p:cNvGrpSpPr/>
          <p:nvPr/>
        </p:nvGrpSpPr>
        <p:grpSpPr>
          <a:xfrm>
            <a:off x="3630024" y="4747972"/>
            <a:ext cx="2304256" cy="1724642"/>
            <a:chOff x="3630024" y="4747972"/>
            <a:chExt cx="2304256" cy="1724642"/>
          </a:xfrm>
        </p:grpSpPr>
        <p:cxnSp>
          <p:nvCxnSpPr>
            <p:cNvPr id="38" name="Curved Connector 37"/>
            <p:cNvCxnSpPr>
              <a:stCxn id="9" idx="4"/>
              <a:endCxn id="36" idx="2"/>
            </p:cNvCxnSpPr>
            <p:nvPr/>
          </p:nvCxnSpPr>
          <p:spPr>
            <a:xfrm rot="16200000" flipH="1">
              <a:off x="5070364" y="5106131"/>
              <a:ext cx="1074374" cy="358055"/>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3630024" y="5661247"/>
              <a:ext cx="2304256" cy="811367"/>
            </a:xfrm>
            <a:prstGeom prst="rect">
              <a:avLst/>
            </a:prstGeom>
            <a:noFill/>
            <a:ln w="25400">
              <a:noFill/>
            </a:ln>
          </p:spPr>
          <p:txBody>
            <a:bodyPr wrap="square" lIns="36000" tIns="36000" rIns="36000" bIns="36000" rtlCol="0">
              <a:spAutoFit/>
            </a:bodyPr>
            <a:lstStyle/>
            <a:p>
              <a:r>
                <a:rPr lang="en-GB" sz="2400" dirty="0" err="1"/>
                <a:t>ex:“</a:t>
              </a:r>
              <a:r>
                <a:rPr lang="en-GB" sz="2400" dirty="0" err="1" smtClean="0"/>
                <a:t>has</a:t>
              </a:r>
              <a:endParaRPr lang="en-GB" sz="2400" dirty="0" smtClean="0"/>
            </a:p>
            <a:p>
              <a:r>
                <a:rPr lang="en-GB" sz="2400" dirty="0"/>
                <a:t>c</a:t>
              </a:r>
              <a:r>
                <a:rPr lang="en-GB" sz="2400" dirty="0" smtClean="0"/>
                <a:t>ountry of birth”</a:t>
              </a:r>
              <a:endParaRPr lang="en-GB" sz="2400" dirty="0"/>
            </a:p>
          </p:txBody>
        </p:sp>
      </p:grpSp>
      <p:sp>
        <p:nvSpPr>
          <p:cNvPr id="75" name="TextBox 74"/>
          <p:cNvSpPr txBox="1"/>
          <p:nvPr/>
        </p:nvSpPr>
        <p:spPr>
          <a:xfrm>
            <a:off x="6218070" y="1470043"/>
            <a:ext cx="2304256" cy="811367"/>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“RDA and the Semantic Web”</a:t>
            </a:r>
            <a:endParaRPr lang="en-GB" sz="2400" dirty="0"/>
          </a:p>
        </p:txBody>
      </p:sp>
      <p:grpSp>
        <p:nvGrpSpPr>
          <p:cNvPr id="32" name="Group 31"/>
          <p:cNvGrpSpPr/>
          <p:nvPr/>
        </p:nvGrpSpPr>
        <p:grpSpPr>
          <a:xfrm>
            <a:off x="1976417" y="1421924"/>
            <a:ext cx="4241653" cy="2320607"/>
            <a:chOff x="1976417" y="1421924"/>
            <a:chExt cx="4241653" cy="2320607"/>
          </a:xfrm>
        </p:grpSpPr>
        <p:cxnSp>
          <p:nvCxnSpPr>
            <p:cNvPr id="76" name="Curved Connector 75"/>
            <p:cNvCxnSpPr>
              <a:stCxn id="14" idx="7"/>
              <a:endCxn id="75" idx="1"/>
            </p:cNvCxnSpPr>
            <p:nvPr/>
          </p:nvCxnSpPr>
          <p:spPr>
            <a:xfrm rot="5400000" flipH="1" flipV="1">
              <a:off x="3163842" y="688303"/>
              <a:ext cx="1866803" cy="4241653"/>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80" name="TextBox 79"/>
            <p:cNvSpPr txBox="1"/>
            <p:nvPr/>
          </p:nvSpPr>
          <p:spPr>
            <a:xfrm>
              <a:off x="4352224" y="1421924"/>
              <a:ext cx="1843768"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title”</a:t>
              </a:r>
              <a:endParaRPr lang="en-GB" sz="2400" dirty="0"/>
            </a:p>
          </p:txBody>
        </p:sp>
      </p:grpSp>
      <p:grpSp>
        <p:nvGrpSpPr>
          <p:cNvPr id="81" name="Group 80"/>
          <p:cNvGrpSpPr/>
          <p:nvPr/>
        </p:nvGrpSpPr>
        <p:grpSpPr>
          <a:xfrm>
            <a:off x="3021051" y="253594"/>
            <a:ext cx="1872208" cy="945744"/>
            <a:chOff x="1835696" y="2987312"/>
            <a:chExt cx="1872208" cy="945744"/>
          </a:xfrm>
        </p:grpSpPr>
        <p:sp>
          <p:nvSpPr>
            <p:cNvPr id="82" name="Oval 81"/>
            <p:cNvSpPr/>
            <p:nvPr/>
          </p:nvSpPr>
          <p:spPr>
            <a:xfrm>
              <a:off x="1835696" y="2987312"/>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TextBox 82"/>
            <p:cNvSpPr txBox="1"/>
            <p:nvPr/>
          </p:nvSpPr>
          <p:spPr>
            <a:xfrm>
              <a:off x="1961710" y="3054501"/>
              <a:ext cx="1620180" cy="811367"/>
            </a:xfrm>
            <a:prstGeom prst="rect">
              <a:avLst/>
            </a:prstGeom>
            <a:noFill/>
          </p:spPr>
          <p:txBody>
            <a:bodyPr wrap="square" lIns="36000" tIns="36000" rIns="36000" bIns="36000" rtlCol="0">
              <a:spAutoFit/>
            </a:bodyPr>
            <a:lstStyle/>
            <a:p>
              <a:pPr algn="ctr"/>
              <a:r>
                <a:rPr lang="en-GB" sz="2400" dirty="0"/>
                <a:t>ex:</a:t>
              </a:r>
            </a:p>
            <a:p>
              <a:pPr algn="ctr"/>
              <a:r>
                <a:rPr lang="en-GB" sz="2400" dirty="0"/>
                <a:t>“</a:t>
              </a:r>
              <a:r>
                <a:rPr lang="en-GB" sz="2400" dirty="0" smtClean="0"/>
                <a:t>That </a:t>
              </a:r>
              <a:r>
                <a:rPr lang="en-GB" sz="2400" dirty="0"/>
                <a:t>work”</a:t>
              </a:r>
            </a:p>
          </p:txBody>
        </p:sp>
      </p:grpSp>
      <p:grpSp>
        <p:nvGrpSpPr>
          <p:cNvPr id="33" name="Group 32"/>
          <p:cNvGrpSpPr/>
          <p:nvPr/>
        </p:nvGrpSpPr>
        <p:grpSpPr>
          <a:xfrm>
            <a:off x="1314492" y="1060837"/>
            <a:ext cx="5110142" cy="2543192"/>
            <a:chOff x="1314492" y="1060837"/>
            <a:chExt cx="5110142" cy="2543192"/>
          </a:xfrm>
        </p:grpSpPr>
        <p:cxnSp>
          <p:nvCxnSpPr>
            <p:cNvPr id="86" name="Curved Connector 85"/>
            <p:cNvCxnSpPr>
              <a:stCxn id="14" idx="0"/>
              <a:endCxn id="82" idx="3"/>
            </p:cNvCxnSpPr>
            <p:nvPr/>
          </p:nvCxnSpPr>
          <p:spPr>
            <a:xfrm rot="5400000" flipH="1" flipV="1">
              <a:off x="1033265" y="1342064"/>
              <a:ext cx="2543192" cy="1980738"/>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03" name="TextBox 102"/>
            <p:cNvSpPr txBox="1"/>
            <p:nvPr/>
          </p:nvSpPr>
          <p:spPr>
            <a:xfrm>
              <a:off x="3322435" y="1132150"/>
              <a:ext cx="3102199" cy="442035"/>
            </a:xfrm>
            <a:prstGeom prst="rect">
              <a:avLst/>
            </a:prstGeom>
            <a:noFill/>
            <a:ln w="25400">
              <a:noFill/>
            </a:ln>
          </p:spPr>
          <p:txBody>
            <a:bodyPr wrap="square" lIns="36000" tIns="36000" rIns="36000" bIns="36000" rtlCol="0">
              <a:spAutoFit/>
            </a:bodyPr>
            <a:lstStyle/>
            <a:p>
              <a:r>
                <a:rPr lang="en-GB" sz="2400" dirty="0" err="1"/>
                <a:t>ex:“</a:t>
              </a:r>
              <a:r>
                <a:rPr lang="en-GB" sz="2400" dirty="0" err="1" smtClean="0"/>
                <a:t>has</a:t>
              </a:r>
              <a:r>
                <a:rPr lang="en-GB" sz="2400" dirty="0" smtClean="0"/>
                <a:t> derivative work”</a:t>
              </a:r>
              <a:endParaRPr lang="en-GB" sz="2400" dirty="0"/>
            </a:p>
          </p:txBody>
        </p:sp>
      </p:grpSp>
      <p:grpSp>
        <p:nvGrpSpPr>
          <p:cNvPr id="39" name="Group 38"/>
          <p:cNvGrpSpPr/>
          <p:nvPr/>
        </p:nvGrpSpPr>
        <p:grpSpPr>
          <a:xfrm>
            <a:off x="504402" y="367560"/>
            <a:ext cx="2516649" cy="3374970"/>
            <a:chOff x="504402" y="367560"/>
            <a:chExt cx="2516649" cy="3374970"/>
          </a:xfrm>
        </p:grpSpPr>
        <p:cxnSp>
          <p:nvCxnSpPr>
            <p:cNvPr id="87" name="Curved Connector 86"/>
            <p:cNvCxnSpPr>
              <a:stCxn id="82" idx="2"/>
              <a:endCxn id="14" idx="1"/>
            </p:cNvCxnSpPr>
            <p:nvPr/>
          </p:nvCxnSpPr>
          <p:spPr>
            <a:xfrm rot="10800000" flipV="1">
              <a:off x="652567" y="726466"/>
              <a:ext cx="2368484" cy="3016064"/>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504402" y="367560"/>
              <a:ext cx="2304256" cy="811367"/>
            </a:xfrm>
            <a:prstGeom prst="rect">
              <a:avLst/>
            </a:prstGeom>
            <a:noFill/>
            <a:ln w="25400">
              <a:noFill/>
            </a:ln>
          </p:spPr>
          <p:txBody>
            <a:bodyPr wrap="square" lIns="36000" tIns="36000" rIns="36000" bIns="36000" rtlCol="0">
              <a:spAutoFit/>
            </a:bodyPr>
            <a:lstStyle/>
            <a:p>
              <a:r>
                <a:rPr lang="en-GB" sz="2400" dirty="0" err="1"/>
                <a:t>ex</a:t>
              </a:r>
              <a:r>
                <a:rPr lang="en-GB" sz="2400" dirty="0" err="1" smtClean="0"/>
                <a:t>:“is</a:t>
              </a:r>
              <a:r>
                <a:rPr lang="en-GB" sz="2400" dirty="0" smtClean="0"/>
                <a:t> derivative work of”</a:t>
              </a:r>
              <a:endParaRPr lang="en-GB" sz="2400" dirty="0"/>
            </a:p>
          </p:txBody>
        </p:sp>
      </p:grpSp>
      <p:sp>
        <p:nvSpPr>
          <p:cNvPr id="47" name="Oval 46"/>
          <p:cNvSpPr/>
          <p:nvPr/>
        </p:nvSpPr>
        <p:spPr>
          <a:xfrm>
            <a:off x="504401" y="3684502"/>
            <a:ext cx="1489163" cy="10081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Oval 60"/>
          <p:cNvSpPr/>
          <p:nvPr/>
        </p:nvSpPr>
        <p:spPr>
          <a:xfrm>
            <a:off x="4683941" y="3471329"/>
            <a:ext cx="1489163" cy="122128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p:nvSpPr>
        <p:spPr>
          <a:xfrm>
            <a:off x="5934280" y="5416663"/>
            <a:ext cx="1489163" cy="10081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Oval 62"/>
          <p:cNvSpPr/>
          <p:nvPr/>
        </p:nvSpPr>
        <p:spPr>
          <a:xfrm>
            <a:off x="3066183" y="320783"/>
            <a:ext cx="1715969" cy="100811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4" name="Curved Connector 63"/>
          <p:cNvCxnSpPr>
            <a:stCxn id="36" idx="6"/>
          </p:cNvCxnSpPr>
          <p:nvPr/>
        </p:nvCxnSpPr>
        <p:spPr>
          <a:xfrm flipV="1">
            <a:off x="7658787" y="5517232"/>
            <a:ext cx="657629" cy="305114"/>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65" name="Curved Connector 64"/>
          <p:cNvCxnSpPr>
            <a:endCxn id="36" idx="5"/>
          </p:cNvCxnSpPr>
          <p:nvPr/>
        </p:nvCxnSpPr>
        <p:spPr>
          <a:xfrm rot="10800000">
            <a:off x="7384608" y="6156718"/>
            <a:ext cx="931808" cy="71313"/>
          </a:xfrm>
          <a:prstGeom prst="curvedConnector4">
            <a:avLst>
              <a:gd name="adj1" fmla="val 35288"/>
              <a:gd name="adj2" fmla="val -414774"/>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72" name="Curved Connector 71"/>
          <p:cNvCxnSpPr>
            <a:stCxn id="82" idx="6"/>
          </p:cNvCxnSpPr>
          <p:nvPr/>
        </p:nvCxnSpPr>
        <p:spPr>
          <a:xfrm flipV="1">
            <a:off x="4893259" y="367560"/>
            <a:ext cx="714292" cy="358906"/>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77" name="Curved Connector 76"/>
          <p:cNvCxnSpPr>
            <a:endCxn id="14" idx="4"/>
          </p:cNvCxnSpPr>
          <p:nvPr/>
        </p:nvCxnSpPr>
        <p:spPr>
          <a:xfrm rot="16200000" flipV="1">
            <a:off x="939365" y="4924901"/>
            <a:ext cx="1272573" cy="522318"/>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78" name="Curved Connector 77"/>
          <p:cNvCxnSpPr>
            <a:stCxn id="14" idx="3"/>
          </p:cNvCxnSpPr>
          <p:nvPr/>
        </p:nvCxnSpPr>
        <p:spPr>
          <a:xfrm rot="16200000" flipH="1">
            <a:off x="129368" y="4934470"/>
            <a:ext cx="1509449" cy="463051"/>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84" name="Curved Connector 83"/>
          <p:cNvCxnSpPr>
            <a:stCxn id="36" idx="4"/>
          </p:cNvCxnSpPr>
          <p:nvPr/>
        </p:nvCxnSpPr>
        <p:spPr>
          <a:xfrm rot="5400000">
            <a:off x="6354358" y="6113965"/>
            <a:ext cx="187073" cy="549579"/>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87524" y="152636"/>
            <a:ext cx="8568952" cy="65527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ectangle 59"/>
          <p:cNvSpPr/>
          <p:nvPr/>
        </p:nvSpPr>
        <p:spPr>
          <a:xfrm>
            <a:off x="1367098" y="994639"/>
            <a:ext cx="6409804" cy="486872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Rectangle 65"/>
          <p:cNvSpPr/>
          <p:nvPr/>
        </p:nvSpPr>
        <p:spPr>
          <a:xfrm>
            <a:off x="3232064" y="2465871"/>
            <a:ext cx="2679873" cy="19262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3851220" y="2520450"/>
            <a:ext cx="1441560" cy="1815882"/>
          </a:xfrm>
          <a:prstGeom prst="rect">
            <a:avLst/>
          </a:prstGeom>
          <a:noFill/>
        </p:spPr>
        <p:txBody>
          <a:bodyPr wrap="square" rtlCol="0">
            <a:spAutoFit/>
          </a:bodyPr>
          <a:lstStyle/>
          <a:p>
            <a:pPr algn="ctr"/>
            <a:r>
              <a:rPr lang="en-GB" sz="2800" dirty="0" smtClean="0"/>
              <a:t>One giant global graph</a:t>
            </a:r>
            <a:endParaRPr lang="en-GB" sz="2800" dirty="0"/>
          </a:p>
        </p:txBody>
      </p:sp>
    </p:spTree>
    <p:extLst>
      <p:ext uri="{BB962C8B-B14F-4D97-AF65-F5344CB8AC3E}">
        <p14:creationId xmlns:p14="http://schemas.microsoft.com/office/powerpoint/2010/main" val="1998068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1000"/>
                                        <p:tgtEl>
                                          <p:spTgt spid="8"/>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fade">
                                      <p:cBhvr>
                                        <p:cTn id="20" dur="1000"/>
                                        <p:tgtEl>
                                          <p:spTgt spid="16"/>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fade">
                                      <p:cBhvr>
                                        <p:cTn id="24" dur="1000"/>
                                        <p:tgtEl>
                                          <p:spTgt spid="1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nodeType="clickEffect">
                                  <p:stCondLst>
                                    <p:cond delay="0"/>
                                  </p:stCondLst>
                                  <p:childTnLst>
                                    <p:animEffect transition="out" filter="fade">
                                      <p:cBhvr>
                                        <p:cTn id="28" dur="1000"/>
                                        <p:tgtEl>
                                          <p:spTgt spid="16"/>
                                        </p:tgtEl>
                                      </p:cBhvr>
                                    </p:animEffect>
                                    <p:set>
                                      <p:cBhvr>
                                        <p:cTn id="29" dur="1" fill="hold">
                                          <p:stCondLst>
                                            <p:cond delay="999"/>
                                          </p:stCondLst>
                                        </p:cTn>
                                        <p:tgtEl>
                                          <p:spTgt spid="16"/>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1000"/>
                                        <p:tgtEl>
                                          <p:spTgt spid="18"/>
                                        </p:tgtEl>
                                      </p:cBhvr>
                                    </p:animEffect>
                                    <p:set>
                                      <p:cBhvr>
                                        <p:cTn id="32" dur="1" fill="hold">
                                          <p:stCondLst>
                                            <p:cond delay="999"/>
                                          </p:stCondLst>
                                        </p:cTn>
                                        <p:tgtEl>
                                          <p:spTgt spid="18"/>
                                        </p:tgtEl>
                                        <p:attrNameLst>
                                          <p:attrName>style.visibility</p:attrName>
                                        </p:attrNameLst>
                                      </p:cBhvr>
                                      <p:to>
                                        <p:strVal val="hidden"/>
                                      </p:to>
                                    </p:set>
                                  </p:childTnLst>
                                </p:cTn>
                              </p:par>
                            </p:childTnLst>
                          </p:cTn>
                        </p:par>
                        <p:par>
                          <p:cTn id="33" fill="hold">
                            <p:stCondLst>
                              <p:cond delay="1000"/>
                            </p:stCondLst>
                            <p:childTnLst>
                              <p:par>
                                <p:cTn id="34" presetID="10" presetClass="entr" presetSubtype="0" fill="hold" nodeType="afterEffect">
                                  <p:stCondLst>
                                    <p:cond delay="0"/>
                                  </p:stCondLst>
                                  <p:childTnLst>
                                    <p:set>
                                      <p:cBhvr>
                                        <p:cTn id="35" dur="1" fill="hold">
                                          <p:stCondLst>
                                            <p:cond delay="0"/>
                                          </p:stCondLst>
                                        </p:cTn>
                                        <p:tgtEl>
                                          <p:spTgt spid="52"/>
                                        </p:tgtEl>
                                        <p:attrNameLst>
                                          <p:attrName>style.visibility</p:attrName>
                                        </p:attrNameLst>
                                      </p:cBhvr>
                                      <p:to>
                                        <p:strVal val="visible"/>
                                      </p:to>
                                    </p:set>
                                    <p:animEffect transition="in" filter="fade">
                                      <p:cBhvr>
                                        <p:cTn id="36" dur="1000"/>
                                        <p:tgtEl>
                                          <p:spTgt spid="52"/>
                                        </p:tgtEl>
                                      </p:cBhvr>
                                    </p:animEffect>
                                  </p:childTnLst>
                                </p:cTn>
                              </p:par>
                            </p:childTnLst>
                          </p:cTn>
                        </p:par>
                        <p:par>
                          <p:cTn id="37" fill="hold">
                            <p:stCondLst>
                              <p:cond delay="2000"/>
                            </p:stCondLst>
                            <p:childTnLst>
                              <p:par>
                                <p:cTn id="38" presetID="10" presetClass="entr" presetSubtype="0" fill="hold" nodeType="after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fade">
                                      <p:cBhvr>
                                        <p:cTn id="40" dur="1000"/>
                                        <p:tgtEl>
                                          <p:spTgt spid="23"/>
                                        </p:tgtEl>
                                      </p:cBhvr>
                                    </p:animEffect>
                                  </p:childTnLst>
                                </p:cTn>
                              </p:par>
                            </p:childTnLst>
                          </p:cTn>
                        </p:par>
                        <p:par>
                          <p:cTn id="41" fill="hold">
                            <p:stCondLst>
                              <p:cond delay="3000"/>
                            </p:stCondLst>
                            <p:childTnLst>
                              <p:par>
                                <p:cTn id="42" presetID="10" presetClass="entr" presetSubtype="0" fill="hold" nodeType="afterEffect">
                                  <p:stCondLst>
                                    <p:cond delay="0"/>
                                  </p:stCondLst>
                                  <p:childTnLst>
                                    <p:set>
                                      <p:cBhvr>
                                        <p:cTn id="43" dur="1" fill="hold">
                                          <p:stCondLst>
                                            <p:cond delay="0"/>
                                          </p:stCondLst>
                                        </p:cTn>
                                        <p:tgtEl>
                                          <p:spTgt spid="68"/>
                                        </p:tgtEl>
                                        <p:attrNameLst>
                                          <p:attrName>style.visibility</p:attrName>
                                        </p:attrNameLst>
                                      </p:cBhvr>
                                      <p:to>
                                        <p:strVal val="visible"/>
                                      </p:to>
                                    </p:set>
                                    <p:animEffect transition="in" filter="fade">
                                      <p:cBhvr>
                                        <p:cTn id="44" dur="1000"/>
                                        <p:tgtEl>
                                          <p:spTgt spid="68"/>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fade">
                                      <p:cBhvr>
                                        <p:cTn id="49" dur="1000"/>
                                        <p:tgtEl>
                                          <p:spTgt spid="27"/>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24"/>
                                        </p:tgtEl>
                                        <p:attrNameLst>
                                          <p:attrName>style.visibility</p:attrName>
                                        </p:attrNameLst>
                                      </p:cBhvr>
                                      <p:to>
                                        <p:strVal val="visible"/>
                                      </p:to>
                                    </p:set>
                                    <p:animEffect transition="in" filter="fade">
                                      <p:cBhvr>
                                        <p:cTn id="54" dur="1000"/>
                                        <p:tgtEl>
                                          <p:spTgt spid="2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nodeType="clickEffect">
                                  <p:stCondLst>
                                    <p:cond delay="0"/>
                                  </p:stCondLst>
                                  <p:childTnLst>
                                    <p:animEffect transition="out" filter="fade">
                                      <p:cBhvr>
                                        <p:cTn id="58" dur="1000"/>
                                        <p:tgtEl>
                                          <p:spTgt spid="2"/>
                                        </p:tgtEl>
                                      </p:cBhvr>
                                    </p:animEffect>
                                    <p:set>
                                      <p:cBhvr>
                                        <p:cTn id="59" dur="1" fill="hold">
                                          <p:stCondLst>
                                            <p:cond delay="999"/>
                                          </p:stCondLst>
                                        </p:cTn>
                                        <p:tgtEl>
                                          <p:spTgt spid="2"/>
                                        </p:tgtEl>
                                        <p:attrNameLst>
                                          <p:attrName>style.visibility</p:attrName>
                                        </p:attrNameLst>
                                      </p:cBhvr>
                                      <p:to>
                                        <p:strVal val="hidden"/>
                                      </p:to>
                                    </p:set>
                                  </p:childTnLst>
                                </p:cTn>
                              </p:par>
                              <p:par>
                                <p:cTn id="60" presetID="10" presetClass="exit" presetSubtype="0" fill="hold" nodeType="withEffect">
                                  <p:stCondLst>
                                    <p:cond delay="0"/>
                                  </p:stCondLst>
                                  <p:childTnLst>
                                    <p:animEffect transition="out" filter="fade">
                                      <p:cBhvr>
                                        <p:cTn id="61" dur="1000"/>
                                        <p:tgtEl>
                                          <p:spTgt spid="8"/>
                                        </p:tgtEl>
                                      </p:cBhvr>
                                    </p:animEffect>
                                    <p:set>
                                      <p:cBhvr>
                                        <p:cTn id="62" dur="1" fill="hold">
                                          <p:stCondLst>
                                            <p:cond delay="999"/>
                                          </p:stCondLst>
                                        </p:cTn>
                                        <p:tgtEl>
                                          <p:spTgt spid="8"/>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fade">
                                      <p:cBhvr>
                                        <p:cTn id="67" dur="1000"/>
                                        <p:tgtEl>
                                          <p:spTgt spid="28"/>
                                        </p:tgtEl>
                                      </p:cBhvr>
                                    </p:animEffect>
                                  </p:childTnLst>
                                </p:cTn>
                              </p:par>
                            </p:childTnLst>
                          </p:cTn>
                        </p:par>
                        <p:par>
                          <p:cTn id="68" fill="hold">
                            <p:stCondLst>
                              <p:cond delay="1000"/>
                            </p:stCondLst>
                            <p:childTnLst>
                              <p:par>
                                <p:cTn id="69" presetID="10" presetClass="entr" presetSubtype="0" fill="hold" grpId="0" nodeType="afterEffect">
                                  <p:stCondLst>
                                    <p:cond delay="0"/>
                                  </p:stCondLst>
                                  <p:childTnLst>
                                    <p:set>
                                      <p:cBhvr>
                                        <p:cTn id="70" dur="1" fill="hold">
                                          <p:stCondLst>
                                            <p:cond delay="0"/>
                                          </p:stCondLst>
                                        </p:cTn>
                                        <p:tgtEl>
                                          <p:spTgt spid="30"/>
                                        </p:tgtEl>
                                        <p:attrNameLst>
                                          <p:attrName>style.visibility</p:attrName>
                                        </p:attrNameLst>
                                      </p:cBhvr>
                                      <p:to>
                                        <p:strVal val="visible"/>
                                      </p:to>
                                    </p:set>
                                    <p:animEffect transition="in" filter="fade">
                                      <p:cBhvr>
                                        <p:cTn id="71" dur="1000"/>
                                        <p:tgtEl>
                                          <p:spTgt spid="30"/>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29"/>
                                        </p:tgtEl>
                                        <p:attrNameLst>
                                          <p:attrName>style.visibility</p:attrName>
                                        </p:attrNameLst>
                                      </p:cBhvr>
                                      <p:to>
                                        <p:strVal val="visible"/>
                                      </p:to>
                                    </p:set>
                                    <p:animEffect transition="in" filter="fade">
                                      <p:cBhvr>
                                        <p:cTn id="76" dur="1000"/>
                                        <p:tgtEl>
                                          <p:spTgt spid="29"/>
                                        </p:tgtEl>
                                      </p:cBhvr>
                                    </p:animEffect>
                                  </p:childTnLst>
                                </p:cTn>
                              </p:par>
                            </p:childTnLst>
                          </p:cTn>
                        </p:par>
                        <p:par>
                          <p:cTn id="77" fill="hold">
                            <p:stCondLst>
                              <p:cond delay="1000"/>
                            </p:stCondLst>
                            <p:childTnLst>
                              <p:par>
                                <p:cTn id="78" presetID="10" presetClass="entr" presetSubtype="0" fill="hold" nodeType="afterEffect">
                                  <p:stCondLst>
                                    <p:cond delay="0"/>
                                  </p:stCondLst>
                                  <p:childTnLst>
                                    <p:set>
                                      <p:cBhvr>
                                        <p:cTn id="79" dur="1" fill="hold">
                                          <p:stCondLst>
                                            <p:cond delay="0"/>
                                          </p:stCondLst>
                                        </p:cTn>
                                        <p:tgtEl>
                                          <p:spTgt spid="35"/>
                                        </p:tgtEl>
                                        <p:attrNameLst>
                                          <p:attrName>style.visibility</p:attrName>
                                        </p:attrNameLst>
                                      </p:cBhvr>
                                      <p:to>
                                        <p:strVal val="visible"/>
                                      </p:to>
                                    </p:set>
                                    <p:animEffect transition="in" filter="fade">
                                      <p:cBhvr>
                                        <p:cTn id="80" dur="1000"/>
                                        <p:tgtEl>
                                          <p:spTgt spid="35"/>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32"/>
                                        </p:tgtEl>
                                        <p:attrNameLst>
                                          <p:attrName>style.visibility</p:attrName>
                                        </p:attrNameLst>
                                      </p:cBhvr>
                                      <p:to>
                                        <p:strVal val="visible"/>
                                      </p:to>
                                    </p:set>
                                    <p:animEffect transition="in" filter="fade">
                                      <p:cBhvr>
                                        <p:cTn id="85" dur="1000"/>
                                        <p:tgtEl>
                                          <p:spTgt spid="32"/>
                                        </p:tgtEl>
                                      </p:cBhvr>
                                    </p:animEffect>
                                  </p:childTnLst>
                                </p:cTn>
                              </p:par>
                            </p:childTnLst>
                          </p:cTn>
                        </p:par>
                        <p:par>
                          <p:cTn id="86" fill="hold">
                            <p:stCondLst>
                              <p:cond delay="1000"/>
                            </p:stCondLst>
                            <p:childTnLst>
                              <p:par>
                                <p:cTn id="87" presetID="10" presetClass="entr" presetSubtype="0" fill="hold" grpId="0" nodeType="afterEffect">
                                  <p:stCondLst>
                                    <p:cond delay="0"/>
                                  </p:stCondLst>
                                  <p:childTnLst>
                                    <p:set>
                                      <p:cBhvr>
                                        <p:cTn id="88" dur="1" fill="hold">
                                          <p:stCondLst>
                                            <p:cond delay="0"/>
                                          </p:stCondLst>
                                        </p:cTn>
                                        <p:tgtEl>
                                          <p:spTgt spid="75"/>
                                        </p:tgtEl>
                                        <p:attrNameLst>
                                          <p:attrName>style.visibility</p:attrName>
                                        </p:attrNameLst>
                                      </p:cBhvr>
                                      <p:to>
                                        <p:strVal val="visible"/>
                                      </p:to>
                                    </p:set>
                                    <p:animEffect transition="in" filter="fade">
                                      <p:cBhvr>
                                        <p:cTn id="89" dur="1000"/>
                                        <p:tgtEl>
                                          <p:spTgt spid="75"/>
                                        </p:tgtEl>
                                      </p:cBhvr>
                                    </p:animEffect>
                                  </p:childTnLst>
                                </p:cTn>
                              </p:par>
                            </p:childTnLst>
                          </p:cTn>
                        </p:par>
                        <p:par>
                          <p:cTn id="90" fill="hold">
                            <p:stCondLst>
                              <p:cond delay="2000"/>
                            </p:stCondLst>
                            <p:childTnLst>
                              <p:par>
                                <p:cTn id="91" presetID="10" presetClass="entr" presetSubtype="0" fill="hold" nodeType="afterEffect">
                                  <p:stCondLst>
                                    <p:cond delay="0"/>
                                  </p:stCondLst>
                                  <p:childTnLst>
                                    <p:set>
                                      <p:cBhvr>
                                        <p:cTn id="92" dur="1" fill="hold">
                                          <p:stCondLst>
                                            <p:cond delay="0"/>
                                          </p:stCondLst>
                                        </p:cTn>
                                        <p:tgtEl>
                                          <p:spTgt spid="33"/>
                                        </p:tgtEl>
                                        <p:attrNameLst>
                                          <p:attrName>style.visibility</p:attrName>
                                        </p:attrNameLst>
                                      </p:cBhvr>
                                      <p:to>
                                        <p:strVal val="visible"/>
                                      </p:to>
                                    </p:set>
                                    <p:animEffect transition="in" filter="fade">
                                      <p:cBhvr>
                                        <p:cTn id="93" dur="1000"/>
                                        <p:tgtEl>
                                          <p:spTgt spid="33"/>
                                        </p:tgtEl>
                                      </p:cBhvr>
                                    </p:animEffect>
                                  </p:childTnLst>
                                </p:cTn>
                              </p:par>
                            </p:childTnLst>
                          </p:cTn>
                        </p:par>
                        <p:par>
                          <p:cTn id="94" fill="hold">
                            <p:stCondLst>
                              <p:cond delay="3000"/>
                            </p:stCondLst>
                            <p:childTnLst>
                              <p:par>
                                <p:cTn id="95" presetID="10" presetClass="entr" presetSubtype="0" fill="hold" nodeType="afterEffect">
                                  <p:stCondLst>
                                    <p:cond delay="0"/>
                                  </p:stCondLst>
                                  <p:childTnLst>
                                    <p:set>
                                      <p:cBhvr>
                                        <p:cTn id="96" dur="1" fill="hold">
                                          <p:stCondLst>
                                            <p:cond delay="0"/>
                                          </p:stCondLst>
                                        </p:cTn>
                                        <p:tgtEl>
                                          <p:spTgt spid="81"/>
                                        </p:tgtEl>
                                        <p:attrNameLst>
                                          <p:attrName>style.visibility</p:attrName>
                                        </p:attrNameLst>
                                      </p:cBhvr>
                                      <p:to>
                                        <p:strVal val="visible"/>
                                      </p:to>
                                    </p:set>
                                    <p:animEffect transition="in" filter="fade">
                                      <p:cBhvr>
                                        <p:cTn id="97" dur="1000"/>
                                        <p:tgtEl>
                                          <p:spTgt spid="81"/>
                                        </p:tgtEl>
                                      </p:cBhvr>
                                    </p:animEffect>
                                  </p:childTnLst>
                                </p:cTn>
                              </p:par>
                            </p:childTnLst>
                          </p:cTn>
                        </p:par>
                        <p:par>
                          <p:cTn id="98" fill="hold">
                            <p:stCondLst>
                              <p:cond delay="4000"/>
                            </p:stCondLst>
                            <p:childTnLst>
                              <p:par>
                                <p:cTn id="99" presetID="10" presetClass="entr" presetSubtype="0" fill="hold" nodeType="afterEffect">
                                  <p:stCondLst>
                                    <p:cond delay="0"/>
                                  </p:stCondLst>
                                  <p:childTnLst>
                                    <p:set>
                                      <p:cBhvr>
                                        <p:cTn id="100" dur="1" fill="hold">
                                          <p:stCondLst>
                                            <p:cond delay="0"/>
                                          </p:stCondLst>
                                        </p:cTn>
                                        <p:tgtEl>
                                          <p:spTgt spid="39"/>
                                        </p:tgtEl>
                                        <p:attrNameLst>
                                          <p:attrName>style.visibility</p:attrName>
                                        </p:attrNameLst>
                                      </p:cBhvr>
                                      <p:to>
                                        <p:strVal val="visible"/>
                                      </p:to>
                                    </p:set>
                                    <p:animEffect transition="in" filter="fade">
                                      <p:cBhvr>
                                        <p:cTn id="101" dur="1000"/>
                                        <p:tgtEl>
                                          <p:spTgt spid="39"/>
                                        </p:tgtEl>
                                      </p:cBhvr>
                                    </p:animEffect>
                                  </p:childTnLst>
                                </p:cTn>
                              </p:par>
                            </p:childTnLst>
                          </p:cTn>
                        </p:par>
                      </p:childTnLst>
                    </p:cTn>
                  </p:par>
                  <p:par>
                    <p:cTn id="102" fill="hold">
                      <p:stCondLst>
                        <p:cond delay="indefinite"/>
                      </p:stCondLst>
                      <p:childTnLst>
                        <p:par>
                          <p:cTn id="103" fill="hold">
                            <p:stCondLst>
                              <p:cond delay="0"/>
                            </p:stCondLst>
                            <p:childTnLst>
                              <p:par>
                                <p:cTn id="104" presetID="10" presetClass="entr" presetSubtype="0" fill="hold" grpId="0" nodeType="clickEffect">
                                  <p:stCondLst>
                                    <p:cond delay="0"/>
                                  </p:stCondLst>
                                  <p:childTnLst>
                                    <p:set>
                                      <p:cBhvr>
                                        <p:cTn id="105" dur="1" fill="hold">
                                          <p:stCondLst>
                                            <p:cond delay="0"/>
                                          </p:stCondLst>
                                        </p:cTn>
                                        <p:tgtEl>
                                          <p:spTgt spid="47"/>
                                        </p:tgtEl>
                                        <p:attrNameLst>
                                          <p:attrName>style.visibility</p:attrName>
                                        </p:attrNameLst>
                                      </p:cBhvr>
                                      <p:to>
                                        <p:strVal val="visible"/>
                                      </p:to>
                                    </p:set>
                                    <p:animEffect transition="in" filter="fade">
                                      <p:cBhvr>
                                        <p:cTn id="106" dur="1000"/>
                                        <p:tgtEl>
                                          <p:spTgt spid="47"/>
                                        </p:tgtEl>
                                      </p:cBhvr>
                                    </p:animEffect>
                                  </p:childTnLst>
                                </p:cTn>
                              </p:par>
                            </p:childTnLst>
                          </p:cTn>
                        </p:par>
                      </p:childTnLst>
                    </p:cTn>
                  </p:par>
                  <p:par>
                    <p:cTn id="107" fill="hold">
                      <p:stCondLst>
                        <p:cond delay="indefinite"/>
                      </p:stCondLst>
                      <p:childTnLst>
                        <p:par>
                          <p:cTn id="108" fill="hold">
                            <p:stCondLst>
                              <p:cond delay="0"/>
                            </p:stCondLst>
                            <p:childTnLst>
                              <p:par>
                                <p:cTn id="109" presetID="10" presetClass="exit" presetSubtype="0" fill="hold" grpId="1" nodeType="clickEffect">
                                  <p:stCondLst>
                                    <p:cond delay="0"/>
                                  </p:stCondLst>
                                  <p:childTnLst>
                                    <p:animEffect transition="out" filter="fade">
                                      <p:cBhvr>
                                        <p:cTn id="110" dur="1000"/>
                                        <p:tgtEl>
                                          <p:spTgt spid="47"/>
                                        </p:tgtEl>
                                      </p:cBhvr>
                                    </p:animEffect>
                                    <p:set>
                                      <p:cBhvr>
                                        <p:cTn id="111" dur="1" fill="hold">
                                          <p:stCondLst>
                                            <p:cond delay="999"/>
                                          </p:stCondLst>
                                        </p:cTn>
                                        <p:tgtEl>
                                          <p:spTgt spid="47"/>
                                        </p:tgtEl>
                                        <p:attrNameLst>
                                          <p:attrName>style.visibility</p:attrName>
                                        </p:attrNameLst>
                                      </p:cBhvr>
                                      <p:to>
                                        <p:strVal val="hidden"/>
                                      </p:to>
                                    </p:set>
                                  </p:childTnLst>
                                </p:cTn>
                              </p:par>
                            </p:childTnLst>
                          </p:cTn>
                        </p:par>
                        <p:par>
                          <p:cTn id="112" fill="hold">
                            <p:stCondLst>
                              <p:cond delay="1000"/>
                            </p:stCondLst>
                            <p:childTnLst>
                              <p:par>
                                <p:cTn id="113" presetID="10" presetClass="entr" presetSubtype="0" fill="hold" grpId="0" nodeType="afterEffect">
                                  <p:stCondLst>
                                    <p:cond delay="0"/>
                                  </p:stCondLst>
                                  <p:childTnLst>
                                    <p:set>
                                      <p:cBhvr>
                                        <p:cTn id="114" dur="1" fill="hold">
                                          <p:stCondLst>
                                            <p:cond delay="0"/>
                                          </p:stCondLst>
                                        </p:cTn>
                                        <p:tgtEl>
                                          <p:spTgt spid="61"/>
                                        </p:tgtEl>
                                        <p:attrNameLst>
                                          <p:attrName>style.visibility</p:attrName>
                                        </p:attrNameLst>
                                      </p:cBhvr>
                                      <p:to>
                                        <p:strVal val="visible"/>
                                      </p:to>
                                    </p:set>
                                    <p:animEffect transition="in" filter="fade">
                                      <p:cBhvr>
                                        <p:cTn id="115" dur="1000"/>
                                        <p:tgtEl>
                                          <p:spTgt spid="61"/>
                                        </p:tgtEl>
                                      </p:cBhvr>
                                    </p:animEffect>
                                  </p:childTnLst>
                                </p:cTn>
                              </p:par>
                            </p:childTnLst>
                          </p:cTn>
                        </p:par>
                      </p:childTnLst>
                    </p:cTn>
                  </p:par>
                  <p:par>
                    <p:cTn id="116" fill="hold">
                      <p:stCondLst>
                        <p:cond delay="indefinite"/>
                      </p:stCondLst>
                      <p:childTnLst>
                        <p:par>
                          <p:cTn id="117" fill="hold">
                            <p:stCondLst>
                              <p:cond delay="0"/>
                            </p:stCondLst>
                            <p:childTnLst>
                              <p:par>
                                <p:cTn id="118" presetID="10" presetClass="exit" presetSubtype="0" fill="hold" grpId="1" nodeType="clickEffect">
                                  <p:stCondLst>
                                    <p:cond delay="0"/>
                                  </p:stCondLst>
                                  <p:childTnLst>
                                    <p:animEffect transition="out" filter="fade">
                                      <p:cBhvr>
                                        <p:cTn id="119" dur="1000"/>
                                        <p:tgtEl>
                                          <p:spTgt spid="61"/>
                                        </p:tgtEl>
                                      </p:cBhvr>
                                    </p:animEffect>
                                    <p:set>
                                      <p:cBhvr>
                                        <p:cTn id="120" dur="1" fill="hold">
                                          <p:stCondLst>
                                            <p:cond delay="999"/>
                                          </p:stCondLst>
                                        </p:cTn>
                                        <p:tgtEl>
                                          <p:spTgt spid="61"/>
                                        </p:tgtEl>
                                        <p:attrNameLst>
                                          <p:attrName>style.visibility</p:attrName>
                                        </p:attrNameLst>
                                      </p:cBhvr>
                                      <p:to>
                                        <p:strVal val="hidden"/>
                                      </p:to>
                                    </p:set>
                                  </p:childTnLst>
                                </p:cTn>
                              </p:par>
                            </p:childTnLst>
                          </p:cTn>
                        </p:par>
                        <p:par>
                          <p:cTn id="121" fill="hold">
                            <p:stCondLst>
                              <p:cond delay="1000"/>
                            </p:stCondLst>
                            <p:childTnLst>
                              <p:par>
                                <p:cTn id="122" presetID="10" presetClass="entr" presetSubtype="0" fill="hold" grpId="0" nodeType="afterEffect">
                                  <p:stCondLst>
                                    <p:cond delay="0"/>
                                  </p:stCondLst>
                                  <p:childTnLst>
                                    <p:set>
                                      <p:cBhvr>
                                        <p:cTn id="123" dur="1" fill="hold">
                                          <p:stCondLst>
                                            <p:cond delay="0"/>
                                          </p:stCondLst>
                                        </p:cTn>
                                        <p:tgtEl>
                                          <p:spTgt spid="62"/>
                                        </p:tgtEl>
                                        <p:attrNameLst>
                                          <p:attrName>style.visibility</p:attrName>
                                        </p:attrNameLst>
                                      </p:cBhvr>
                                      <p:to>
                                        <p:strVal val="visible"/>
                                      </p:to>
                                    </p:set>
                                    <p:animEffect transition="in" filter="fade">
                                      <p:cBhvr>
                                        <p:cTn id="124" dur="1000"/>
                                        <p:tgtEl>
                                          <p:spTgt spid="62"/>
                                        </p:tgtEl>
                                      </p:cBhvr>
                                    </p:animEffect>
                                  </p:childTnLst>
                                </p:cTn>
                              </p:par>
                            </p:childTnLst>
                          </p:cTn>
                        </p:par>
                      </p:childTnLst>
                    </p:cTn>
                  </p:par>
                  <p:par>
                    <p:cTn id="125" fill="hold">
                      <p:stCondLst>
                        <p:cond delay="indefinite"/>
                      </p:stCondLst>
                      <p:childTnLst>
                        <p:par>
                          <p:cTn id="126" fill="hold">
                            <p:stCondLst>
                              <p:cond delay="0"/>
                            </p:stCondLst>
                            <p:childTnLst>
                              <p:par>
                                <p:cTn id="127" presetID="10" presetClass="exit" presetSubtype="0" fill="hold" grpId="1" nodeType="clickEffect">
                                  <p:stCondLst>
                                    <p:cond delay="0"/>
                                  </p:stCondLst>
                                  <p:childTnLst>
                                    <p:animEffect transition="out" filter="fade">
                                      <p:cBhvr>
                                        <p:cTn id="128" dur="1000"/>
                                        <p:tgtEl>
                                          <p:spTgt spid="62"/>
                                        </p:tgtEl>
                                      </p:cBhvr>
                                    </p:animEffect>
                                    <p:set>
                                      <p:cBhvr>
                                        <p:cTn id="129" dur="1" fill="hold">
                                          <p:stCondLst>
                                            <p:cond delay="999"/>
                                          </p:stCondLst>
                                        </p:cTn>
                                        <p:tgtEl>
                                          <p:spTgt spid="62"/>
                                        </p:tgtEl>
                                        <p:attrNameLst>
                                          <p:attrName>style.visibility</p:attrName>
                                        </p:attrNameLst>
                                      </p:cBhvr>
                                      <p:to>
                                        <p:strVal val="hidden"/>
                                      </p:to>
                                    </p:set>
                                  </p:childTnLst>
                                </p:cTn>
                              </p:par>
                            </p:childTnLst>
                          </p:cTn>
                        </p:par>
                        <p:par>
                          <p:cTn id="130" fill="hold">
                            <p:stCondLst>
                              <p:cond delay="1000"/>
                            </p:stCondLst>
                            <p:childTnLst>
                              <p:par>
                                <p:cTn id="131" presetID="10" presetClass="entr" presetSubtype="0" fill="hold" grpId="0" nodeType="afterEffect">
                                  <p:stCondLst>
                                    <p:cond delay="0"/>
                                  </p:stCondLst>
                                  <p:childTnLst>
                                    <p:set>
                                      <p:cBhvr>
                                        <p:cTn id="132" dur="1" fill="hold">
                                          <p:stCondLst>
                                            <p:cond delay="0"/>
                                          </p:stCondLst>
                                        </p:cTn>
                                        <p:tgtEl>
                                          <p:spTgt spid="63"/>
                                        </p:tgtEl>
                                        <p:attrNameLst>
                                          <p:attrName>style.visibility</p:attrName>
                                        </p:attrNameLst>
                                      </p:cBhvr>
                                      <p:to>
                                        <p:strVal val="visible"/>
                                      </p:to>
                                    </p:set>
                                    <p:animEffect transition="in" filter="fade">
                                      <p:cBhvr>
                                        <p:cTn id="133" dur="1000"/>
                                        <p:tgtEl>
                                          <p:spTgt spid="63"/>
                                        </p:tgtEl>
                                      </p:cBhvr>
                                    </p:animEffect>
                                  </p:childTnLst>
                                </p:cTn>
                              </p:par>
                            </p:childTnLst>
                          </p:cTn>
                        </p:par>
                      </p:childTnLst>
                    </p:cTn>
                  </p:par>
                  <p:par>
                    <p:cTn id="134" fill="hold">
                      <p:stCondLst>
                        <p:cond delay="indefinite"/>
                      </p:stCondLst>
                      <p:childTnLst>
                        <p:par>
                          <p:cTn id="135" fill="hold">
                            <p:stCondLst>
                              <p:cond delay="0"/>
                            </p:stCondLst>
                            <p:childTnLst>
                              <p:par>
                                <p:cTn id="136" presetID="10" presetClass="exit" presetSubtype="0" fill="hold" grpId="1" nodeType="clickEffect">
                                  <p:stCondLst>
                                    <p:cond delay="0"/>
                                  </p:stCondLst>
                                  <p:childTnLst>
                                    <p:animEffect transition="out" filter="fade">
                                      <p:cBhvr>
                                        <p:cTn id="137" dur="1000"/>
                                        <p:tgtEl>
                                          <p:spTgt spid="63"/>
                                        </p:tgtEl>
                                      </p:cBhvr>
                                    </p:animEffect>
                                    <p:set>
                                      <p:cBhvr>
                                        <p:cTn id="138" dur="1" fill="hold">
                                          <p:stCondLst>
                                            <p:cond delay="999"/>
                                          </p:stCondLst>
                                        </p:cTn>
                                        <p:tgtEl>
                                          <p:spTgt spid="63"/>
                                        </p:tgtEl>
                                        <p:attrNameLst>
                                          <p:attrName>style.visibility</p:attrName>
                                        </p:attrNameLst>
                                      </p:cBhvr>
                                      <p:to>
                                        <p:strVal val="hidden"/>
                                      </p:to>
                                    </p:set>
                                  </p:childTnLst>
                                </p:cTn>
                              </p:par>
                            </p:childTnLst>
                          </p:cTn>
                        </p:par>
                      </p:childTnLst>
                    </p:cTn>
                  </p:par>
                  <p:par>
                    <p:cTn id="139" fill="hold">
                      <p:stCondLst>
                        <p:cond delay="indefinite"/>
                      </p:stCondLst>
                      <p:childTnLst>
                        <p:par>
                          <p:cTn id="140" fill="hold">
                            <p:stCondLst>
                              <p:cond delay="0"/>
                            </p:stCondLst>
                            <p:childTnLst>
                              <p:par>
                                <p:cTn id="141" presetID="10" presetClass="entr" presetSubtype="0" fill="hold" nodeType="clickEffect">
                                  <p:stCondLst>
                                    <p:cond delay="0"/>
                                  </p:stCondLst>
                                  <p:childTnLst>
                                    <p:set>
                                      <p:cBhvr>
                                        <p:cTn id="142" dur="1" fill="hold">
                                          <p:stCondLst>
                                            <p:cond delay="0"/>
                                          </p:stCondLst>
                                        </p:cTn>
                                        <p:tgtEl>
                                          <p:spTgt spid="64"/>
                                        </p:tgtEl>
                                        <p:attrNameLst>
                                          <p:attrName>style.visibility</p:attrName>
                                        </p:attrNameLst>
                                      </p:cBhvr>
                                      <p:to>
                                        <p:strVal val="visible"/>
                                      </p:to>
                                    </p:set>
                                    <p:animEffect transition="in" filter="fade">
                                      <p:cBhvr>
                                        <p:cTn id="143" dur="1000"/>
                                        <p:tgtEl>
                                          <p:spTgt spid="64"/>
                                        </p:tgtEl>
                                      </p:cBhvr>
                                    </p:animEffect>
                                  </p:childTnLst>
                                </p:cTn>
                              </p:par>
                            </p:childTnLst>
                          </p:cTn>
                        </p:par>
                        <p:par>
                          <p:cTn id="144" fill="hold">
                            <p:stCondLst>
                              <p:cond delay="1000"/>
                            </p:stCondLst>
                            <p:childTnLst>
                              <p:par>
                                <p:cTn id="145" presetID="10" presetClass="entr" presetSubtype="0" fill="hold" nodeType="afterEffect">
                                  <p:stCondLst>
                                    <p:cond delay="0"/>
                                  </p:stCondLst>
                                  <p:childTnLst>
                                    <p:set>
                                      <p:cBhvr>
                                        <p:cTn id="146" dur="1" fill="hold">
                                          <p:stCondLst>
                                            <p:cond delay="0"/>
                                          </p:stCondLst>
                                        </p:cTn>
                                        <p:tgtEl>
                                          <p:spTgt spid="65"/>
                                        </p:tgtEl>
                                        <p:attrNameLst>
                                          <p:attrName>style.visibility</p:attrName>
                                        </p:attrNameLst>
                                      </p:cBhvr>
                                      <p:to>
                                        <p:strVal val="visible"/>
                                      </p:to>
                                    </p:set>
                                    <p:animEffect transition="in" filter="fade">
                                      <p:cBhvr>
                                        <p:cTn id="147" dur="1000"/>
                                        <p:tgtEl>
                                          <p:spTgt spid="65"/>
                                        </p:tgtEl>
                                      </p:cBhvr>
                                    </p:animEffect>
                                  </p:childTnLst>
                                </p:cTn>
                              </p:par>
                            </p:childTnLst>
                          </p:cTn>
                        </p:par>
                        <p:par>
                          <p:cTn id="148" fill="hold">
                            <p:stCondLst>
                              <p:cond delay="2000"/>
                            </p:stCondLst>
                            <p:childTnLst>
                              <p:par>
                                <p:cTn id="149" presetID="10" presetClass="entr" presetSubtype="0" fill="hold" nodeType="afterEffect">
                                  <p:stCondLst>
                                    <p:cond delay="0"/>
                                  </p:stCondLst>
                                  <p:childTnLst>
                                    <p:set>
                                      <p:cBhvr>
                                        <p:cTn id="150" dur="1" fill="hold">
                                          <p:stCondLst>
                                            <p:cond delay="0"/>
                                          </p:stCondLst>
                                        </p:cTn>
                                        <p:tgtEl>
                                          <p:spTgt spid="72"/>
                                        </p:tgtEl>
                                        <p:attrNameLst>
                                          <p:attrName>style.visibility</p:attrName>
                                        </p:attrNameLst>
                                      </p:cBhvr>
                                      <p:to>
                                        <p:strVal val="visible"/>
                                      </p:to>
                                    </p:set>
                                    <p:animEffect transition="in" filter="fade">
                                      <p:cBhvr>
                                        <p:cTn id="151" dur="1000"/>
                                        <p:tgtEl>
                                          <p:spTgt spid="72"/>
                                        </p:tgtEl>
                                      </p:cBhvr>
                                    </p:animEffect>
                                  </p:childTnLst>
                                </p:cTn>
                              </p:par>
                            </p:childTnLst>
                          </p:cTn>
                        </p:par>
                        <p:par>
                          <p:cTn id="152" fill="hold">
                            <p:stCondLst>
                              <p:cond delay="3000"/>
                            </p:stCondLst>
                            <p:childTnLst>
                              <p:par>
                                <p:cTn id="153" presetID="10" presetClass="entr" presetSubtype="0" fill="hold" nodeType="afterEffect">
                                  <p:stCondLst>
                                    <p:cond delay="0"/>
                                  </p:stCondLst>
                                  <p:childTnLst>
                                    <p:set>
                                      <p:cBhvr>
                                        <p:cTn id="154" dur="1" fill="hold">
                                          <p:stCondLst>
                                            <p:cond delay="0"/>
                                          </p:stCondLst>
                                        </p:cTn>
                                        <p:tgtEl>
                                          <p:spTgt spid="77"/>
                                        </p:tgtEl>
                                        <p:attrNameLst>
                                          <p:attrName>style.visibility</p:attrName>
                                        </p:attrNameLst>
                                      </p:cBhvr>
                                      <p:to>
                                        <p:strVal val="visible"/>
                                      </p:to>
                                    </p:set>
                                    <p:animEffect transition="in" filter="fade">
                                      <p:cBhvr>
                                        <p:cTn id="155" dur="1000"/>
                                        <p:tgtEl>
                                          <p:spTgt spid="77"/>
                                        </p:tgtEl>
                                      </p:cBhvr>
                                    </p:animEffect>
                                  </p:childTnLst>
                                </p:cTn>
                              </p:par>
                            </p:childTnLst>
                          </p:cTn>
                        </p:par>
                        <p:par>
                          <p:cTn id="156" fill="hold">
                            <p:stCondLst>
                              <p:cond delay="4000"/>
                            </p:stCondLst>
                            <p:childTnLst>
                              <p:par>
                                <p:cTn id="157" presetID="10" presetClass="entr" presetSubtype="0" fill="hold" nodeType="afterEffect">
                                  <p:stCondLst>
                                    <p:cond delay="0"/>
                                  </p:stCondLst>
                                  <p:childTnLst>
                                    <p:set>
                                      <p:cBhvr>
                                        <p:cTn id="158" dur="1" fill="hold">
                                          <p:stCondLst>
                                            <p:cond delay="0"/>
                                          </p:stCondLst>
                                        </p:cTn>
                                        <p:tgtEl>
                                          <p:spTgt spid="78"/>
                                        </p:tgtEl>
                                        <p:attrNameLst>
                                          <p:attrName>style.visibility</p:attrName>
                                        </p:attrNameLst>
                                      </p:cBhvr>
                                      <p:to>
                                        <p:strVal val="visible"/>
                                      </p:to>
                                    </p:set>
                                    <p:animEffect transition="in" filter="fade">
                                      <p:cBhvr>
                                        <p:cTn id="159" dur="1000"/>
                                        <p:tgtEl>
                                          <p:spTgt spid="78"/>
                                        </p:tgtEl>
                                      </p:cBhvr>
                                    </p:animEffect>
                                  </p:childTnLst>
                                </p:cTn>
                              </p:par>
                            </p:childTnLst>
                          </p:cTn>
                        </p:par>
                        <p:par>
                          <p:cTn id="160" fill="hold">
                            <p:stCondLst>
                              <p:cond delay="5000"/>
                            </p:stCondLst>
                            <p:childTnLst>
                              <p:par>
                                <p:cTn id="161" presetID="10" presetClass="entr" presetSubtype="0" fill="hold" nodeType="afterEffect">
                                  <p:stCondLst>
                                    <p:cond delay="0"/>
                                  </p:stCondLst>
                                  <p:childTnLst>
                                    <p:set>
                                      <p:cBhvr>
                                        <p:cTn id="162" dur="1" fill="hold">
                                          <p:stCondLst>
                                            <p:cond delay="0"/>
                                          </p:stCondLst>
                                        </p:cTn>
                                        <p:tgtEl>
                                          <p:spTgt spid="84"/>
                                        </p:tgtEl>
                                        <p:attrNameLst>
                                          <p:attrName>style.visibility</p:attrName>
                                        </p:attrNameLst>
                                      </p:cBhvr>
                                      <p:to>
                                        <p:strVal val="visible"/>
                                      </p:to>
                                    </p:set>
                                    <p:animEffect transition="in" filter="fade">
                                      <p:cBhvr>
                                        <p:cTn id="163" dur="1000"/>
                                        <p:tgtEl>
                                          <p:spTgt spid="84"/>
                                        </p:tgtEl>
                                      </p:cBhvr>
                                    </p:animEffect>
                                  </p:childTnLst>
                                </p:cTn>
                              </p:par>
                            </p:childTnLst>
                          </p:cTn>
                        </p:par>
                      </p:childTnLst>
                    </p:cTn>
                  </p:par>
                  <p:par>
                    <p:cTn id="164" fill="hold">
                      <p:stCondLst>
                        <p:cond delay="indefinite"/>
                      </p:stCondLst>
                      <p:childTnLst>
                        <p:par>
                          <p:cTn id="165" fill="hold">
                            <p:stCondLst>
                              <p:cond delay="0"/>
                            </p:stCondLst>
                            <p:childTnLst>
                              <p:par>
                                <p:cTn id="166" presetID="10" presetClass="entr" presetSubtype="0" fill="hold" grpId="0" nodeType="clickEffect">
                                  <p:stCondLst>
                                    <p:cond delay="0"/>
                                  </p:stCondLst>
                                  <p:childTnLst>
                                    <p:set>
                                      <p:cBhvr>
                                        <p:cTn id="167" dur="1" fill="hold">
                                          <p:stCondLst>
                                            <p:cond delay="0"/>
                                          </p:stCondLst>
                                        </p:cTn>
                                        <p:tgtEl>
                                          <p:spTgt spid="13"/>
                                        </p:tgtEl>
                                        <p:attrNameLst>
                                          <p:attrName>style.visibility</p:attrName>
                                        </p:attrNameLst>
                                      </p:cBhvr>
                                      <p:to>
                                        <p:strVal val="visible"/>
                                      </p:to>
                                    </p:set>
                                    <p:animEffect transition="in" filter="fade">
                                      <p:cBhvr>
                                        <p:cTn id="168" dur="1000"/>
                                        <p:tgtEl>
                                          <p:spTgt spid="13"/>
                                        </p:tgtEl>
                                      </p:cBhvr>
                                    </p:animEffect>
                                  </p:childTnLst>
                                </p:cTn>
                              </p:par>
                              <p:par>
                                <p:cTn id="169" presetID="10" presetClass="exit" presetSubtype="0" fill="hold" grpId="1" nodeType="withEffect">
                                  <p:stCondLst>
                                    <p:cond delay="0"/>
                                  </p:stCondLst>
                                  <p:childTnLst>
                                    <p:animEffect transition="out" filter="fade">
                                      <p:cBhvr>
                                        <p:cTn id="170" dur="1000"/>
                                        <p:tgtEl>
                                          <p:spTgt spid="6"/>
                                        </p:tgtEl>
                                      </p:cBhvr>
                                    </p:animEffect>
                                    <p:set>
                                      <p:cBhvr>
                                        <p:cTn id="171" dur="1" fill="hold">
                                          <p:stCondLst>
                                            <p:cond delay="999"/>
                                          </p:stCondLst>
                                        </p:cTn>
                                        <p:tgtEl>
                                          <p:spTgt spid="6"/>
                                        </p:tgtEl>
                                        <p:attrNameLst>
                                          <p:attrName>style.visibility</p:attrName>
                                        </p:attrNameLst>
                                      </p:cBhvr>
                                      <p:to>
                                        <p:strVal val="hidden"/>
                                      </p:to>
                                    </p:set>
                                  </p:childTnLst>
                                </p:cTn>
                              </p:par>
                              <p:par>
                                <p:cTn id="172" presetID="10" presetClass="exit" presetSubtype="0" fill="hold" nodeType="withEffect">
                                  <p:stCondLst>
                                    <p:cond delay="0"/>
                                  </p:stCondLst>
                                  <p:childTnLst>
                                    <p:animEffect transition="out" filter="fade">
                                      <p:cBhvr>
                                        <p:cTn id="173" dur="1000"/>
                                        <p:tgtEl>
                                          <p:spTgt spid="52"/>
                                        </p:tgtEl>
                                      </p:cBhvr>
                                    </p:animEffect>
                                    <p:set>
                                      <p:cBhvr>
                                        <p:cTn id="174" dur="1" fill="hold">
                                          <p:stCondLst>
                                            <p:cond delay="999"/>
                                          </p:stCondLst>
                                        </p:cTn>
                                        <p:tgtEl>
                                          <p:spTgt spid="52"/>
                                        </p:tgtEl>
                                        <p:attrNameLst>
                                          <p:attrName>style.visibility</p:attrName>
                                        </p:attrNameLst>
                                      </p:cBhvr>
                                      <p:to>
                                        <p:strVal val="hidden"/>
                                      </p:to>
                                    </p:set>
                                  </p:childTnLst>
                                </p:cTn>
                              </p:par>
                              <p:par>
                                <p:cTn id="175" presetID="10" presetClass="exit" presetSubtype="0" fill="hold" nodeType="withEffect">
                                  <p:stCondLst>
                                    <p:cond delay="0"/>
                                  </p:stCondLst>
                                  <p:childTnLst>
                                    <p:animEffect transition="out" filter="fade">
                                      <p:cBhvr>
                                        <p:cTn id="176" dur="1000"/>
                                        <p:tgtEl>
                                          <p:spTgt spid="23"/>
                                        </p:tgtEl>
                                      </p:cBhvr>
                                    </p:animEffect>
                                    <p:set>
                                      <p:cBhvr>
                                        <p:cTn id="177" dur="1" fill="hold">
                                          <p:stCondLst>
                                            <p:cond delay="999"/>
                                          </p:stCondLst>
                                        </p:cTn>
                                        <p:tgtEl>
                                          <p:spTgt spid="23"/>
                                        </p:tgtEl>
                                        <p:attrNameLst>
                                          <p:attrName>style.visibility</p:attrName>
                                        </p:attrNameLst>
                                      </p:cBhvr>
                                      <p:to>
                                        <p:strVal val="hidden"/>
                                      </p:to>
                                    </p:set>
                                  </p:childTnLst>
                                </p:cTn>
                              </p:par>
                              <p:par>
                                <p:cTn id="178" presetID="10" presetClass="exit" presetSubtype="0" fill="hold" nodeType="withEffect">
                                  <p:stCondLst>
                                    <p:cond delay="0"/>
                                  </p:stCondLst>
                                  <p:childTnLst>
                                    <p:animEffect transition="out" filter="fade">
                                      <p:cBhvr>
                                        <p:cTn id="179" dur="1000"/>
                                        <p:tgtEl>
                                          <p:spTgt spid="68"/>
                                        </p:tgtEl>
                                      </p:cBhvr>
                                    </p:animEffect>
                                    <p:set>
                                      <p:cBhvr>
                                        <p:cTn id="180" dur="1" fill="hold">
                                          <p:stCondLst>
                                            <p:cond delay="999"/>
                                          </p:stCondLst>
                                        </p:cTn>
                                        <p:tgtEl>
                                          <p:spTgt spid="68"/>
                                        </p:tgtEl>
                                        <p:attrNameLst>
                                          <p:attrName>style.visibility</p:attrName>
                                        </p:attrNameLst>
                                      </p:cBhvr>
                                      <p:to>
                                        <p:strVal val="hidden"/>
                                      </p:to>
                                    </p:set>
                                  </p:childTnLst>
                                </p:cTn>
                              </p:par>
                              <p:par>
                                <p:cTn id="181" presetID="10" presetClass="exit" presetSubtype="0" fill="hold" nodeType="withEffect">
                                  <p:stCondLst>
                                    <p:cond delay="0"/>
                                  </p:stCondLst>
                                  <p:childTnLst>
                                    <p:animEffect transition="out" filter="fade">
                                      <p:cBhvr>
                                        <p:cTn id="182" dur="1000"/>
                                        <p:tgtEl>
                                          <p:spTgt spid="27"/>
                                        </p:tgtEl>
                                      </p:cBhvr>
                                    </p:animEffect>
                                    <p:set>
                                      <p:cBhvr>
                                        <p:cTn id="183" dur="1" fill="hold">
                                          <p:stCondLst>
                                            <p:cond delay="999"/>
                                          </p:stCondLst>
                                        </p:cTn>
                                        <p:tgtEl>
                                          <p:spTgt spid="27"/>
                                        </p:tgtEl>
                                        <p:attrNameLst>
                                          <p:attrName>style.visibility</p:attrName>
                                        </p:attrNameLst>
                                      </p:cBhvr>
                                      <p:to>
                                        <p:strVal val="hidden"/>
                                      </p:to>
                                    </p:set>
                                  </p:childTnLst>
                                </p:cTn>
                              </p:par>
                              <p:par>
                                <p:cTn id="184" presetID="10" presetClass="exit" presetSubtype="0" fill="hold" nodeType="withEffect">
                                  <p:stCondLst>
                                    <p:cond delay="0"/>
                                  </p:stCondLst>
                                  <p:childTnLst>
                                    <p:animEffect transition="out" filter="fade">
                                      <p:cBhvr>
                                        <p:cTn id="185" dur="1000"/>
                                        <p:tgtEl>
                                          <p:spTgt spid="24"/>
                                        </p:tgtEl>
                                      </p:cBhvr>
                                    </p:animEffect>
                                    <p:set>
                                      <p:cBhvr>
                                        <p:cTn id="186" dur="1" fill="hold">
                                          <p:stCondLst>
                                            <p:cond delay="999"/>
                                          </p:stCondLst>
                                        </p:cTn>
                                        <p:tgtEl>
                                          <p:spTgt spid="24"/>
                                        </p:tgtEl>
                                        <p:attrNameLst>
                                          <p:attrName>style.visibility</p:attrName>
                                        </p:attrNameLst>
                                      </p:cBhvr>
                                      <p:to>
                                        <p:strVal val="hidden"/>
                                      </p:to>
                                    </p:set>
                                  </p:childTnLst>
                                </p:cTn>
                              </p:par>
                              <p:par>
                                <p:cTn id="187" presetID="10" presetClass="exit" presetSubtype="0" fill="hold" nodeType="withEffect">
                                  <p:stCondLst>
                                    <p:cond delay="0"/>
                                  </p:stCondLst>
                                  <p:childTnLst>
                                    <p:animEffect transition="out" filter="fade">
                                      <p:cBhvr>
                                        <p:cTn id="188" dur="1000"/>
                                        <p:tgtEl>
                                          <p:spTgt spid="28"/>
                                        </p:tgtEl>
                                      </p:cBhvr>
                                    </p:animEffect>
                                    <p:set>
                                      <p:cBhvr>
                                        <p:cTn id="189" dur="1" fill="hold">
                                          <p:stCondLst>
                                            <p:cond delay="999"/>
                                          </p:stCondLst>
                                        </p:cTn>
                                        <p:tgtEl>
                                          <p:spTgt spid="28"/>
                                        </p:tgtEl>
                                        <p:attrNameLst>
                                          <p:attrName>style.visibility</p:attrName>
                                        </p:attrNameLst>
                                      </p:cBhvr>
                                      <p:to>
                                        <p:strVal val="hidden"/>
                                      </p:to>
                                    </p:set>
                                  </p:childTnLst>
                                </p:cTn>
                              </p:par>
                              <p:par>
                                <p:cTn id="190" presetID="10" presetClass="exit" presetSubtype="0" fill="hold" grpId="1" nodeType="withEffect">
                                  <p:stCondLst>
                                    <p:cond delay="0"/>
                                  </p:stCondLst>
                                  <p:childTnLst>
                                    <p:animEffect transition="out" filter="fade">
                                      <p:cBhvr>
                                        <p:cTn id="191" dur="1000"/>
                                        <p:tgtEl>
                                          <p:spTgt spid="30"/>
                                        </p:tgtEl>
                                      </p:cBhvr>
                                    </p:animEffect>
                                    <p:set>
                                      <p:cBhvr>
                                        <p:cTn id="192" dur="1" fill="hold">
                                          <p:stCondLst>
                                            <p:cond delay="999"/>
                                          </p:stCondLst>
                                        </p:cTn>
                                        <p:tgtEl>
                                          <p:spTgt spid="30"/>
                                        </p:tgtEl>
                                        <p:attrNameLst>
                                          <p:attrName>style.visibility</p:attrName>
                                        </p:attrNameLst>
                                      </p:cBhvr>
                                      <p:to>
                                        <p:strVal val="hidden"/>
                                      </p:to>
                                    </p:set>
                                  </p:childTnLst>
                                </p:cTn>
                              </p:par>
                              <p:par>
                                <p:cTn id="193" presetID="10" presetClass="exit" presetSubtype="0" fill="hold" nodeType="withEffect">
                                  <p:stCondLst>
                                    <p:cond delay="0"/>
                                  </p:stCondLst>
                                  <p:childTnLst>
                                    <p:animEffect transition="out" filter="fade">
                                      <p:cBhvr>
                                        <p:cTn id="194" dur="1000"/>
                                        <p:tgtEl>
                                          <p:spTgt spid="29"/>
                                        </p:tgtEl>
                                      </p:cBhvr>
                                    </p:animEffect>
                                    <p:set>
                                      <p:cBhvr>
                                        <p:cTn id="195" dur="1" fill="hold">
                                          <p:stCondLst>
                                            <p:cond delay="999"/>
                                          </p:stCondLst>
                                        </p:cTn>
                                        <p:tgtEl>
                                          <p:spTgt spid="29"/>
                                        </p:tgtEl>
                                        <p:attrNameLst>
                                          <p:attrName>style.visibility</p:attrName>
                                        </p:attrNameLst>
                                      </p:cBhvr>
                                      <p:to>
                                        <p:strVal val="hidden"/>
                                      </p:to>
                                    </p:set>
                                  </p:childTnLst>
                                </p:cTn>
                              </p:par>
                              <p:par>
                                <p:cTn id="196" presetID="10" presetClass="exit" presetSubtype="0" fill="hold" nodeType="withEffect">
                                  <p:stCondLst>
                                    <p:cond delay="0"/>
                                  </p:stCondLst>
                                  <p:childTnLst>
                                    <p:animEffect transition="out" filter="fade">
                                      <p:cBhvr>
                                        <p:cTn id="197" dur="1000"/>
                                        <p:tgtEl>
                                          <p:spTgt spid="35"/>
                                        </p:tgtEl>
                                      </p:cBhvr>
                                    </p:animEffect>
                                    <p:set>
                                      <p:cBhvr>
                                        <p:cTn id="198" dur="1" fill="hold">
                                          <p:stCondLst>
                                            <p:cond delay="999"/>
                                          </p:stCondLst>
                                        </p:cTn>
                                        <p:tgtEl>
                                          <p:spTgt spid="35"/>
                                        </p:tgtEl>
                                        <p:attrNameLst>
                                          <p:attrName>style.visibility</p:attrName>
                                        </p:attrNameLst>
                                      </p:cBhvr>
                                      <p:to>
                                        <p:strVal val="hidden"/>
                                      </p:to>
                                    </p:set>
                                  </p:childTnLst>
                                </p:cTn>
                              </p:par>
                              <p:par>
                                <p:cTn id="199" presetID="10" presetClass="exit" presetSubtype="0" fill="hold" nodeType="withEffect">
                                  <p:stCondLst>
                                    <p:cond delay="0"/>
                                  </p:stCondLst>
                                  <p:childTnLst>
                                    <p:animEffect transition="out" filter="fade">
                                      <p:cBhvr>
                                        <p:cTn id="200" dur="1000"/>
                                        <p:tgtEl>
                                          <p:spTgt spid="32"/>
                                        </p:tgtEl>
                                      </p:cBhvr>
                                    </p:animEffect>
                                    <p:set>
                                      <p:cBhvr>
                                        <p:cTn id="201" dur="1" fill="hold">
                                          <p:stCondLst>
                                            <p:cond delay="999"/>
                                          </p:stCondLst>
                                        </p:cTn>
                                        <p:tgtEl>
                                          <p:spTgt spid="32"/>
                                        </p:tgtEl>
                                        <p:attrNameLst>
                                          <p:attrName>style.visibility</p:attrName>
                                        </p:attrNameLst>
                                      </p:cBhvr>
                                      <p:to>
                                        <p:strVal val="hidden"/>
                                      </p:to>
                                    </p:set>
                                  </p:childTnLst>
                                </p:cTn>
                              </p:par>
                              <p:par>
                                <p:cTn id="202" presetID="10" presetClass="exit" presetSubtype="0" fill="hold" grpId="1" nodeType="withEffect">
                                  <p:stCondLst>
                                    <p:cond delay="0"/>
                                  </p:stCondLst>
                                  <p:childTnLst>
                                    <p:animEffect transition="out" filter="fade">
                                      <p:cBhvr>
                                        <p:cTn id="203" dur="1000"/>
                                        <p:tgtEl>
                                          <p:spTgt spid="75"/>
                                        </p:tgtEl>
                                      </p:cBhvr>
                                    </p:animEffect>
                                    <p:set>
                                      <p:cBhvr>
                                        <p:cTn id="204" dur="1" fill="hold">
                                          <p:stCondLst>
                                            <p:cond delay="999"/>
                                          </p:stCondLst>
                                        </p:cTn>
                                        <p:tgtEl>
                                          <p:spTgt spid="75"/>
                                        </p:tgtEl>
                                        <p:attrNameLst>
                                          <p:attrName>style.visibility</p:attrName>
                                        </p:attrNameLst>
                                      </p:cBhvr>
                                      <p:to>
                                        <p:strVal val="hidden"/>
                                      </p:to>
                                    </p:set>
                                  </p:childTnLst>
                                </p:cTn>
                              </p:par>
                              <p:par>
                                <p:cTn id="205" presetID="10" presetClass="exit" presetSubtype="0" fill="hold" nodeType="withEffect">
                                  <p:stCondLst>
                                    <p:cond delay="0"/>
                                  </p:stCondLst>
                                  <p:childTnLst>
                                    <p:animEffect transition="out" filter="fade">
                                      <p:cBhvr>
                                        <p:cTn id="206" dur="1000"/>
                                        <p:tgtEl>
                                          <p:spTgt spid="33"/>
                                        </p:tgtEl>
                                      </p:cBhvr>
                                    </p:animEffect>
                                    <p:set>
                                      <p:cBhvr>
                                        <p:cTn id="207" dur="1" fill="hold">
                                          <p:stCondLst>
                                            <p:cond delay="999"/>
                                          </p:stCondLst>
                                        </p:cTn>
                                        <p:tgtEl>
                                          <p:spTgt spid="33"/>
                                        </p:tgtEl>
                                        <p:attrNameLst>
                                          <p:attrName>style.visibility</p:attrName>
                                        </p:attrNameLst>
                                      </p:cBhvr>
                                      <p:to>
                                        <p:strVal val="hidden"/>
                                      </p:to>
                                    </p:set>
                                  </p:childTnLst>
                                </p:cTn>
                              </p:par>
                              <p:par>
                                <p:cTn id="208" presetID="10" presetClass="exit" presetSubtype="0" fill="hold" nodeType="withEffect">
                                  <p:stCondLst>
                                    <p:cond delay="0"/>
                                  </p:stCondLst>
                                  <p:childTnLst>
                                    <p:animEffect transition="out" filter="fade">
                                      <p:cBhvr>
                                        <p:cTn id="209" dur="1000"/>
                                        <p:tgtEl>
                                          <p:spTgt spid="81"/>
                                        </p:tgtEl>
                                      </p:cBhvr>
                                    </p:animEffect>
                                    <p:set>
                                      <p:cBhvr>
                                        <p:cTn id="210" dur="1" fill="hold">
                                          <p:stCondLst>
                                            <p:cond delay="999"/>
                                          </p:stCondLst>
                                        </p:cTn>
                                        <p:tgtEl>
                                          <p:spTgt spid="81"/>
                                        </p:tgtEl>
                                        <p:attrNameLst>
                                          <p:attrName>style.visibility</p:attrName>
                                        </p:attrNameLst>
                                      </p:cBhvr>
                                      <p:to>
                                        <p:strVal val="hidden"/>
                                      </p:to>
                                    </p:set>
                                  </p:childTnLst>
                                </p:cTn>
                              </p:par>
                              <p:par>
                                <p:cTn id="211" presetID="10" presetClass="exit" presetSubtype="0" fill="hold" nodeType="withEffect">
                                  <p:stCondLst>
                                    <p:cond delay="0"/>
                                  </p:stCondLst>
                                  <p:childTnLst>
                                    <p:animEffect transition="out" filter="fade">
                                      <p:cBhvr>
                                        <p:cTn id="212" dur="1000"/>
                                        <p:tgtEl>
                                          <p:spTgt spid="39"/>
                                        </p:tgtEl>
                                      </p:cBhvr>
                                    </p:animEffect>
                                    <p:set>
                                      <p:cBhvr>
                                        <p:cTn id="213" dur="1" fill="hold">
                                          <p:stCondLst>
                                            <p:cond delay="999"/>
                                          </p:stCondLst>
                                        </p:cTn>
                                        <p:tgtEl>
                                          <p:spTgt spid="39"/>
                                        </p:tgtEl>
                                        <p:attrNameLst>
                                          <p:attrName>style.visibility</p:attrName>
                                        </p:attrNameLst>
                                      </p:cBhvr>
                                      <p:to>
                                        <p:strVal val="hidden"/>
                                      </p:to>
                                    </p:set>
                                  </p:childTnLst>
                                </p:cTn>
                              </p:par>
                              <p:par>
                                <p:cTn id="214" presetID="10" presetClass="exit" presetSubtype="0" fill="hold" nodeType="withEffect">
                                  <p:stCondLst>
                                    <p:cond delay="0"/>
                                  </p:stCondLst>
                                  <p:childTnLst>
                                    <p:animEffect transition="out" filter="fade">
                                      <p:cBhvr>
                                        <p:cTn id="215" dur="1000"/>
                                        <p:tgtEl>
                                          <p:spTgt spid="64"/>
                                        </p:tgtEl>
                                      </p:cBhvr>
                                    </p:animEffect>
                                    <p:set>
                                      <p:cBhvr>
                                        <p:cTn id="216" dur="1" fill="hold">
                                          <p:stCondLst>
                                            <p:cond delay="999"/>
                                          </p:stCondLst>
                                        </p:cTn>
                                        <p:tgtEl>
                                          <p:spTgt spid="64"/>
                                        </p:tgtEl>
                                        <p:attrNameLst>
                                          <p:attrName>style.visibility</p:attrName>
                                        </p:attrNameLst>
                                      </p:cBhvr>
                                      <p:to>
                                        <p:strVal val="hidden"/>
                                      </p:to>
                                    </p:set>
                                  </p:childTnLst>
                                </p:cTn>
                              </p:par>
                              <p:par>
                                <p:cTn id="217" presetID="10" presetClass="exit" presetSubtype="0" fill="hold" nodeType="withEffect">
                                  <p:stCondLst>
                                    <p:cond delay="0"/>
                                  </p:stCondLst>
                                  <p:childTnLst>
                                    <p:animEffect transition="out" filter="fade">
                                      <p:cBhvr>
                                        <p:cTn id="218" dur="1000"/>
                                        <p:tgtEl>
                                          <p:spTgt spid="65"/>
                                        </p:tgtEl>
                                      </p:cBhvr>
                                    </p:animEffect>
                                    <p:set>
                                      <p:cBhvr>
                                        <p:cTn id="219" dur="1" fill="hold">
                                          <p:stCondLst>
                                            <p:cond delay="999"/>
                                          </p:stCondLst>
                                        </p:cTn>
                                        <p:tgtEl>
                                          <p:spTgt spid="65"/>
                                        </p:tgtEl>
                                        <p:attrNameLst>
                                          <p:attrName>style.visibility</p:attrName>
                                        </p:attrNameLst>
                                      </p:cBhvr>
                                      <p:to>
                                        <p:strVal val="hidden"/>
                                      </p:to>
                                    </p:set>
                                  </p:childTnLst>
                                </p:cTn>
                              </p:par>
                              <p:par>
                                <p:cTn id="220" presetID="10" presetClass="exit" presetSubtype="0" fill="hold" nodeType="withEffect">
                                  <p:stCondLst>
                                    <p:cond delay="0"/>
                                  </p:stCondLst>
                                  <p:childTnLst>
                                    <p:animEffect transition="out" filter="fade">
                                      <p:cBhvr>
                                        <p:cTn id="221" dur="1000"/>
                                        <p:tgtEl>
                                          <p:spTgt spid="72"/>
                                        </p:tgtEl>
                                      </p:cBhvr>
                                    </p:animEffect>
                                    <p:set>
                                      <p:cBhvr>
                                        <p:cTn id="222" dur="1" fill="hold">
                                          <p:stCondLst>
                                            <p:cond delay="999"/>
                                          </p:stCondLst>
                                        </p:cTn>
                                        <p:tgtEl>
                                          <p:spTgt spid="72"/>
                                        </p:tgtEl>
                                        <p:attrNameLst>
                                          <p:attrName>style.visibility</p:attrName>
                                        </p:attrNameLst>
                                      </p:cBhvr>
                                      <p:to>
                                        <p:strVal val="hidden"/>
                                      </p:to>
                                    </p:set>
                                  </p:childTnLst>
                                </p:cTn>
                              </p:par>
                              <p:par>
                                <p:cTn id="223" presetID="10" presetClass="exit" presetSubtype="0" fill="hold" nodeType="withEffect">
                                  <p:stCondLst>
                                    <p:cond delay="0"/>
                                  </p:stCondLst>
                                  <p:childTnLst>
                                    <p:animEffect transition="out" filter="fade">
                                      <p:cBhvr>
                                        <p:cTn id="224" dur="1000"/>
                                        <p:tgtEl>
                                          <p:spTgt spid="77"/>
                                        </p:tgtEl>
                                      </p:cBhvr>
                                    </p:animEffect>
                                    <p:set>
                                      <p:cBhvr>
                                        <p:cTn id="225" dur="1" fill="hold">
                                          <p:stCondLst>
                                            <p:cond delay="999"/>
                                          </p:stCondLst>
                                        </p:cTn>
                                        <p:tgtEl>
                                          <p:spTgt spid="77"/>
                                        </p:tgtEl>
                                        <p:attrNameLst>
                                          <p:attrName>style.visibility</p:attrName>
                                        </p:attrNameLst>
                                      </p:cBhvr>
                                      <p:to>
                                        <p:strVal val="hidden"/>
                                      </p:to>
                                    </p:set>
                                  </p:childTnLst>
                                </p:cTn>
                              </p:par>
                              <p:par>
                                <p:cTn id="226" presetID="10" presetClass="exit" presetSubtype="0" fill="hold" nodeType="withEffect">
                                  <p:stCondLst>
                                    <p:cond delay="0"/>
                                  </p:stCondLst>
                                  <p:childTnLst>
                                    <p:animEffect transition="out" filter="fade">
                                      <p:cBhvr>
                                        <p:cTn id="227" dur="1000"/>
                                        <p:tgtEl>
                                          <p:spTgt spid="78"/>
                                        </p:tgtEl>
                                      </p:cBhvr>
                                    </p:animEffect>
                                    <p:set>
                                      <p:cBhvr>
                                        <p:cTn id="228" dur="1" fill="hold">
                                          <p:stCondLst>
                                            <p:cond delay="999"/>
                                          </p:stCondLst>
                                        </p:cTn>
                                        <p:tgtEl>
                                          <p:spTgt spid="78"/>
                                        </p:tgtEl>
                                        <p:attrNameLst>
                                          <p:attrName>style.visibility</p:attrName>
                                        </p:attrNameLst>
                                      </p:cBhvr>
                                      <p:to>
                                        <p:strVal val="hidden"/>
                                      </p:to>
                                    </p:set>
                                  </p:childTnLst>
                                </p:cTn>
                              </p:par>
                              <p:par>
                                <p:cTn id="229" presetID="10" presetClass="exit" presetSubtype="0" fill="hold" nodeType="withEffect">
                                  <p:stCondLst>
                                    <p:cond delay="0"/>
                                  </p:stCondLst>
                                  <p:childTnLst>
                                    <p:animEffect transition="out" filter="fade">
                                      <p:cBhvr>
                                        <p:cTn id="230" dur="1000"/>
                                        <p:tgtEl>
                                          <p:spTgt spid="84"/>
                                        </p:tgtEl>
                                      </p:cBhvr>
                                    </p:animEffect>
                                    <p:set>
                                      <p:cBhvr>
                                        <p:cTn id="231" dur="1" fill="hold">
                                          <p:stCondLst>
                                            <p:cond delay="999"/>
                                          </p:stCondLst>
                                        </p:cTn>
                                        <p:tgtEl>
                                          <p:spTgt spid="84"/>
                                        </p:tgtEl>
                                        <p:attrNameLst>
                                          <p:attrName>style.visibility</p:attrName>
                                        </p:attrNameLst>
                                      </p:cBhvr>
                                      <p:to>
                                        <p:strVal val="hidden"/>
                                      </p:to>
                                    </p:set>
                                  </p:childTnLst>
                                </p:cTn>
                              </p:par>
                              <p:par>
                                <p:cTn id="232" presetID="10" presetClass="exit" presetSubtype="0" fill="hold" grpId="1" nodeType="withEffect">
                                  <p:stCondLst>
                                    <p:cond delay="0"/>
                                  </p:stCondLst>
                                  <p:childTnLst>
                                    <p:animEffect transition="out" filter="fade">
                                      <p:cBhvr>
                                        <p:cTn id="233" dur="1000"/>
                                        <p:tgtEl>
                                          <p:spTgt spid="13"/>
                                        </p:tgtEl>
                                      </p:cBhvr>
                                    </p:animEffect>
                                    <p:set>
                                      <p:cBhvr>
                                        <p:cTn id="234" dur="1" fill="hold">
                                          <p:stCondLst>
                                            <p:cond delay="999"/>
                                          </p:stCondLst>
                                        </p:cTn>
                                        <p:tgtEl>
                                          <p:spTgt spid="13"/>
                                        </p:tgtEl>
                                        <p:attrNameLst>
                                          <p:attrName>style.visibility</p:attrName>
                                        </p:attrNameLst>
                                      </p:cBhvr>
                                      <p:to>
                                        <p:strVal val="hidden"/>
                                      </p:to>
                                    </p:set>
                                  </p:childTnLst>
                                </p:cTn>
                              </p:par>
                            </p:childTnLst>
                          </p:cTn>
                        </p:par>
                        <p:par>
                          <p:cTn id="235" fill="hold">
                            <p:stCondLst>
                              <p:cond delay="1000"/>
                            </p:stCondLst>
                            <p:childTnLst>
                              <p:par>
                                <p:cTn id="236" presetID="10" presetClass="entr" presetSubtype="0" fill="hold" grpId="1" nodeType="afterEffect">
                                  <p:stCondLst>
                                    <p:cond delay="0"/>
                                  </p:stCondLst>
                                  <p:childTnLst>
                                    <p:set>
                                      <p:cBhvr>
                                        <p:cTn id="237" dur="1" fill="hold">
                                          <p:stCondLst>
                                            <p:cond delay="0"/>
                                          </p:stCondLst>
                                        </p:cTn>
                                        <p:tgtEl>
                                          <p:spTgt spid="60"/>
                                        </p:tgtEl>
                                        <p:attrNameLst>
                                          <p:attrName>style.visibility</p:attrName>
                                        </p:attrNameLst>
                                      </p:cBhvr>
                                      <p:to>
                                        <p:strVal val="visible"/>
                                      </p:to>
                                    </p:set>
                                    <p:animEffect transition="in" filter="fade">
                                      <p:cBhvr>
                                        <p:cTn id="238" dur="500"/>
                                        <p:tgtEl>
                                          <p:spTgt spid="60"/>
                                        </p:tgtEl>
                                      </p:cBhvr>
                                    </p:animEffect>
                                  </p:childTnLst>
                                </p:cTn>
                              </p:par>
                            </p:childTnLst>
                          </p:cTn>
                        </p:par>
                        <p:par>
                          <p:cTn id="239" fill="hold">
                            <p:stCondLst>
                              <p:cond delay="1500"/>
                            </p:stCondLst>
                            <p:childTnLst>
                              <p:par>
                                <p:cTn id="240" presetID="10" presetClass="exit" presetSubtype="0" fill="hold" grpId="0" nodeType="afterEffect">
                                  <p:stCondLst>
                                    <p:cond delay="0"/>
                                  </p:stCondLst>
                                  <p:childTnLst>
                                    <p:animEffect transition="out" filter="fade">
                                      <p:cBhvr>
                                        <p:cTn id="241" dur="500"/>
                                        <p:tgtEl>
                                          <p:spTgt spid="60"/>
                                        </p:tgtEl>
                                      </p:cBhvr>
                                    </p:animEffect>
                                    <p:set>
                                      <p:cBhvr>
                                        <p:cTn id="242" dur="1" fill="hold">
                                          <p:stCondLst>
                                            <p:cond delay="499"/>
                                          </p:stCondLst>
                                        </p:cTn>
                                        <p:tgtEl>
                                          <p:spTgt spid="60"/>
                                        </p:tgtEl>
                                        <p:attrNameLst>
                                          <p:attrName>style.visibility</p:attrName>
                                        </p:attrNameLst>
                                      </p:cBhvr>
                                      <p:to>
                                        <p:strVal val="hidden"/>
                                      </p:to>
                                    </p:set>
                                  </p:childTnLst>
                                </p:cTn>
                              </p:par>
                            </p:childTnLst>
                          </p:cTn>
                        </p:par>
                        <p:par>
                          <p:cTn id="243" fill="hold">
                            <p:stCondLst>
                              <p:cond delay="2000"/>
                            </p:stCondLst>
                            <p:childTnLst>
                              <p:par>
                                <p:cTn id="244" presetID="10" presetClass="entr" presetSubtype="0" fill="hold" grpId="0" nodeType="afterEffect">
                                  <p:stCondLst>
                                    <p:cond delay="0"/>
                                  </p:stCondLst>
                                  <p:childTnLst>
                                    <p:set>
                                      <p:cBhvr>
                                        <p:cTn id="245" dur="1" fill="hold">
                                          <p:stCondLst>
                                            <p:cond delay="0"/>
                                          </p:stCondLst>
                                        </p:cTn>
                                        <p:tgtEl>
                                          <p:spTgt spid="66"/>
                                        </p:tgtEl>
                                        <p:attrNameLst>
                                          <p:attrName>style.visibility</p:attrName>
                                        </p:attrNameLst>
                                      </p:cBhvr>
                                      <p:to>
                                        <p:strVal val="visible"/>
                                      </p:to>
                                    </p:set>
                                    <p:animEffect transition="in" filter="fade">
                                      <p:cBhvr>
                                        <p:cTn id="246" dur="500"/>
                                        <p:tgtEl>
                                          <p:spTgt spid="66"/>
                                        </p:tgtEl>
                                      </p:cBhvr>
                                    </p:animEffect>
                                  </p:childTnLst>
                                </p:cTn>
                              </p:par>
                            </p:childTnLst>
                          </p:cTn>
                        </p:par>
                        <p:par>
                          <p:cTn id="247" fill="hold">
                            <p:stCondLst>
                              <p:cond delay="2500"/>
                            </p:stCondLst>
                            <p:childTnLst>
                              <p:par>
                                <p:cTn id="248" presetID="10" presetClass="exit" presetSubtype="0" fill="hold" grpId="1" nodeType="afterEffect">
                                  <p:stCondLst>
                                    <p:cond delay="0"/>
                                  </p:stCondLst>
                                  <p:childTnLst>
                                    <p:animEffect transition="out" filter="fade">
                                      <p:cBhvr>
                                        <p:cTn id="249" dur="500"/>
                                        <p:tgtEl>
                                          <p:spTgt spid="66"/>
                                        </p:tgtEl>
                                      </p:cBhvr>
                                    </p:animEffect>
                                    <p:set>
                                      <p:cBhvr>
                                        <p:cTn id="250" dur="1" fill="hold">
                                          <p:stCondLst>
                                            <p:cond delay="499"/>
                                          </p:stCondLst>
                                        </p:cTn>
                                        <p:tgtEl>
                                          <p:spTgt spid="66"/>
                                        </p:tgtEl>
                                        <p:attrNameLst>
                                          <p:attrName>style.visibility</p:attrName>
                                        </p:attrNameLst>
                                      </p:cBhvr>
                                      <p:to>
                                        <p:strVal val="hidden"/>
                                      </p:to>
                                    </p:set>
                                  </p:childTnLst>
                                </p:cTn>
                              </p:par>
                            </p:childTnLst>
                          </p:cTn>
                        </p:par>
                        <p:par>
                          <p:cTn id="251" fill="hold">
                            <p:stCondLst>
                              <p:cond delay="3000"/>
                            </p:stCondLst>
                            <p:childTnLst>
                              <p:par>
                                <p:cTn id="252" presetID="10" presetClass="entr" presetSubtype="0" fill="hold" grpId="0" nodeType="afterEffect">
                                  <p:stCondLst>
                                    <p:cond delay="0"/>
                                  </p:stCondLst>
                                  <p:childTnLst>
                                    <p:set>
                                      <p:cBhvr>
                                        <p:cTn id="253" dur="1" fill="hold">
                                          <p:stCondLst>
                                            <p:cond delay="0"/>
                                          </p:stCondLst>
                                        </p:cTn>
                                        <p:tgtEl>
                                          <p:spTgt spid="19"/>
                                        </p:tgtEl>
                                        <p:attrNameLst>
                                          <p:attrName>style.visibility</p:attrName>
                                        </p:attrNameLst>
                                      </p:cBhvr>
                                      <p:to>
                                        <p:strVal val="visible"/>
                                      </p:to>
                                    </p:set>
                                    <p:animEffect transition="in" filter="fade">
                                      <p:cBhvr>
                                        <p:cTn id="254"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8" grpId="0" animBg="1"/>
      <p:bldP spid="18" grpId="1" animBg="1"/>
      <p:bldP spid="30" grpId="0" animBg="1"/>
      <p:bldP spid="30" grpId="1" animBg="1"/>
      <p:bldP spid="75" grpId="0" animBg="1"/>
      <p:bldP spid="75" grpId="1" animBg="1"/>
      <p:bldP spid="47" grpId="0" animBg="1"/>
      <p:bldP spid="47" grpId="1" animBg="1"/>
      <p:bldP spid="61" grpId="0" animBg="1"/>
      <p:bldP spid="61" grpId="1" animBg="1"/>
      <p:bldP spid="62" grpId="0" animBg="1"/>
      <p:bldP spid="62" grpId="1" animBg="1"/>
      <p:bldP spid="63" grpId="0" animBg="1"/>
      <p:bldP spid="63" grpId="1" animBg="1"/>
      <p:bldP spid="13" grpId="0" animBg="1"/>
      <p:bldP spid="13" grpId="1" animBg="1"/>
      <p:bldP spid="60" grpId="0" animBg="1"/>
      <p:bldP spid="60" grpId="1" animBg="1"/>
      <p:bldP spid="66" grpId="0" animBg="1"/>
      <p:bldP spid="66" grpId="1" animBg="1"/>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580272" y="1471425"/>
            <a:ext cx="1872208" cy="1368152"/>
            <a:chOff x="4492420" y="3379820"/>
            <a:chExt cx="1872208" cy="1368152"/>
          </a:xfrm>
        </p:grpSpPr>
        <p:sp>
          <p:nvSpPr>
            <p:cNvPr id="3" name="Oval 2"/>
            <p:cNvSpPr/>
            <p:nvPr/>
          </p:nvSpPr>
          <p:spPr>
            <a:xfrm>
              <a:off x="4492420" y="3379820"/>
              <a:ext cx="1872208" cy="136815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4618434" y="3473547"/>
              <a:ext cx="1620180" cy="1180699"/>
            </a:xfrm>
            <a:prstGeom prst="rect">
              <a:avLst/>
            </a:prstGeom>
            <a:noFill/>
          </p:spPr>
          <p:txBody>
            <a:bodyPr wrap="square" lIns="36000" tIns="36000" rIns="36000" bIns="36000" rtlCol="0">
              <a:spAutoFit/>
            </a:bodyPr>
            <a:lstStyle/>
            <a:p>
              <a:pPr algn="ctr"/>
              <a:r>
                <a:rPr lang="en-GB" sz="2400" dirty="0"/>
                <a:t>ex:</a:t>
              </a:r>
            </a:p>
            <a:p>
              <a:pPr algn="ctr"/>
              <a:r>
                <a:rPr lang="en-GB" sz="2400" dirty="0" smtClean="0"/>
                <a:t>Gordon Dunsire</a:t>
              </a:r>
              <a:endParaRPr lang="en-GB" sz="2400" dirty="0"/>
            </a:p>
          </p:txBody>
        </p:sp>
      </p:grpSp>
      <p:grpSp>
        <p:nvGrpSpPr>
          <p:cNvPr id="5" name="Group 4"/>
          <p:cNvGrpSpPr/>
          <p:nvPr/>
        </p:nvGrpSpPr>
        <p:grpSpPr>
          <a:xfrm>
            <a:off x="2320513" y="2155501"/>
            <a:ext cx="2304256" cy="459033"/>
            <a:chOff x="2232661" y="4063896"/>
            <a:chExt cx="2304256" cy="459033"/>
          </a:xfrm>
        </p:grpSpPr>
        <p:cxnSp>
          <p:nvCxnSpPr>
            <p:cNvPr id="6" name="Curved Connector 5"/>
            <p:cNvCxnSpPr>
              <a:stCxn id="9" idx="6"/>
              <a:endCxn id="3" idx="2"/>
            </p:cNvCxnSpPr>
            <p:nvPr/>
          </p:nvCxnSpPr>
          <p:spPr>
            <a:xfrm>
              <a:off x="2250596" y="4063896"/>
              <a:ext cx="2241824" cy="12700"/>
            </a:xfrm>
            <a:prstGeom prst="curvedConnector3">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232661" y="4080894"/>
              <a:ext cx="2304256"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author”</a:t>
              </a:r>
            </a:p>
          </p:txBody>
        </p:sp>
      </p:grpSp>
      <p:grpSp>
        <p:nvGrpSpPr>
          <p:cNvPr id="8" name="Group 7"/>
          <p:cNvGrpSpPr/>
          <p:nvPr/>
        </p:nvGrpSpPr>
        <p:grpSpPr>
          <a:xfrm>
            <a:off x="466240" y="1682629"/>
            <a:ext cx="1872208" cy="945744"/>
            <a:chOff x="1314492" y="3552166"/>
            <a:chExt cx="1872208" cy="945744"/>
          </a:xfrm>
        </p:grpSpPr>
        <p:sp>
          <p:nvSpPr>
            <p:cNvPr id="9" name="Oval 8"/>
            <p:cNvSpPr/>
            <p:nvPr/>
          </p:nvSpPr>
          <p:spPr>
            <a:xfrm>
              <a:off x="1314492" y="3552166"/>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440506" y="3619355"/>
              <a:ext cx="1620180" cy="811367"/>
            </a:xfrm>
            <a:prstGeom prst="rect">
              <a:avLst/>
            </a:prstGeom>
            <a:noFill/>
          </p:spPr>
          <p:txBody>
            <a:bodyPr wrap="square" lIns="36000" tIns="36000" rIns="36000" bIns="36000" rtlCol="0">
              <a:spAutoFit/>
            </a:bodyPr>
            <a:lstStyle/>
            <a:p>
              <a:pPr algn="ctr"/>
              <a:r>
                <a:rPr lang="en-GB" sz="2400" dirty="0"/>
                <a:t>ex:</a:t>
              </a:r>
            </a:p>
            <a:p>
              <a:pPr algn="ctr"/>
              <a:r>
                <a:rPr lang="en-GB" sz="2400" dirty="0"/>
                <a:t>“This work”</a:t>
              </a:r>
            </a:p>
          </p:txBody>
        </p:sp>
      </p:grpSp>
      <p:sp>
        <p:nvSpPr>
          <p:cNvPr id="11" name="TextBox 10"/>
          <p:cNvSpPr txBox="1"/>
          <p:nvPr/>
        </p:nvSpPr>
        <p:spPr>
          <a:xfrm>
            <a:off x="467544" y="476672"/>
            <a:ext cx="4077014" cy="769441"/>
          </a:xfrm>
          <a:prstGeom prst="rect">
            <a:avLst/>
          </a:prstGeom>
          <a:noFill/>
        </p:spPr>
        <p:txBody>
          <a:bodyPr wrap="none" rtlCol="0">
            <a:spAutoFit/>
          </a:bodyPr>
          <a:lstStyle/>
          <a:p>
            <a:r>
              <a:rPr lang="en-GB" sz="4400" dirty="0" smtClean="0"/>
              <a:t>Data vs Ontology</a:t>
            </a:r>
            <a:endParaRPr lang="en-GB" sz="4400" dirty="0"/>
          </a:p>
        </p:txBody>
      </p:sp>
      <p:sp>
        <p:nvSpPr>
          <p:cNvPr id="12" name="TextBox 11"/>
          <p:cNvSpPr txBox="1"/>
          <p:nvPr/>
        </p:nvSpPr>
        <p:spPr>
          <a:xfrm>
            <a:off x="7020272" y="1863114"/>
            <a:ext cx="1943994" cy="584775"/>
          </a:xfrm>
          <a:prstGeom prst="rect">
            <a:avLst/>
          </a:prstGeom>
          <a:noFill/>
          <a:ln w="25400">
            <a:solidFill>
              <a:schemeClr val="accent1">
                <a:shade val="50000"/>
              </a:schemeClr>
            </a:solidFill>
          </a:ln>
        </p:spPr>
        <p:txBody>
          <a:bodyPr wrap="none" rtlCol="0">
            <a:spAutoFit/>
          </a:bodyPr>
          <a:lstStyle/>
          <a:p>
            <a:r>
              <a:rPr lang="en-GB" sz="3200" dirty="0" smtClean="0"/>
              <a:t>Data triple</a:t>
            </a:r>
            <a:endParaRPr lang="en-GB" sz="3200" dirty="0"/>
          </a:p>
        </p:txBody>
      </p:sp>
      <p:sp>
        <p:nvSpPr>
          <p:cNvPr id="13" name="TextBox 12"/>
          <p:cNvSpPr txBox="1"/>
          <p:nvPr/>
        </p:nvSpPr>
        <p:spPr>
          <a:xfrm>
            <a:off x="3072074" y="3278928"/>
            <a:ext cx="774571" cy="584775"/>
          </a:xfrm>
          <a:prstGeom prst="rect">
            <a:avLst/>
          </a:prstGeom>
          <a:noFill/>
          <a:ln w="25400">
            <a:solidFill>
              <a:schemeClr val="accent1">
                <a:shade val="50000"/>
              </a:schemeClr>
            </a:solidFill>
          </a:ln>
        </p:spPr>
        <p:txBody>
          <a:bodyPr wrap="none" rtlCol="0">
            <a:spAutoFit/>
          </a:bodyPr>
          <a:lstStyle/>
          <a:p>
            <a:r>
              <a:rPr lang="en-GB" sz="3200" dirty="0" smtClean="0"/>
              <a:t>URI</a:t>
            </a:r>
            <a:endParaRPr lang="en-GB" sz="3200" dirty="0"/>
          </a:p>
        </p:txBody>
      </p:sp>
      <p:sp>
        <p:nvSpPr>
          <p:cNvPr id="14" name="Left Arrow 13"/>
          <p:cNvSpPr/>
          <p:nvPr/>
        </p:nvSpPr>
        <p:spPr>
          <a:xfrm>
            <a:off x="6567421" y="1903473"/>
            <a:ext cx="360040" cy="5040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Up Arrow 14"/>
          <p:cNvSpPr/>
          <p:nvPr/>
        </p:nvSpPr>
        <p:spPr>
          <a:xfrm>
            <a:off x="3239200" y="2732107"/>
            <a:ext cx="440320" cy="43204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 name="Group 18"/>
          <p:cNvGrpSpPr/>
          <p:nvPr/>
        </p:nvGrpSpPr>
        <p:grpSpPr>
          <a:xfrm>
            <a:off x="2338448" y="4689140"/>
            <a:ext cx="2241824" cy="459033"/>
            <a:chOff x="2250596" y="4063896"/>
            <a:chExt cx="2241824" cy="459033"/>
          </a:xfrm>
        </p:grpSpPr>
        <p:cxnSp>
          <p:nvCxnSpPr>
            <p:cNvPr id="20" name="Curved Connector 19"/>
            <p:cNvCxnSpPr>
              <a:stCxn id="23" idx="6"/>
            </p:cNvCxnSpPr>
            <p:nvPr/>
          </p:nvCxnSpPr>
          <p:spPr>
            <a:xfrm flipV="1">
              <a:off x="2250596" y="4063896"/>
              <a:ext cx="2241824" cy="13005"/>
            </a:xfrm>
            <a:prstGeom prst="curvedConnector3">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2598115" y="4080894"/>
              <a:ext cx="1891447"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label”</a:t>
              </a:r>
              <a:endParaRPr lang="en-GB" sz="2400" dirty="0"/>
            </a:p>
          </p:txBody>
        </p:sp>
      </p:grpSp>
      <p:grpSp>
        <p:nvGrpSpPr>
          <p:cNvPr id="22" name="Group 21"/>
          <p:cNvGrpSpPr/>
          <p:nvPr/>
        </p:nvGrpSpPr>
        <p:grpSpPr>
          <a:xfrm>
            <a:off x="466240" y="4229273"/>
            <a:ext cx="1872208" cy="945744"/>
            <a:chOff x="1314492" y="3552166"/>
            <a:chExt cx="1872208" cy="945744"/>
          </a:xfrm>
        </p:grpSpPr>
        <p:sp>
          <p:nvSpPr>
            <p:cNvPr id="23" name="Oval 22"/>
            <p:cNvSpPr/>
            <p:nvPr/>
          </p:nvSpPr>
          <p:spPr>
            <a:xfrm>
              <a:off x="1314492" y="3552166"/>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1440506" y="3619355"/>
              <a:ext cx="1620180" cy="811367"/>
            </a:xfrm>
            <a:prstGeom prst="rect">
              <a:avLst/>
            </a:prstGeom>
            <a:noFill/>
          </p:spPr>
          <p:txBody>
            <a:bodyPr wrap="square" lIns="36000" tIns="36000" rIns="36000" bIns="36000" rtlCol="0">
              <a:spAutoFit/>
            </a:bodyPr>
            <a:lstStyle/>
            <a:p>
              <a:pPr algn="ctr"/>
              <a:r>
                <a:rPr lang="en-GB" sz="2400" dirty="0"/>
                <a:t>ex:</a:t>
              </a:r>
            </a:p>
            <a:p>
              <a:pPr algn="ctr"/>
              <a:r>
                <a:rPr lang="en-GB" sz="2400" dirty="0" err="1" smtClean="0"/>
                <a:t>hasAuthor</a:t>
              </a:r>
              <a:endParaRPr lang="en-GB" sz="2400" dirty="0"/>
            </a:p>
          </p:txBody>
        </p:sp>
      </p:grpSp>
      <p:sp>
        <p:nvSpPr>
          <p:cNvPr id="25" name="TextBox 24"/>
          <p:cNvSpPr txBox="1"/>
          <p:nvPr/>
        </p:nvSpPr>
        <p:spPr>
          <a:xfrm>
            <a:off x="4585077" y="4485120"/>
            <a:ext cx="1867403"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“has author”</a:t>
            </a:r>
            <a:endParaRPr lang="en-GB" sz="2400" dirty="0"/>
          </a:p>
        </p:txBody>
      </p:sp>
      <p:sp>
        <p:nvSpPr>
          <p:cNvPr id="26" name="TextBox 25"/>
          <p:cNvSpPr txBox="1"/>
          <p:nvPr/>
        </p:nvSpPr>
        <p:spPr>
          <a:xfrm>
            <a:off x="7079861" y="4229273"/>
            <a:ext cx="1710918" cy="1077218"/>
          </a:xfrm>
          <a:prstGeom prst="rect">
            <a:avLst/>
          </a:prstGeom>
          <a:noFill/>
          <a:ln w="25400">
            <a:solidFill>
              <a:schemeClr val="accent1">
                <a:shade val="50000"/>
              </a:schemeClr>
            </a:solidFill>
          </a:ln>
        </p:spPr>
        <p:txBody>
          <a:bodyPr wrap="none" rtlCol="0">
            <a:spAutoFit/>
          </a:bodyPr>
          <a:lstStyle/>
          <a:p>
            <a:pPr algn="ctr"/>
            <a:r>
              <a:rPr lang="en-GB" sz="3200" dirty="0" smtClean="0"/>
              <a:t>Ontology</a:t>
            </a:r>
          </a:p>
          <a:p>
            <a:pPr algn="ctr"/>
            <a:r>
              <a:rPr lang="en-GB" sz="3200" dirty="0" smtClean="0"/>
              <a:t>triple</a:t>
            </a:r>
            <a:endParaRPr lang="en-GB" sz="3200" dirty="0"/>
          </a:p>
        </p:txBody>
      </p:sp>
      <p:sp>
        <p:nvSpPr>
          <p:cNvPr id="27" name="Left Arrow 26"/>
          <p:cNvSpPr/>
          <p:nvPr/>
        </p:nvSpPr>
        <p:spPr>
          <a:xfrm>
            <a:off x="6627010" y="4515854"/>
            <a:ext cx="360040" cy="50405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4625287" y="5503853"/>
            <a:ext cx="1867403"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“Property”</a:t>
            </a:r>
            <a:endParaRPr lang="en-GB" sz="2400" dirty="0"/>
          </a:p>
        </p:txBody>
      </p:sp>
      <p:grpSp>
        <p:nvGrpSpPr>
          <p:cNvPr id="30" name="Group 29"/>
          <p:cNvGrpSpPr/>
          <p:nvPr/>
        </p:nvGrpSpPr>
        <p:grpSpPr>
          <a:xfrm>
            <a:off x="2064270" y="5036515"/>
            <a:ext cx="2573408" cy="1140266"/>
            <a:chOff x="2084497" y="3626441"/>
            <a:chExt cx="2573408" cy="1140266"/>
          </a:xfrm>
        </p:grpSpPr>
        <p:cxnSp>
          <p:nvCxnSpPr>
            <p:cNvPr id="31" name="Curved Connector 30"/>
            <p:cNvCxnSpPr>
              <a:stCxn id="23" idx="5"/>
              <a:endCxn id="28" idx="1"/>
            </p:cNvCxnSpPr>
            <p:nvPr/>
          </p:nvCxnSpPr>
          <p:spPr>
            <a:xfrm rot="16200000" flipH="1">
              <a:off x="3020828" y="2690110"/>
              <a:ext cx="688355" cy="2561018"/>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353649" y="4324672"/>
              <a:ext cx="2304256"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type”</a:t>
              </a:r>
              <a:endParaRPr lang="en-GB" sz="2400" dirty="0"/>
            </a:p>
          </p:txBody>
        </p:sp>
      </p:grpSp>
    </p:spTree>
    <p:extLst>
      <p:ext uri="{BB962C8B-B14F-4D97-AF65-F5344CB8AC3E}">
        <p14:creationId xmlns:p14="http://schemas.microsoft.com/office/powerpoint/2010/main" val="2567035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10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1000"/>
                                        <p:tgtEl>
                                          <p:spTgt spid="13"/>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fade">
                                      <p:cBhvr>
                                        <p:cTn id="20" dur="1000"/>
                                        <p:tgtEl>
                                          <p:spTgt spid="1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1000"/>
                                        <p:tgtEl>
                                          <p:spTgt spid="22"/>
                                        </p:tgtEl>
                                      </p:cBhvr>
                                    </p:animEffect>
                                  </p:childTnLst>
                                </p:cTn>
                              </p:par>
                            </p:childTnLst>
                          </p:cTn>
                        </p:par>
                        <p:par>
                          <p:cTn id="26" fill="hold">
                            <p:stCondLst>
                              <p:cond delay="1000"/>
                            </p:stCondLst>
                            <p:childTnLst>
                              <p:par>
                                <p:cTn id="27" presetID="10" presetClass="entr" presetSubtype="0" fill="hold" nodeType="after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1000"/>
                                        <p:tgtEl>
                                          <p:spTgt spid="19"/>
                                        </p:tgtEl>
                                      </p:cBhvr>
                                    </p:animEffect>
                                  </p:childTnLst>
                                </p:cTn>
                              </p:par>
                            </p:childTnLst>
                          </p:cTn>
                        </p:par>
                        <p:par>
                          <p:cTn id="30" fill="hold">
                            <p:stCondLst>
                              <p:cond delay="2000"/>
                            </p:stCondLst>
                            <p:childTnLst>
                              <p:par>
                                <p:cTn id="31" presetID="10" presetClass="entr" presetSubtype="0" fill="hold" grpId="0" nodeType="after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fade">
                                      <p:cBhvr>
                                        <p:cTn id="33" dur="100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fade">
                                      <p:cBhvr>
                                        <p:cTn id="38" dur="1000"/>
                                        <p:tgtEl>
                                          <p:spTgt spid="26"/>
                                        </p:tgtEl>
                                      </p:cBhvr>
                                    </p:animEffect>
                                  </p:childTnLst>
                                </p:cTn>
                              </p:par>
                            </p:childTnLst>
                          </p:cTn>
                        </p:par>
                        <p:par>
                          <p:cTn id="39" fill="hold">
                            <p:stCondLst>
                              <p:cond delay="1000"/>
                            </p:stCondLst>
                            <p:childTnLst>
                              <p:par>
                                <p:cTn id="40" presetID="10" presetClass="entr" presetSubtype="0" fill="hold" grpId="0" nodeType="after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10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fade">
                                      <p:cBhvr>
                                        <p:cTn id="47" dur="1000"/>
                                        <p:tgtEl>
                                          <p:spTgt spid="30"/>
                                        </p:tgtEl>
                                      </p:cBhvr>
                                    </p:animEffect>
                                  </p:childTnLst>
                                </p:cTn>
                              </p:par>
                            </p:childTnLst>
                          </p:cTn>
                        </p:par>
                        <p:par>
                          <p:cTn id="48" fill="hold">
                            <p:stCondLst>
                              <p:cond delay="1000"/>
                            </p:stCondLst>
                            <p:childTnLst>
                              <p:par>
                                <p:cTn id="49" presetID="10" presetClass="entr" presetSubtype="0" fill="hold" grpId="0" nodeType="after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fade">
                                      <p:cBhvr>
                                        <p:cTn id="51"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25" grpId="0" animBg="1"/>
      <p:bldP spid="26" grpId="0" animBg="1"/>
      <p:bldP spid="27" grpId="0" animBg="1"/>
      <p:bldP spid="2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5849165" cy="769441"/>
          </a:xfrm>
          <a:prstGeom prst="rect">
            <a:avLst/>
          </a:prstGeom>
          <a:noFill/>
        </p:spPr>
        <p:txBody>
          <a:bodyPr wrap="none" rtlCol="0">
            <a:spAutoFit/>
          </a:bodyPr>
          <a:lstStyle/>
          <a:p>
            <a:r>
              <a:rPr lang="en-GB" sz="4400" dirty="0" smtClean="0"/>
              <a:t>RDA vocabulary example</a:t>
            </a:r>
            <a:endParaRPr lang="en-GB" sz="4400" dirty="0"/>
          </a:p>
        </p:txBody>
      </p:sp>
      <p:grpSp>
        <p:nvGrpSpPr>
          <p:cNvPr id="3" name="Group 2"/>
          <p:cNvGrpSpPr/>
          <p:nvPr/>
        </p:nvGrpSpPr>
        <p:grpSpPr>
          <a:xfrm>
            <a:off x="2411760" y="2270570"/>
            <a:ext cx="2321623" cy="442035"/>
            <a:chOff x="1820420" y="4046353"/>
            <a:chExt cx="2321623" cy="442035"/>
          </a:xfrm>
        </p:grpSpPr>
        <p:cxnSp>
          <p:nvCxnSpPr>
            <p:cNvPr id="4" name="Curved Connector 3"/>
            <p:cNvCxnSpPr>
              <a:stCxn id="7" idx="6"/>
              <a:endCxn id="9" idx="1"/>
            </p:cNvCxnSpPr>
            <p:nvPr/>
          </p:nvCxnSpPr>
          <p:spPr>
            <a:xfrm flipV="1">
              <a:off x="1820420" y="4072157"/>
              <a:ext cx="2321623" cy="4744"/>
            </a:xfrm>
            <a:prstGeom prst="curvedConnector3">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250596" y="4046353"/>
              <a:ext cx="1891447"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label”</a:t>
              </a:r>
              <a:endParaRPr lang="en-GB" sz="2400" dirty="0"/>
            </a:p>
          </p:txBody>
        </p:sp>
      </p:grpSp>
      <p:grpSp>
        <p:nvGrpSpPr>
          <p:cNvPr id="6" name="Group 5"/>
          <p:cNvGrpSpPr/>
          <p:nvPr/>
        </p:nvGrpSpPr>
        <p:grpSpPr>
          <a:xfrm>
            <a:off x="1095742" y="1828246"/>
            <a:ext cx="1620180" cy="945744"/>
            <a:chOff x="1440506" y="3552166"/>
            <a:chExt cx="1620180" cy="945744"/>
          </a:xfrm>
        </p:grpSpPr>
        <p:sp>
          <p:nvSpPr>
            <p:cNvPr id="7" name="Oval 6"/>
            <p:cNvSpPr/>
            <p:nvPr/>
          </p:nvSpPr>
          <p:spPr>
            <a:xfrm>
              <a:off x="1676404" y="3552166"/>
              <a:ext cx="1080120"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1440506" y="3619355"/>
              <a:ext cx="1620180" cy="811367"/>
            </a:xfrm>
            <a:prstGeom prst="rect">
              <a:avLst/>
            </a:prstGeom>
            <a:noFill/>
          </p:spPr>
          <p:txBody>
            <a:bodyPr wrap="square" lIns="36000" tIns="36000" rIns="36000" bIns="36000" rtlCol="0">
              <a:spAutoFit/>
            </a:bodyPr>
            <a:lstStyle/>
            <a:p>
              <a:pPr algn="ctr"/>
              <a:r>
                <a:rPr lang="en-GB" sz="2400" dirty="0" err="1" smtClean="0"/>
                <a:t>rdact</a:t>
              </a:r>
              <a:r>
                <a:rPr lang="en-GB" sz="2400" dirty="0" smtClean="0"/>
                <a:t>:</a:t>
              </a:r>
              <a:endParaRPr lang="en-GB" sz="2400" dirty="0"/>
            </a:p>
            <a:p>
              <a:pPr algn="ctr"/>
              <a:r>
                <a:rPr lang="en-GB" sz="2400" dirty="0" smtClean="0"/>
                <a:t>1010</a:t>
              </a:r>
              <a:endParaRPr lang="en-GB" sz="2400" dirty="0"/>
            </a:p>
          </p:txBody>
        </p:sp>
      </p:grpSp>
      <p:sp>
        <p:nvSpPr>
          <p:cNvPr id="9" name="TextBox 8"/>
          <p:cNvSpPr txBox="1"/>
          <p:nvPr/>
        </p:nvSpPr>
        <p:spPr>
          <a:xfrm>
            <a:off x="4733383" y="2075356"/>
            <a:ext cx="3191313"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“notated </a:t>
            </a:r>
            <a:r>
              <a:rPr lang="en-GB" sz="2400" dirty="0" err="1" smtClean="0"/>
              <a:t>music”@en</a:t>
            </a:r>
            <a:endParaRPr lang="en-GB" sz="2400" dirty="0"/>
          </a:p>
        </p:txBody>
      </p:sp>
      <p:sp>
        <p:nvSpPr>
          <p:cNvPr id="10" name="TextBox 9"/>
          <p:cNvSpPr txBox="1"/>
          <p:nvPr/>
        </p:nvSpPr>
        <p:spPr>
          <a:xfrm>
            <a:off x="4733383" y="3102825"/>
            <a:ext cx="4032448"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a:t>“</a:t>
            </a:r>
            <a:r>
              <a:rPr lang="en-GB" sz="2400" dirty="0" err="1"/>
              <a:t>schriftlich</a:t>
            </a:r>
            <a:r>
              <a:rPr lang="en-GB" sz="2400" dirty="0"/>
              <a:t> </a:t>
            </a:r>
            <a:r>
              <a:rPr lang="en-GB" sz="2400" dirty="0" err="1"/>
              <a:t>fixierte</a:t>
            </a:r>
            <a:r>
              <a:rPr lang="en-GB" sz="2400" dirty="0"/>
              <a:t> </a:t>
            </a:r>
            <a:r>
              <a:rPr lang="en-GB" sz="2400" dirty="0" err="1"/>
              <a:t>Musik</a:t>
            </a:r>
            <a:r>
              <a:rPr lang="en-GB" sz="2400" dirty="0"/>
              <a:t>”@de</a:t>
            </a:r>
          </a:p>
        </p:txBody>
      </p:sp>
      <p:grpSp>
        <p:nvGrpSpPr>
          <p:cNvPr id="11" name="Group 10"/>
          <p:cNvGrpSpPr/>
          <p:nvPr/>
        </p:nvGrpSpPr>
        <p:grpSpPr>
          <a:xfrm>
            <a:off x="2253579" y="2635489"/>
            <a:ext cx="2479803" cy="1130389"/>
            <a:chOff x="2212196" y="2892715"/>
            <a:chExt cx="2479803" cy="1130389"/>
          </a:xfrm>
        </p:grpSpPr>
        <p:cxnSp>
          <p:nvCxnSpPr>
            <p:cNvPr id="12" name="Curved Connector 11"/>
            <p:cNvCxnSpPr>
              <a:stCxn id="7" idx="5"/>
              <a:endCxn id="10" idx="1"/>
            </p:cNvCxnSpPr>
            <p:nvPr/>
          </p:nvCxnSpPr>
          <p:spPr>
            <a:xfrm rot="16200000" flipH="1">
              <a:off x="3107921" y="1996990"/>
              <a:ext cx="688354" cy="2479803"/>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775129" y="3581069"/>
              <a:ext cx="1898594"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label”</a:t>
              </a:r>
              <a:endParaRPr lang="en-GB" sz="2400" dirty="0"/>
            </a:p>
          </p:txBody>
        </p:sp>
      </p:grpSp>
      <p:grpSp>
        <p:nvGrpSpPr>
          <p:cNvPr id="36" name="Group 35"/>
          <p:cNvGrpSpPr/>
          <p:nvPr/>
        </p:nvGrpSpPr>
        <p:grpSpPr>
          <a:xfrm>
            <a:off x="2567757" y="4086082"/>
            <a:ext cx="1872208" cy="945744"/>
            <a:chOff x="1314492" y="3552166"/>
            <a:chExt cx="1872208" cy="945744"/>
          </a:xfrm>
        </p:grpSpPr>
        <p:sp>
          <p:nvSpPr>
            <p:cNvPr id="37" name="Oval 36"/>
            <p:cNvSpPr/>
            <p:nvPr/>
          </p:nvSpPr>
          <p:spPr>
            <a:xfrm>
              <a:off x="1314492" y="3552166"/>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p:cNvSpPr txBox="1"/>
            <p:nvPr/>
          </p:nvSpPr>
          <p:spPr>
            <a:xfrm>
              <a:off x="1440506" y="3619355"/>
              <a:ext cx="1620180" cy="811367"/>
            </a:xfrm>
            <a:prstGeom prst="rect">
              <a:avLst/>
            </a:prstGeom>
            <a:noFill/>
          </p:spPr>
          <p:txBody>
            <a:bodyPr wrap="square" lIns="36000" tIns="36000" rIns="36000" bIns="36000" rtlCol="0">
              <a:spAutoFit/>
            </a:bodyPr>
            <a:lstStyle/>
            <a:p>
              <a:pPr algn="ctr"/>
              <a:r>
                <a:rPr lang="en-GB" sz="2400" dirty="0" err="1" smtClean="0"/>
                <a:t>rdact</a:t>
              </a:r>
              <a:r>
                <a:rPr lang="en-GB" sz="2400" dirty="0" smtClean="0"/>
                <a:t>:</a:t>
              </a:r>
              <a:endParaRPr lang="en-GB" sz="2400" dirty="0"/>
            </a:p>
            <a:p>
              <a:pPr algn="ctr"/>
              <a:r>
                <a:rPr lang="en-GB" sz="2400" dirty="0" smtClean="0"/>
                <a:t>1016</a:t>
              </a:r>
              <a:endParaRPr lang="en-GB" sz="2400" dirty="0"/>
            </a:p>
          </p:txBody>
        </p:sp>
      </p:grpSp>
      <p:grpSp>
        <p:nvGrpSpPr>
          <p:cNvPr id="39" name="Group 38"/>
          <p:cNvGrpSpPr/>
          <p:nvPr/>
        </p:nvGrpSpPr>
        <p:grpSpPr>
          <a:xfrm>
            <a:off x="587154" y="2773990"/>
            <a:ext cx="1988928" cy="2190647"/>
            <a:chOff x="2669666" y="2534639"/>
            <a:chExt cx="1988928" cy="2190647"/>
          </a:xfrm>
        </p:grpSpPr>
        <p:cxnSp>
          <p:nvCxnSpPr>
            <p:cNvPr id="40" name="Curved Connector 39"/>
            <p:cNvCxnSpPr>
              <a:stCxn id="7" idx="4"/>
              <a:endCxn id="37" idx="2"/>
            </p:cNvCxnSpPr>
            <p:nvPr/>
          </p:nvCxnSpPr>
          <p:spPr>
            <a:xfrm rot="16200000" flipH="1">
              <a:off x="3409758" y="3079092"/>
              <a:ext cx="1784964" cy="696057"/>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2669666" y="3913919"/>
              <a:ext cx="1988928" cy="811367"/>
            </a:xfrm>
            <a:prstGeom prst="rect">
              <a:avLst/>
            </a:prstGeom>
            <a:noFill/>
            <a:ln w="25400">
              <a:noFill/>
            </a:ln>
          </p:spPr>
          <p:txBody>
            <a:bodyPr wrap="square" lIns="36000" tIns="36000" rIns="36000" bIns="36000" rtlCol="0">
              <a:spAutoFit/>
            </a:bodyPr>
            <a:lstStyle/>
            <a:p>
              <a:pPr algn="ctr"/>
              <a:r>
                <a:rPr lang="en-GB" sz="2400" dirty="0"/>
                <a:t>ex</a:t>
              </a:r>
              <a:r>
                <a:rPr lang="en-GB" sz="2400" dirty="0" smtClean="0"/>
                <a:t>:</a:t>
              </a:r>
            </a:p>
            <a:p>
              <a:pPr algn="ctr"/>
              <a:r>
                <a:rPr lang="en-GB" sz="2400" dirty="0" smtClean="0"/>
                <a:t>“is related to”</a:t>
              </a:r>
              <a:endParaRPr lang="en-GB" sz="2400" dirty="0"/>
            </a:p>
          </p:txBody>
        </p:sp>
      </p:grpSp>
      <p:sp>
        <p:nvSpPr>
          <p:cNvPr id="48" name="TextBox 47"/>
          <p:cNvSpPr txBox="1"/>
          <p:nvPr/>
        </p:nvSpPr>
        <p:spPr>
          <a:xfrm>
            <a:off x="4932039" y="5081181"/>
            <a:ext cx="3822661"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“tactile notated </a:t>
            </a:r>
            <a:r>
              <a:rPr lang="en-GB" sz="2400" dirty="0" err="1" smtClean="0"/>
              <a:t>music”@en</a:t>
            </a:r>
            <a:endParaRPr lang="en-GB" sz="2400" dirty="0"/>
          </a:p>
        </p:txBody>
      </p:sp>
      <p:grpSp>
        <p:nvGrpSpPr>
          <p:cNvPr id="49" name="Group 48"/>
          <p:cNvGrpSpPr/>
          <p:nvPr/>
        </p:nvGrpSpPr>
        <p:grpSpPr>
          <a:xfrm>
            <a:off x="3033445" y="4558954"/>
            <a:ext cx="1898594" cy="1185280"/>
            <a:chOff x="4299406" y="2346894"/>
            <a:chExt cx="1898594" cy="1185280"/>
          </a:xfrm>
        </p:grpSpPr>
        <p:cxnSp>
          <p:nvCxnSpPr>
            <p:cNvPr id="50" name="Curved Connector 49"/>
            <p:cNvCxnSpPr>
              <a:stCxn id="37" idx="6"/>
              <a:endCxn id="48" idx="1"/>
            </p:cNvCxnSpPr>
            <p:nvPr/>
          </p:nvCxnSpPr>
          <p:spPr>
            <a:xfrm>
              <a:off x="5705926" y="2346894"/>
              <a:ext cx="492074" cy="743245"/>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299406" y="3090139"/>
              <a:ext cx="1898594"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label”</a:t>
              </a:r>
              <a:endParaRPr lang="en-GB" sz="2400" dirty="0"/>
            </a:p>
          </p:txBody>
        </p:sp>
      </p:grpSp>
    </p:spTree>
    <p:extLst>
      <p:ext uri="{BB962C8B-B14F-4D97-AF65-F5344CB8AC3E}">
        <p14:creationId xmlns:p14="http://schemas.microsoft.com/office/powerpoint/2010/main" val="101915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1000"/>
                                        <p:tgtEl>
                                          <p:spTgt spid="3"/>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10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9"/>
                                        </p:tgtEl>
                                        <p:attrNameLst>
                                          <p:attrName>style.visibility</p:attrName>
                                        </p:attrNameLst>
                                      </p:cBhvr>
                                      <p:to>
                                        <p:strVal val="visible"/>
                                      </p:to>
                                    </p:set>
                                    <p:animEffect transition="in" filter="fade">
                                      <p:cBhvr>
                                        <p:cTn id="29" dur="1000"/>
                                        <p:tgtEl>
                                          <p:spTgt spid="39"/>
                                        </p:tgtEl>
                                      </p:cBhvr>
                                    </p:animEffect>
                                  </p:childTnLst>
                                </p:cTn>
                              </p:par>
                            </p:childTnLst>
                          </p:cTn>
                        </p:par>
                        <p:par>
                          <p:cTn id="30" fill="hold">
                            <p:stCondLst>
                              <p:cond delay="1000"/>
                            </p:stCondLst>
                            <p:childTnLst>
                              <p:par>
                                <p:cTn id="31" presetID="10" presetClass="entr" presetSubtype="0" fill="hold" nodeType="afterEffect">
                                  <p:stCondLst>
                                    <p:cond delay="0"/>
                                  </p:stCondLst>
                                  <p:childTnLst>
                                    <p:set>
                                      <p:cBhvr>
                                        <p:cTn id="32" dur="1" fill="hold">
                                          <p:stCondLst>
                                            <p:cond delay="0"/>
                                          </p:stCondLst>
                                        </p:cTn>
                                        <p:tgtEl>
                                          <p:spTgt spid="36"/>
                                        </p:tgtEl>
                                        <p:attrNameLst>
                                          <p:attrName>style.visibility</p:attrName>
                                        </p:attrNameLst>
                                      </p:cBhvr>
                                      <p:to>
                                        <p:strVal val="visible"/>
                                      </p:to>
                                    </p:set>
                                    <p:animEffect transition="in" filter="fade">
                                      <p:cBhvr>
                                        <p:cTn id="33" dur="1000"/>
                                        <p:tgtEl>
                                          <p:spTgt spid="36"/>
                                        </p:tgtEl>
                                      </p:cBhvr>
                                    </p:animEffect>
                                  </p:childTnLst>
                                </p:cTn>
                              </p:par>
                            </p:childTnLst>
                          </p:cTn>
                        </p:par>
                        <p:par>
                          <p:cTn id="34" fill="hold">
                            <p:stCondLst>
                              <p:cond delay="2000"/>
                            </p:stCondLst>
                            <p:childTnLst>
                              <p:par>
                                <p:cTn id="35" presetID="10" presetClass="entr" presetSubtype="0" fill="hold" nodeType="afterEffect">
                                  <p:stCondLst>
                                    <p:cond delay="0"/>
                                  </p:stCondLst>
                                  <p:childTnLst>
                                    <p:set>
                                      <p:cBhvr>
                                        <p:cTn id="36" dur="1" fill="hold">
                                          <p:stCondLst>
                                            <p:cond delay="0"/>
                                          </p:stCondLst>
                                        </p:cTn>
                                        <p:tgtEl>
                                          <p:spTgt spid="49"/>
                                        </p:tgtEl>
                                        <p:attrNameLst>
                                          <p:attrName>style.visibility</p:attrName>
                                        </p:attrNameLst>
                                      </p:cBhvr>
                                      <p:to>
                                        <p:strVal val="visible"/>
                                      </p:to>
                                    </p:set>
                                    <p:animEffect transition="in" filter="fade">
                                      <p:cBhvr>
                                        <p:cTn id="37" dur="1000"/>
                                        <p:tgtEl>
                                          <p:spTgt spid="49"/>
                                        </p:tgtEl>
                                      </p:cBhvr>
                                    </p:animEffect>
                                  </p:childTnLst>
                                </p:cTn>
                              </p:par>
                            </p:childTnLst>
                          </p:cTn>
                        </p:par>
                        <p:par>
                          <p:cTn id="38" fill="hold">
                            <p:stCondLst>
                              <p:cond delay="3000"/>
                            </p:stCondLst>
                            <p:childTnLst>
                              <p:par>
                                <p:cTn id="39" presetID="10" presetClass="entr" presetSubtype="0" fill="hold" grpId="0" nodeType="afterEffect">
                                  <p:stCondLst>
                                    <p:cond delay="0"/>
                                  </p:stCondLst>
                                  <p:childTnLst>
                                    <p:set>
                                      <p:cBhvr>
                                        <p:cTn id="40" dur="1" fill="hold">
                                          <p:stCondLst>
                                            <p:cond delay="0"/>
                                          </p:stCondLst>
                                        </p:cTn>
                                        <p:tgtEl>
                                          <p:spTgt spid="48"/>
                                        </p:tgtEl>
                                        <p:attrNameLst>
                                          <p:attrName>style.visibility</p:attrName>
                                        </p:attrNameLst>
                                      </p:cBhvr>
                                      <p:to>
                                        <p:strVal val="visible"/>
                                      </p:to>
                                    </p:set>
                                    <p:animEffect transition="in" filter="fade">
                                      <p:cBhvr>
                                        <p:cTn id="41" dur="10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4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916416" y="1837478"/>
            <a:ext cx="1891447" cy="442035"/>
            <a:chOff x="2250596" y="4046353"/>
            <a:chExt cx="1891447" cy="442035"/>
          </a:xfrm>
        </p:grpSpPr>
        <p:cxnSp>
          <p:nvCxnSpPr>
            <p:cNvPr id="3" name="Curved Connector 2"/>
            <p:cNvCxnSpPr>
              <a:stCxn id="6" idx="6"/>
              <a:endCxn id="8" idx="1"/>
            </p:cNvCxnSpPr>
            <p:nvPr/>
          </p:nvCxnSpPr>
          <p:spPr>
            <a:xfrm>
              <a:off x="2250596" y="4076901"/>
              <a:ext cx="1891447" cy="1"/>
            </a:xfrm>
            <a:prstGeom prst="curvedConnector3">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250596" y="4046353"/>
              <a:ext cx="1891447"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label”</a:t>
              </a:r>
              <a:endParaRPr lang="en-GB" sz="2400" dirty="0"/>
            </a:p>
          </p:txBody>
        </p:sp>
      </p:grpSp>
      <p:grpSp>
        <p:nvGrpSpPr>
          <p:cNvPr id="5" name="Group 4"/>
          <p:cNvGrpSpPr/>
          <p:nvPr/>
        </p:nvGrpSpPr>
        <p:grpSpPr>
          <a:xfrm>
            <a:off x="1044208" y="1395154"/>
            <a:ext cx="1872208" cy="945744"/>
            <a:chOff x="1314492" y="3552166"/>
            <a:chExt cx="1872208" cy="945744"/>
          </a:xfrm>
        </p:grpSpPr>
        <p:sp>
          <p:nvSpPr>
            <p:cNvPr id="6" name="Oval 5"/>
            <p:cNvSpPr/>
            <p:nvPr/>
          </p:nvSpPr>
          <p:spPr>
            <a:xfrm>
              <a:off x="1314492" y="3552166"/>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1440506" y="3619355"/>
              <a:ext cx="1620180" cy="811367"/>
            </a:xfrm>
            <a:prstGeom prst="rect">
              <a:avLst/>
            </a:prstGeom>
            <a:noFill/>
          </p:spPr>
          <p:txBody>
            <a:bodyPr wrap="square" lIns="36000" tIns="36000" rIns="36000" bIns="36000" rtlCol="0">
              <a:spAutoFit/>
            </a:bodyPr>
            <a:lstStyle/>
            <a:p>
              <a:pPr algn="ctr"/>
              <a:r>
                <a:rPr lang="en-GB" sz="2400" dirty="0" smtClean="0"/>
                <a:t>ex:</a:t>
              </a:r>
              <a:endParaRPr lang="en-GB" sz="2400" dirty="0"/>
            </a:p>
            <a:p>
              <a:pPr algn="ctr"/>
              <a:r>
                <a:rPr lang="en-GB" sz="2400" dirty="0" smtClean="0"/>
                <a:t>Property1</a:t>
              </a:r>
              <a:endParaRPr lang="en-GB" sz="2400" dirty="0"/>
            </a:p>
          </p:txBody>
        </p:sp>
      </p:grpSp>
      <p:sp>
        <p:nvSpPr>
          <p:cNvPr id="8" name="TextBox 7"/>
          <p:cNvSpPr txBox="1"/>
          <p:nvPr/>
        </p:nvSpPr>
        <p:spPr>
          <a:xfrm>
            <a:off x="4807863" y="1647009"/>
            <a:ext cx="2358897"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“has </a:t>
            </a:r>
            <a:r>
              <a:rPr lang="en-GB" sz="2400" dirty="0" err="1" smtClean="0"/>
              <a:t>author”@en</a:t>
            </a:r>
            <a:endParaRPr lang="en-GB" sz="2400" dirty="0"/>
          </a:p>
        </p:txBody>
      </p:sp>
      <p:grpSp>
        <p:nvGrpSpPr>
          <p:cNvPr id="9" name="Group 8"/>
          <p:cNvGrpSpPr/>
          <p:nvPr/>
        </p:nvGrpSpPr>
        <p:grpSpPr>
          <a:xfrm>
            <a:off x="2190426" y="2548519"/>
            <a:ext cx="1872208" cy="945744"/>
            <a:chOff x="1314492" y="3552166"/>
            <a:chExt cx="1872208" cy="945744"/>
          </a:xfrm>
        </p:grpSpPr>
        <p:sp>
          <p:nvSpPr>
            <p:cNvPr id="10" name="Oval 9"/>
            <p:cNvSpPr/>
            <p:nvPr/>
          </p:nvSpPr>
          <p:spPr>
            <a:xfrm>
              <a:off x="1314492" y="3552166"/>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1440506" y="3619355"/>
              <a:ext cx="1620180" cy="811367"/>
            </a:xfrm>
            <a:prstGeom prst="rect">
              <a:avLst/>
            </a:prstGeom>
            <a:noFill/>
          </p:spPr>
          <p:txBody>
            <a:bodyPr wrap="square" lIns="36000" tIns="36000" rIns="36000" bIns="36000" rtlCol="0">
              <a:spAutoFit/>
            </a:bodyPr>
            <a:lstStyle/>
            <a:p>
              <a:pPr algn="ctr"/>
              <a:r>
                <a:rPr lang="en-GB" sz="2400" dirty="0" smtClean="0"/>
                <a:t>ex:</a:t>
              </a:r>
              <a:endParaRPr lang="en-GB" sz="2400" dirty="0"/>
            </a:p>
            <a:p>
              <a:pPr algn="ctr"/>
              <a:r>
                <a:rPr lang="en-GB" sz="2400" dirty="0" smtClean="0"/>
                <a:t>Property2</a:t>
              </a:r>
              <a:endParaRPr lang="en-GB" sz="2400" dirty="0"/>
            </a:p>
          </p:txBody>
        </p:sp>
      </p:grpSp>
      <p:grpSp>
        <p:nvGrpSpPr>
          <p:cNvPr id="12" name="Group 11"/>
          <p:cNvGrpSpPr/>
          <p:nvPr/>
        </p:nvGrpSpPr>
        <p:grpSpPr>
          <a:xfrm>
            <a:off x="952837" y="2340599"/>
            <a:ext cx="1363603" cy="1550031"/>
            <a:chOff x="2841166" y="2638459"/>
            <a:chExt cx="1363603" cy="1550031"/>
          </a:xfrm>
        </p:grpSpPr>
        <p:cxnSp>
          <p:nvCxnSpPr>
            <p:cNvPr id="13" name="Curved Connector 12"/>
            <p:cNvCxnSpPr>
              <a:endCxn id="10" idx="2"/>
            </p:cNvCxnSpPr>
            <p:nvPr/>
          </p:nvCxnSpPr>
          <p:spPr>
            <a:xfrm rot="16200000" flipH="1">
              <a:off x="3638263" y="2878758"/>
              <a:ext cx="680491" cy="200493"/>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841166" y="2638459"/>
              <a:ext cx="1363603" cy="1550031"/>
            </a:xfrm>
            <a:prstGeom prst="rect">
              <a:avLst/>
            </a:prstGeom>
            <a:noFill/>
            <a:ln w="25400">
              <a:noFill/>
            </a:ln>
          </p:spPr>
          <p:txBody>
            <a:bodyPr wrap="square" lIns="36000" tIns="36000" rIns="36000" bIns="36000" rtlCol="0">
              <a:spAutoFit/>
            </a:bodyPr>
            <a:lstStyle/>
            <a:p>
              <a:r>
                <a:rPr lang="en-GB" sz="2400" dirty="0"/>
                <a:t>ex</a:t>
              </a:r>
              <a:r>
                <a:rPr lang="en-GB" sz="2400" dirty="0" smtClean="0"/>
                <a:t>:</a:t>
              </a:r>
            </a:p>
            <a:p>
              <a:r>
                <a:rPr lang="en-GB" sz="2400" dirty="0" smtClean="0"/>
                <a:t>“is sub-</a:t>
              </a:r>
            </a:p>
            <a:p>
              <a:r>
                <a:rPr lang="en-GB" sz="2400" dirty="0" smtClean="0"/>
                <a:t>property</a:t>
              </a:r>
            </a:p>
            <a:p>
              <a:r>
                <a:rPr lang="en-GB" sz="2400" dirty="0" smtClean="0"/>
                <a:t>of”</a:t>
              </a:r>
              <a:endParaRPr lang="en-GB" sz="2400" dirty="0"/>
            </a:p>
          </p:txBody>
        </p:sp>
      </p:grpSp>
      <p:sp>
        <p:nvSpPr>
          <p:cNvPr id="15" name="TextBox 14"/>
          <p:cNvSpPr txBox="1"/>
          <p:nvPr/>
        </p:nvSpPr>
        <p:spPr>
          <a:xfrm>
            <a:off x="5906619" y="2800374"/>
            <a:ext cx="2520281"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“has </a:t>
            </a:r>
            <a:r>
              <a:rPr lang="en-GB" sz="2400" dirty="0" err="1" smtClean="0"/>
              <a:t>creator”@en</a:t>
            </a:r>
            <a:endParaRPr lang="en-GB" sz="2400" dirty="0"/>
          </a:p>
        </p:txBody>
      </p:sp>
      <p:grpSp>
        <p:nvGrpSpPr>
          <p:cNvPr id="16" name="Group 15"/>
          <p:cNvGrpSpPr/>
          <p:nvPr/>
        </p:nvGrpSpPr>
        <p:grpSpPr>
          <a:xfrm>
            <a:off x="3985017" y="3011067"/>
            <a:ext cx="1921602" cy="442035"/>
            <a:chOff x="5176498" y="1232099"/>
            <a:chExt cx="1921602" cy="442035"/>
          </a:xfrm>
        </p:grpSpPr>
        <p:cxnSp>
          <p:nvCxnSpPr>
            <p:cNvPr id="17" name="Curved Connector 16"/>
            <p:cNvCxnSpPr>
              <a:stCxn id="10" idx="6"/>
              <a:endCxn id="15" idx="1"/>
            </p:cNvCxnSpPr>
            <p:nvPr/>
          </p:nvCxnSpPr>
          <p:spPr>
            <a:xfrm>
              <a:off x="5254115" y="1242423"/>
              <a:ext cx="1843985" cy="1"/>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5176498" y="1232099"/>
              <a:ext cx="1898594"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label”</a:t>
              </a:r>
              <a:endParaRPr lang="en-GB" sz="2400" dirty="0"/>
            </a:p>
          </p:txBody>
        </p:sp>
      </p:grpSp>
      <p:sp>
        <p:nvSpPr>
          <p:cNvPr id="21" name="TextBox 20"/>
          <p:cNvSpPr txBox="1"/>
          <p:nvPr/>
        </p:nvSpPr>
        <p:spPr>
          <a:xfrm>
            <a:off x="467544" y="476672"/>
            <a:ext cx="6865726" cy="769441"/>
          </a:xfrm>
          <a:prstGeom prst="rect">
            <a:avLst/>
          </a:prstGeom>
          <a:noFill/>
        </p:spPr>
        <p:txBody>
          <a:bodyPr wrap="none" rtlCol="0">
            <a:spAutoFit/>
          </a:bodyPr>
          <a:lstStyle/>
          <a:p>
            <a:r>
              <a:rPr lang="en-GB" sz="4400" dirty="0" smtClean="0"/>
              <a:t>Inference rules: sub-property</a:t>
            </a:r>
            <a:endParaRPr lang="en-GB" sz="4400" dirty="0"/>
          </a:p>
        </p:txBody>
      </p:sp>
      <p:grpSp>
        <p:nvGrpSpPr>
          <p:cNvPr id="33" name="Group 32"/>
          <p:cNvGrpSpPr/>
          <p:nvPr/>
        </p:nvGrpSpPr>
        <p:grpSpPr>
          <a:xfrm>
            <a:off x="1975163" y="4094140"/>
            <a:ext cx="1872208" cy="945744"/>
            <a:chOff x="1835696" y="2987312"/>
            <a:chExt cx="1872208" cy="945744"/>
          </a:xfrm>
        </p:grpSpPr>
        <p:sp>
          <p:nvSpPr>
            <p:cNvPr id="34" name="Oval 33"/>
            <p:cNvSpPr/>
            <p:nvPr/>
          </p:nvSpPr>
          <p:spPr>
            <a:xfrm>
              <a:off x="1835696" y="2987312"/>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TextBox 34"/>
            <p:cNvSpPr txBox="1"/>
            <p:nvPr/>
          </p:nvSpPr>
          <p:spPr>
            <a:xfrm>
              <a:off x="1961710" y="3054501"/>
              <a:ext cx="1620180" cy="811367"/>
            </a:xfrm>
            <a:prstGeom prst="rect">
              <a:avLst/>
            </a:prstGeom>
            <a:noFill/>
          </p:spPr>
          <p:txBody>
            <a:bodyPr wrap="square" lIns="36000" tIns="36000" rIns="36000" bIns="36000" rtlCol="0">
              <a:spAutoFit/>
            </a:bodyPr>
            <a:lstStyle/>
            <a:p>
              <a:pPr algn="ctr"/>
              <a:r>
                <a:rPr lang="en-GB" sz="2400" dirty="0"/>
                <a:t>ex:</a:t>
              </a:r>
            </a:p>
            <a:p>
              <a:pPr algn="ctr"/>
              <a:r>
                <a:rPr lang="en-GB" sz="2400" dirty="0"/>
                <a:t>“This work”</a:t>
              </a:r>
            </a:p>
          </p:txBody>
        </p:sp>
      </p:grpSp>
      <p:sp>
        <p:nvSpPr>
          <p:cNvPr id="36" name="TextBox 35"/>
          <p:cNvSpPr txBox="1"/>
          <p:nvPr/>
        </p:nvSpPr>
        <p:spPr>
          <a:xfrm>
            <a:off x="6014632" y="4345995"/>
            <a:ext cx="2304256"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“Gordon Dunsire”</a:t>
            </a:r>
            <a:endParaRPr lang="en-GB" sz="2400" dirty="0"/>
          </a:p>
        </p:txBody>
      </p:sp>
      <p:grpSp>
        <p:nvGrpSpPr>
          <p:cNvPr id="37" name="Group 36"/>
          <p:cNvGrpSpPr/>
          <p:nvPr/>
        </p:nvGrpSpPr>
        <p:grpSpPr>
          <a:xfrm>
            <a:off x="3847371" y="4128800"/>
            <a:ext cx="2167261" cy="442035"/>
            <a:chOff x="2267744" y="2322570"/>
            <a:chExt cx="2167261" cy="442035"/>
          </a:xfrm>
        </p:grpSpPr>
        <p:cxnSp>
          <p:nvCxnSpPr>
            <p:cNvPr id="38" name="Curved Connector 37"/>
            <p:cNvCxnSpPr>
              <a:stCxn id="34" idx="6"/>
              <a:endCxn id="36" idx="1"/>
            </p:cNvCxnSpPr>
            <p:nvPr/>
          </p:nvCxnSpPr>
          <p:spPr>
            <a:xfrm>
              <a:off x="2267744" y="2760782"/>
              <a:ext cx="2167261" cy="1"/>
            </a:xfrm>
            <a:prstGeom prst="curvedConnector3">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2267744" y="2322570"/>
              <a:ext cx="2167261"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author”</a:t>
              </a:r>
            </a:p>
          </p:txBody>
        </p:sp>
      </p:grpSp>
      <p:grpSp>
        <p:nvGrpSpPr>
          <p:cNvPr id="45" name="Group 44"/>
          <p:cNvGrpSpPr/>
          <p:nvPr/>
        </p:nvGrpSpPr>
        <p:grpSpPr>
          <a:xfrm>
            <a:off x="1989931" y="5338556"/>
            <a:ext cx="1872208" cy="945744"/>
            <a:chOff x="1835696" y="2987312"/>
            <a:chExt cx="1872208" cy="945744"/>
          </a:xfrm>
        </p:grpSpPr>
        <p:sp>
          <p:nvSpPr>
            <p:cNvPr id="46" name="Oval 45"/>
            <p:cNvSpPr/>
            <p:nvPr/>
          </p:nvSpPr>
          <p:spPr>
            <a:xfrm>
              <a:off x="1835696" y="2987312"/>
              <a:ext cx="187220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TextBox 46"/>
            <p:cNvSpPr txBox="1"/>
            <p:nvPr/>
          </p:nvSpPr>
          <p:spPr>
            <a:xfrm>
              <a:off x="1961710" y="3054501"/>
              <a:ext cx="1620180" cy="811367"/>
            </a:xfrm>
            <a:prstGeom prst="rect">
              <a:avLst/>
            </a:prstGeom>
            <a:noFill/>
          </p:spPr>
          <p:txBody>
            <a:bodyPr wrap="square" lIns="36000" tIns="36000" rIns="36000" bIns="36000" rtlCol="0">
              <a:spAutoFit/>
            </a:bodyPr>
            <a:lstStyle/>
            <a:p>
              <a:pPr algn="ctr"/>
              <a:r>
                <a:rPr lang="en-GB" sz="2400" dirty="0"/>
                <a:t>ex:</a:t>
              </a:r>
            </a:p>
            <a:p>
              <a:pPr algn="ctr"/>
              <a:r>
                <a:rPr lang="en-GB" sz="2400" dirty="0"/>
                <a:t>“This work”</a:t>
              </a:r>
            </a:p>
          </p:txBody>
        </p:sp>
      </p:grpSp>
      <p:sp>
        <p:nvSpPr>
          <p:cNvPr id="48" name="TextBox 47"/>
          <p:cNvSpPr txBox="1"/>
          <p:nvPr/>
        </p:nvSpPr>
        <p:spPr>
          <a:xfrm>
            <a:off x="6029400" y="5590411"/>
            <a:ext cx="2304256"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“Gordon Dunsire”</a:t>
            </a:r>
            <a:endParaRPr lang="en-GB" sz="2400" dirty="0"/>
          </a:p>
        </p:txBody>
      </p:sp>
      <p:grpSp>
        <p:nvGrpSpPr>
          <p:cNvPr id="49" name="Group 48"/>
          <p:cNvGrpSpPr/>
          <p:nvPr/>
        </p:nvGrpSpPr>
        <p:grpSpPr>
          <a:xfrm>
            <a:off x="3862139" y="5373216"/>
            <a:ext cx="2167261" cy="442035"/>
            <a:chOff x="2267744" y="2322570"/>
            <a:chExt cx="2167261" cy="442035"/>
          </a:xfrm>
        </p:grpSpPr>
        <p:cxnSp>
          <p:nvCxnSpPr>
            <p:cNvPr id="50" name="Curved Connector 49"/>
            <p:cNvCxnSpPr>
              <a:stCxn id="46" idx="6"/>
              <a:endCxn id="48" idx="1"/>
            </p:cNvCxnSpPr>
            <p:nvPr/>
          </p:nvCxnSpPr>
          <p:spPr>
            <a:xfrm>
              <a:off x="2267744" y="2760782"/>
              <a:ext cx="2167261" cy="1"/>
            </a:xfrm>
            <a:prstGeom prst="curvedConnector3">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2267744" y="2322570"/>
              <a:ext cx="2167261" cy="442035"/>
            </a:xfrm>
            <a:prstGeom prst="rect">
              <a:avLst/>
            </a:prstGeom>
            <a:noFill/>
            <a:ln w="25400">
              <a:noFill/>
            </a:ln>
          </p:spPr>
          <p:txBody>
            <a:bodyPr wrap="square" lIns="36000" tIns="36000" rIns="36000" bIns="36000" rtlCol="0">
              <a:spAutoFit/>
            </a:bodyPr>
            <a:lstStyle/>
            <a:p>
              <a:pPr algn="ctr"/>
              <a:r>
                <a:rPr lang="en-GB" sz="2400" dirty="0" err="1"/>
                <a:t>ex:“has</a:t>
              </a:r>
              <a:r>
                <a:rPr lang="en-GB" sz="2400" dirty="0"/>
                <a:t> </a:t>
              </a:r>
              <a:r>
                <a:rPr lang="en-GB" sz="2400" dirty="0" smtClean="0"/>
                <a:t>creator</a:t>
              </a:r>
              <a:r>
                <a:rPr lang="en-GB" sz="2400" dirty="0"/>
                <a:t>”</a:t>
              </a:r>
            </a:p>
          </p:txBody>
        </p:sp>
      </p:grpSp>
      <p:sp>
        <p:nvSpPr>
          <p:cNvPr id="54" name="Cross 53"/>
          <p:cNvSpPr/>
          <p:nvPr/>
        </p:nvSpPr>
        <p:spPr>
          <a:xfrm>
            <a:off x="952837" y="4345995"/>
            <a:ext cx="442113" cy="442035"/>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Bent Arrow 54"/>
          <p:cNvSpPr/>
          <p:nvPr/>
        </p:nvSpPr>
        <p:spPr>
          <a:xfrm flipV="1">
            <a:off x="1044207" y="5280882"/>
            <a:ext cx="442113" cy="626701"/>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7" name="Down Arrow 56"/>
          <p:cNvSpPr/>
          <p:nvPr/>
        </p:nvSpPr>
        <p:spPr>
          <a:xfrm>
            <a:off x="4790817" y="4809016"/>
            <a:ext cx="286993" cy="5505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214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1000"/>
                                        <p:tgtEl>
                                          <p:spTgt spid="2"/>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1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1000"/>
                                        <p:tgtEl>
                                          <p:spTgt spid="9"/>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1000"/>
                                        <p:tgtEl>
                                          <p:spTgt spid="16"/>
                                        </p:tgtEl>
                                      </p:cBhvr>
                                    </p:animEffect>
                                  </p:childTnLst>
                                </p:cTn>
                              </p:par>
                            </p:childTnLst>
                          </p:cTn>
                        </p:par>
                        <p:par>
                          <p:cTn id="25" fill="hold">
                            <p:stCondLst>
                              <p:cond delay="2000"/>
                            </p:stCondLst>
                            <p:childTnLst>
                              <p:par>
                                <p:cTn id="26" presetID="10" presetClass="entr" presetSubtype="0" fill="hold" grpId="0" nodeType="after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1000"/>
                                        <p:tgtEl>
                                          <p:spTgt spid="15"/>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fade">
                                      <p:cBhvr>
                                        <p:cTn id="33" dur="10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54"/>
                                        </p:tgtEl>
                                        <p:attrNameLst>
                                          <p:attrName>style.visibility</p:attrName>
                                        </p:attrNameLst>
                                      </p:cBhvr>
                                      <p:to>
                                        <p:strVal val="visible"/>
                                      </p:to>
                                    </p:set>
                                    <p:animEffect transition="in" filter="fade">
                                      <p:cBhvr>
                                        <p:cTn id="38" dur="1000"/>
                                        <p:tgtEl>
                                          <p:spTgt spid="54"/>
                                        </p:tgtEl>
                                      </p:cBhvr>
                                    </p:animEffect>
                                  </p:childTnLst>
                                </p:cTn>
                              </p:par>
                            </p:childTnLst>
                          </p:cTn>
                        </p:par>
                        <p:par>
                          <p:cTn id="39" fill="hold">
                            <p:stCondLst>
                              <p:cond delay="1000"/>
                            </p:stCondLst>
                            <p:childTnLst>
                              <p:par>
                                <p:cTn id="40" presetID="10" presetClass="entr" presetSubtype="0" fill="hold" nodeType="after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fade">
                                      <p:cBhvr>
                                        <p:cTn id="42" dur="1000"/>
                                        <p:tgtEl>
                                          <p:spTgt spid="33"/>
                                        </p:tgtEl>
                                      </p:cBhvr>
                                    </p:animEffect>
                                  </p:childTnLst>
                                </p:cTn>
                              </p:par>
                            </p:childTnLst>
                          </p:cTn>
                        </p:par>
                        <p:par>
                          <p:cTn id="43" fill="hold">
                            <p:stCondLst>
                              <p:cond delay="2000"/>
                            </p:stCondLst>
                            <p:childTnLst>
                              <p:par>
                                <p:cTn id="44" presetID="10" presetClass="entr" presetSubtype="0" fill="hold" nodeType="afterEffect">
                                  <p:stCondLst>
                                    <p:cond delay="0"/>
                                  </p:stCondLst>
                                  <p:childTnLst>
                                    <p:set>
                                      <p:cBhvr>
                                        <p:cTn id="45" dur="1" fill="hold">
                                          <p:stCondLst>
                                            <p:cond delay="0"/>
                                          </p:stCondLst>
                                        </p:cTn>
                                        <p:tgtEl>
                                          <p:spTgt spid="37"/>
                                        </p:tgtEl>
                                        <p:attrNameLst>
                                          <p:attrName>style.visibility</p:attrName>
                                        </p:attrNameLst>
                                      </p:cBhvr>
                                      <p:to>
                                        <p:strVal val="visible"/>
                                      </p:to>
                                    </p:set>
                                    <p:animEffect transition="in" filter="fade">
                                      <p:cBhvr>
                                        <p:cTn id="46" dur="1000"/>
                                        <p:tgtEl>
                                          <p:spTgt spid="37"/>
                                        </p:tgtEl>
                                      </p:cBhvr>
                                    </p:animEffect>
                                  </p:childTnLst>
                                </p:cTn>
                              </p:par>
                            </p:childTnLst>
                          </p:cTn>
                        </p:par>
                        <p:par>
                          <p:cTn id="47" fill="hold">
                            <p:stCondLst>
                              <p:cond delay="3000"/>
                            </p:stCondLst>
                            <p:childTnLst>
                              <p:par>
                                <p:cTn id="48" presetID="10" presetClass="entr" presetSubtype="0" fill="hold" grpId="0" nodeType="afterEffect">
                                  <p:stCondLst>
                                    <p:cond delay="0"/>
                                  </p:stCondLst>
                                  <p:childTnLst>
                                    <p:set>
                                      <p:cBhvr>
                                        <p:cTn id="49" dur="1" fill="hold">
                                          <p:stCondLst>
                                            <p:cond delay="0"/>
                                          </p:stCondLst>
                                        </p:cTn>
                                        <p:tgtEl>
                                          <p:spTgt spid="36"/>
                                        </p:tgtEl>
                                        <p:attrNameLst>
                                          <p:attrName>style.visibility</p:attrName>
                                        </p:attrNameLst>
                                      </p:cBhvr>
                                      <p:to>
                                        <p:strVal val="visible"/>
                                      </p:to>
                                    </p:set>
                                    <p:animEffect transition="in" filter="fade">
                                      <p:cBhvr>
                                        <p:cTn id="50" dur="1000"/>
                                        <p:tgtEl>
                                          <p:spTgt spid="3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55"/>
                                        </p:tgtEl>
                                        <p:attrNameLst>
                                          <p:attrName>style.visibility</p:attrName>
                                        </p:attrNameLst>
                                      </p:cBhvr>
                                      <p:to>
                                        <p:strVal val="visible"/>
                                      </p:to>
                                    </p:set>
                                    <p:animEffect transition="in" filter="fade">
                                      <p:cBhvr>
                                        <p:cTn id="55" dur="1000"/>
                                        <p:tgtEl>
                                          <p:spTgt spid="55"/>
                                        </p:tgtEl>
                                      </p:cBhvr>
                                    </p:animEffect>
                                  </p:childTnLst>
                                </p:cTn>
                              </p:par>
                            </p:childTnLst>
                          </p:cTn>
                        </p:par>
                        <p:par>
                          <p:cTn id="56" fill="hold">
                            <p:stCondLst>
                              <p:cond delay="1000"/>
                            </p:stCondLst>
                            <p:childTnLst>
                              <p:par>
                                <p:cTn id="57" presetID="10" presetClass="entr" presetSubtype="0" fill="hold" nodeType="afterEffect">
                                  <p:stCondLst>
                                    <p:cond delay="0"/>
                                  </p:stCondLst>
                                  <p:childTnLst>
                                    <p:set>
                                      <p:cBhvr>
                                        <p:cTn id="58" dur="1" fill="hold">
                                          <p:stCondLst>
                                            <p:cond delay="0"/>
                                          </p:stCondLst>
                                        </p:cTn>
                                        <p:tgtEl>
                                          <p:spTgt spid="45"/>
                                        </p:tgtEl>
                                        <p:attrNameLst>
                                          <p:attrName>style.visibility</p:attrName>
                                        </p:attrNameLst>
                                      </p:cBhvr>
                                      <p:to>
                                        <p:strVal val="visible"/>
                                      </p:to>
                                    </p:set>
                                    <p:animEffect transition="in" filter="fade">
                                      <p:cBhvr>
                                        <p:cTn id="59" dur="1000"/>
                                        <p:tgtEl>
                                          <p:spTgt spid="45"/>
                                        </p:tgtEl>
                                      </p:cBhvr>
                                    </p:animEffect>
                                  </p:childTnLst>
                                </p:cTn>
                              </p:par>
                            </p:childTnLst>
                          </p:cTn>
                        </p:par>
                        <p:par>
                          <p:cTn id="60" fill="hold">
                            <p:stCondLst>
                              <p:cond delay="2000"/>
                            </p:stCondLst>
                            <p:childTnLst>
                              <p:par>
                                <p:cTn id="61" presetID="10" presetClass="entr" presetSubtype="0" fill="hold" nodeType="afterEffect">
                                  <p:stCondLst>
                                    <p:cond delay="0"/>
                                  </p:stCondLst>
                                  <p:childTnLst>
                                    <p:set>
                                      <p:cBhvr>
                                        <p:cTn id="62" dur="1" fill="hold">
                                          <p:stCondLst>
                                            <p:cond delay="0"/>
                                          </p:stCondLst>
                                        </p:cTn>
                                        <p:tgtEl>
                                          <p:spTgt spid="49"/>
                                        </p:tgtEl>
                                        <p:attrNameLst>
                                          <p:attrName>style.visibility</p:attrName>
                                        </p:attrNameLst>
                                      </p:cBhvr>
                                      <p:to>
                                        <p:strVal val="visible"/>
                                      </p:to>
                                    </p:set>
                                    <p:animEffect transition="in" filter="fade">
                                      <p:cBhvr>
                                        <p:cTn id="63" dur="1000"/>
                                        <p:tgtEl>
                                          <p:spTgt spid="49"/>
                                        </p:tgtEl>
                                      </p:cBhvr>
                                    </p:animEffect>
                                  </p:childTnLst>
                                </p:cTn>
                              </p:par>
                            </p:childTnLst>
                          </p:cTn>
                        </p:par>
                        <p:par>
                          <p:cTn id="64" fill="hold">
                            <p:stCondLst>
                              <p:cond delay="3000"/>
                            </p:stCondLst>
                            <p:childTnLst>
                              <p:par>
                                <p:cTn id="65" presetID="10" presetClass="entr" presetSubtype="0" fill="hold" grpId="0" nodeType="afterEffect">
                                  <p:stCondLst>
                                    <p:cond delay="0"/>
                                  </p:stCondLst>
                                  <p:childTnLst>
                                    <p:set>
                                      <p:cBhvr>
                                        <p:cTn id="66" dur="1" fill="hold">
                                          <p:stCondLst>
                                            <p:cond delay="0"/>
                                          </p:stCondLst>
                                        </p:cTn>
                                        <p:tgtEl>
                                          <p:spTgt spid="48"/>
                                        </p:tgtEl>
                                        <p:attrNameLst>
                                          <p:attrName>style.visibility</p:attrName>
                                        </p:attrNameLst>
                                      </p:cBhvr>
                                      <p:to>
                                        <p:strVal val="visible"/>
                                      </p:to>
                                    </p:set>
                                    <p:animEffect transition="in" filter="fade">
                                      <p:cBhvr>
                                        <p:cTn id="67" dur="1000"/>
                                        <p:tgtEl>
                                          <p:spTgt spid="4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57"/>
                                        </p:tgtEl>
                                        <p:attrNameLst>
                                          <p:attrName>style.visibility</p:attrName>
                                        </p:attrNameLst>
                                      </p:cBhvr>
                                      <p:to>
                                        <p:strVal val="visible"/>
                                      </p:to>
                                    </p:set>
                                    <p:animEffect transition="in" filter="fade">
                                      <p:cBhvr>
                                        <p:cTn id="72" dur="10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5" grpId="0" animBg="1"/>
      <p:bldP spid="36" grpId="0" animBg="1"/>
      <p:bldP spid="48" grpId="0" animBg="1"/>
      <p:bldP spid="54" grpId="0" animBg="1"/>
      <p:bldP spid="55" grpId="0" animBg="1"/>
      <p:bldP spid="5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720424" y="1832654"/>
            <a:ext cx="1676165" cy="652718"/>
            <a:chOff x="4139951" y="2848290"/>
            <a:chExt cx="1676165" cy="652718"/>
          </a:xfrm>
        </p:grpSpPr>
        <p:sp>
          <p:nvSpPr>
            <p:cNvPr id="4" name="Oval 3"/>
            <p:cNvSpPr/>
            <p:nvPr/>
          </p:nvSpPr>
          <p:spPr>
            <a:xfrm>
              <a:off x="4139951" y="2848290"/>
              <a:ext cx="1676165"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2" name="TextBox 1"/>
            <p:cNvSpPr txBox="1"/>
            <p:nvPr/>
          </p:nvSpPr>
          <p:spPr>
            <a:xfrm>
              <a:off x="4244160" y="2989983"/>
              <a:ext cx="1508426" cy="400110"/>
            </a:xfrm>
            <a:prstGeom prst="rect">
              <a:avLst/>
            </a:prstGeom>
            <a:noFill/>
          </p:spPr>
          <p:txBody>
            <a:bodyPr wrap="none" rtlCol="0">
              <a:spAutoFit/>
            </a:bodyPr>
            <a:lstStyle/>
            <a:p>
              <a:r>
                <a:rPr lang="en-GB" sz="2000" dirty="0" smtClean="0"/>
                <a:t>rdae:P20037</a:t>
              </a:r>
            </a:p>
          </p:txBody>
        </p:sp>
      </p:grpSp>
      <p:sp>
        <p:nvSpPr>
          <p:cNvPr id="6" name="TextBox 5"/>
          <p:cNvSpPr txBox="1"/>
          <p:nvPr/>
        </p:nvSpPr>
        <p:spPr>
          <a:xfrm>
            <a:off x="3389115" y="765187"/>
            <a:ext cx="2338782" cy="400110"/>
          </a:xfrm>
          <a:prstGeom prst="rect">
            <a:avLst/>
          </a:prstGeom>
          <a:solidFill>
            <a:schemeClr val="bg1"/>
          </a:solidFill>
          <a:ln w="25400">
            <a:solidFill>
              <a:srgbClr val="0070C0"/>
            </a:solidFill>
          </a:ln>
        </p:spPr>
        <p:txBody>
          <a:bodyPr wrap="none" rtlCol="0">
            <a:spAutoFit/>
          </a:bodyPr>
          <a:lstStyle/>
          <a:p>
            <a:r>
              <a:rPr lang="en-GB" sz="2000" dirty="0" smtClean="0"/>
              <a:t>“has </a:t>
            </a:r>
            <a:r>
              <a:rPr lang="en-GB" sz="2000" dirty="0" err="1" smtClean="0"/>
              <a:t>translator”@en</a:t>
            </a:r>
            <a:endParaRPr lang="en-GB" sz="2000" dirty="0"/>
          </a:p>
        </p:txBody>
      </p:sp>
      <p:grpSp>
        <p:nvGrpSpPr>
          <p:cNvPr id="11" name="Group 10"/>
          <p:cNvGrpSpPr/>
          <p:nvPr/>
        </p:nvGrpSpPr>
        <p:grpSpPr>
          <a:xfrm>
            <a:off x="6269638" y="1832654"/>
            <a:ext cx="1734433" cy="652718"/>
            <a:chOff x="4139951" y="2848290"/>
            <a:chExt cx="1734433" cy="652718"/>
          </a:xfrm>
        </p:grpSpPr>
        <p:sp>
          <p:nvSpPr>
            <p:cNvPr id="12" name="Oval 11"/>
            <p:cNvSpPr/>
            <p:nvPr/>
          </p:nvSpPr>
          <p:spPr>
            <a:xfrm>
              <a:off x="4139951" y="2848290"/>
              <a:ext cx="1734433"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3" name="TextBox 12"/>
            <p:cNvSpPr txBox="1"/>
            <p:nvPr/>
          </p:nvSpPr>
          <p:spPr>
            <a:xfrm>
              <a:off x="4244160" y="2989983"/>
              <a:ext cx="1492396" cy="400110"/>
            </a:xfrm>
            <a:prstGeom prst="rect">
              <a:avLst/>
            </a:prstGeom>
            <a:noFill/>
          </p:spPr>
          <p:txBody>
            <a:bodyPr wrap="none" rtlCol="0">
              <a:spAutoFit/>
            </a:bodyPr>
            <a:lstStyle/>
            <a:p>
              <a:r>
                <a:rPr lang="en-GB" sz="2000" dirty="0" smtClean="0"/>
                <a:t>rdac:C10002</a:t>
              </a:r>
            </a:p>
          </p:txBody>
        </p:sp>
      </p:grpSp>
      <p:grpSp>
        <p:nvGrpSpPr>
          <p:cNvPr id="14" name="Group 13"/>
          <p:cNvGrpSpPr/>
          <p:nvPr/>
        </p:nvGrpSpPr>
        <p:grpSpPr>
          <a:xfrm>
            <a:off x="1087357" y="1845355"/>
            <a:ext cx="1703651" cy="652718"/>
            <a:chOff x="4139951" y="2848290"/>
            <a:chExt cx="1703651" cy="652718"/>
          </a:xfrm>
        </p:grpSpPr>
        <p:sp>
          <p:nvSpPr>
            <p:cNvPr id="15" name="Oval 14"/>
            <p:cNvSpPr/>
            <p:nvPr/>
          </p:nvSpPr>
          <p:spPr>
            <a:xfrm>
              <a:off x="4139951" y="2848290"/>
              <a:ext cx="1703651"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6" name="TextBox 15"/>
            <p:cNvSpPr txBox="1"/>
            <p:nvPr/>
          </p:nvSpPr>
          <p:spPr>
            <a:xfrm>
              <a:off x="4244160" y="2989983"/>
              <a:ext cx="1492396" cy="400110"/>
            </a:xfrm>
            <a:prstGeom prst="rect">
              <a:avLst/>
            </a:prstGeom>
            <a:noFill/>
          </p:spPr>
          <p:txBody>
            <a:bodyPr wrap="none" rtlCol="0">
              <a:spAutoFit/>
            </a:bodyPr>
            <a:lstStyle/>
            <a:p>
              <a:r>
                <a:rPr lang="en-GB" sz="2000" dirty="0" smtClean="0"/>
                <a:t>rdac:C10006</a:t>
              </a:r>
            </a:p>
          </p:txBody>
        </p:sp>
      </p:grpSp>
      <p:sp>
        <p:nvSpPr>
          <p:cNvPr id="29" name="TextBox 28"/>
          <p:cNvSpPr txBox="1"/>
          <p:nvPr/>
        </p:nvSpPr>
        <p:spPr>
          <a:xfrm>
            <a:off x="935638" y="765187"/>
            <a:ext cx="2007088" cy="400110"/>
          </a:xfrm>
          <a:prstGeom prst="rect">
            <a:avLst/>
          </a:prstGeom>
          <a:solidFill>
            <a:schemeClr val="bg1"/>
          </a:solidFill>
          <a:ln w="25400">
            <a:solidFill>
              <a:srgbClr val="0070C0"/>
            </a:solidFill>
          </a:ln>
        </p:spPr>
        <p:txBody>
          <a:bodyPr wrap="none" rtlCol="0">
            <a:spAutoFit/>
          </a:bodyPr>
          <a:lstStyle/>
          <a:p>
            <a:r>
              <a:rPr lang="en-GB" sz="2000" dirty="0" smtClean="0"/>
              <a:t>“</a:t>
            </a:r>
            <a:r>
              <a:rPr lang="en-GB" sz="2000" dirty="0" err="1" smtClean="0"/>
              <a:t>Expression”@en</a:t>
            </a:r>
            <a:endParaRPr lang="en-GB" sz="2000" dirty="0"/>
          </a:p>
        </p:txBody>
      </p:sp>
      <p:sp>
        <p:nvSpPr>
          <p:cNvPr id="30" name="TextBox 29"/>
          <p:cNvSpPr txBox="1"/>
          <p:nvPr/>
        </p:nvSpPr>
        <p:spPr>
          <a:xfrm>
            <a:off x="6390240" y="765187"/>
            <a:ext cx="1493229" cy="400110"/>
          </a:xfrm>
          <a:prstGeom prst="rect">
            <a:avLst/>
          </a:prstGeom>
          <a:solidFill>
            <a:schemeClr val="bg1"/>
          </a:solidFill>
          <a:ln w="25400">
            <a:solidFill>
              <a:srgbClr val="0070C0"/>
            </a:solidFill>
          </a:ln>
        </p:spPr>
        <p:txBody>
          <a:bodyPr wrap="none" rtlCol="0">
            <a:spAutoFit/>
          </a:bodyPr>
          <a:lstStyle/>
          <a:p>
            <a:r>
              <a:rPr lang="en-GB" sz="2000" dirty="0" smtClean="0"/>
              <a:t>“</a:t>
            </a:r>
            <a:r>
              <a:rPr lang="en-GB" sz="2000" dirty="0" err="1" smtClean="0"/>
              <a:t>Agent”@en</a:t>
            </a:r>
            <a:endParaRPr lang="en-GB" sz="2000" dirty="0"/>
          </a:p>
        </p:txBody>
      </p:sp>
      <p:grpSp>
        <p:nvGrpSpPr>
          <p:cNvPr id="102" name="Group 101"/>
          <p:cNvGrpSpPr/>
          <p:nvPr/>
        </p:nvGrpSpPr>
        <p:grpSpPr>
          <a:xfrm>
            <a:off x="1939182" y="1165297"/>
            <a:ext cx="693484" cy="680058"/>
            <a:chOff x="1939182" y="1165297"/>
            <a:chExt cx="693484" cy="680058"/>
          </a:xfrm>
        </p:grpSpPr>
        <p:cxnSp>
          <p:nvCxnSpPr>
            <p:cNvPr id="23" name="Curved Connector 22"/>
            <p:cNvCxnSpPr>
              <a:stCxn id="15" idx="0"/>
              <a:endCxn id="29" idx="2"/>
            </p:cNvCxnSpPr>
            <p:nvPr/>
          </p:nvCxnSpPr>
          <p:spPr>
            <a:xfrm rot="16200000" flipV="1">
              <a:off x="1599154" y="1505325"/>
              <a:ext cx="680058" cy="1"/>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994350" y="1188505"/>
              <a:ext cx="638316" cy="369332"/>
            </a:xfrm>
            <a:prstGeom prst="rect">
              <a:avLst/>
            </a:prstGeom>
            <a:noFill/>
          </p:spPr>
          <p:txBody>
            <a:bodyPr wrap="none" rtlCol="0">
              <a:spAutoFit/>
            </a:bodyPr>
            <a:lstStyle/>
            <a:p>
              <a:r>
                <a:rPr lang="en-GB" dirty="0" smtClean="0"/>
                <a:t>label</a:t>
              </a:r>
              <a:endParaRPr lang="en-GB" dirty="0"/>
            </a:p>
          </p:txBody>
        </p:sp>
      </p:grpSp>
      <p:grpSp>
        <p:nvGrpSpPr>
          <p:cNvPr id="107" name="Group 106"/>
          <p:cNvGrpSpPr/>
          <p:nvPr/>
        </p:nvGrpSpPr>
        <p:grpSpPr>
          <a:xfrm>
            <a:off x="5396589" y="1771604"/>
            <a:ext cx="873049" cy="400109"/>
            <a:chOff x="5396589" y="1771604"/>
            <a:chExt cx="873049" cy="400109"/>
          </a:xfrm>
        </p:grpSpPr>
        <p:cxnSp>
          <p:nvCxnSpPr>
            <p:cNvPr id="17" name="Curved Connector 16"/>
            <p:cNvCxnSpPr>
              <a:stCxn id="4" idx="6"/>
              <a:endCxn id="12" idx="2"/>
            </p:cNvCxnSpPr>
            <p:nvPr/>
          </p:nvCxnSpPr>
          <p:spPr>
            <a:xfrm>
              <a:off x="5396589" y="2159013"/>
              <a:ext cx="873049"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5496028" y="1771604"/>
              <a:ext cx="715004" cy="369332"/>
            </a:xfrm>
            <a:prstGeom prst="rect">
              <a:avLst/>
            </a:prstGeom>
            <a:noFill/>
          </p:spPr>
          <p:txBody>
            <a:bodyPr wrap="none" rtlCol="0">
              <a:spAutoFit/>
            </a:bodyPr>
            <a:lstStyle/>
            <a:p>
              <a:r>
                <a:rPr lang="en-GB" dirty="0" smtClean="0"/>
                <a:t>range</a:t>
              </a:r>
              <a:endParaRPr lang="en-GB" dirty="0"/>
            </a:p>
          </p:txBody>
        </p:sp>
      </p:grpSp>
      <p:grpSp>
        <p:nvGrpSpPr>
          <p:cNvPr id="36" name="Group 35"/>
          <p:cNvGrpSpPr/>
          <p:nvPr/>
        </p:nvGrpSpPr>
        <p:grpSpPr>
          <a:xfrm>
            <a:off x="3748983" y="3284903"/>
            <a:ext cx="1619046" cy="652718"/>
            <a:chOff x="4139952" y="2848290"/>
            <a:chExt cx="1619046" cy="652718"/>
          </a:xfrm>
        </p:grpSpPr>
        <p:sp>
          <p:nvSpPr>
            <p:cNvPr id="37" name="Oval 36"/>
            <p:cNvSpPr/>
            <p:nvPr/>
          </p:nvSpPr>
          <p:spPr>
            <a:xfrm>
              <a:off x="4139952" y="2848290"/>
              <a:ext cx="1619046"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38" name="TextBox 37"/>
            <p:cNvSpPr txBox="1"/>
            <p:nvPr/>
          </p:nvSpPr>
          <p:spPr>
            <a:xfrm>
              <a:off x="4244160" y="2989983"/>
              <a:ext cx="1514838" cy="400110"/>
            </a:xfrm>
            <a:prstGeom prst="rect">
              <a:avLst/>
            </a:prstGeom>
            <a:noFill/>
          </p:spPr>
          <p:txBody>
            <a:bodyPr wrap="none" rtlCol="0">
              <a:spAutoFit/>
            </a:bodyPr>
            <a:lstStyle/>
            <a:p>
              <a:r>
                <a:rPr lang="en-GB" sz="2000" dirty="0" smtClean="0"/>
                <a:t>rdau:P60385</a:t>
              </a:r>
            </a:p>
          </p:txBody>
        </p:sp>
      </p:grpSp>
      <p:sp>
        <p:nvSpPr>
          <p:cNvPr id="43" name="TextBox 42"/>
          <p:cNvSpPr txBox="1"/>
          <p:nvPr/>
        </p:nvSpPr>
        <p:spPr>
          <a:xfrm>
            <a:off x="678768" y="3014914"/>
            <a:ext cx="2522528" cy="3477875"/>
          </a:xfrm>
          <a:prstGeom prst="rect">
            <a:avLst/>
          </a:prstGeom>
          <a:solidFill>
            <a:schemeClr val="bg1"/>
          </a:solidFill>
          <a:ln w="25400">
            <a:solidFill>
              <a:srgbClr val="0070C0"/>
            </a:solidFill>
          </a:ln>
        </p:spPr>
        <p:txBody>
          <a:bodyPr wrap="square" rtlCol="0">
            <a:spAutoFit/>
          </a:bodyPr>
          <a:lstStyle/>
          <a:p>
            <a:r>
              <a:rPr lang="en-GB" sz="2000" dirty="0" smtClean="0"/>
              <a:t>“Relates an expression to a person, family, or corporate body contributing to an expression of a work by expressing the original text of the work in a language different from that of the original </a:t>
            </a:r>
            <a:r>
              <a:rPr lang="en-GB" sz="2000" dirty="0" err="1" smtClean="0"/>
              <a:t>work.”@en</a:t>
            </a:r>
            <a:endParaRPr lang="en-GB" sz="2000" dirty="0"/>
          </a:p>
        </p:txBody>
      </p:sp>
      <p:sp>
        <p:nvSpPr>
          <p:cNvPr id="44" name="TextBox 43"/>
          <p:cNvSpPr txBox="1"/>
          <p:nvPr/>
        </p:nvSpPr>
        <p:spPr>
          <a:xfrm>
            <a:off x="6211032" y="2988170"/>
            <a:ext cx="2258854" cy="3477875"/>
          </a:xfrm>
          <a:prstGeom prst="rect">
            <a:avLst/>
          </a:prstGeom>
          <a:solidFill>
            <a:schemeClr val="bg1"/>
          </a:solidFill>
          <a:ln w="25400">
            <a:solidFill>
              <a:srgbClr val="0070C0"/>
            </a:solidFill>
          </a:ln>
        </p:spPr>
        <p:txBody>
          <a:bodyPr wrap="square" rtlCol="0">
            <a:spAutoFit/>
          </a:bodyPr>
          <a:lstStyle/>
          <a:p>
            <a:r>
              <a:rPr lang="en-GB" sz="2000" dirty="0" smtClean="0"/>
              <a:t>“Relates a resource to an agent contributing to a resource by expressing the original text of the resource in a language different from that of the original </a:t>
            </a:r>
            <a:r>
              <a:rPr lang="en-GB" sz="2000" dirty="0" err="1" smtClean="0"/>
              <a:t>resource.”@en</a:t>
            </a:r>
            <a:endParaRPr lang="en-GB" sz="2000" dirty="0"/>
          </a:p>
        </p:txBody>
      </p:sp>
      <p:grpSp>
        <p:nvGrpSpPr>
          <p:cNvPr id="106" name="Group 105"/>
          <p:cNvGrpSpPr/>
          <p:nvPr/>
        </p:nvGrpSpPr>
        <p:grpSpPr>
          <a:xfrm>
            <a:off x="2791008" y="1789681"/>
            <a:ext cx="929416" cy="382032"/>
            <a:chOff x="2791008" y="1789681"/>
            <a:chExt cx="929416" cy="382032"/>
          </a:xfrm>
        </p:grpSpPr>
        <p:cxnSp>
          <p:nvCxnSpPr>
            <p:cNvPr id="18" name="Curved Connector 17"/>
            <p:cNvCxnSpPr>
              <a:stCxn id="4" idx="2"/>
              <a:endCxn id="15" idx="6"/>
            </p:cNvCxnSpPr>
            <p:nvPr/>
          </p:nvCxnSpPr>
          <p:spPr>
            <a:xfrm rot="10800000" flipV="1">
              <a:off x="2791008" y="2159012"/>
              <a:ext cx="929416" cy="12701"/>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2806713" y="1789681"/>
              <a:ext cx="898003" cy="369332"/>
            </a:xfrm>
            <a:prstGeom prst="rect">
              <a:avLst/>
            </a:prstGeom>
            <a:noFill/>
          </p:spPr>
          <p:txBody>
            <a:bodyPr wrap="none" rtlCol="0">
              <a:spAutoFit/>
            </a:bodyPr>
            <a:lstStyle/>
            <a:p>
              <a:r>
                <a:rPr lang="en-GB" dirty="0" smtClean="0"/>
                <a:t>domain</a:t>
              </a:r>
              <a:endParaRPr lang="en-GB" dirty="0"/>
            </a:p>
          </p:txBody>
        </p:sp>
      </p:grpSp>
      <p:grpSp>
        <p:nvGrpSpPr>
          <p:cNvPr id="100" name="Group 99"/>
          <p:cNvGrpSpPr/>
          <p:nvPr/>
        </p:nvGrpSpPr>
        <p:grpSpPr>
          <a:xfrm>
            <a:off x="4558507" y="1165296"/>
            <a:ext cx="786786" cy="667358"/>
            <a:chOff x="4558507" y="1165296"/>
            <a:chExt cx="786786" cy="667358"/>
          </a:xfrm>
        </p:grpSpPr>
        <p:cxnSp>
          <p:nvCxnSpPr>
            <p:cNvPr id="8" name="Curved Connector 7"/>
            <p:cNvCxnSpPr>
              <a:stCxn id="4" idx="0"/>
              <a:endCxn id="6" idx="2"/>
            </p:cNvCxnSpPr>
            <p:nvPr/>
          </p:nvCxnSpPr>
          <p:spPr>
            <a:xfrm rot="16200000" flipV="1">
              <a:off x="4224829" y="1498975"/>
              <a:ext cx="667357" cy="1"/>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4706977" y="1165296"/>
              <a:ext cx="638316" cy="369332"/>
            </a:xfrm>
            <a:prstGeom prst="rect">
              <a:avLst/>
            </a:prstGeom>
            <a:noFill/>
          </p:spPr>
          <p:txBody>
            <a:bodyPr wrap="none" rtlCol="0">
              <a:spAutoFit/>
            </a:bodyPr>
            <a:lstStyle/>
            <a:p>
              <a:r>
                <a:rPr lang="en-GB" dirty="0" smtClean="0"/>
                <a:t>label</a:t>
              </a:r>
              <a:endParaRPr lang="en-GB" dirty="0"/>
            </a:p>
          </p:txBody>
        </p:sp>
      </p:grpSp>
      <p:grpSp>
        <p:nvGrpSpPr>
          <p:cNvPr id="101" name="Group 100"/>
          <p:cNvGrpSpPr/>
          <p:nvPr/>
        </p:nvGrpSpPr>
        <p:grpSpPr>
          <a:xfrm>
            <a:off x="7130506" y="1165296"/>
            <a:ext cx="713617" cy="673708"/>
            <a:chOff x="7130506" y="1165296"/>
            <a:chExt cx="713617" cy="673708"/>
          </a:xfrm>
        </p:grpSpPr>
        <p:cxnSp>
          <p:nvCxnSpPr>
            <p:cNvPr id="24" name="Curved Connector 23"/>
            <p:cNvCxnSpPr>
              <a:stCxn id="12" idx="0"/>
              <a:endCxn id="30" idx="2"/>
            </p:cNvCxnSpPr>
            <p:nvPr/>
          </p:nvCxnSpPr>
          <p:spPr>
            <a:xfrm rot="5400000" flipH="1" flipV="1">
              <a:off x="6803177" y="1498976"/>
              <a:ext cx="667357"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a:off x="7205807" y="1165296"/>
              <a:ext cx="638316" cy="369332"/>
            </a:xfrm>
            <a:prstGeom prst="rect">
              <a:avLst/>
            </a:prstGeom>
            <a:noFill/>
          </p:spPr>
          <p:txBody>
            <a:bodyPr wrap="none" rtlCol="0">
              <a:spAutoFit/>
            </a:bodyPr>
            <a:lstStyle/>
            <a:p>
              <a:r>
                <a:rPr lang="en-GB" dirty="0" smtClean="0"/>
                <a:t>label</a:t>
              </a:r>
              <a:endParaRPr lang="en-GB" dirty="0"/>
            </a:p>
          </p:txBody>
        </p:sp>
      </p:grpSp>
      <p:grpSp>
        <p:nvGrpSpPr>
          <p:cNvPr id="103" name="Group 102"/>
          <p:cNvGrpSpPr/>
          <p:nvPr/>
        </p:nvGrpSpPr>
        <p:grpSpPr>
          <a:xfrm>
            <a:off x="4558507" y="2485372"/>
            <a:ext cx="1627885" cy="799531"/>
            <a:chOff x="4558507" y="2485372"/>
            <a:chExt cx="1627885" cy="799531"/>
          </a:xfrm>
        </p:grpSpPr>
        <p:cxnSp>
          <p:nvCxnSpPr>
            <p:cNvPr id="40" name="Curved Connector 39"/>
            <p:cNvCxnSpPr>
              <a:stCxn id="4" idx="4"/>
              <a:endCxn id="37" idx="0"/>
            </p:cNvCxnSpPr>
            <p:nvPr/>
          </p:nvCxnSpPr>
          <p:spPr>
            <a:xfrm rot="5400000">
              <a:off x="4158742" y="2885137"/>
              <a:ext cx="799531" cy="1"/>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4630069" y="2893438"/>
              <a:ext cx="1556323" cy="369332"/>
            </a:xfrm>
            <a:prstGeom prst="rect">
              <a:avLst/>
            </a:prstGeom>
            <a:noFill/>
          </p:spPr>
          <p:txBody>
            <a:bodyPr wrap="none" rtlCol="0">
              <a:spAutoFit/>
            </a:bodyPr>
            <a:lstStyle/>
            <a:p>
              <a:r>
                <a:rPr lang="en-GB" dirty="0" err="1" smtClean="0"/>
                <a:t>subPropertyOf</a:t>
              </a:r>
              <a:endParaRPr lang="en-GB" dirty="0"/>
            </a:p>
          </p:txBody>
        </p:sp>
      </p:grpSp>
      <p:grpSp>
        <p:nvGrpSpPr>
          <p:cNvPr id="104" name="Group 103"/>
          <p:cNvGrpSpPr/>
          <p:nvPr/>
        </p:nvGrpSpPr>
        <p:grpSpPr>
          <a:xfrm>
            <a:off x="5119515" y="3611262"/>
            <a:ext cx="1091517" cy="1511372"/>
            <a:chOff x="5119515" y="3611262"/>
            <a:chExt cx="1091517" cy="1511372"/>
          </a:xfrm>
        </p:grpSpPr>
        <p:cxnSp>
          <p:nvCxnSpPr>
            <p:cNvPr id="74" name="Curved Connector 73"/>
            <p:cNvCxnSpPr>
              <a:stCxn id="37" idx="6"/>
              <a:endCxn id="44" idx="1"/>
            </p:cNvCxnSpPr>
            <p:nvPr/>
          </p:nvCxnSpPr>
          <p:spPr>
            <a:xfrm>
              <a:off x="5368029" y="3611262"/>
              <a:ext cx="843003" cy="1115846"/>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5119515" y="4753302"/>
              <a:ext cx="1091517" cy="369332"/>
            </a:xfrm>
            <a:prstGeom prst="rect">
              <a:avLst/>
            </a:prstGeom>
            <a:noFill/>
          </p:spPr>
          <p:txBody>
            <a:bodyPr wrap="none" rtlCol="0">
              <a:spAutoFit/>
            </a:bodyPr>
            <a:lstStyle/>
            <a:p>
              <a:r>
                <a:rPr lang="en-GB" dirty="0" smtClean="0"/>
                <a:t>definition</a:t>
              </a:r>
              <a:endParaRPr lang="en-GB" dirty="0"/>
            </a:p>
          </p:txBody>
        </p:sp>
      </p:grpSp>
      <p:sp>
        <p:nvSpPr>
          <p:cNvPr id="90" name="Rectangle 89"/>
          <p:cNvSpPr/>
          <p:nvPr/>
        </p:nvSpPr>
        <p:spPr>
          <a:xfrm>
            <a:off x="2856840" y="1734445"/>
            <a:ext cx="847876" cy="4218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Rectangle 90"/>
          <p:cNvSpPr/>
          <p:nvPr/>
        </p:nvSpPr>
        <p:spPr>
          <a:xfrm>
            <a:off x="5392591" y="1745345"/>
            <a:ext cx="847876" cy="4218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5" name="Group 104"/>
          <p:cNvGrpSpPr/>
          <p:nvPr/>
        </p:nvGrpSpPr>
        <p:grpSpPr>
          <a:xfrm>
            <a:off x="845785" y="2389785"/>
            <a:ext cx="3120108" cy="625130"/>
            <a:chOff x="845785" y="2389785"/>
            <a:chExt cx="3120108" cy="625130"/>
          </a:xfrm>
        </p:grpSpPr>
        <p:cxnSp>
          <p:nvCxnSpPr>
            <p:cNvPr id="69" name="Curved Connector 68"/>
            <p:cNvCxnSpPr>
              <a:stCxn id="4" idx="3"/>
              <a:endCxn id="43" idx="0"/>
            </p:cNvCxnSpPr>
            <p:nvPr/>
          </p:nvCxnSpPr>
          <p:spPr>
            <a:xfrm rot="5400000">
              <a:off x="2640398" y="1689419"/>
              <a:ext cx="625130" cy="2025861"/>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72" name="TextBox 71"/>
            <p:cNvSpPr txBox="1"/>
            <p:nvPr/>
          </p:nvSpPr>
          <p:spPr>
            <a:xfrm>
              <a:off x="845785" y="2619323"/>
              <a:ext cx="1091517" cy="369332"/>
            </a:xfrm>
            <a:prstGeom prst="rect">
              <a:avLst/>
            </a:prstGeom>
            <a:noFill/>
          </p:spPr>
          <p:txBody>
            <a:bodyPr wrap="none" rtlCol="0">
              <a:spAutoFit/>
            </a:bodyPr>
            <a:lstStyle/>
            <a:p>
              <a:r>
                <a:rPr lang="en-GB" dirty="0" smtClean="0"/>
                <a:t>definition</a:t>
              </a:r>
              <a:endParaRPr lang="en-GB" dirty="0"/>
            </a:p>
          </p:txBody>
        </p:sp>
      </p:grpSp>
      <p:sp>
        <p:nvSpPr>
          <p:cNvPr id="92" name="Rectangle 91"/>
          <p:cNvSpPr/>
          <p:nvPr/>
        </p:nvSpPr>
        <p:spPr>
          <a:xfrm>
            <a:off x="845785" y="2599755"/>
            <a:ext cx="1083797" cy="4218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94" name="Group 93"/>
          <p:cNvGrpSpPr/>
          <p:nvPr/>
        </p:nvGrpSpPr>
        <p:grpSpPr>
          <a:xfrm>
            <a:off x="3314614" y="4522467"/>
            <a:ext cx="1556068" cy="830998"/>
            <a:chOff x="3666200" y="5283521"/>
            <a:chExt cx="1556068" cy="830998"/>
          </a:xfrm>
        </p:grpSpPr>
        <p:sp>
          <p:nvSpPr>
            <p:cNvPr id="79" name="TextBox 78"/>
            <p:cNvSpPr txBox="1"/>
            <p:nvPr/>
          </p:nvSpPr>
          <p:spPr>
            <a:xfrm>
              <a:off x="3666201" y="5283522"/>
              <a:ext cx="1556067" cy="830997"/>
            </a:xfrm>
            <a:prstGeom prst="rect">
              <a:avLst/>
            </a:prstGeom>
            <a:noFill/>
          </p:spPr>
          <p:txBody>
            <a:bodyPr wrap="none" rtlCol="0">
              <a:spAutoFit/>
            </a:bodyPr>
            <a:lstStyle/>
            <a:p>
              <a:pPr algn="ctr"/>
              <a:r>
                <a:rPr lang="en-GB" sz="2400" dirty="0"/>
                <a:t>s</a:t>
              </a:r>
              <a:r>
                <a:rPr lang="en-GB" sz="2400" dirty="0" smtClean="0"/>
                <a:t>emantic</a:t>
              </a:r>
            </a:p>
            <a:p>
              <a:pPr algn="ctr"/>
              <a:r>
                <a:rPr lang="en-GB" sz="2400" dirty="0" smtClean="0"/>
                <a:t>constraints</a:t>
              </a:r>
              <a:endParaRPr lang="en-GB" sz="2400" dirty="0"/>
            </a:p>
          </p:txBody>
        </p:sp>
        <p:sp>
          <p:nvSpPr>
            <p:cNvPr id="93" name="Rectangle 92"/>
            <p:cNvSpPr/>
            <p:nvPr/>
          </p:nvSpPr>
          <p:spPr>
            <a:xfrm>
              <a:off x="3666200" y="5283521"/>
              <a:ext cx="1556067" cy="83099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95" name="TextBox 94"/>
          <p:cNvSpPr txBox="1"/>
          <p:nvPr/>
        </p:nvSpPr>
        <p:spPr>
          <a:xfrm>
            <a:off x="3785363" y="5635048"/>
            <a:ext cx="2425664" cy="830997"/>
          </a:xfrm>
          <a:prstGeom prst="rect">
            <a:avLst/>
          </a:prstGeom>
          <a:noFill/>
        </p:spPr>
        <p:txBody>
          <a:bodyPr wrap="none" rtlCol="0">
            <a:spAutoFit/>
          </a:bodyPr>
          <a:lstStyle/>
          <a:p>
            <a:pPr algn="ctr"/>
            <a:r>
              <a:rPr lang="en-GB" sz="2400" dirty="0"/>
              <a:t>h</a:t>
            </a:r>
            <a:r>
              <a:rPr lang="en-GB" sz="2400" dirty="0" smtClean="0"/>
              <a:t>uman + machine</a:t>
            </a:r>
          </a:p>
          <a:p>
            <a:pPr algn="ctr"/>
            <a:r>
              <a:rPr lang="en-GB" sz="2400" dirty="0" smtClean="0"/>
              <a:t>inferences</a:t>
            </a:r>
            <a:endParaRPr lang="en-GB" sz="2400" dirty="0"/>
          </a:p>
        </p:txBody>
      </p:sp>
      <p:sp>
        <p:nvSpPr>
          <p:cNvPr id="98" name="Bent Arrow 97"/>
          <p:cNvSpPr/>
          <p:nvPr/>
        </p:nvSpPr>
        <p:spPr>
          <a:xfrm flipV="1">
            <a:off x="3439745" y="5535300"/>
            <a:ext cx="285632" cy="515246"/>
          </a:xfrm>
          <a:prstGeom prst="ben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370667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00"/>
                                        </p:tgtEl>
                                        <p:attrNameLst>
                                          <p:attrName>style.visibility</p:attrName>
                                        </p:attrNameLst>
                                      </p:cBhvr>
                                      <p:to>
                                        <p:strVal val="visible"/>
                                      </p:to>
                                    </p:set>
                                    <p:animEffect transition="in" filter="fade">
                                      <p:cBhvr>
                                        <p:cTn id="11" dur="1000"/>
                                        <p:tgtEl>
                                          <p:spTgt spid="100"/>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05"/>
                                        </p:tgtEl>
                                        <p:attrNameLst>
                                          <p:attrName>style.visibility</p:attrName>
                                        </p:attrNameLst>
                                      </p:cBhvr>
                                      <p:to>
                                        <p:strVal val="visible"/>
                                      </p:to>
                                    </p:set>
                                    <p:animEffect transition="in" filter="fade">
                                      <p:cBhvr>
                                        <p:cTn id="20" dur="1000"/>
                                        <p:tgtEl>
                                          <p:spTgt spid="105"/>
                                        </p:tgtEl>
                                      </p:cBhvr>
                                    </p:animEffect>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fade">
                                      <p:cBhvr>
                                        <p:cTn id="24" dur="1000"/>
                                        <p:tgtEl>
                                          <p:spTgt spid="4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06"/>
                                        </p:tgtEl>
                                        <p:attrNameLst>
                                          <p:attrName>style.visibility</p:attrName>
                                        </p:attrNameLst>
                                      </p:cBhvr>
                                      <p:to>
                                        <p:strVal val="visible"/>
                                      </p:to>
                                    </p:set>
                                    <p:animEffect transition="in" filter="fade">
                                      <p:cBhvr>
                                        <p:cTn id="29" dur="1000"/>
                                        <p:tgtEl>
                                          <p:spTgt spid="106"/>
                                        </p:tgtEl>
                                      </p:cBhvr>
                                    </p:animEffect>
                                  </p:childTnLst>
                                </p:cTn>
                              </p:par>
                            </p:childTnLst>
                          </p:cTn>
                        </p:par>
                        <p:par>
                          <p:cTn id="30" fill="hold">
                            <p:stCondLst>
                              <p:cond delay="1000"/>
                            </p:stCondLst>
                            <p:childTnLst>
                              <p:par>
                                <p:cTn id="31" presetID="10" presetClass="entr" presetSubtype="0" fill="hold"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1000"/>
                                        <p:tgtEl>
                                          <p:spTgt spid="14"/>
                                        </p:tgtEl>
                                      </p:cBhvr>
                                    </p:animEffect>
                                  </p:childTnLst>
                                </p:cTn>
                              </p:par>
                            </p:childTnLst>
                          </p:cTn>
                        </p:par>
                        <p:par>
                          <p:cTn id="34" fill="hold">
                            <p:stCondLst>
                              <p:cond delay="2000"/>
                            </p:stCondLst>
                            <p:childTnLst>
                              <p:par>
                                <p:cTn id="35" presetID="10" presetClass="entr" presetSubtype="0" fill="hold" nodeType="afterEffect">
                                  <p:stCondLst>
                                    <p:cond delay="0"/>
                                  </p:stCondLst>
                                  <p:childTnLst>
                                    <p:set>
                                      <p:cBhvr>
                                        <p:cTn id="36" dur="1" fill="hold">
                                          <p:stCondLst>
                                            <p:cond delay="0"/>
                                          </p:stCondLst>
                                        </p:cTn>
                                        <p:tgtEl>
                                          <p:spTgt spid="102"/>
                                        </p:tgtEl>
                                        <p:attrNameLst>
                                          <p:attrName>style.visibility</p:attrName>
                                        </p:attrNameLst>
                                      </p:cBhvr>
                                      <p:to>
                                        <p:strVal val="visible"/>
                                      </p:to>
                                    </p:set>
                                    <p:animEffect transition="in" filter="fade">
                                      <p:cBhvr>
                                        <p:cTn id="37" dur="1000"/>
                                        <p:tgtEl>
                                          <p:spTgt spid="102"/>
                                        </p:tgtEl>
                                      </p:cBhvr>
                                    </p:animEffect>
                                  </p:childTnLst>
                                </p:cTn>
                              </p:par>
                            </p:childTnLst>
                          </p:cTn>
                        </p:par>
                        <p:par>
                          <p:cTn id="38" fill="hold">
                            <p:stCondLst>
                              <p:cond delay="3000"/>
                            </p:stCondLst>
                            <p:childTnLst>
                              <p:par>
                                <p:cTn id="39" presetID="10" presetClass="entr" presetSubtype="0" fill="hold" grpId="0" nodeType="after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fade">
                                      <p:cBhvr>
                                        <p:cTn id="41" dur="1000"/>
                                        <p:tgtEl>
                                          <p:spTgt spid="2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107"/>
                                        </p:tgtEl>
                                        <p:attrNameLst>
                                          <p:attrName>style.visibility</p:attrName>
                                        </p:attrNameLst>
                                      </p:cBhvr>
                                      <p:to>
                                        <p:strVal val="visible"/>
                                      </p:to>
                                    </p:set>
                                    <p:animEffect transition="in" filter="fade">
                                      <p:cBhvr>
                                        <p:cTn id="46" dur="1000"/>
                                        <p:tgtEl>
                                          <p:spTgt spid="107"/>
                                        </p:tgtEl>
                                      </p:cBhvr>
                                    </p:animEffect>
                                  </p:childTnLst>
                                </p:cTn>
                              </p:par>
                            </p:childTnLst>
                          </p:cTn>
                        </p:par>
                        <p:par>
                          <p:cTn id="47" fill="hold">
                            <p:stCondLst>
                              <p:cond delay="1000"/>
                            </p:stCondLst>
                            <p:childTnLst>
                              <p:par>
                                <p:cTn id="48" presetID="10" presetClass="entr" presetSubtype="0" fill="hold" nodeType="after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fade">
                                      <p:cBhvr>
                                        <p:cTn id="50" dur="1000"/>
                                        <p:tgtEl>
                                          <p:spTgt spid="11"/>
                                        </p:tgtEl>
                                      </p:cBhvr>
                                    </p:animEffect>
                                  </p:childTnLst>
                                </p:cTn>
                              </p:par>
                            </p:childTnLst>
                          </p:cTn>
                        </p:par>
                        <p:par>
                          <p:cTn id="51" fill="hold">
                            <p:stCondLst>
                              <p:cond delay="2000"/>
                            </p:stCondLst>
                            <p:childTnLst>
                              <p:par>
                                <p:cTn id="52" presetID="10" presetClass="entr" presetSubtype="0" fill="hold" nodeType="afterEffect">
                                  <p:stCondLst>
                                    <p:cond delay="0"/>
                                  </p:stCondLst>
                                  <p:childTnLst>
                                    <p:set>
                                      <p:cBhvr>
                                        <p:cTn id="53" dur="1" fill="hold">
                                          <p:stCondLst>
                                            <p:cond delay="0"/>
                                          </p:stCondLst>
                                        </p:cTn>
                                        <p:tgtEl>
                                          <p:spTgt spid="101"/>
                                        </p:tgtEl>
                                        <p:attrNameLst>
                                          <p:attrName>style.visibility</p:attrName>
                                        </p:attrNameLst>
                                      </p:cBhvr>
                                      <p:to>
                                        <p:strVal val="visible"/>
                                      </p:to>
                                    </p:set>
                                    <p:animEffect transition="in" filter="fade">
                                      <p:cBhvr>
                                        <p:cTn id="54" dur="1000"/>
                                        <p:tgtEl>
                                          <p:spTgt spid="101"/>
                                        </p:tgtEl>
                                      </p:cBhvr>
                                    </p:animEffect>
                                  </p:childTnLst>
                                </p:cTn>
                              </p:par>
                            </p:childTnLst>
                          </p:cTn>
                        </p:par>
                        <p:par>
                          <p:cTn id="55" fill="hold">
                            <p:stCondLst>
                              <p:cond delay="3000"/>
                            </p:stCondLst>
                            <p:childTnLst>
                              <p:par>
                                <p:cTn id="56" presetID="10" presetClass="entr" presetSubtype="0" fill="hold" grpId="0" nodeType="after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fade">
                                      <p:cBhvr>
                                        <p:cTn id="58" dur="1000"/>
                                        <p:tgtEl>
                                          <p:spTgt spid="30"/>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94"/>
                                        </p:tgtEl>
                                        <p:attrNameLst>
                                          <p:attrName>style.visibility</p:attrName>
                                        </p:attrNameLst>
                                      </p:cBhvr>
                                      <p:to>
                                        <p:strVal val="visible"/>
                                      </p:to>
                                    </p:set>
                                    <p:animEffect transition="in" filter="fade">
                                      <p:cBhvr>
                                        <p:cTn id="63" dur="1000"/>
                                        <p:tgtEl>
                                          <p:spTgt spid="94"/>
                                        </p:tgtEl>
                                      </p:cBhvr>
                                    </p:animEffect>
                                  </p:childTnLst>
                                </p:cTn>
                              </p:par>
                            </p:childTnLst>
                          </p:cTn>
                        </p:par>
                        <p:par>
                          <p:cTn id="64" fill="hold">
                            <p:stCondLst>
                              <p:cond delay="1000"/>
                            </p:stCondLst>
                            <p:childTnLst>
                              <p:par>
                                <p:cTn id="65" presetID="10" presetClass="entr" presetSubtype="0" fill="hold" grpId="0" nodeType="afterEffect">
                                  <p:stCondLst>
                                    <p:cond delay="0"/>
                                  </p:stCondLst>
                                  <p:childTnLst>
                                    <p:set>
                                      <p:cBhvr>
                                        <p:cTn id="66" dur="1" fill="hold">
                                          <p:stCondLst>
                                            <p:cond delay="0"/>
                                          </p:stCondLst>
                                        </p:cTn>
                                        <p:tgtEl>
                                          <p:spTgt spid="90"/>
                                        </p:tgtEl>
                                        <p:attrNameLst>
                                          <p:attrName>style.visibility</p:attrName>
                                        </p:attrNameLst>
                                      </p:cBhvr>
                                      <p:to>
                                        <p:strVal val="visible"/>
                                      </p:to>
                                    </p:set>
                                    <p:animEffect transition="in" filter="fade">
                                      <p:cBhvr>
                                        <p:cTn id="67" dur="1000"/>
                                        <p:tgtEl>
                                          <p:spTgt spid="90"/>
                                        </p:tgtEl>
                                      </p:cBhvr>
                                    </p:animEffect>
                                  </p:childTnLst>
                                </p:cTn>
                              </p:par>
                            </p:childTnLst>
                          </p:cTn>
                        </p:par>
                        <p:par>
                          <p:cTn id="68" fill="hold">
                            <p:stCondLst>
                              <p:cond delay="2000"/>
                            </p:stCondLst>
                            <p:childTnLst>
                              <p:par>
                                <p:cTn id="69" presetID="10" presetClass="entr" presetSubtype="0" fill="hold" grpId="0" nodeType="afterEffect">
                                  <p:stCondLst>
                                    <p:cond delay="0"/>
                                  </p:stCondLst>
                                  <p:childTnLst>
                                    <p:set>
                                      <p:cBhvr>
                                        <p:cTn id="70" dur="1" fill="hold">
                                          <p:stCondLst>
                                            <p:cond delay="0"/>
                                          </p:stCondLst>
                                        </p:cTn>
                                        <p:tgtEl>
                                          <p:spTgt spid="91"/>
                                        </p:tgtEl>
                                        <p:attrNameLst>
                                          <p:attrName>style.visibility</p:attrName>
                                        </p:attrNameLst>
                                      </p:cBhvr>
                                      <p:to>
                                        <p:strVal val="visible"/>
                                      </p:to>
                                    </p:set>
                                    <p:animEffect transition="in" filter="fade">
                                      <p:cBhvr>
                                        <p:cTn id="71" dur="1000"/>
                                        <p:tgtEl>
                                          <p:spTgt spid="91"/>
                                        </p:tgtEl>
                                      </p:cBhvr>
                                    </p:animEffect>
                                  </p:childTnLst>
                                </p:cTn>
                              </p:par>
                            </p:childTnLst>
                          </p:cTn>
                        </p:par>
                        <p:par>
                          <p:cTn id="72" fill="hold">
                            <p:stCondLst>
                              <p:cond delay="3000"/>
                            </p:stCondLst>
                            <p:childTnLst>
                              <p:par>
                                <p:cTn id="73" presetID="10" presetClass="entr" presetSubtype="0" fill="hold" grpId="0" nodeType="afterEffect">
                                  <p:stCondLst>
                                    <p:cond delay="0"/>
                                  </p:stCondLst>
                                  <p:childTnLst>
                                    <p:set>
                                      <p:cBhvr>
                                        <p:cTn id="74" dur="1" fill="hold">
                                          <p:stCondLst>
                                            <p:cond delay="0"/>
                                          </p:stCondLst>
                                        </p:cTn>
                                        <p:tgtEl>
                                          <p:spTgt spid="92"/>
                                        </p:tgtEl>
                                        <p:attrNameLst>
                                          <p:attrName>style.visibility</p:attrName>
                                        </p:attrNameLst>
                                      </p:cBhvr>
                                      <p:to>
                                        <p:strVal val="visible"/>
                                      </p:to>
                                    </p:set>
                                    <p:animEffect transition="in" filter="fade">
                                      <p:cBhvr>
                                        <p:cTn id="75" dur="1000"/>
                                        <p:tgtEl>
                                          <p:spTgt spid="92"/>
                                        </p:tgtEl>
                                      </p:cBhvr>
                                    </p:animEffect>
                                  </p:childTnLst>
                                </p:cTn>
                              </p:par>
                            </p:childTnLst>
                          </p:cTn>
                        </p:par>
                        <p:par>
                          <p:cTn id="76" fill="hold">
                            <p:stCondLst>
                              <p:cond delay="4000"/>
                            </p:stCondLst>
                            <p:childTnLst>
                              <p:par>
                                <p:cTn id="77" presetID="10" presetClass="entr" presetSubtype="0" fill="hold" grpId="0" nodeType="afterEffect">
                                  <p:stCondLst>
                                    <p:cond delay="0"/>
                                  </p:stCondLst>
                                  <p:childTnLst>
                                    <p:set>
                                      <p:cBhvr>
                                        <p:cTn id="78" dur="1" fill="hold">
                                          <p:stCondLst>
                                            <p:cond delay="0"/>
                                          </p:stCondLst>
                                        </p:cTn>
                                        <p:tgtEl>
                                          <p:spTgt spid="98"/>
                                        </p:tgtEl>
                                        <p:attrNameLst>
                                          <p:attrName>style.visibility</p:attrName>
                                        </p:attrNameLst>
                                      </p:cBhvr>
                                      <p:to>
                                        <p:strVal val="visible"/>
                                      </p:to>
                                    </p:set>
                                    <p:animEffect transition="in" filter="fade">
                                      <p:cBhvr>
                                        <p:cTn id="79" dur="1000"/>
                                        <p:tgtEl>
                                          <p:spTgt spid="98"/>
                                        </p:tgtEl>
                                      </p:cBhvr>
                                    </p:animEffect>
                                  </p:childTnLst>
                                </p:cTn>
                              </p:par>
                            </p:childTnLst>
                          </p:cTn>
                        </p:par>
                        <p:par>
                          <p:cTn id="80" fill="hold">
                            <p:stCondLst>
                              <p:cond delay="5000"/>
                            </p:stCondLst>
                            <p:childTnLst>
                              <p:par>
                                <p:cTn id="81" presetID="10" presetClass="entr" presetSubtype="0" fill="hold" grpId="0" nodeType="afterEffect">
                                  <p:stCondLst>
                                    <p:cond delay="0"/>
                                  </p:stCondLst>
                                  <p:childTnLst>
                                    <p:set>
                                      <p:cBhvr>
                                        <p:cTn id="82" dur="1" fill="hold">
                                          <p:stCondLst>
                                            <p:cond delay="0"/>
                                          </p:stCondLst>
                                        </p:cTn>
                                        <p:tgtEl>
                                          <p:spTgt spid="95"/>
                                        </p:tgtEl>
                                        <p:attrNameLst>
                                          <p:attrName>style.visibility</p:attrName>
                                        </p:attrNameLst>
                                      </p:cBhvr>
                                      <p:to>
                                        <p:strVal val="visible"/>
                                      </p:to>
                                    </p:set>
                                    <p:animEffect transition="in" filter="fade">
                                      <p:cBhvr>
                                        <p:cTn id="83" dur="1000"/>
                                        <p:tgtEl>
                                          <p:spTgt spid="95"/>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nodeType="clickEffect">
                                  <p:stCondLst>
                                    <p:cond delay="0"/>
                                  </p:stCondLst>
                                  <p:childTnLst>
                                    <p:set>
                                      <p:cBhvr>
                                        <p:cTn id="87" dur="1" fill="hold">
                                          <p:stCondLst>
                                            <p:cond delay="0"/>
                                          </p:stCondLst>
                                        </p:cTn>
                                        <p:tgtEl>
                                          <p:spTgt spid="103"/>
                                        </p:tgtEl>
                                        <p:attrNameLst>
                                          <p:attrName>style.visibility</p:attrName>
                                        </p:attrNameLst>
                                      </p:cBhvr>
                                      <p:to>
                                        <p:strVal val="visible"/>
                                      </p:to>
                                    </p:set>
                                    <p:animEffect transition="in" filter="fade">
                                      <p:cBhvr>
                                        <p:cTn id="88" dur="1000"/>
                                        <p:tgtEl>
                                          <p:spTgt spid="103"/>
                                        </p:tgtEl>
                                      </p:cBhvr>
                                    </p:animEffect>
                                  </p:childTnLst>
                                </p:cTn>
                              </p:par>
                            </p:childTnLst>
                          </p:cTn>
                        </p:par>
                        <p:par>
                          <p:cTn id="89" fill="hold">
                            <p:stCondLst>
                              <p:cond delay="1000"/>
                            </p:stCondLst>
                            <p:childTnLst>
                              <p:par>
                                <p:cTn id="90" presetID="10" presetClass="entr" presetSubtype="0" fill="hold" nodeType="afterEffect">
                                  <p:stCondLst>
                                    <p:cond delay="0"/>
                                  </p:stCondLst>
                                  <p:childTnLst>
                                    <p:set>
                                      <p:cBhvr>
                                        <p:cTn id="91" dur="1" fill="hold">
                                          <p:stCondLst>
                                            <p:cond delay="0"/>
                                          </p:stCondLst>
                                        </p:cTn>
                                        <p:tgtEl>
                                          <p:spTgt spid="36"/>
                                        </p:tgtEl>
                                        <p:attrNameLst>
                                          <p:attrName>style.visibility</p:attrName>
                                        </p:attrNameLst>
                                      </p:cBhvr>
                                      <p:to>
                                        <p:strVal val="visible"/>
                                      </p:to>
                                    </p:set>
                                    <p:animEffect transition="in" filter="fade">
                                      <p:cBhvr>
                                        <p:cTn id="92" dur="1000"/>
                                        <p:tgtEl>
                                          <p:spTgt spid="36"/>
                                        </p:tgtEl>
                                      </p:cBhvr>
                                    </p:animEffect>
                                  </p:childTnLst>
                                </p:cTn>
                              </p:par>
                            </p:childTnLst>
                          </p:cTn>
                        </p:par>
                        <p:par>
                          <p:cTn id="93" fill="hold">
                            <p:stCondLst>
                              <p:cond delay="2000"/>
                            </p:stCondLst>
                            <p:childTnLst>
                              <p:par>
                                <p:cTn id="94" presetID="10" presetClass="entr" presetSubtype="0" fill="hold" nodeType="afterEffect">
                                  <p:stCondLst>
                                    <p:cond delay="0"/>
                                  </p:stCondLst>
                                  <p:childTnLst>
                                    <p:set>
                                      <p:cBhvr>
                                        <p:cTn id="95" dur="1" fill="hold">
                                          <p:stCondLst>
                                            <p:cond delay="0"/>
                                          </p:stCondLst>
                                        </p:cTn>
                                        <p:tgtEl>
                                          <p:spTgt spid="104"/>
                                        </p:tgtEl>
                                        <p:attrNameLst>
                                          <p:attrName>style.visibility</p:attrName>
                                        </p:attrNameLst>
                                      </p:cBhvr>
                                      <p:to>
                                        <p:strVal val="visible"/>
                                      </p:to>
                                    </p:set>
                                    <p:animEffect transition="in" filter="fade">
                                      <p:cBhvr>
                                        <p:cTn id="96" dur="1000"/>
                                        <p:tgtEl>
                                          <p:spTgt spid="104"/>
                                        </p:tgtEl>
                                      </p:cBhvr>
                                    </p:animEffect>
                                  </p:childTnLst>
                                </p:cTn>
                              </p:par>
                            </p:childTnLst>
                          </p:cTn>
                        </p:par>
                        <p:par>
                          <p:cTn id="97" fill="hold">
                            <p:stCondLst>
                              <p:cond delay="3000"/>
                            </p:stCondLst>
                            <p:childTnLst>
                              <p:par>
                                <p:cTn id="98" presetID="10" presetClass="entr" presetSubtype="0" fill="hold" grpId="0" nodeType="afterEffect">
                                  <p:stCondLst>
                                    <p:cond delay="0"/>
                                  </p:stCondLst>
                                  <p:childTnLst>
                                    <p:set>
                                      <p:cBhvr>
                                        <p:cTn id="99" dur="1" fill="hold">
                                          <p:stCondLst>
                                            <p:cond delay="0"/>
                                          </p:stCondLst>
                                        </p:cTn>
                                        <p:tgtEl>
                                          <p:spTgt spid="44"/>
                                        </p:tgtEl>
                                        <p:attrNameLst>
                                          <p:attrName>style.visibility</p:attrName>
                                        </p:attrNameLst>
                                      </p:cBhvr>
                                      <p:to>
                                        <p:strVal val="visible"/>
                                      </p:to>
                                    </p:set>
                                    <p:animEffect transition="in" filter="fade">
                                      <p:cBhvr>
                                        <p:cTn id="100" dur="10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9" grpId="0" animBg="1"/>
      <p:bldP spid="30" grpId="0" animBg="1"/>
      <p:bldP spid="43" grpId="0" animBg="1"/>
      <p:bldP spid="44" grpId="0" animBg="1"/>
      <p:bldP spid="90" grpId="0" animBg="1"/>
      <p:bldP spid="91" grpId="0" animBg="1"/>
      <p:bldP spid="92" grpId="0" animBg="1"/>
      <p:bldP spid="95" grpId="0"/>
      <p:bldP spid="9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511825" y="986167"/>
            <a:ext cx="2927287" cy="682990"/>
            <a:chOff x="1154429" y="1281649"/>
            <a:chExt cx="2927287" cy="682990"/>
          </a:xfrm>
        </p:grpSpPr>
        <p:grpSp>
          <p:nvGrpSpPr>
            <p:cNvPr id="2" name="Group 1"/>
            <p:cNvGrpSpPr/>
            <p:nvPr/>
          </p:nvGrpSpPr>
          <p:grpSpPr>
            <a:xfrm>
              <a:off x="1154429" y="1311923"/>
              <a:ext cx="707560" cy="652716"/>
              <a:chOff x="4139953" y="2848291"/>
              <a:chExt cx="1415119" cy="652716"/>
            </a:xfrm>
          </p:grpSpPr>
          <p:sp>
            <p:nvSpPr>
              <p:cNvPr id="3" name="Oval 2"/>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4" name="TextBox 3"/>
              <p:cNvSpPr txBox="1"/>
              <p:nvPr/>
            </p:nvSpPr>
            <p:spPr>
              <a:xfrm>
                <a:off x="4244161" y="2989983"/>
                <a:ext cx="1236747" cy="400110"/>
              </a:xfrm>
              <a:prstGeom prst="rect">
                <a:avLst/>
              </a:prstGeom>
              <a:noFill/>
            </p:spPr>
            <p:txBody>
              <a:bodyPr wrap="none" rtlCol="0">
                <a:spAutoFit/>
              </a:bodyPr>
              <a:lstStyle/>
              <a:p>
                <a:r>
                  <a:rPr lang="en-GB" sz="2000" dirty="0" smtClean="0"/>
                  <a:t>ex:1</a:t>
                </a:r>
              </a:p>
            </p:txBody>
          </p:sp>
        </p:grpSp>
        <p:cxnSp>
          <p:nvCxnSpPr>
            <p:cNvPr id="6" name="Curved Connector 5"/>
            <p:cNvCxnSpPr>
              <a:stCxn id="3" idx="6"/>
              <a:endCxn id="12" idx="2"/>
            </p:cNvCxnSpPr>
            <p:nvPr/>
          </p:nvCxnSpPr>
          <p:spPr>
            <a:xfrm>
              <a:off x="1861989" y="1638281"/>
              <a:ext cx="1512167"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861989" y="1281649"/>
              <a:ext cx="1375761" cy="369332"/>
            </a:xfrm>
            <a:prstGeom prst="rect">
              <a:avLst/>
            </a:prstGeom>
            <a:noFill/>
          </p:spPr>
          <p:txBody>
            <a:bodyPr wrap="none" rtlCol="0">
              <a:spAutoFit/>
            </a:bodyPr>
            <a:lstStyle/>
            <a:p>
              <a:r>
                <a:rPr lang="en-GB" dirty="0" smtClean="0"/>
                <a:t>rdae:P20037</a:t>
              </a:r>
            </a:p>
          </p:txBody>
        </p:sp>
        <p:grpSp>
          <p:nvGrpSpPr>
            <p:cNvPr id="11" name="Group 10"/>
            <p:cNvGrpSpPr/>
            <p:nvPr/>
          </p:nvGrpSpPr>
          <p:grpSpPr>
            <a:xfrm>
              <a:off x="3374156" y="1311923"/>
              <a:ext cx="707560" cy="652716"/>
              <a:chOff x="4139953" y="2848291"/>
              <a:chExt cx="1415119" cy="652716"/>
            </a:xfrm>
          </p:grpSpPr>
          <p:sp>
            <p:nvSpPr>
              <p:cNvPr id="12" name="Oval 11"/>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3" name="TextBox 12"/>
              <p:cNvSpPr txBox="1"/>
              <p:nvPr/>
            </p:nvSpPr>
            <p:spPr>
              <a:xfrm>
                <a:off x="4244161" y="2989983"/>
                <a:ext cx="1236747" cy="400110"/>
              </a:xfrm>
              <a:prstGeom prst="rect">
                <a:avLst/>
              </a:prstGeom>
              <a:noFill/>
            </p:spPr>
            <p:txBody>
              <a:bodyPr wrap="none" rtlCol="0">
                <a:spAutoFit/>
              </a:bodyPr>
              <a:lstStyle/>
              <a:p>
                <a:r>
                  <a:rPr lang="en-GB" sz="2000" dirty="0" smtClean="0"/>
                  <a:t>ex:2</a:t>
                </a:r>
              </a:p>
            </p:txBody>
          </p:sp>
        </p:grpSp>
      </p:grpSp>
      <p:sp>
        <p:nvSpPr>
          <p:cNvPr id="17" name="TextBox 16"/>
          <p:cNvSpPr txBox="1"/>
          <p:nvPr/>
        </p:nvSpPr>
        <p:spPr>
          <a:xfrm>
            <a:off x="4716016" y="1096830"/>
            <a:ext cx="4026102" cy="461665"/>
          </a:xfrm>
          <a:prstGeom prst="rect">
            <a:avLst/>
          </a:prstGeom>
          <a:noFill/>
        </p:spPr>
        <p:txBody>
          <a:bodyPr wrap="none" rtlCol="0">
            <a:spAutoFit/>
          </a:bodyPr>
          <a:lstStyle/>
          <a:p>
            <a:r>
              <a:rPr lang="en-GB" sz="2400" dirty="0" smtClean="0"/>
              <a:t>“thing 1 has translator thing 2”</a:t>
            </a:r>
            <a:endParaRPr lang="en-GB" sz="2400" dirty="0"/>
          </a:p>
        </p:txBody>
      </p:sp>
      <p:sp>
        <p:nvSpPr>
          <p:cNvPr id="18" name="Bent Arrow 17"/>
          <p:cNvSpPr/>
          <p:nvPr/>
        </p:nvSpPr>
        <p:spPr>
          <a:xfrm flipV="1">
            <a:off x="511825" y="2557979"/>
            <a:ext cx="285632" cy="515246"/>
          </a:xfrm>
          <a:prstGeom prst="ben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29" name="Group 28"/>
          <p:cNvGrpSpPr/>
          <p:nvPr/>
        </p:nvGrpSpPr>
        <p:grpSpPr>
          <a:xfrm>
            <a:off x="1089533" y="2478919"/>
            <a:ext cx="3420010" cy="704628"/>
            <a:chOff x="2159245" y="2494794"/>
            <a:chExt cx="3420010" cy="704628"/>
          </a:xfrm>
        </p:grpSpPr>
        <p:grpSp>
          <p:nvGrpSpPr>
            <p:cNvPr id="20" name="Group 19"/>
            <p:cNvGrpSpPr/>
            <p:nvPr/>
          </p:nvGrpSpPr>
          <p:grpSpPr>
            <a:xfrm>
              <a:off x="2159245" y="2546706"/>
              <a:ext cx="707560" cy="652716"/>
              <a:chOff x="4139953" y="2848291"/>
              <a:chExt cx="1415119" cy="652716"/>
            </a:xfrm>
          </p:grpSpPr>
          <p:sp>
            <p:nvSpPr>
              <p:cNvPr id="26" name="Oval 25"/>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27" name="TextBox 26"/>
              <p:cNvSpPr txBox="1"/>
              <p:nvPr/>
            </p:nvSpPr>
            <p:spPr>
              <a:xfrm>
                <a:off x="4244161" y="2989983"/>
                <a:ext cx="1236747" cy="400110"/>
              </a:xfrm>
              <a:prstGeom prst="rect">
                <a:avLst/>
              </a:prstGeom>
              <a:noFill/>
            </p:spPr>
            <p:txBody>
              <a:bodyPr wrap="none" rtlCol="0">
                <a:spAutoFit/>
              </a:bodyPr>
              <a:lstStyle/>
              <a:p>
                <a:r>
                  <a:rPr lang="en-GB" sz="2000" dirty="0" smtClean="0"/>
                  <a:t>ex:1</a:t>
                </a:r>
              </a:p>
            </p:txBody>
          </p:sp>
        </p:grpSp>
        <p:cxnSp>
          <p:nvCxnSpPr>
            <p:cNvPr id="21" name="Curved Connector 20"/>
            <p:cNvCxnSpPr>
              <a:stCxn id="26" idx="6"/>
              <a:endCxn id="24" idx="2"/>
            </p:cNvCxnSpPr>
            <p:nvPr/>
          </p:nvCxnSpPr>
          <p:spPr>
            <a:xfrm>
              <a:off x="2866805" y="2873064"/>
              <a:ext cx="1007254"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887449" y="2494794"/>
              <a:ext cx="934936" cy="369332"/>
            </a:xfrm>
            <a:prstGeom prst="rect">
              <a:avLst/>
            </a:prstGeom>
            <a:noFill/>
          </p:spPr>
          <p:txBody>
            <a:bodyPr wrap="none" rtlCol="0">
              <a:spAutoFit/>
            </a:bodyPr>
            <a:lstStyle/>
            <a:p>
              <a:r>
                <a:rPr lang="en-GB" dirty="0" err="1" smtClean="0"/>
                <a:t>rdf:type</a:t>
              </a:r>
              <a:endParaRPr lang="en-GB" dirty="0" smtClean="0"/>
            </a:p>
          </p:txBody>
        </p:sp>
        <p:grpSp>
          <p:nvGrpSpPr>
            <p:cNvPr id="23" name="Group 22"/>
            <p:cNvGrpSpPr/>
            <p:nvPr/>
          </p:nvGrpSpPr>
          <p:grpSpPr>
            <a:xfrm>
              <a:off x="3874059" y="2546706"/>
              <a:ext cx="1705196" cy="652716"/>
              <a:chOff x="4139953" y="2848291"/>
              <a:chExt cx="3410390" cy="652716"/>
            </a:xfrm>
          </p:grpSpPr>
          <p:sp>
            <p:nvSpPr>
              <p:cNvPr id="24" name="Oval 23"/>
              <p:cNvSpPr/>
              <p:nvPr/>
            </p:nvSpPr>
            <p:spPr>
              <a:xfrm>
                <a:off x="4139953" y="2848291"/>
                <a:ext cx="3410390"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25" name="TextBox 24"/>
              <p:cNvSpPr txBox="1"/>
              <p:nvPr/>
            </p:nvSpPr>
            <p:spPr>
              <a:xfrm>
                <a:off x="4244161" y="2989983"/>
                <a:ext cx="2984790" cy="400110"/>
              </a:xfrm>
              <a:prstGeom prst="rect">
                <a:avLst/>
              </a:prstGeom>
              <a:noFill/>
            </p:spPr>
            <p:txBody>
              <a:bodyPr wrap="none" rtlCol="0">
                <a:spAutoFit/>
              </a:bodyPr>
              <a:lstStyle/>
              <a:p>
                <a:r>
                  <a:rPr lang="en-GB" sz="2000" dirty="0" smtClean="0"/>
                  <a:t>rdac:C10006</a:t>
                </a:r>
              </a:p>
            </p:txBody>
          </p:sp>
        </p:grpSp>
      </p:grpSp>
      <p:grpSp>
        <p:nvGrpSpPr>
          <p:cNvPr id="30" name="Group 29"/>
          <p:cNvGrpSpPr/>
          <p:nvPr/>
        </p:nvGrpSpPr>
        <p:grpSpPr>
          <a:xfrm>
            <a:off x="1089533" y="3793455"/>
            <a:ext cx="3420010" cy="704628"/>
            <a:chOff x="2159245" y="2494794"/>
            <a:chExt cx="3420010" cy="704628"/>
          </a:xfrm>
        </p:grpSpPr>
        <p:grpSp>
          <p:nvGrpSpPr>
            <p:cNvPr id="31" name="Group 30"/>
            <p:cNvGrpSpPr/>
            <p:nvPr/>
          </p:nvGrpSpPr>
          <p:grpSpPr>
            <a:xfrm>
              <a:off x="2159245" y="2546706"/>
              <a:ext cx="707560" cy="652716"/>
              <a:chOff x="4139953" y="2848291"/>
              <a:chExt cx="1415119" cy="652716"/>
            </a:xfrm>
          </p:grpSpPr>
          <p:sp>
            <p:nvSpPr>
              <p:cNvPr id="37" name="Oval 36"/>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38" name="TextBox 37"/>
              <p:cNvSpPr txBox="1"/>
              <p:nvPr/>
            </p:nvSpPr>
            <p:spPr>
              <a:xfrm>
                <a:off x="4244161" y="2989983"/>
                <a:ext cx="1236747" cy="400110"/>
              </a:xfrm>
              <a:prstGeom prst="rect">
                <a:avLst/>
              </a:prstGeom>
              <a:noFill/>
            </p:spPr>
            <p:txBody>
              <a:bodyPr wrap="none" rtlCol="0">
                <a:spAutoFit/>
              </a:bodyPr>
              <a:lstStyle/>
              <a:p>
                <a:r>
                  <a:rPr lang="en-GB" sz="2000" dirty="0" smtClean="0"/>
                  <a:t>ex:2</a:t>
                </a:r>
              </a:p>
            </p:txBody>
          </p:sp>
        </p:grpSp>
        <p:cxnSp>
          <p:nvCxnSpPr>
            <p:cNvPr id="32" name="Curved Connector 31"/>
            <p:cNvCxnSpPr>
              <a:stCxn id="37" idx="6"/>
              <a:endCxn id="35" idx="2"/>
            </p:cNvCxnSpPr>
            <p:nvPr/>
          </p:nvCxnSpPr>
          <p:spPr>
            <a:xfrm>
              <a:off x="2866805" y="2873064"/>
              <a:ext cx="1007254"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2887449" y="2494794"/>
              <a:ext cx="934936" cy="369332"/>
            </a:xfrm>
            <a:prstGeom prst="rect">
              <a:avLst/>
            </a:prstGeom>
            <a:noFill/>
          </p:spPr>
          <p:txBody>
            <a:bodyPr wrap="none" rtlCol="0">
              <a:spAutoFit/>
            </a:bodyPr>
            <a:lstStyle/>
            <a:p>
              <a:r>
                <a:rPr lang="en-GB" dirty="0" err="1" smtClean="0"/>
                <a:t>rdf:type</a:t>
              </a:r>
              <a:endParaRPr lang="en-GB" dirty="0" smtClean="0"/>
            </a:p>
          </p:txBody>
        </p:sp>
        <p:grpSp>
          <p:nvGrpSpPr>
            <p:cNvPr id="34" name="Group 33"/>
            <p:cNvGrpSpPr/>
            <p:nvPr/>
          </p:nvGrpSpPr>
          <p:grpSpPr>
            <a:xfrm>
              <a:off x="3874059" y="2546706"/>
              <a:ext cx="1705196" cy="652716"/>
              <a:chOff x="4139953" y="2848291"/>
              <a:chExt cx="3410390" cy="652716"/>
            </a:xfrm>
          </p:grpSpPr>
          <p:sp>
            <p:nvSpPr>
              <p:cNvPr id="35" name="Oval 34"/>
              <p:cNvSpPr/>
              <p:nvPr/>
            </p:nvSpPr>
            <p:spPr>
              <a:xfrm>
                <a:off x="4139953" y="2848291"/>
                <a:ext cx="3410390"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36" name="TextBox 35"/>
              <p:cNvSpPr txBox="1"/>
              <p:nvPr/>
            </p:nvSpPr>
            <p:spPr>
              <a:xfrm>
                <a:off x="4244161" y="2989983"/>
                <a:ext cx="2984790" cy="400110"/>
              </a:xfrm>
              <a:prstGeom prst="rect">
                <a:avLst/>
              </a:prstGeom>
              <a:noFill/>
            </p:spPr>
            <p:txBody>
              <a:bodyPr wrap="none" rtlCol="0">
                <a:spAutoFit/>
              </a:bodyPr>
              <a:lstStyle/>
              <a:p>
                <a:r>
                  <a:rPr lang="en-GB" sz="2000" dirty="0" smtClean="0"/>
                  <a:t>rdac:C10002</a:t>
                </a:r>
              </a:p>
            </p:txBody>
          </p:sp>
        </p:grpSp>
      </p:grpSp>
      <p:grpSp>
        <p:nvGrpSpPr>
          <p:cNvPr id="39" name="Group 38"/>
          <p:cNvGrpSpPr/>
          <p:nvPr/>
        </p:nvGrpSpPr>
        <p:grpSpPr>
          <a:xfrm>
            <a:off x="1089533" y="5070021"/>
            <a:ext cx="2927287" cy="695690"/>
            <a:chOff x="1154429" y="1268949"/>
            <a:chExt cx="2927287" cy="695690"/>
          </a:xfrm>
        </p:grpSpPr>
        <p:grpSp>
          <p:nvGrpSpPr>
            <p:cNvPr id="40" name="Group 39"/>
            <p:cNvGrpSpPr/>
            <p:nvPr/>
          </p:nvGrpSpPr>
          <p:grpSpPr>
            <a:xfrm>
              <a:off x="1154429" y="1311923"/>
              <a:ext cx="707560" cy="652716"/>
              <a:chOff x="4139953" y="2848291"/>
              <a:chExt cx="1415119" cy="652716"/>
            </a:xfrm>
          </p:grpSpPr>
          <p:sp>
            <p:nvSpPr>
              <p:cNvPr id="46" name="Oval 45"/>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47" name="TextBox 46"/>
              <p:cNvSpPr txBox="1"/>
              <p:nvPr/>
            </p:nvSpPr>
            <p:spPr>
              <a:xfrm>
                <a:off x="4244161" y="2989983"/>
                <a:ext cx="1236747" cy="400110"/>
              </a:xfrm>
              <a:prstGeom prst="rect">
                <a:avLst/>
              </a:prstGeom>
              <a:noFill/>
            </p:spPr>
            <p:txBody>
              <a:bodyPr wrap="none" rtlCol="0">
                <a:spAutoFit/>
              </a:bodyPr>
              <a:lstStyle/>
              <a:p>
                <a:r>
                  <a:rPr lang="en-GB" sz="2000" dirty="0" smtClean="0"/>
                  <a:t>ex:1</a:t>
                </a:r>
              </a:p>
            </p:txBody>
          </p:sp>
        </p:grpSp>
        <p:cxnSp>
          <p:nvCxnSpPr>
            <p:cNvPr id="41" name="Curved Connector 40"/>
            <p:cNvCxnSpPr>
              <a:stCxn id="46" idx="6"/>
              <a:endCxn id="44" idx="2"/>
            </p:cNvCxnSpPr>
            <p:nvPr/>
          </p:nvCxnSpPr>
          <p:spPr>
            <a:xfrm>
              <a:off x="1861989" y="1638281"/>
              <a:ext cx="1512167"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894181" y="1268949"/>
              <a:ext cx="1382173" cy="369332"/>
            </a:xfrm>
            <a:prstGeom prst="rect">
              <a:avLst/>
            </a:prstGeom>
            <a:noFill/>
          </p:spPr>
          <p:txBody>
            <a:bodyPr wrap="none" rtlCol="0">
              <a:spAutoFit/>
            </a:bodyPr>
            <a:lstStyle/>
            <a:p>
              <a:r>
                <a:rPr lang="en-GB" dirty="0" smtClean="0"/>
                <a:t>rdau:P60385</a:t>
              </a:r>
            </a:p>
          </p:txBody>
        </p:sp>
        <p:grpSp>
          <p:nvGrpSpPr>
            <p:cNvPr id="43" name="Group 42"/>
            <p:cNvGrpSpPr/>
            <p:nvPr/>
          </p:nvGrpSpPr>
          <p:grpSpPr>
            <a:xfrm>
              <a:off x="3374156" y="1311923"/>
              <a:ext cx="707560" cy="652716"/>
              <a:chOff x="4139953" y="2848291"/>
              <a:chExt cx="1415119" cy="652716"/>
            </a:xfrm>
          </p:grpSpPr>
          <p:sp>
            <p:nvSpPr>
              <p:cNvPr id="44" name="Oval 43"/>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45" name="TextBox 44"/>
              <p:cNvSpPr txBox="1"/>
              <p:nvPr/>
            </p:nvSpPr>
            <p:spPr>
              <a:xfrm>
                <a:off x="4244161" y="2989983"/>
                <a:ext cx="1236747" cy="400110"/>
              </a:xfrm>
              <a:prstGeom prst="rect">
                <a:avLst/>
              </a:prstGeom>
              <a:noFill/>
            </p:spPr>
            <p:txBody>
              <a:bodyPr wrap="none" rtlCol="0">
                <a:spAutoFit/>
              </a:bodyPr>
              <a:lstStyle/>
              <a:p>
                <a:r>
                  <a:rPr lang="en-GB" sz="2000" dirty="0" smtClean="0"/>
                  <a:t>ex:2</a:t>
                </a:r>
              </a:p>
            </p:txBody>
          </p:sp>
        </p:grpSp>
      </p:grpSp>
      <p:sp>
        <p:nvSpPr>
          <p:cNvPr id="48" name="Bent Arrow 47"/>
          <p:cNvSpPr/>
          <p:nvPr/>
        </p:nvSpPr>
        <p:spPr>
          <a:xfrm flipV="1">
            <a:off x="511825" y="3872515"/>
            <a:ext cx="285632" cy="515246"/>
          </a:xfrm>
          <a:prstGeom prst="ben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9" name="Bent Arrow 48"/>
          <p:cNvSpPr/>
          <p:nvPr/>
        </p:nvSpPr>
        <p:spPr>
          <a:xfrm flipV="1">
            <a:off x="511825" y="5144612"/>
            <a:ext cx="285632" cy="515246"/>
          </a:xfrm>
          <a:prstGeom prst="ben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1" name="TextBox 50"/>
          <p:cNvSpPr txBox="1"/>
          <p:nvPr/>
        </p:nvSpPr>
        <p:spPr>
          <a:xfrm>
            <a:off x="5552655" y="2395524"/>
            <a:ext cx="3189463" cy="461665"/>
          </a:xfrm>
          <a:prstGeom prst="rect">
            <a:avLst/>
          </a:prstGeom>
          <a:noFill/>
        </p:spPr>
        <p:txBody>
          <a:bodyPr wrap="none" rtlCol="0">
            <a:spAutoFit/>
          </a:bodyPr>
          <a:lstStyle/>
          <a:p>
            <a:r>
              <a:rPr lang="en-GB" sz="2400" dirty="0" smtClean="0"/>
              <a:t>“thing 1 is a Expression”</a:t>
            </a:r>
            <a:endParaRPr lang="en-GB" sz="2400" dirty="0"/>
          </a:p>
        </p:txBody>
      </p:sp>
      <p:sp>
        <p:nvSpPr>
          <p:cNvPr id="52" name="TextBox 51"/>
          <p:cNvSpPr txBox="1"/>
          <p:nvPr/>
        </p:nvSpPr>
        <p:spPr>
          <a:xfrm>
            <a:off x="6144547" y="3909755"/>
            <a:ext cx="2597571" cy="461665"/>
          </a:xfrm>
          <a:prstGeom prst="rect">
            <a:avLst/>
          </a:prstGeom>
          <a:noFill/>
        </p:spPr>
        <p:txBody>
          <a:bodyPr wrap="none" rtlCol="0">
            <a:spAutoFit/>
          </a:bodyPr>
          <a:lstStyle/>
          <a:p>
            <a:r>
              <a:rPr lang="en-GB" sz="2400" dirty="0" smtClean="0"/>
              <a:t>“thing 2 is a Agent”</a:t>
            </a:r>
            <a:endParaRPr lang="en-GB" sz="2400" dirty="0"/>
          </a:p>
        </p:txBody>
      </p:sp>
      <p:sp>
        <p:nvSpPr>
          <p:cNvPr id="53" name="TextBox 52"/>
          <p:cNvSpPr txBox="1"/>
          <p:nvPr/>
        </p:nvSpPr>
        <p:spPr>
          <a:xfrm>
            <a:off x="4716016" y="5171402"/>
            <a:ext cx="4026102" cy="461665"/>
          </a:xfrm>
          <a:prstGeom prst="rect">
            <a:avLst/>
          </a:prstGeom>
          <a:noFill/>
        </p:spPr>
        <p:txBody>
          <a:bodyPr wrap="none" rtlCol="0">
            <a:spAutoFit/>
          </a:bodyPr>
          <a:lstStyle/>
          <a:p>
            <a:r>
              <a:rPr lang="en-GB" sz="2400" dirty="0" smtClean="0"/>
              <a:t>“thing 1 has translator thing 2”</a:t>
            </a:r>
            <a:endParaRPr lang="en-GB" sz="2400" dirty="0"/>
          </a:p>
        </p:txBody>
      </p:sp>
    </p:spTree>
    <p:extLst>
      <p:ext uri="{BB962C8B-B14F-4D97-AF65-F5344CB8AC3E}">
        <p14:creationId xmlns:p14="http://schemas.microsoft.com/office/powerpoint/2010/main" val="1152982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fade">
                                      <p:cBhvr>
                                        <p:cTn id="12" dur="1000"/>
                                        <p:tgtEl>
                                          <p:spTgt spid="18"/>
                                        </p:tgtEl>
                                      </p:cBhvr>
                                    </p:animEffect>
                                  </p:childTnLst>
                                </p:cTn>
                              </p:par>
                            </p:childTnLst>
                          </p:cTn>
                        </p:par>
                        <p:par>
                          <p:cTn id="13" fill="hold">
                            <p:stCondLst>
                              <p:cond delay="1000"/>
                            </p:stCondLst>
                            <p:childTnLst>
                              <p:par>
                                <p:cTn id="14" presetID="10" presetClass="entr" presetSubtype="0" fill="hold" nodeType="after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1000"/>
                                        <p:tgtEl>
                                          <p:spTgt spid="29"/>
                                        </p:tgtEl>
                                      </p:cBhvr>
                                    </p:animEffec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51"/>
                                        </p:tgtEl>
                                        <p:attrNameLst>
                                          <p:attrName>style.visibility</p:attrName>
                                        </p:attrNameLst>
                                      </p:cBhvr>
                                      <p:to>
                                        <p:strVal val="visible"/>
                                      </p:to>
                                    </p:set>
                                    <p:animEffect transition="in" filter="fade">
                                      <p:cBhvr>
                                        <p:cTn id="20" dur="1000"/>
                                        <p:tgtEl>
                                          <p:spTgt spid="5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8"/>
                                        </p:tgtEl>
                                        <p:attrNameLst>
                                          <p:attrName>style.visibility</p:attrName>
                                        </p:attrNameLst>
                                      </p:cBhvr>
                                      <p:to>
                                        <p:strVal val="visible"/>
                                      </p:to>
                                    </p:set>
                                    <p:animEffect transition="in" filter="fade">
                                      <p:cBhvr>
                                        <p:cTn id="25" dur="1000"/>
                                        <p:tgtEl>
                                          <p:spTgt spid="48"/>
                                        </p:tgtEl>
                                      </p:cBhvr>
                                    </p:animEffect>
                                  </p:childTnLst>
                                </p:cTn>
                              </p:par>
                            </p:childTnLst>
                          </p:cTn>
                        </p:par>
                        <p:par>
                          <p:cTn id="26" fill="hold">
                            <p:stCondLst>
                              <p:cond delay="1000"/>
                            </p:stCondLst>
                            <p:childTnLst>
                              <p:par>
                                <p:cTn id="27" presetID="10" presetClass="entr" presetSubtype="0" fill="hold" nodeType="afterEffect">
                                  <p:stCondLst>
                                    <p:cond delay="0"/>
                                  </p:stCondLst>
                                  <p:childTnLst>
                                    <p:set>
                                      <p:cBhvr>
                                        <p:cTn id="28" dur="1" fill="hold">
                                          <p:stCondLst>
                                            <p:cond delay="0"/>
                                          </p:stCondLst>
                                        </p:cTn>
                                        <p:tgtEl>
                                          <p:spTgt spid="30"/>
                                        </p:tgtEl>
                                        <p:attrNameLst>
                                          <p:attrName>style.visibility</p:attrName>
                                        </p:attrNameLst>
                                      </p:cBhvr>
                                      <p:to>
                                        <p:strVal val="visible"/>
                                      </p:to>
                                    </p:set>
                                    <p:animEffect transition="in" filter="fade">
                                      <p:cBhvr>
                                        <p:cTn id="29" dur="1000"/>
                                        <p:tgtEl>
                                          <p:spTgt spid="30"/>
                                        </p:tgtEl>
                                      </p:cBhvr>
                                    </p:animEffect>
                                  </p:childTnLst>
                                </p:cTn>
                              </p:par>
                            </p:childTnLst>
                          </p:cTn>
                        </p:par>
                        <p:par>
                          <p:cTn id="30" fill="hold">
                            <p:stCondLst>
                              <p:cond delay="2000"/>
                            </p:stCondLst>
                            <p:childTnLst>
                              <p:par>
                                <p:cTn id="31" presetID="10" presetClass="entr" presetSubtype="0" fill="hold" grpId="0" nodeType="afterEffect">
                                  <p:stCondLst>
                                    <p:cond delay="0"/>
                                  </p:stCondLst>
                                  <p:childTnLst>
                                    <p:set>
                                      <p:cBhvr>
                                        <p:cTn id="32" dur="1" fill="hold">
                                          <p:stCondLst>
                                            <p:cond delay="0"/>
                                          </p:stCondLst>
                                        </p:cTn>
                                        <p:tgtEl>
                                          <p:spTgt spid="52"/>
                                        </p:tgtEl>
                                        <p:attrNameLst>
                                          <p:attrName>style.visibility</p:attrName>
                                        </p:attrNameLst>
                                      </p:cBhvr>
                                      <p:to>
                                        <p:strVal val="visible"/>
                                      </p:to>
                                    </p:set>
                                    <p:animEffect transition="in" filter="fade">
                                      <p:cBhvr>
                                        <p:cTn id="33" dur="1000"/>
                                        <p:tgtEl>
                                          <p:spTgt spid="52"/>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49"/>
                                        </p:tgtEl>
                                        <p:attrNameLst>
                                          <p:attrName>style.visibility</p:attrName>
                                        </p:attrNameLst>
                                      </p:cBhvr>
                                      <p:to>
                                        <p:strVal val="visible"/>
                                      </p:to>
                                    </p:set>
                                    <p:animEffect transition="in" filter="fade">
                                      <p:cBhvr>
                                        <p:cTn id="38" dur="1000"/>
                                        <p:tgtEl>
                                          <p:spTgt spid="49"/>
                                        </p:tgtEl>
                                      </p:cBhvr>
                                    </p:animEffect>
                                  </p:childTnLst>
                                </p:cTn>
                              </p:par>
                            </p:childTnLst>
                          </p:cTn>
                        </p:par>
                        <p:par>
                          <p:cTn id="39" fill="hold">
                            <p:stCondLst>
                              <p:cond delay="1000"/>
                            </p:stCondLst>
                            <p:childTnLst>
                              <p:par>
                                <p:cTn id="40" presetID="10" presetClass="entr" presetSubtype="0" fill="hold" nodeType="after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fade">
                                      <p:cBhvr>
                                        <p:cTn id="42" dur="1000"/>
                                        <p:tgtEl>
                                          <p:spTgt spid="39"/>
                                        </p:tgtEl>
                                      </p:cBhvr>
                                    </p:animEffect>
                                  </p:childTnLst>
                                </p:cTn>
                              </p:par>
                            </p:childTnLst>
                          </p:cTn>
                        </p:par>
                        <p:par>
                          <p:cTn id="43" fill="hold">
                            <p:stCondLst>
                              <p:cond delay="2000"/>
                            </p:stCondLst>
                            <p:childTnLst>
                              <p:par>
                                <p:cTn id="44" presetID="10" presetClass="entr" presetSubtype="0" fill="hold" grpId="0" nodeType="afterEffect">
                                  <p:stCondLst>
                                    <p:cond delay="0"/>
                                  </p:stCondLst>
                                  <p:childTnLst>
                                    <p:set>
                                      <p:cBhvr>
                                        <p:cTn id="45" dur="1" fill="hold">
                                          <p:stCondLst>
                                            <p:cond delay="0"/>
                                          </p:stCondLst>
                                        </p:cTn>
                                        <p:tgtEl>
                                          <p:spTgt spid="53"/>
                                        </p:tgtEl>
                                        <p:attrNameLst>
                                          <p:attrName>style.visibility</p:attrName>
                                        </p:attrNameLst>
                                      </p:cBhvr>
                                      <p:to>
                                        <p:strVal val="visible"/>
                                      </p:to>
                                    </p:set>
                                    <p:animEffect transition="in" filter="fade">
                                      <p:cBhvr>
                                        <p:cTn id="46" dur="10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animBg="1"/>
      <p:bldP spid="48" grpId="0" animBg="1"/>
      <p:bldP spid="49" grpId="0" animBg="1"/>
      <p:bldP spid="51" grpId="0"/>
      <p:bldP spid="52" grpId="0"/>
      <p:bldP spid="5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824171" y="5549383"/>
            <a:ext cx="1734335" cy="652718"/>
            <a:chOff x="4139951" y="2848290"/>
            <a:chExt cx="1734335" cy="652718"/>
          </a:xfrm>
        </p:grpSpPr>
        <p:sp>
          <p:nvSpPr>
            <p:cNvPr id="3" name="Oval 2"/>
            <p:cNvSpPr/>
            <p:nvPr/>
          </p:nvSpPr>
          <p:spPr>
            <a:xfrm>
              <a:off x="4139951" y="2848290"/>
              <a:ext cx="1734335"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4" name="TextBox 3"/>
            <p:cNvSpPr txBox="1"/>
            <p:nvPr/>
          </p:nvSpPr>
          <p:spPr>
            <a:xfrm>
              <a:off x="4244160" y="2989983"/>
              <a:ext cx="1630126" cy="369332"/>
            </a:xfrm>
            <a:prstGeom prst="rect">
              <a:avLst/>
            </a:prstGeom>
            <a:noFill/>
          </p:spPr>
          <p:txBody>
            <a:bodyPr wrap="none" rtlCol="0">
              <a:spAutoFit/>
            </a:bodyPr>
            <a:lstStyle/>
            <a:p>
              <a:r>
                <a:rPr lang="en-GB" dirty="0" err="1"/>
                <a:t>b</a:t>
              </a:r>
              <a:r>
                <a:rPr lang="en-GB" dirty="0" err="1" smtClean="0"/>
                <a:t>ibo:numPages</a:t>
              </a:r>
              <a:endParaRPr lang="en-GB" dirty="0" smtClean="0"/>
            </a:p>
          </p:txBody>
        </p:sp>
      </p:grpSp>
      <p:cxnSp>
        <p:nvCxnSpPr>
          <p:cNvPr id="7" name="Curved Connector 6"/>
          <p:cNvCxnSpPr>
            <a:stCxn id="21" idx="0"/>
            <a:endCxn id="28" idx="4"/>
          </p:cNvCxnSpPr>
          <p:nvPr/>
        </p:nvCxnSpPr>
        <p:spPr>
          <a:xfrm rot="5400000" flipH="1" flipV="1">
            <a:off x="6005167" y="1365357"/>
            <a:ext cx="232884"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grpSp>
        <p:nvGrpSpPr>
          <p:cNvPr id="11" name="Group 10"/>
          <p:cNvGrpSpPr/>
          <p:nvPr/>
        </p:nvGrpSpPr>
        <p:grpSpPr>
          <a:xfrm>
            <a:off x="427507" y="5538218"/>
            <a:ext cx="2088232" cy="652718"/>
            <a:chOff x="4139951" y="2848290"/>
            <a:chExt cx="2088232" cy="652718"/>
          </a:xfrm>
        </p:grpSpPr>
        <p:sp>
          <p:nvSpPr>
            <p:cNvPr id="12" name="Oval 11"/>
            <p:cNvSpPr/>
            <p:nvPr/>
          </p:nvSpPr>
          <p:spPr>
            <a:xfrm>
              <a:off x="4139951" y="2848290"/>
              <a:ext cx="2088232"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3" name="TextBox 12"/>
            <p:cNvSpPr txBox="1"/>
            <p:nvPr/>
          </p:nvSpPr>
          <p:spPr>
            <a:xfrm>
              <a:off x="4244160" y="2989983"/>
              <a:ext cx="1901418" cy="369332"/>
            </a:xfrm>
            <a:prstGeom prst="rect">
              <a:avLst/>
            </a:prstGeom>
            <a:noFill/>
          </p:spPr>
          <p:txBody>
            <a:bodyPr wrap="none" rtlCol="0">
              <a:spAutoFit/>
            </a:bodyPr>
            <a:lstStyle/>
            <a:p>
              <a:r>
                <a:rPr lang="en-GB" dirty="0" err="1" smtClean="0"/>
                <a:t>bibo:numVolumes</a:t>
              </a:r>
              <a:endParaRPr lang="en-GB" dirty="0" smtClean="0"/>
            </a:p>
          </p:txBody>
        </p:sp>
      </p:grpSp>
      <p:grpSp>
        <p:nvGrpSpPr>
          <p:cNvPr id="14" name="Group 13"/>
          <p:cNvGrpSpPr/>
          <p:nvPr/>
        </p:nvGrpSpPr>
        <p:grpSpPr>
          <a:xfrm>
            <a:off x="558424" y="3437641"/>
            <a:ext cx="1443743" cy="652718"/>
            <a:chOff x="4139951" y="2848290"/>
            <a:chExt cx="1443743" cy="652718"/>
          </a:xfrm>
          <a:solidFill>
            <a:schemeClr val="tx2">
              <a:lumMod val="20000"/>
              <a:lumOff val="80000"/>
            </a:schemeClr>
          </a:solidFill>
        </p:grpSpPr>
        <p:sp>
          <p:nvSpPr>
            <p:cNvPr id="15" name="Oval 14"/>
            <p:cNvSpPr/>
            <p:nvPr/>
          </p:nvSpPr>
          <p:spPr>
            <a:xfrm>
              <a:off x="4139951" y="2848290"/>
              <a:ext cx="1443743"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6" name="TextBox 15"/>
            <p:cNvSpPr txBox="1"/>
            <p:nvPr/>
          </p:nvSpPr>
          <p:spPr>
            <a:xfrm>
              <a:off x="4192055" y="2989983"/>
              <a:ext cx="1339534" cy="369332"/>
            </a:xfrm>
            <a:prstGeom prst="rect">
              <a:avLst/>
            </a:prstGeom>
            <a:noFill/>
          </p:spPr>
          <p:txBody>
            <a:bodyPr wrap="none" rtlCol="0">
              <a:spAutoFit/>
            </a:bodyPr>
            <a:lstStyle/>
            <a:p>
              <a:r>
                <a:rPr lang="en-GB" dirty="0" err="1" smtClean="0"/>
                <a:t>rdam:extent</a:t>
              </a:r>
              <a:endParaRPr lang="en-GB" dirty="0" smtClean="0"/>
            </a:p>
          </p:txBody>
        </p:sp>
      </p:grpSp>
      <p:grpSp>
        <p:nvGrpSpPr>
          <p:cNvPr id="17" name="Group 16"/>
          <p:cNvGrpSpPr/>
          <p:nvPr/>
        </p:nvGrpSpPr>
        <p:grpSpPr>
          <a:xfrm>
            <a:off x="4850964" y="4974233"/>
            <a:ext cx="1992891" cy="652718"/>
            <a:chOff x="4139951" y="2848290"/>
            <a:chExt cx="1992891" cy="652718"/>
          </a:xfrm>
        </p:grpSpPr>
        <p:sp>
          <p:nvSpPr>
            <p:cNvPr id="18" name="Oval 17"/>
            <p:cNvSpPr/>
            <p:nvPr/>
          </p:nvSpPr>
          <p:spPr>
            <a:xfrm>
              <a:off x="4139951" y="2848290"/>
              <a:ext cx="1992891"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9" name="TextBox 18"/>
            <p:cNvSpPr txBox="1"/>
            <p:nvPr/>
          </p:nvSpPr>
          <p:spPr>
            <a:xfrm>
              <a:off x="4232623" y="2989983"/>
              <a:ext cx="1807546" cy="369332"/>
            </a:xfrm>
            <a:prstGeom prst="rect">
              <a:avLst/>
            </a:prstGeom>
            <a:noFill/>
          </p:spPr>
          <p:txBody>
            <a:bodyPr wrap="none" rtlCol="0">
              <a:spAutoFit/>
            </a:bodyPr>
            <a:lstStyle/>
            <a:p>
              <a:r>
                <a:rPr lang="en-GB" dirty="0" err="1" smtClean="0"/>
                <a:t>isbd</a:t>
              </a:r>
              <a:r>
                <a:rPr lang="en-GB" dirty="0" smtClean="0"/>
                <a:t>:”has extent”</a:t>
              </a:r>
            </a:p>
          </p:txBody>
        </p:sp>
      </p:grpSp>
      <p:grpSp>
        <p:nvGrpSpPr>
          <p:cNvPr id="20" name="Group 19"/>
          <p:cNvGrpSpPr/>
          <p:nvPr/>
        </p:nvGrpSpPr>
        <p:grpSpPr>
          <a:xfrm>
            <a:off x="5450329" y="1481799"/>
            <a:ext cx="1342559" cy="652718"/>
            <a:chOff x="4139951" y="2848290"/>
            <a:chExt cx="1342559" cy="652718"/>
          </a:xfrm>
          <a:solidFill>
            <a:schemeClr val="accent5">
              <a:lumMod val="60000"/>
              <a:lumOff val="40000"/>
            </a:schemeClr>
          </a:solidFill>
        </p:grpSpPr>
        <p:sp>
          <p:nvSpPr>
            <p:cNvPr id="21" name="Oval 20"/>
            <p:cNvSpPr/>
            <p:nvPr/>
          </p:nvSpPr>
          <p:spPr>
            <a:xfrm>
              <a:off x="4139951" y="2848290"/>
              <a:ext cx="1342559"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22" name="TextBox 21"/>
            <p:cNvSpPr txBox="1"/>
            <p:nvPr/>
          </p:nvSpPr>
          <p:spPr>
            <a:xfrm>
              <a:off x="4240080" y="2989983"/>
              <a:ext cx="1142300" cy="369332"/>
            </a:xfrm>
            <a:prstGeom prst="rect">
              <a:avLst/>
            </a:prstGeom>
            <a:noFill/>
          </p:spPr>
          <p:txBody>
            <a:bodyPr wrap="none" rtlCol="0">
              <a:spAutoFit/>
            </a:bodyPr>
            <a:lstStyle/>
            <a:p>
              <a:r>
                <a:rPr lang="en-GB" dirty="0" err="1" smtClean="0"/>
                <a:t>dct:extent</a:t>
              </a:r>
              <a:endParaRPr lang="en-GB" dirty="0" smtClean="0"/>
            </a:p>
          </p:txBody>
        </p:sp>
      </p:grpSp>
      <p:grpSp>
        <p:nvGrpSpPr>
          <p:cNvPr id="23" name="Group 22"/>
          <p:cNvGrpSpPr/>
          <p:nvPr/>
        </p:nvGrpSpPr>
        <p:grpSpPr>
          <a:xfrm>
            <a:off x="203851" y="4493135"/>
            <a:ext cx="2152889" cy="652718"/>
            <a:chOff x="4139951" y="2848290"/>
            <a:chExt cx="2152889" cy="652718"/>
          </a:xfrm>
          <a:solidFill>
            <a:schemeClr val="tx2">
              <a:lumMod val="20000"/>
              <a:lumOff val="80000"/>
            </a:schemeClr>
          </a:solidFill>
        </p:grpSpPr>
        <p:sp>
          <p:nvSpPr>
            <p:cNvPr id="24" name="Oval 23"/>
            <p:cNvSpPr/>
            <p:nvPr/>
          </p:nvSpPr>
          <p:spPr>
            <a:xfrm>
              <a:off x="4139951" y="2848290"/>
              <a:ext cx="2152889"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25" name="TextBox 24"/>
            <p:cNvSpPr txBox="1"/>
            <p:nvPr/>
          </p:nvSpPr>
          <p:spPr>
            <a:xfrm>
              <a:off x="4244879" y="2989983"/>
              <a:ext cx="1943032" cy="369332"/>
            </a:xfrm>
            <a:prstGeom prst="rect">
              <a:avLst/>
            </a:prstGeom>
            <a:noFill/>
          </p:spPr>
          <p:txBody>
            <a:bodyPr wrap="none" rtlCol="0">
              <a:spAutoFit/>
            </a:bodyPr>
            <a:lstStyle/>
            <a:p>
              <a:r>
                <a:rPr lang="en-GB" dirty="0" err="1" smtClean="0"/>
                <a:t>rdam:extentOfText</a:t>
              </a:r>
              <a:endParaRPr lang="en-GB" dirty="0" smtClean="0"/>
            </a:p>
          </p:txBody>
        </p:sp>
      </p:grpSp>
      <p:grpSp>
        <p:nvGrpSpPr>
          <p:cNvPr id="27" name="Group 26"/>
          <p:cNvGrpSpPr/>
          <p:nvPr/>
        </p:nvGrpSpPr>
        <p:grpSpPr>
          <a:xfrm>
            <a:off x="5450329" y="596197"/>
            <a:ext cx="1342559" cy="652718"/>
            <a:chOff x="4139951" y="2848290"/>
            <a:chExt cx="1342559" cy="652718"/>
          </a:xfrm>
          <a:solidFill>
            <a:schemeClr val="accent5">
              <a:lumMod val="60000"/>
              <a:lumOff val="40000"/>
            </a:schemeClr>
          </a:solidFill>
        </p:grpSpPr>
        <p:sp>
          <p:nvSpPr>
            <p:cNvPr id="28" name="Oval 27"/>
            <p:cNvSpPr/>
            <p:nvPr/>
          </p:nvSpPr>
          <p:spPr>
            <a:xfrm>
              <a:off x="4139951" y="2848290"/>
              <a:ext cx="1342559"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29" name="TextBox 28"/>
            <p:cNvSpPr txBox="1"/>
            <p:nvPr/>
          </p:nvSpPr>
          <p:spPr>
            <a:xfrm>
              <a:off x="4240080" y="2989983"/>
              <a:ext cx="1181157" cy="369332"/>
            </a:xfrm>
            <a:prstGeom prst="rect">
              <a:avLst/>
            </a:prstGeom>
            <a:noFill/>
          </p:spPr>
          <p:txBody>
            <a:bodyPr wrap="none" rtlCol="0">
              <a:spAutoFit/>
            </a:bodyPr>
            <a:lstStyle/>
            <a:p>
              <a:r>
                <a:rPr lang="en-GB" dirty="0" err="1" smtClean="0"/>
                <a:t>dct:format</a:t>
              </a:r>
              <a:endParaRPr lang="en-GB" dirty="0" smtClean="0"/>
            </a:p>
          </p:txBody>
        </p:sp>
      </p:grpSp>
      <p:cxnSp>
        <p:nvCxnSpPr>
          <p:cNvPr id="33" name="Curved Connector 32"/>
          <p:cNvCxnSpPr>
            <a:stCxn id="24" idx="0"/>
            <a:endCxn id="15" idx="4"/>
          </p:cNvCxnSpPr>
          <p:nvPr/>
        </p:nvCxnSpPr>
        <p:spPr>
          <a:xfrm rot="5400000" flipH="1" flipV="1">
            <a:off x="1078908" y="4291747"/>
            <a:ext cx="402776"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grpSp>
        <p:nvGrpSpPr>
          <p:cNvPr id="36" name="Group 35"/>
          <p:cNvGrpSpPr/>
          <p:nvPr/>
        </p:nvGrpSpPr>
        <p:grpSpPr>
          <a:xfrm>
            <a:off x="3015166" y="3450341"/>
            <a:ext cx="1443743" cy="652718"/>
            <a:chOff x="4139951" y="2848290"/>
            <a:chExt cx="1443743" cy="652718"/>
          </a:xfrm>
          <a:solidFill>
            <a:schemeClr val="tx2">
              <a:lumMod val="20000"/>
              <a:lumOff val="80000"/>
            </a:schemeClr>
          </a:solidFill>
        </p:grpSpPr>
        <p:sp>
          <p:nvSpPr>
            <p:cNvPr id="37" name="Oval 36"/>
            <p:cNvSpPr/>
            <p:nvPr/>
          </p:nvSpPr>
          <p:spPr>
            <a:xfrm>
              <a:off x="4139951" y="2848290"/>
              <a:ext cx="1443743"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38" name="TextBox 37"/>
            <p:cNvSpPr txBox="1"/>
            <p:nvPr/>
          </p:nvSpPr>
          <p:spPr>
            <a:xfrm>
              <a:off x="4192055" y="2989983"/>
              <a:ext cx="1277016" cy="369332"/>
            </a:xfrm>
            <a:prstGeom prst="rect">
              <a:avLst/>
            </a:prstGeom>
            <a:noFill/>
          </p:spPr>
          <p:txBody>
            <a:bodyPr wrap="none" rtlCol="0">
              <a:spAutoFit/>
            </a:bodyPr>
            <a:lstStyle/>
            <a:p>
              <a:r>
                <a:rPr lang="en-GB" dirty="0" err="1" smtClean="0"/>
                <a:t>rdau:extent</a:t>
              </a:r>
              <a:endParaRPr lang="en-GB" dirty="0" smtClean="0"/>
            </a:p>
          </p:txBody>
        </p:sp>
      </p:grpSp>
      <p:grpSp>
        <p:nvGrpSpPr>
          <p:cNvPr id="39" name="Group 38"/>
          <p:cNvGrpSpPr/>
          <p:nvPr/>
        </p:nvGrpSpPr>
        <p:grpSpPr>
          <a:xfrm>
            <a:off x="2660593" y="4505835"/>
            <a:ext cx="2152889" cy="652718"/>
            <a:chOff x="4139951" y="2848290"/>
            <a:chExt cx="2152889" cy="652718"/>
          </a:xfrm>
          <a:solidFill>
            <a:schemeClr val="tx2">
              <a:lumMod val="20000"/>
              <a:lumOff val="80000"/>
            </a:schemeClr>
          </a:solidFill>
        </p:grpSpPr>
        <p:sp>
          <p:nvSpPr>
            <p:cNvPr id="40" name="Oval 39"/>
            <p:cNvSpPr/>
            <p:nvPr/>
          </p:nvSpPr>
          <p:spPr>
            <a:xfrm>
              <a:off x="4139951" y="2848290"/>
              <a:ext cx="2152889"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41" name="TextBox 40"/>
            <p:cNvSpPr txBox="1"/>
            <p:nvPr/>
          </p:nvSpPr>
          <p:spPr>
            <a:xfrm>
              <a:off x="4244879" y="2989983"/>
              <a:ext cx="1880515" cy="369332"/>
            </a:xfrm>
            <a:prstGeom prst="rect">
              <a:avLst/>
            </a:prstGeom>
            <a:noFill/>
          </p:spPr>
          <p:txBody>
            <a:bodyPr wrap="none" rtlCol="0">
              <a:spAutoFit/>
            </a:bodyPr>
            <a:lstStyle/>
            <a:p>
              <a:r>
                <a:rPr lang="en-GB" dirty="0" err="1" smtClean="0"/>
                <a:t>rdau:extentOfText</a:t>
              </a:r>
              <a:endParaRPr lang="en-GB" dirty="0" smtClean="0"/>
            </a:p>
          </p:txBody>
        </p:sp>
      </p:grpSp>
      <p:cxnSp>
        <p:nvCxnSpPr>
          <p:cNvPr id="42" name="Curved Connector 41"/>
          <p:cNvCxnSpPr>
            <a:stCxn id="40" idx="0"/>
            <a:endCxn id="37" idx="4"/>
          </p:cNvCxnSpPr>
          <p:nvPr/>
        </p:nvCxnSpPr>
        <p:spPr>
          <a:xfrm rot="5400000" flipH="1" flipV="1">
            <a:off x="3535650" y="4304447"/>
            <a:ext cx="402776"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cxnSp>
        <p:nvCxnSpPr>
          <p:cNvPr id="43" name="Curved Connector 42"/>
          <p:cNvCxnSpPr>
            <a:stCxn id="24" idx="6"/>
            <a:endCxn id="40" idx="2"/>
          </p:cNvCxnSpPr>
          <p:nvPr/>
        </p:nvCxnSpPr>
        <p:spPr>
          <a:xfrm>
            <a:off x="2356740" y="4819494"/>
            <a:ext cx="303853"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cxnSp>
        <p:nvCxnSpPr>
          <p:cNvPr id="46" name="Curved Connector 45"/>
          <p:cNvCxnSpPr>
            <a:stCxn id="15" idx="6"/>
            <a:endCxn id="37" idx="2"/>
          </p:cNvCxnSpPr>
          <p:nvPr/>
        </p:nvCxnSpPr>
        <p:spPr>
          <a:xfrm>
            <a:off x="2002167" y="3764000"/>
            <a:ext cx="1012999"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cxnSp>
        <p:nvCxnSpPr>
          <p:cNvPr id="49" name="Curved Connector 48"/>
          <p:cNvCxnSpPr>
            <a:stCxn id="3" idx="0"/>
            <a:endCxn id="40" idx="4"/>
          </p:cNvCxnSpPr>
          <p:nvPr/>
        </p:nvCxnSpPr>
        <p:spPr>
          <a:xfrm rot="5400000" flipH="1" flipV="1">
            <a:off x="3518773" y="5331119"/>
            <a:ext cx="390830" cy="45699"/>
          </a:xfrm>
          <a:prstGeom prst="curvedConnector3">
            <a:avLst>
              <a:gd name="adj1" fmla="val 50000"/>
            </a:avLst>
          </a:prstGeom>
          <a:ln w="38100">
            <a:prstDash val="sysDash"/>
            <a:tailEnd type="triangle" w="lg" len="med"/>
          </a:ln>
        </p:spPr>
        <p:style>
          <a:lnRef idx="1">
            <a:schemeClr val="accent1"/>
          </a:lnRef>
          <a:fillRef idx="0">
            <a:schemeClr val="accent1"/>
          </a:fillRef>
          <a:effectRef idx="0">
            <a:schemeClr val="accent1"/>
          </a:effectRef>
          <a:fontRef idx="minor">
            <a:schemeClr val="tx1"/>
          </a:fontRef>
        </p:style>
      </p:cxnSp>
      <p:cxnSp>
        <p:nvCxnSpPr>
          <p:cNvPr id="52" name="Curved Connector 51"/>
          <p:cNvCxnSpPr>
            <a:stCxn id="12" idx="0"/>
            <a:endCxn id="40" idx="3"/>
          </p:cNvCxnSpPr>
          <p:nvPr/>
        </p:nvCxnSpPr>
        <p:spPr>
          <a:xfrm rot="5400000" flipH="1" flipV="1">
            <a:off x="1986123" y="4548466"/>
            <a:ext cx="475253" cy="1504253"/>
          </a:xfrm>
          <a:prstGeom prst="curvedConnector3">
            <a:avLst>
              <a:gd name="adj1" fmla="val 50000"/>
            </a:avLst>
          </a:prstGeom>
          <a:ln w="38100">
            <a:prstDash val="sysDash"/>
            <a:tailEnd type="triangle" w="lg" len="med"/>
          </a:ln>
        </p:spPr>
        <p:style>
          <a:lnRef idx="1">
            <a:schemeClr val="accent1"/>
          </a:lnRef>
          <a:fillRef idx="0">
            <a:schemeClr val="accent1"/>
          </a:fillRef>
          <a:effectRef idx="0">
            <a:schemeClr val="accent1"/>
          </a:effectRef>
          <a:fontRef idx="minor">
            <a:schemeClr val="tx1"/>
          </a:fontRef>
        </p:style>
      </p:cxnSp>
      <p:grpSp>
        <p:nvGrpSpPr>
          <p:cNvPr id="55" name="Group 54"/>
          <p:cNvGrpSpPr/>
          <p:nvPr/>
        </p:nvGrpSpPr>
        <p:grpSpPr>
          <a:xfrm>
            <a:off x="7186606" y="596197"/>
            <a:ext cx="1204342" cy="652718"/>
            <a:chOff x="4139952" y="2848290"/>
            <a:chExt cx="1204342" cy="652718"/>
          </a:xfrm>
          <a:solidFill>
            <a:schemeClr val="accent5">
              <a:lumMod val="60000"/>
              <a:lumOff val="40000"/>
            </a:schemeClr>
          </a:solidFill>
        </p:grpSpPr>
        <p:sp>
          <p:nvSpPr>
            <p:cNvPr id="56" name="Oval 55"/>
            <p:cNvSpPr/>
            <p:nvPr/>
          </p:nvSpPr>
          <p:spPr>
            <a:xfrm>
              <a:off x="4139952" y="2848290"/>
              <a:ext cx="1204342"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57" name="TextBox 56"/>
            <p:cNvSpPr txBox="1"/>
            <p:nvPr/>
          </p:nvSpPr>
          <p:spPr>
            <a:xfrm>
              <a:off x="4190017" y="2989983"/>
              <a:ext cx="1104213" cy="369332"/>
            </a:xfrm>
            <a:prstGeom prst="rect">
              <a:avLst/>
            </a:prstGeom>
            <a:noFill/>
          </p:spPr>
          <p:txBody>
            <a:bodyPr wrap="none" rtlCol="0">
              <a:spAutoFit/>
            </a:bodyPr>
            <a:lstStyle/>
            <a:p>
              <a:r>
                <a:rPr lang="en-GB" dirty="0" err="1" smtClean="0"/>
                <a:t>dc:format</a:t>
              </a:r>
              <a:endParaRPr lang="en-GB" dirty="0" smtClean="0"/>
            </a:p>
          </p:txBody>
        </p:sp>
      </p:grpSp>
      <p:cxnSp>
        <p:nvCxnSpPr>
          <p:cNvPr id="58" name="Curved Connector 57"/>
          <p:cNvCxnSpPr>
            <a:stCxn id="28" idx="6"/>
            <a:endCxn id="56" idx="2"/>
          </p:cNvCxnSpPr>
          <p:nvPr/>
        </p:nvCxnSpPr>
        <p:spPr>
          <a:xfrm>
            <a:off x="6792888" y="922556"/>
            <a:ext cx="393718"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grpSp>
        <p:nvGrpSpPr>
          <p:cNvPr id="62" name="Group 61"/>
          <p:cNvGrpSpPr/>
          <p:nvPr/>
        </p:nvGrpSpPr>
        <p:grpSpPr>
          <a:xfrm>
            <a:off x="6954745" y="3443050"/>
            <a:ext cx="1686267" cy="652718"/>
            <a:chOff x="4139950" y="2848290"/>
            <a:chExt cx="1686267" cy="652718"/>
          </a:xfrm>
          <a:solidFill>
            <a:schemeClr val="accent1">
              <a:lumMod val="40000"/>
              <a:lumOff val="60000"/>
            </a:schemeClr>
          </a:solidFill>
        </p:grpSpPr>
        <p:sp>
          <p:nvSpPr>
            <p:cNvPr id="63" name="Oval 62"/>
            <p:cNvSpPr/>
            <p:nvPr/>
          </p:nvSpPr>
          <p:spPr>
            <a:xfrm>
              <a:off x="4139950" y="2848290"/>
              <a:ext cx="1686267"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64" name="TextBox 63"/>
            <p:cNvSpPr txBox="1"/>
            <p:nvPr/>
          </p:nvSpPr>
          <p:spPr>
            <a:xfrm>
              <a:off x="4243329" y="2989983"/>
              <a:ext cx="1479508" cy="369332"/>
            </a:xfrm>
            <a:prstGeom prst="rect">
              <a:avLst/>
            </a:prstGeom>
            <a:noFill/>
          </p:spPr>
          <p:txBody>
            <a:bodyPr wrap="none" rtlCol="0">
              <a:spAutoFit/>
            </a:bodyPr>
            <a:lstStyle/>
            <a:p>
              <a:r>
                <a:rPr lang="en-GB" dirty="0" err="1" smtClean="0"/>
                <a:t>rdau:duration</a:t>
              </a:r>
              <a:endParaRPr lang="en-GB" dirty="0" smtClean="0"/>
            </a:p>
          </p:txBody>
        </p:sp>
      </p:grpSp>
      <p:grpSp>
        <p:nvGrpSpPr>
          <p:cNvPr id="65" name="Group 64"/>
          <p:cNvGrpSpPr/>
          <p:nvPr/>
        </p:nvGrpSpPr>
        <p:grpSpPr>
          <a:xfrm>
            <a:off x="6980622" y="4512185"/>
            <a:ext cx="1634512" cy="652718"/>
            <a:chOff x="4315759" y="2860990"/>
            <a:chExt cx="1634512" cy="652718"/>
          </a:xfrm>
          <a:solidFill>
            <a:schemeClr val="accent1">
              <a:lumMod val="40000"/>
              <a:lumOff val="60000"/>
            </a:schemeClr>
          </a:solidFill>
        </p:grpSpPr>
        <p:sp>
          <p:nvSpPr>
            <p:cNvPr id="66" name="Oval 65"/>
            <p:cNvSpPr/>
            <p:nvPr/>
          </p:nvSpPr>
          <p:spPr>
            <a:xfrm>
              <a:off x="4315759" y="2860990"/>
              <a:ext cx="1634512" cy="652718"/>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67" name="TextBox 66"/>
            <p:cNvSpPr txBox="1"/>
            <p:nvPr/>
          </p:nvSpPr>
          <p:spPr>
            <a:xfrm>
              <a:off x="4396467" y="3002683"/>
              <a:ext cx="1473096" cy="369332"/>
            </a:xfrm>
            <a:prstGeom prst="rect">
              <a:avLst/>
            </a:prstGeom>
            <a:noFill/>
          </p:spPr>
          <p:txBody>
            <a:bodyPr wrap="none" rtlCol="0">
              <a:spAutoFit/>
            </a:bodyPr>
            <a:lstStyle/>
            <a:p>
              <a:r>
                <a:rPr lang="en-GB" dirty="0" err="1" smtClean="0"/>
                <a:t>rdae:duration</a:t>
              </a:r>
              <a:endParaRPr lang="en-GB" dirty="0" smtClean="0"/>
            </a:p>
          </p:txBody>
        </p:sp>
      </p:grpSp>
      <p:cxnSp>
        <p:nvCxnSpPr>
          <p:cNvPr id="68" name="Curved Connector 67"/>
          <p:cNvCxnSpPr>
            <a:stCxn id="66" idx="0"/>
            <a:endCxn id="63" idx="4"/>
          </p:cNvCxnSpPr>
          <p:nvPr/>
        </p:nvCxnSpPr>
        <p:spPr>
          <a:xfrm rot="5400000" flipH="1" flipV="1">
            <a:off x="7589670" y="4303977"/>
            <a:ext cx="416417" cy="1"/>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grpSp>
        <p:nvGrpSpPr>
          <p:cNvPr id="82" name="Group 81"/>
          <p:cNvGrpSpPr/>
          <p:nvPr/>
        </p:nvGrpSpPr>
        <p:grpSpPr>
          <a:xfrm>
            <a:off x="4942941" y="3812382"/>
            <a:ext cx="1808936" cy="652718"/>
            <a:chOff x="4139952" y="2848290"/>
            <a:chExt cx="1808936" cy="652718"/>
          </a:xfrm>
        </p:grpSpPr>
        <p:sp>
          <p:nvSpPr>
            <p:cNvPr id="83" name="Oval 82"/>
            <p:cNvSpPr/>
            <p:nvPr/>
          </p:nvSpPr>
          <p:spPr>
            <a:xfrm>
              <a:off x="4139952" y="2848290"/>
              <a:ext cx="1808936"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84" name="TextBox 83"/>
            <p:cNvSpPr txBox="1"/>
            <p:nvPr/>
          </p:nvSpPr>
          <p:spPr>
            <a:xfrm>
              <a:off x="4266803" y="2989983"/>
              <a:ext cx="1555234" cy="369332"/>
            </a:xfrm>
            <a:prstGeom prst="rect">
              <a:avLst/>
            </a:prstGeom>
            <a:noFill/>
          </p:spPr>
          <p:txBody>
            <a:bodyPr wrap="none" rtlCol="0">
              <a:spAutoFit/>
            </a:bodyPr>
            <a:lstStyle/>
            <a:p>
              <a:r>
                <a:rPr lang="en-GB" dirty="0" smtClean="0"/>
                <a:t>m21:M306__a</a:t>
              </a:r>
            </a:p>
          </p:txBody>
        </p:sp>
      </p:grpSp>
      <p:cxnSp>
        <p:nvCxnSpPr>
          <p:cNvPr id="89" name="Curved Connector 88"/>
          <p:cNvCxnSpPr>
            <a:stCxn id="83" idx="6"/>
            <a:endCxn id="63" idx="2"/>
          </p:cNvCxnSpPr>
          <p:nvPr/>
        </p:nvCxnSpPr>
        <p:spPr>
          <a:xfrm flipV="1">
            <a:off x="6751877" y="3769409"/>
            <a:ext cx="202868" cy="369332"/>
          </a:xfrm>
          <a:prstGeom prst="curvedConnector3">
            <a:avLst>
              <a:gd name="adj1" fmla="val 50000"/>
            </a:avLst>
          </a:prstGeom>
          <a:ln w="38100">
            <a:prstDash val="sysDash"/>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92" name="Curved Connector 91"/>
          <p:cNvCxnSpPr>
            <a:stCxn id="63" idx="0"/>
            <a:endCxn id="21" idx="5"/>
          </p:cNvCxnSpPr>
          <p:nvPr/>
        </p:nvCxnSpPr>
        <p:spPr>
          <a:xfrm rot="16200000" flipV="1">
            <a:off x="6495017" y="2140188"/>
            <a:ext cx="1404121" cy="1201604"/>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grpSp>
        <p:nvGrpSpPr>
          <p:cNvPr id="95" name="Group 94"/>
          <p:cNvGrpSpPr/>
          <p:nvPr/>
        </p:nvGrpSpPr>
        <p:grpSpPr>
          <a:xfrm>
            <a:off x="5142816" y="2974064"/>
            <a:ext cx="1382931" cy="652718"/>
            <a:chOff x="4139952" y="2848290"/>
            <a:chExt cx="1382931" cy="652718"/>
          </a:xfrm>
        </p:grpSpPr>
        <p:sp>
          <p:nvSpPr>
            <p:cNvPr id="96" name="Oval 95"/>
            <p:cNvSpPr/>
            <p:nvPr/>
          </p:nvSpPr>
          <p:spPr>
            <a:xfrm>
              <a:off x="4139952" y="2848290"/>
              <a:ext cx="1382931"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97" name="TextBox 96"/>
            <p:cNvSpPr txBox="1"/>
            <p:nvPr/>
          </p:nvSpPr>
          <p:spPr>
            <a:xfrm>
              <a:off x="4224520" y="2989983"/>
              <a:ext cx="1213794" cy="369332"/>
            </a:xfrm>
            <a:prstGeom prst="rect">
              <a:avLst/>
            </a:prstGeom>
            <a:noFill/>
          </p:spPr>
          <p:txBody>
            <a:bodyPr wrap="none" rtlCol="0">
              <a:spAutoFit/>
            </a:bodyPr>
            <a:lstStyle/>
            <a:p>
              <a:r>
                <a:rPr lang="en-GB" dirty="0" smtClean="0"/>
                <a:t>m21:M300</a:t>
              </a:r>
            </a:p>
          </p:txBody>
        </p:sp>
      </p:grpSp>
      <p:cxnSp>
        <p:nvCxnSpPr>
          <p:cNvPr id="98" name="Curved Connector 97"/>
          <p:cNvCxnSpPr>
            <a:stCxn id="37" idx="0"/>
            <a:endCxn id="21" idx="3"/>
          </p:cNvCxnSpPr>
          <p:nvPr/>
        </p:nvCxnSpPr>
        <p:spPr>
          <a:xfrm rot="5400000" flipH="1" flipV="1">
            <a:off x="3986284" y="1789683"/>
            <a:ext cx="1411412" cy="1909904"/>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cxnSp>
        <p:nvCxnSpPr>
          <p:cNvPr id="111" name="Curved Connector 110"/>
          <p:cNvCxnSpPr>
            <a:stCxn id="21" idx="7"/>
            <a:endCxn id="56" idx="3"/>
          </p:cNvCxnSpPr>
          <p:nvPr/>
        </p:nvCxnSpPr>
        <p:spPr>
          <a:xfrm rot="5400000" flipH="1" flipV="1">
            <a:off x="6767596" y="982006"/>
            <a:ext cx="424060" cy="766703"/>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cxnSp>
        <p:nvCxnSpPr>
          <p:cNvPr id="124" name="Curved Connector 123"/>
          <p:cNvCxnSpPr>
            <a:stCxn id="96" idx="2"/>
            <a:endCxn id="37" idx="6"/>
          </p:cNvCxnSpPr>
          <p:nvPr/>
        </p:nvCxnSpPr>
        <p:spPr>
          <a:xfrm rot="10800000" flipV="1">
            <a:off x="4458910" y="3300422"/>
            <a:ext cx="683907" cy="476277"/>
          </a:xfrm>
          <a:prstGeom prst="curvedConnector3">
            <a:avLst>
              <a:gd name="adj1" fmla="val 50000"/>
            </a:avLst>
          </a:prstGeom>
          <a:ln w="38100">
            <a:prstDash val="sysDash"/>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30" name="Curved Connector 129"/>
          <p:cNvCxnSpPr>
            <a:stCxn id="18" idx="1"/>
            <a:endCxn id="37" idx="5"/>
          </p:cNvCxnSpPr>
          <p:nvPr/>
        </p:nvCxnSpPr>
        <p:spPr>
          <a:xfrm rot="16200000" flipV="1">
            <a:off x="4163972" y="4090977"/>
            <a:ext cx="1062350" cy="895338"/>
          </a:xfrm>
          <a:prstGeom prst="curvedConnector3">
            <a:avLst>
              <a:gd name="adj1" fmla="val 50000"/>
            </a:avLst>
          </a:prstGeom>
          <a:ln w="38100">
            <a:prstDash val="sysDash"/>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140" name="Group 139"/>
          <p:cNvGrpSpPr/>
          <p:nvPr/>
        </p:nvGrpSpPr>
        <p:grpSpPr>
          <a:xfrm>
            <a:off x="6928729" y="5538219"/>
            <a:ext cx="1720095" cy="652718"/>
            <a:chOff x="4139952" y="2848290"/>
            <a:chExt cx="1720095" cy="652718"/>
          </a:xfrm>
        </p:grpSpPr>
        <p:sp>
          <p:nvSpPr>
            <p:cNvPr id="141" name="Oval 140"/>
            <p:cNvSpPr/>
            <p:nvPr/>
          </p:nvSpPr>
          <p:spPr>
            <a:xfrm>
              <a:off x="4139952" y="2848290"/>
              <a:ext cx="1720095"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42" name="TextBox 141"/>
            <p:cNvSpPr txBox="1"/>
            <p:nvPr/>
          </p:nvSpPr>
          <p:spPr>
            <a:xfrm>
              <a:off x="4215970" y="2989983"/>
              <a:ext cx="1568058" cy="369332"/>
            </a:xfrm>
            <a:prstGeom prst="rect">
              <a:avLst/>
            </a:prstGeom>
            <a:noFill/>
          </p:spPr>
          <p:txBody>
            <a:bodyPr wrap="none" rtlCol="0">
              <a:spAutoFit/>
            </a:bodyPr>
            <a:lstStyle/>
            <a:p>
              <a:r>
                <a:rPr lang="en-GB" dirty="0" smtClean="0"/>
                <a:t>unim:U127__a</a:t>
              </a:r>
            </a:p>
          </p:txBody>
        </p:sp>
      </p:grpSp>
      <p:cxnSp>
        <p:nvCxnSpPr>
          <p:cNvPr id="143" name="Curved Connector 142"/>
          <p:cNvCxnSpPr>
            <a:stCxn id="141" idx="6"/>
            <a:endCxn id="63" idx="6"/>
          </p:cNvCxnSpPr>
          <p:nvPr/>
        </p:nvCxnSpPr>
        <p:spPr>
          <a:xfrm flipH="1" flipV="1">
            <a:off x="8641012" y="3769409"/>
            <a:ext cx="7812" cy="2095169"/>
          </a:xfrm>
          <a:prstGeom prst="curvedConnector3">
            <a:avLst>
              <a:gd name="adj1" fmla="val -2926267"/>
            </a:avLst>
          </a:prstGeom>
          <a:ln w="38100">
            <a:prstDash val="sysDash"/>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147" name="Group 146"/>
          <p:cNvGrpSpPr/>
          <p:nvPr/>
        </p:nvGrpSpPr>
        <p:grpSpPr>
          <a:xfrm>
            <a:off x="1303537" y="2647704"/>
            <a:ext cx="1720095" cy="652718"/>
            <a:chOff x="4139952" y="2848290"/>
            <a:chExt cx="1720095" cy="652718"/>
          </a:xfrm>
        </p:grpSpPr>
        <p:sp>
          <p:nvSpPr>
            <p:cNvPr id="148" name="Oval 147"/>
            <p:cNvSpPr/>
            <p:nvPr/>
          </p:nvSpPr>
          <p:spPr>
            <a:xfrm>
              <a:off x="4139952" y="2848290"/>
              <a:ext cx="1720095" cy="652718"/>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49" name="TextBox 148"/>
            <p:cNvSpPr txBox="1"/>
            <p:nvPr/>
          </p:nvSpPr>
          <p:spPr>
            <a:xfrm>
              <a:off x="4215970" y="2989983"/>
              <a:ext cx="1568058" cy="369332"/>
            </a:xfrm>
            <a:prstGeom prst="rect">
              <a:avLst/>
            </a:prstGeom>
            <a:noFill/>
          </p:spPr>
          <p:txBody>
            <a:bodyPr wrap="none" rtlCol="0">
              <a:spAutoFit/>
            </a:bodyPr>
            <a:lstStyle/>
            <a:p>
              <a:r>
                <a:rPr lang="en-GB" dirty="0" smtClean="0"/>
                <a:t>unim:U215__a</a:t>
              </a:r>
            </a:p>
          </p:txBody>
        </p:sp>
      </p:grpSp>
      <p:cxnSp>
        <p:nvCxnSpPr>
          <p:cNvPr id="150" name="Curved Connector 149"/>
          <p:cNvCxnSpPr>
            <a:stCxn id="148" idx="6"/>
            <a:endCxn id="37" idx="1"/>
          </p:cNvCxnSpPr>
          <p:nvPr/>
        </p:nvCxnSpPr>
        <p:spPr>
          <a:xfrm>
            <a:off x="3023632" y="2974063"/>
            <a:ext cx="202965" cy="571866"/>
          </a:xfrm>
          <a:prstGeom prst="curvedConnector2">
            <a:avLst/>
          </a:prstGeom>
          <a:ln w="38100">
            <a:prstDash val="sysDash"/>
            <a:headEnd type="none" w="lg" len="med"/>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4625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43"/>
                                        </p:tgtEl>
                                        <p:attrNameLst>
                                          <p:attrName>style.visibility</p:attrName>
                                        </p:attrNameLst>
                                      </p:cBhvr>
                                      <p:to>
                                        <p:strVal val="visible"/>
                                      </p:to>
                                    </p:set>
                                    <p:animEffect transition="in" filter="fade">
                                      <p:cBhvr>
                                        <p:cTn id="11" dur="1000"/>
                                        <p:tgtEl>
                                          <p:spTgt spid="43"/>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fade">
                                      <p:cBhvr>
                                        <p:cTn id="15" dur="1000"/>
                                        <p:tgtEl>
                                          <p:spTgt spid="3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fade">
                                      <p:cBhvr>
                                        <p:cTn id="20" dur="1000"/>
                                        <p:tgtEl>
                                          <p:spTgt spid="33"/>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10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46"/>
                                        </p:tgtEl>
                                        <p:attrNameLst>
                                          <p:attrName>style.visibility</p:attrName>
                                        </p:attrNameLst>
                                      </p:cBhvr>
                                      <p:to>
                                        <p:strVal val="visible"/>
                                      </p:to>
                                    </p:set>
                                    <p:animEffect transition="in" filter="fade">
                                      <p:cBhvr>
                                        <p:cTn id="29" dur="1000"/>
                                        <p:tgtEl>
                                          <p:spTgt spid="46"/>
                                        </p:tgtEl>
                                      </p:cBhvr>
                                    </p:animEffect>
                                  </p:childTnLst>
                                </p:cTn>
                              </p:par>
                              <p:par>
                                <p:cTn id="30" presetID="10" presetClass="entr" presetSubtype="0" fill="hold" nodeType="withEffect">
                                  <p:stCondLst>
                                    <p:cond delay="0"/>
                                  </p:stCondLst>
                                  <p:childTnLst>
                                    <p:set>
                                      <p:cBhvr>
                                        <p:cTn id="31" dur="1" fill="hold">
                                          <p:stCondLst>
                                            <p:cond delay="0"/>
                                          </p:stCondLst>
                                        </p:cTn>
                                        <p:tgtEl>
                                          <p:spTgt spid="42"/>
                                        </p:tgtEl>
                                        <p:attrNameLst>
                                          <p:attrName>style.visibility</p:attrName>
                                        </p:attrNameLst>
                                      </p:cBhvr>
                                      <p:to>
                                        <p:strVal val="visible"/>
                                      </p:to>
                                    </p:set>
                                    <p:animEffect transition="in" filter="fade">
                                      <p:cBhvr>
                                        <p:cTn id="32" dur="1000"/>
                                        <p:tgtEl>
                                          <p:spTgt spid="42"/>
                                        </p:tgtEl>
                                      </p:cBhvr>
                                    </p:animEffect>
                                  </p:childTnLst>
                                </p:cTn>
                              </p:par>
                            </p:childTnLst>
                          </p:cTn>
                        </p:par>
                        <p:par>
                          <p:cTn id="33" fill="hold">
                            <p:stCondLst>
                              <p:cond delay="1000"/>
                            </p:stCondLst>
                            <p:childTnLst>
                              <p:par>
                                <p:cTn id="34" presetID="10" presetClass="entr" presetSubtype="0" fill="hold" nodeType="afterEffect">
                                  <p:stCondLst>
                                    <p:cond delay="0"/>
                                  </p:stCondLst>
                                  <p:childTnLst>
                                    <p:set>
                                      <p:cBhvr>
                                        <p:cTn id="35" dur="1" fill="hold">
                                          <p:stCondLst>
                                            <p:cond delay="0"/>
                                          </p:stCondLst>
                                        </p:cTn>
                                        <p:tgtEl>
                                          <p:spTgt spid="36"/>
                                        </p:tgtEl>
                                        <p:attrNameLst>
                                          <p:attrName>style.visibility</p:attrName>
                                        </p:attrNameLst>
                                      </p:cBhvr>
                                      <p:to>
                                        <p:strVal val="visible"/>
                                      </p:to>
                                    </p:set>
                                    <p:animEffect transition="in" filter="fade">
                                      <p:cBhvr>
                                        <p:cTn id="36" dur="1000"/>
                                        <p:tgtEl>
                                          <p:spTgt spid="36"/>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65"/>
                                        </p:tgtEl>
                                        <p:attrNameLst>
                                          <p:attrName>style.visibility</p:attrName>
                                        </p:attrNameLst>
                                      </p:cBhvr>
                                      <p:to>
                                        <p:strVal val="visible"/>
                                      </p:to>
                                    </p:set>
                                    <p:animEffect transition="in" filter="fade">
                                      <p:cBhvr>
                                        <p:cTn id="41" dur="1000"/>
                                        <p:tgtEl>
                                          <p:spTgt spid="65"/>
                                        </p:tgtEl>
                                      </p:cBhvr>
                                    </p:animEffect>
                                  </p:childTnLst>
                                </p:cTn>
                              </p:par>
                            </p:childTnLst>
                          </p:cTn>
                        </p:par>
                        <p:par>
                          <p:cTn id="42" fill="hold">
                            <p:stCondLst>
                              <p:cond delay="1000"/>
                            </p:stCondLst>
                            <p:childTnLst>
                              <p:par>
                                <p:cTn id="43" presetID="10" presetClass="entr" presetSubtype="0" fill="hold" nodeType="afterEffect">
                                  <p:stCondLst>
                                    <p:cond delay="0"/>
                                  </p:stCondLst>
                                  <p:childTnLst>
                                    <p:set>
                                      <p:cBhvr>
                                        <p:cTn id="44" dur="1" fill="hold">
                                          <p:stCondLst>
                                            <p:cond delay="0"/>
                                          </p:stCondLst>
                                        </p:cTn>
                                        <p:tgtEl>
                                          <p:spTgt spid="68"/>
                                        </p:tgtEl>
                                        <p:attrNameLst>
                                          <p:attrName>style.visibility</p:attrName>
                                        </p:attrNameLst>
                                      </p:cBhvr>
                                      <p:to>
                                        <p:strVal val="visible"/>
                                      </p:to>
                                    </p:set>
                                    <p:animEffect transition="in" filter="fade">
                                      <p:cBhvr>
                                        <p:cTn id="45" dur="1000"/>
                                        <p:tgtEl>
                                          <p:spTgt spid="68"/>
                                        </p:tgtEl>
                                      </p:cBhvr>
                                    </p:animEffect>
                                  </p:childTnLst>
                                </p:cTn>
                              </p:par>
                            </p:childTnLst>
                          </p:cTn>
                        </p:par>
                        <p:par>
                          <p:cTn id="46" fill="hold">
                            <p:stCondLst>
                              <p:cond delay="2000"/>
                            </p:stCondLst>
                            <p:childTnLst>
                              <p:par>
                                <p:cTn id="47" presetID="10" presetClass="entr" presetSubtype="0" fill="hold" nodeType="afterEffect">
                                  <p:stCondLst>
                                    <p:cond delay="0"/>
                                  </p:stCondLst>
                                  <p:childTnLst>
                                    <p:set>
                                      <p:cBhvr>
                                        <p:cTn id="48" dur="1" fill="hold">
                                          <p:stCondLst>
                                            <p:cond delay="0"/>
                                          </p:stCondLst>
                                        </p:cTn>
                                        <p:tgtEl>
                                          <p:spTgt spid="62"/>
                                        </p:tgtEl>
                                        <p:attrNameLst>
                                          <p:attrName>style.visibility</p:attrName>
                                        </p:attrNameLst>
                                      </p:cBhvr>
                                      <p:to>
                                        <p:strVal val="visible"/>
                                      </p:to>
                                    </p:set>
                                    <p:animEffect transition="in" filter="fade">
                                      <p:cBhvr>
                                        <p:cTn id="49" dur="1000"/>
                                        <p:tgtEl>
                                          <p:spTgt spid="62"/>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fade">
                                      <p:cBhvr>
                                        <p:cTn id="54" dur="1000"/>
                                        <p:tgtEl>
                                          <p:spTgt spid="20"/>
                                        </p:tgtEl>
                                      </p:cBhvr>
                                    </p:animEffect>
                                  </p:childTnLst>
                                </p:cTn>
                              </p:par>
                            </p:childTnLst>
                          </p:cTn>
                        </p:par>
                        <p:par>
                          <p:cTn id="55" fill="hold">
                            <p:stCondLst>
                              <p:cond delay="1000"/>
                            </p:stCondLst>
                            <p:childTnLst>
                              <p:par>
                                <p:cTn id="56" presetID="10" presetClass="entr" presetSubtype="0" fill="hold" nodeType="after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fade">
                                      <p:cBhvr>
                                        <p:cTn id="58" dur="1000"/>
                                        <p:tgtEl>
                                          <p:spTgt spid="7"/>
                                        </p:tgtEl>
                                      </p:cBhvr>
                                    </p:animEffect>
                                  </p:childTnLst>
                                </p:cTn>
                              </p:par>
                            </p:childTnLst>
                          </p:cTn>
                        </p:par>
                        <p:par>
                          <p:cTn id="59" fill="hold">
                            <p:stCondLst>
                              <p:cond delay="2000"/>
                            </p:stCondLst>
                            <p:childTnLst>
                              <p:par>
                                <p:cTn id="60" presetID="10" presetClass="entr" presetSubtype="0" fill="hold" nodeType="after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fade">
                                      <p:cBhvr>
                                        <p:cTn id="62" dur="1000"/>
                                        <p:tgtEl>
                                          <p:spTgt spid="27"/>
                                        </p:tgtEl>
                                      </p:cBhvr>
                                    </p:animEffect>
                                  </p:childTnLst>
                                </p:cTn>
                              </p:par>
                            </p:childTnLst>
                          </p:cTn>
                        </p:par>
                        <p:par>
                          <p:cTn id="63" fill="hold">
                            <p:stCondLst>
                              <p:cond delay="3000"/>
                            </p:stCondLst>
                            <p:childTnLst>
                              <p:par>
                                <p:cTn id="64" presetID="10" presetClass="entr" presetSubtype="0" fill="hold" nodeType="afterEffect">
                                  <p:stCondLst>
                                    <p:cond delay="0"/>
                                  </p:stCondLst>
                                  <p:childTnLst>
                                    <p:set>
                                      <p:cBhvr>
                                        <p:cTn id="65" dur="1" fill="hold">
                                          <p:stCondLst>
                                            <p:cond delay="0"/>
                                          </p:stCondLst>
                                        </p:cTn>
                                        <p:tgtEl>
                                          <p:spTgt spid="58"/>
                                        </p:tgtEl>
                                        <p:attrNameLst>
                                          <p:attrName>style.visibility</p:attrName>
                                        </p:attrNameLst>
                                      </p:cBhvr>
                                      <p:to>
                                        <p:strVal val="visible"/>
                                      </p:to>
                                    </p:set>
                                    <p:animEffect transition="in" filter="fade">
                                      <p:cBhvr>
                                        <p:cTn id="66" dur="1000"/>
                                        <p:tgtEl>
                                          <p:spTgt spid="58"/>
                                        </p:tgtEl>
                                      </p:cBhvr>
                                    </p:animEffect>
                                  </p:childTnLst>
                                </p:cTn>
                              </p:par>
                              <p:par>
                                <p:cTn id="67" presetID="10" presetClass="entr" presetSubtype="0" fill="hold" nodeType="withEffect">
                                  <p:stCondLst>
                                    <p:cond delay="0"/>
                                  </p:stCondLst>
                                  <p:childTnLst>
                                    <p:set>
                                      <p:cBhvr>
                                        <p:cTn id="68" dur="1" fill="hold">
                                          <p:stCondLst>
                                            <p:cond delay="0"/>
                                          </p:stCondLst>
                                        </p:cTn>
                                        <p:tgtEl>
                                          <p:spTgt spid="111"/>
                                        </p:tgtEl>
                                        <p:attrNameLst>
                                          <p:attrName>style.visibility</p:attrName>
                                        </p:attrNameLst>
                                      </p:cBhvr>
                                      <p:to>
                                        <p:strVal val="visible"/>
                                      </p:to>
                                    </p:set>
                                    <p:animEffect transition="in" filter="fade">
                                      <p:cBhvr>
                                        <p:cTn id="69" dur="1000"/>
                                        <p:tgtEl>
                                          <p:spTgt spid="111"/>
                                        </p:tgtEl>
                                      </p:cBhvr>
                                    </p:animEffect>
                                  </p:childTnLst>
                                </p:cTn>
                              </p:par>
                            </p:childTnLst>
                          </p:cTn>
                        </p:par>
                        <p:par>
                          <p:cTn id="70" fill="hold">
                            <p:stCondLst>
                              <p:cond delay="4000"/>
                            </p:stCondLst>
                            <p:childTnLst>
                              <p:par>
                                <p:cTn id="71" presetID="10" presetClass="entr" presetSubtype="0" fill="hold" nodeType="afterEffect">
                                  <p:stCondLst>
                                    <p:cond delay="0"/>
                                  </p:stCondLst>
                                  <p:childTnLst>
                                    <p:set>
                                      <p:cBhvr>
                                        <p:cTn id="72" dur="1" fill="hold">
                                          <p:stCondLst>
                                            <p:cond delay="0"/>
                                          </p:stCondLst>
                                        </p:cTn>
                                        <p:tgtEl>
                                          <p:spTgt spid="55"/>
                                        </p:tgtEl>
                                        <p:attrNameLst>
                                          <p:attrName>style.visibility</p:attrName>
                                        </p:attrNameLst>
                                      </p:cBhvr>
                                      <p:to>
                                        <p:strVal val="visible"/>
                                      </p:to>
                                    </p:set>
                                    <p:animEffect transition="in" filter="fade">
                                      <p:cBhvr>
                                        <p:cTn id="73" dur="1000"/>
                                        <p:tgtEl>
                                          <p:spTgt spid="55"/>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nodeType="clickEffect">
                                  <p:stCondLst>
                                    <p:cond delay="0"/>
                                  </p:stCondLst>
                                  <p:childTnLst>
                                    <p:set>
                                      <p:cBhvr>
                                        <p:cTn id="77" dur="1" fill="hold">
                                          <p:stCondLst>
                                            <p:cond delay="0"/>
                                          </p:stCondLst>
                                        </p:cTn>
                                        <p:tgtEl>
                                          <p:spTgt spid="98"/>
                                        </p:tgtEl>
                                        <p:attrNameLst>
                                          <p:attrName>style.visibility</p:attrName>
                                        </p:attrNameLst>
                                      </p:cBhvr>
                                      <p:to>
                                        <p:strVal val="visible"/>
                                      </p:to>
                                    </p:set>
                                    <p:animEffect transition="in" filter="fade">
                                      <p:cBhvr>
                                        <p:cTn id="78" dur="1000"/>
                                        <p:tgtEl>
                                          <p:spTgt spid="98"/>
                                        </p:tgtEl>
                                      </p:cBhvr>
                                    </p:animEffect>
                                  </p:childTnLst>
                                </p:cTn>
                              </p:par>
                            </p:childTnLst>
                          </p:cTn>
                        </p:par>
                        <p:par>
                          <p:cTn id="79" fill="hold">
                            <p:stCondLst>
                              <p:cond delay="1000"/>
                            </p:stCondLst>
                            <p:childTnLst>
                              <p:par>
                                <p:cTn id="80" presetID="10" presetClass="entr" presetSubtype="0" fill="hold" nodeType="afterEffect">
                                  <p:stCondLst>
                                    <p:cond delay="0"/>
                                  </p:stCondLst>
                                  <p:childTnLst>
                                    <p:set>
                                      <p:cBhvr>
                                        <p:cTn id="81" dur="1" fill="hold">
                                          <p:stCondLst>
                                            <p:cond delay="0"/>
                                          </p:stCondLst>
                                        </p:cTn>
                                        <p:tgtEl>
                                          <p:spTgt spid="92"/>
                                        </p:tgtEl>
                                        <p:attrNameLst>
                                          <p:attrName>style.visibility</p:attrName>
                                        </p:attrNameLst>
                                      </p:cBhvr>
                                      <p:to>
                                        <p:strVal val="visible"/>
                                      </p:to>
                                    </p:set>
                                    <p:animEffect transition="in" filter="fade">
                                      <p:cBhvr>
                                        <p:cTn id="82" dur="1000"/>
                                        <p:tgtEl>
                                          <p:spTgt spid="92"/>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fade">
                                      <p:cBhvr>
                                        <p:cTn id="87" dur="1000"/>
                                        <p:tgtEl>
                                          <p:spTgt spid="17"/>
                                        </p:tgtEl>
                                      </p:cBhvr>
                                    </p:animEffect>
                                  </p:childTnLst>
                                </p:cTn>
                              </p:par>
                            </p:childTnLst>
                          </p:cTn>
                        </p:par>
                        <p:par>
                          <p:cTn id="88" fill="hold">
                            <p:stCondLst>
                              <p:cond delay="1000"/>
                            </p:stCondLst>
                            <p:childTnLst>
                              <p:par>
                                <p:cTn id="89" presetID="10" presetClass="entr" presetSubtype="0" fill="hold" nodeType="afterEffect">
                                  <p:stCondLst>
                                    <p:cond delay="0"/>
                                  </p:stCondLst>
                                  <p:childTnLst>
                                    <p:set>
                                      <p:cBhvr>
                                        <p:cTn id="90" dur="1" fill="hold">
                                          <p:stCondLst>
                                            <p:cond delay="0"/>
                                          </p:stCondLst>
                                        </p:cTn>
                                        <p:tgtEl>
                                          <p:spTgt spid="130"/>
                                        </p:tgtEl>
                                        <p:attrNameLst>
                                          <p:attrName>style.visibility</p:attrName>
                                        </p:attrNameLst>
                                      </p:cBhvr>
                                      <p:to>
                                        <p:strVal val="visible"/>
                                      </p:to>
                                    </p:set>
                                    <p:animEffect transition="in" filter="fade">
                                      <p:cBhvr>
                                        <p:cTn id="91" dur="1000"/>
                                        <p:tgtEl>
                                          <p:spTgt spid="130"/>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11"/>
                                        </p:tgtEl>
                                        <p:attrNameLst>
                                          <p:attrName>style.visibility</p:attrName>
                                        </p:attrNameLst>
                                      </p:cBhvr>
                                      <p:to>
                                        <p:strVal val="visible"/>
                                      </p:to>
                                    </p:set>
                                    <p:animEffect transition="in" filter="fade">
                                      <p:cBhvr>
                                        <p:cTn id="96" dur="1000"/>
                                        <p:tgtEl>
                                          <p:spTgt spid="11"/>
                                        </p:tgtEl>
                                      </p:cBhvr>
                                    </p:animEffect>
                                  </p:childTnLst>
                                </p:cTn>
                              </p:par>
                            </p:childTnLst>
                          </p:cTn>
                        </p:par>
                        <p:par>
                          <p:cTn id="97" fill="hold">
                            <p:stCondLst>
                              <p:cond delay="1000"/>
                            </p:stCondLst>
                            <p:childTnLst>
                              <p:par>
                                <p:cTn id="98" presetID="10" presetClass="entr" presetSubtype="0" fill="hold" nodeType="afterEffect">
                                  <p:stCondLst>
                                    <p:cond delay="0"/>
                                  </p:stCondLst>
                                  <p:childTnLst>
                                    <p:set>
                                      <p:cBhvr>
                                        <p:cTn id="99" dur="1" fill="hold">
                                          <p:stCondLst>
                                            <p:cond delay="0"/>
                                          </p:stCondLst>
                                        </p:cTn>
                                        <p:tgtEl>
                                          <p:spTgt spid="52"/>
                                        </p:tgtEl>
                                        <p:attrNameLst>
                                          <p:attrName>style.visibility</p:attrName>
                                        </p:attrNameLst>
                                      </p:cBhvr>
                                      <p:to>
                                        <p:strVal val="visible"/>
                                      </p:to>
                                    </p:set>
                                    <p:animEffect transition="in" filter="fade">
                                      <p:cBhvr>
                                        <p:cTn id="100" dur="1000"/>
                                        <p:tgtEl>
                                          <p:spTgt spid="52"/>
                                        </p:tgtEl>
                                      </p:cBhvr>
                                    </p:animEffect>
                                  </p:childTnLst>
                                </p:cTn>
                              </p:par>
                            </p:childTnLst>
                          </p:cTn>
                        </p:par>
                        <p:par>
                          <p:cTn id="101" fill="hold">
                            <p:stCondLst>
                              <p:cond delay="2000"/>
                            </p:stCondLst>
                            <p:childTnLst>
                              <p:par>
                                <p:cTn id="102" presetID="10" presetClass="entr" presetSubtype="0" fill="hold" nodeType="afterEffect">
                                  <p:stCondLst>
                                    <p:cond delay="0"/>
                                  </p:stCondLst>
                                  <p:childTnLst>
                                    <p:set>
                                      <p:cBhvr>
                                        <p:cTn id="103" dur="1" fill="hold">
                                          <p:stCondLst>
                                            <p:cond delay="0"/>
                                          </p:stCondLst>
                                        </p:cTn>
                                        <p:tgtEl>
                                          <p:spTgt spid="2"/>
                                        </p:tgtEl>
                                        <p:attrNameLst>
                                          <p:attrName>style.visibility</p:attrName>
                                        </p:attrNameLst>
                                      </p:cBhvr>
                                      <p:to>
                                        <p:strVal val="visible"/>
                                      </p:to>
                                    </p:set>
                                    <p:animEffect transition="in" filter="fade">
                                      <p:cBhvr>
                                        <p:cTn id="104" dur="1000"/>
                                        <p:tgtEl>
                                          <p:spTgt spid="2"/>
                                        </p:tgtEl>
                                      </p:cBhvr>
                                    </p:animEffect>
                                  </p:childTnLst>
                                </p:cTn>
                              </p:par>
                            </p:childTnLst>
                          </p:cTn>
                        </p:par>
                        <p:par>
                          <p:cTn id="105" fill="hold">
                            <p:stCondLst>
                              <p:cond delay="3000"/>
                            </p:stCondLst>
                            <p:childTnLst>
                              <p:par>
                                <p:cTn id="106" presetID="10" presetClass="entr" presetSubtype="0" fill="hold" nodeType="afterEffect">
                                  <p:stCondLst>
                                    <p:cond delay="0"/>
                                  </p:stCondLst>
                                  <p:childTnLst>
                                    <p:set>
                                      <p:cBhvr>
                                        <p:cTn id="107" dur="1" fill="hold">
                                          <p:stCondLst>
                                            <p:cond delay="0"/>
                                          </p:stCondLst>
                                        </p:cTn>
                                        <p:tgtEl>
                                          <p:spTgt spid="49"/>
                                        </p:tgtEl>
                                        <p:attrNameLst>
                                          <p:attrName>style.visibility</p:attrName>
                                        </p:attrNameLst>
                                      </p:cBhvr>
                                      <p:to>
                                        <p:strVal val="visible"/>
                                      </p:to>
                                    </p:set>
                                    <p:animEffect transition="in" filter="fade">
                                      <p:cBhvr>
                                        <p:cTn id="108" dur="1000"/>
                                        <p:tgtEl>
                                          <p:spTgt spid="49"/>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ntr" presetSubtype="0" fill="hold" nodeType="clickEffect">
                                  <p:stCondLst>
                                    <p:cond delay="0"/>
                                  </p:stCondLst>
                                  <p:childTnLst>
                                    <p:set>
                                      <p:cBhvr>
                                        <p:cTn id="112" dur="1" fill="hold">
                                          <p:stCondLst>
                                            <p:cond delay="0"/>
                                          </p:stCondLst>
                                        </p:cTn>
                                        <p:tgtEl>
                                          <p:spTgt spid="147"/>
                                        </p:tgtEl>
                                        <p:attrNameLst>
                                          <p:attrName>style.visibility</p:attrName>
                                        </p:attrNameLst>
                                      </p:cBhvr>
                                      <p:to>
                                        <p:strVal val="visible"/>
                                      </p:to>
                                    </p:set>
                                    <p:animEffect transition="in" filter="fade">
                                      <p:cBhvr>
                                        <p:cTn id="113" dur="1000"/>
                                        <p:tgtEl>
                                          <p:spTgt spid="147"/>
                                        </p:tgtEl>
                                      </p:cBhvr>
                                    </p:animEffect>
                                  </p:childTnLst>
                                </p:cTn>
                              </p:par>
                            </p:childTnLst>
                          </p:cTn>
                        </p:par>
                        <p:par>
                          <p:cTn id="114" fill="hold">
                            <p:stCondLst>
                              <p:cond delay="1000"/>
                            </p:stCondLst>
                            <p:childTnLst>
                              <p:par>
                                <p:cTn id="115" presetID="10" presetClass="entr" presetSubtype="0" fill="hold" nodeType="afterEffect">
                                  <p:stCondLst>
                                    <p:cond delay="0"/>
                                  </p:stCondLst>
                                  <p:childTnLst>
                                    <p:set>
                                      <p:cBhvr>
                                        <p:cTn id="116" dur="1" fill="hold">
                                          <p:stCondLst>
                                            <p:cond delay="0"/>
                                          </p:stCondLst>
                                        </p:cTn>
                                        <p:tgtEl>
                                          <p:spTgt spid="150"/>
                                        </p:tgtEl>
                                        <p:attrNameLst>
                                          <p:attrName>style.visibility</p:attrName>
                                        </p:attrNameLst>
                                      </p:cBhvr>
                                      <p:to>
                                        <p:strVal val="visible"/>
                                      </p:to>
                                    </p:set>
                                    <p:animEffect transition="in" filter="fade">
                                      <p:cBhvr>
                                        <p:cTn id="117" dur="1000"/>
                                        <p:tgtEl>
                                          <p:spTgt spid="150"/>
                                        </p:tgtEl>
                                      </p:cBhvr>
                                    </p:animEffect>
                                  </p:childTnLst>
                                </p:cTn>
                              </p:par>
                            </p:childTnLst>
                          </p:cTn>
                        </p:par>
                        <p:par>
                          <p:cTn id="118" fill="hold">
                            <p:stCondLst>
                              <p:cond delay="2000"/>
                            </p:stCondLst>
                            <p:childTnLst>
                              <p:par>
                                <p:cTn id="119" presetID="10" presetClass="entr" presetSubtype="0" fill="hold" nodeType="afterEffect">
                                  <p:stCondLst>
                                    <p:cond delay="0"/>
                                  </p:stCondLst>
                                  <p:childTnLst>
                                    <p:set>
                                      <p:cBhvr>
                                        <p:cTn id="120" dur="1" fill="hold">
                                          <p:stCondLst>
                                            <p:cond delay="0"/>
                                          </p:stCondLst>
                                        </p:cTn>
                                        <p:tgtEl>
                                          <p:spTgt spid="95"/>
                                        </p:tgtEl>
                                        <p:attrNameLst>
                                          <p:attrName>style.visibility</p:attrName>
                                        </p:attrNameLst>
                                      </p:cBhvr>
                                      <p:to>
                                        <p:strVal val="visible"/>
                                      </p:to>
                                    </p:set>
                                    <p:animEffect transition="in" filter="fade">
                                      <p:cBhvr>
                                        <p:cTn id="121" dur="1000"/>
                                        <p:tgtEl>
                                          <p:spTgt spid="95"/>
                                        </p:tgtEl>
                                      </p:cBhvr>
                                    </p:animEffect>
                                  </p:childTnLst>
                                </p:cTn>
                              </p:par>
                            </p:childTnLst>
                          </p:cTn>
                        </p:par>
                        <p:par>
                          <p:cTn id="122" fill="hold">
                            <p:stCondLst>
                              <p:cond delay="3000"/>
                            </p:stCondLst>
                            <p:childTnLst>
                              <p:par>
                                <p:cTn id="123" presetID="10" presetClass="entr" presetSubtype="0" fill="hold" nodeType="afterEffect">
                                  <p:stCondLst>
                                    <p:cond delay="0"/>
                                  </p:stCondLst>
                                  <p:childTnLst>
                                    <p:set>
                                      <p:cBhvr>
                                        <p:cTn id="124" dur="1" fill="hold">
                                          <p:stCondLst>
                                            <p:cond delay="0"/>
                                          </p:stCondLst>
                                        </p:cTn>
                                        <p:tgtEl>
                                          <p:spTgt spid="124"/>
                                        </p:tgtEl>
                                        <p:attrNameLst>
                                          <p:attrName>style.visibility</p:attrName>
                                        </p:attrNameLst>
                                      </p:cBhvr>
                                      <p:to>
                                        <p:strVal val="visible"/>
                                      </p:to>
                                    </p:set>
                                    <p:animEffect transition="in" filter="fade">
                                      <p:cBhvr>
                                        <p:cTn id="125" dur="1000"/>
                                        <p:tgtEl>
                                          <p:spTgt spid="124"/>
                                        </p:tgtEl>
                                      </p:cBhvr>
                                    </p:animEffect>
                                  </p:childTnLst>
                                </p:cTn>
                              </p:par>
                            </p:childTnLst>
                          </p:cTn>
                        </p:par>
                      </p:childTnLst>
                    </p:cTn>
                  </p:par>
                  <p:par>
                    <p:cTn id="126" fill="hold">
                      <p:stCondLst>
                        <p:cond delay="indefinite"/>
                      </p:stCondLst>
                      <p:childTnLst>
                        <p:par>
                          <p:cTn id="127" fill="hold">
                            <p:stCondLst>
                              <p:cond delay="0"/>
                            </p:stCondLst>
                            <p:childTnLst>
                              <p:par>
                                <p:cTn id="128" presetID="10" presetClass="entr" presetSubtype="0" fill="hold" nodeType="clickEffect">
                                  <p:stCondLst>
                                    <p:cond delay="0"/>
                                  </p:stCondLst>
                                  <p:childTnLst>
                                    <p:set>
                                      <p:cBhvr>
                                        <p:cTn id="129" dur="1" fill="hold">
                                          <p:stCondLst>
                                            <p:cond delay="0"/>
                                          </p:stCondLst>
                                        </p:cTn>
                                        <p:tgtEl>
                                          <p:spTgt spid="140"/>
                                        </p:tgtEl>
                                        <p:attrNameLst>
                                          <p:attrName>style.visibility</p:attrName>
                                        </p:attrNameLst>
                                      </p:cBhvr>
                                      <p:to>
                                        <p:strVal val="visible"/>
                                      </p:to>
                                    </p:set>
                                    <p:animEffect transition="in" filter="fade">
                                      <p:cBhvr>
                                        <p:cTn id="130" dur="1000"/>
                                        <p:tgtEl>
                                          <p:spTgt spid="140"/>
                                        </p:tgtEl>
                                      </p:cBhvr>
                                    </p:animEffect>
                                  </p:childTnLst>
                                </p:cTn>
                              </p:par>
                            </p:childTnLst>
                          </p:cTn>
                        </p:par>
                        <p:par>
                          <p:cTn id="131" fill="hold">
                            <p:stCondLst>
                              <p:cond delay="1000"/>
                            </p:stCondLst>
                            <p:childTnLst>
                              <p:par>
                                <p:cTn id="132" presetID="10" presetClass="entr" presetSubtype="0" fill="hold" nodeType="afterEffect">
                                  <p:stCondLst>
                                    <p:cond delay="0"/>
                                  </p:stCondLst>
                                  <p:childTnLst>
                                    <p:set>
                                      <p:cBhvr>
                                        <p:cTn id="133" dur="1" fill="hold">
                                          <p:stCondLst>
                                            <p:cond delay="0"/>
                                          </p:stCondLst>
                                        </p:cTn>
                                        <p:tgtEl>
                                          <p:spTgt spid="143"/>
                                        </p:tgtEl>
                                        <p:attrNameLst>
                                          <p:attrName>style.visibility</p:attrName>
                                        </p:attrNameLst>
                                      </p:cBhvr>
                                      <p:to>
                                        <p:strVal val="visible"/>
                                      </p:to>
                                    </p:set>
                                    <p:animEffect transition="in" filter="fade">
                                      <p:cBhvr>
                                        <p:cTn id="134" dur="1000"/>
                                        <p:tgtEl>
                                          <p:spTgt spid="143"/>
                                        </p:tgtEl>
                                      </p:cBhvr>
                                    </p:animEffect>
                                  </p:childTnLst>
                                </p:cTn>
                              </p:par>
                            </p:childTnLst>
                          </p:cTn>
                        </p:par>
                        <p:par>
                          <p:cTn id="135" fill="hold">
                            <p:stCondLst>
                              <p:cond delay="2000"/>
                            </p:stCondLst>
                            <p:childTnLst>
                              <p:par>
                                <p:cTn id="136" presetID="10" presetClass="entr" presetSubtype="0" fill="hold" nodeType="afterEffect">
                                  <p:stCondLst>
                                    <p:cond delay="0"/>
                                  </p:stCondLst>
                                  <p:childTnLst>
                                    <p:set>
                                      <p:cBhvr>
                                        <p:cTn id="137" dur="1" fill="hold">
                                          <p:stCondLst>
                                            <p:cond delay="0"/>
                                          </p:stCondLst>
                                        </p:cTn>
                                        <p:tgtEl>
                                          <p:spTgt spid="82"/>
                                        </p:tgtEl>
                                        <p:attrNameLst>
                                          <p:attrName>style.visibility</p:attrName>
                                        </p:attrNameLst>
                                      </p:cBhvr>
                                      <p:to>
                                        <p:strVal val="visible"/>
                                      </p:to>
                                    </p:set>
                                    <p:animEffect transition="in" filter="fade">
                                      <p:cBhvr>
                                        <p:cTn id="138" dur="1000"/>
                                        <p:tgtEl>
                                          <p:spTgt spid="82"/>
                                        </p:tgtEl>
                                      </p:cBhvr>
                                    </p:animEffect>
                                  </p:childTnLst>
                                </p:cTn>
                              </p:par>
                            </p:childTnLst>
                          </p:cTn>
                        </p:par>
                        <p:par>
                          <p:cTn id="139" fill="hold">
                            <p:stCondLst>
                              <p:cond delay="3000"/>
                            </p:stCondLst>
                            <p:childTnLst>
                              <p:par>
                                <p:cTn id="140" presetID="10" presetClass="entr" presetSubtype="0" fill="hold" nodeType="afterEffect">
                                  <p:stCondLst>
                                    <p:cond delay="0"/>
                                  </p:stCondLst>
                                  <p:childTnLst>
                                    <p:set>
                                      <p:cBhvr>
                                        <p:cTn id="141" dur="1" fill="hold">
                                          <p:stCondLst>
                                            <p:cond delay="0"/>
                                          </p:stCondLst>
                                        </p:cTn>
                                        <p:tgtEl>
                                          <p:spTgt spid="89"/>
                                        </p:tgtEl>
                                        <p:attrNameLst>
                                          <p:attrName>style.visibility</p:attrName>
                                        </p:attrNameLst>
                                      </p:cBhvr>
                                      <p:to>
                                        <p:strVal val="visible"/>
                                      </p:to>
                                    </p:set>
                                    <p:animEffect transition="in" filter="fade">
                                      <p:cBhvr>
                                        <p:cTn id="142" dur="1000"/>
                                        <p:tgtEl>
                                          <p:spTgt spid="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464730" y="644672"/>
            <a:ext cx="5086790" cy="682990"/>
            <a:chOff x="511825" y="986167"/>
            <a:chExt cx="5086790" cy="682990"/>
          </a:xfrm>
        </p:grpSpPr>
        <p:grpSp>
          <p:nvGrpSpPr>
            <p:cNvPr id="3" name="Group 2"/>
            <p:cNvGrpSpPr/>
            <p:nvPr/>
          </p:nvGrpSpPr>
          <p:grpSpPr>
            <a:xfrm>
              <a:off x="511825" y="1016441"/>
              <a:ext cx="707560" cy="652716"/>
              <a:chOff x="4139953" y="2848291"/>
              <a:chExt cx="1415119" cy="652716"/>
            </a:xfrm>
          </p:grpSpPr>
          <p:sp>
            <p:nvSpPr>
              <p:cNvPr id="9" name="Oval 8"/>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0" name="TextBox 9"/>
              <p:cNvSpPr txBox="1"/>
              <p:nvPr/>
            </p:nvSpPr>
            <p:spPr>
              <a:xfrm>
                <a:off x="4244161" y="2989983"/>
                <a:ext cx="1236747" cy="400110"/>
              </a:xfrm>
              <a:prstGeom prst="rect">
                <a:avLst/>
              </a:prstGeom>
              <a:noFill/>
            </p:spPr>
            <p:txBody>
              <a:bodyPr wrap="none" rtlCol="0">
                <a:spAutoFit/>
              </a:bodyPr>
              <a:lstStyle/>
              <a:p>
                <a:r>
                  <a:rPr lang="en-GB" sz="2000" dirty="0" smtClean="0"/>
                  <a:t>ex:3</a:t>
                </a:r>
              </a:p>
            </p:txBody>
          </p:sp>
        </p:grpSp>
        <p:cxnSp>
          <p:nvCxnSpPr>
            <p:cNvPr id="4" name="Curved Connector 3"/>
            <p:cNvCxnSpPr>
              <a:stCxn id="9" idx="6"/>
            </p:cNvCxnSpPr>
            <p:nvPr/>
          </p:nvCxnSpPr>
          <p:spPr>
            <a:xfrm>
              <a:off x="1219385" y="1342799"/>
              <a:ext cx="1943032"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219385" y="986167"/>
              <a:ext cx="1943032" cy="369332"/>
            </a:xfrm>
            <a:prstGeom prst="rect">
              <a:avLst/>
            </a:prstGeom>
            <a:noFill/>
          </p:spPr>
          <p:txBody>
            <a:bodyPr wrap="none" rtlCol="0">
              <a:spAutoFit/>
            </a:bodyPr>
            <a:lstStyle/>
            <a:p>
              <a:r>
                <a:rPr lang="en-GB" dirty="0" err="1" smtClean="0"/>
                <a:t>rdam:extentOfText</a:t>
              </a:r>
              <a:endParaRPr lang="en-GB" dirty="0" smtClean="0"/>
            </a:p>
          </p:txBody>
        </p:sp>
        <p:sp>
          <p:nvSpPr>
            <p:cNvPr id="11" name="TextBox 10"/>
            <p:cNvSpPr txBox="1"/>
            <p:nvPr/>
          </p:nvSpPr>
          <p:spPr>
            <a:xfrm>
              <a:off x="3187890" y="1155444"/>
              <a:ext cx="2410725" cy="400110"/>
            </a:xfrm>
            <a:prstGeom prst="rect">
              <a:avLst/>
            </a:prstGeom>
            <a:solidFill>
              <a:schemeClr val="bg1"/>
            </a:solidFill>
            <a:ln w="25400">
              <a:solidFill>
                <a:srgbClr val="0070C0"/>
              </a:solidFill>
            </a:ln>
          </p:spPr>
          <p:txBody>
            <a:bodyPr wrap="none" rtlCol="0">
              <a:spAutoFit/>
            </a:bodyPr>
            <a:lstStyle/>
            <a:p>
              <a:r>
                <a:rPr lang="en-GB" sz="2000" dirty="0" smtClean="0"/>
                <a:t>“xvii, 323 </a:t>
              </a:r>
              <a:r>
                <a:rPr lang="en-GB" sz="2000" dirty="0" err="1" smtClean="0"/>
                <a:t>pages”@en</a:t>
              </a:r>
              <a:endParaRPr lang="en-GB" sz="2000" dirty="0"/>
            </a:p>
          </p:txBody>
        </p:sp>
      </p:grpSp>
      <p:sp>
        <p:nvSpPr>
          <p:cNvPr id="12" name="Bent Arrow 11"/>
          <p:cNvSpPr/>
          <p:nvPr/>
        </p:nvSpPr>
        <p:spPr>
          <a:xfrm flipV="1">
            <a:off x="1705653" y="2002610"/>
            <a:ext cx="876305" cy="515246"/>
          </a:xfrm>
          <a:prstGeom prst="ben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15" name="Group 14"/>
          <p:cNvGrpSpPr/>
          <p:nvPr/>
        </p:nvGrpSpPr>
        <p:grpSpPr>
          <a:xfrm>
            <a:off x="3507904" y="2160165"/>
            <a:ext cx="707560" cy="652716"/>
            <a:chOff x="4139953" y="2848291"/>
            <a:chExt cx="1415119" cy="652716"/>
          </a:xfrm>
        </p:grpSpPr>
        <p:sp>
          <p:nvSpPr>
            <p:cNvPr id="19" name="Oval 18"/>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20" name="TextBox 19"/>
            <p:cNvSpPr txBox="1"/>
            <p:nvPr/>
          </p:nvSpPr>
          <p:spPr>
            <a:xfrm>
              <a:off x="4244161" y="2989983"/>
              <a:ext cx="1236747" cy="400110"/>
            </a:xfrm>
            <a:prstGeom prst="rect">
              <a:avLst/>
            </a:prstGeom>
            <a:noFill/>
          </p:spPr>
          <p:txBody>
            <a:bodyPr wrap="none" rtlCol="0">
              <a:spAutoFit/>
            </a:bodyPr>
            <a:lstStyle/>
            <a:p>
              <a:r>
                <a:rPr lang="en-GB" sz="2000" dirty="0" smtClean="0"/>
                <a:t>ex:3</a:t>
              </a:r>
            </a:p>
          </p:txBody>
        </p:sp>
      </p:grpSp>
      <p:grpSp>
        <p:nvGrpSpPr>
          <p:cNvPr id="67" name="Group 66"/>
          <p:cNvGrpSpPr/>
          <p:nvPr/>
        </p:nvGrpSpPr>
        <p:grpSpPr>
          <a:xfrm>
            <a:off x="4215464" y="2148524"/>
            <a:ext cx="1462378" cy="369332"/>
            <a:chOff x="2885484" y="3448815"/>
            <a:chExt cx="1462378" cy="369332"/>
          </a:xfrm>
        </p:grpSpPr>
        <p:cxnSp>
          <p:nvCxnSpPr>
            <p:cNvPr id="16" name="Curved Connector 15"/>
            <p:cNvCxnSpPr>
              <a:stCxn id="19" idx="6"/>
              <a:endCxn id="18" idx="1"/>
            </p:cNvCxnSpPr>
            <p:nvPr/>
          </p:nvCxnSpPr>
          <p:spPr>
            <a:xfrm>
              <a:off x="2885484" y="3786814"/>
              <a:ext cx="1462378" cy="18633"/>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008328" y="3448815"/>
              <a:ext cx="1339534" cy="369332"/>
            </a:xfrm>
            <a:prstGeom prst="rect">
              <a:avLst/>
            </a:prstGeom>
            <a:noFill/>
          </p:spPr>
          <p:txBody>
            <a:bodyPr wrap="none" rtlCol="0">
              <a:spAutoFit/>
            </a:bodyPr>
            <a:lstStyle/>
            <a:p>
              <a:r>
                <a:rPr lang="en-GB" dirty="0" err="1" smtClean="0"/>
                <a:t>rdam:extent</a:t>
              </a:r>
              <a:endParaRPr lang="en-GB" dirty="0" smtClean="0"/>
            </a:p>
          </p:txBody>
        </p:sp>
      </p:grpSp>
      <p:sp>
        <p:nvSpPr>
          <p:cNvPr id="18" name="TextBox 17"/>
          <p:cNvSpPr txBox="1"/>
          <p:nvPr/>
        </p:nvSpPr>
        <p:spPr>
          <a:xfrm>
            <a:off x="5677842" y="2305101"/>
            <a:ext cx="2410725" cy="400110"/>
          </a:xfrm>
          <a:prstGeom prst="rect">
            <a:avLst/>
          </a:prstGeom>
          <a:solidFill>
            <a:schemeClr val="bg1"/>
          </a:solidFill>
          <a:ln w="25400">
            <a:solidFill>
              <a:srgbClr val="0070C0"/>
            </a:solidFill>
          </a:ln>
        </p:spPr>
        <p:txBody>
          <a:bodyPr wrap="none" rtlCol="0">
            <a:spAutoFit/>
          </a:bodyPr>
          <a:lstStyle/>
          <a:p>
            <a:r>
              <a:rPr lang="en-GB" sz="2000" dirty="0" smtClean="0"/>
              <a:t>“xvii, 323 </a:t>
            </a:r>
            <a:r>
              <a:rPr lang="en-GB" sz="2000" dirty="0" err="1" smtClean="0"/>
              <a:t>pages”@en</a:t>
            </a:r>
            <a:endParaRPr lang="en-GB" sz="2000" dirty="0"/>
          </a:p>
        </p:txBody>
      </p:sp>
      <p:cxnSp>
        <p:nvCxnSpPr>
          <p:cNvPr id="26" name="Curved Connector 25"/>
          <p:cNvCxnSpPr>
            <a:stCxn id="19" idx="7"/>
            <a:endCxn id="18" idx="0"/>
          </p:cNvCxnSpPr>
          <p:nvPr/>
        </p:nvCxnSpPr>
        <p:spPr>
          <a:xfrm rot="16200000" flipH="1">
            <a:off x="5472850" y="894747"/>
            <a:ext cx="49348" cy="2771361"/>
          </a:xfrm>
          <a:prstGeom prst="curvedConnector3">
            <a:avLst>
              <a:gd name="adj1" fmla="val -656943"/>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6883204" y="1935769"/>
            <a:ext cx="1142300" cy="369332"/>
          </a:xfrm>
          <a:prstGeom prst="rect">
            <a:avLst/>
          </a:prstGeom>
          <a:noFill/>
        </p:spPr>
        <p:txBody>
          <a:bodyPr wrap="none" rtlCol="0">
            <a:spAutoFit/>
          </a:bodyPr>
          <a:lstStyle/>
          <a:p>
            <a:r>
              <a:rPr lang="en-GB" dirty="0" err="1" smtClean="0"/>
              <a:t>dct:extent</a:t>
            </a:r>
            <a:endParaRPr lang="en-GB" dirty="0" smtClean="0"/>
          </a:p>
        </p:txBody>
      </p:sp>
      <p:sp>
        <p:nvSpPr>
          <p:cNvPr id="53" name="TextBox 52"/>
          <p:cNvSpPr txBox="1"/>
          <p:nvPr/>
        </p:nvSpPr>
        <p:spPr>
          <a:xfrm>
            <a:off x="6844347" y="2704773"/>
            <a:ext cx="1181157" cy="369332"/>
          </a:xfrm>
          <a:prstGeom prst="rect">
            <a:avLst/>
          </a:prstGeom>
          <a:noFill/>
        </p:spPr>
        <p:txBody>
          <a:bodyPr wrap="none" rtlCol="0">
            <a:spAutoFit/>
          </a:bodyPr>
          <a:lstStyle/>
          <a:p>
            <a:r>
              <a:rPr lang="en-GB" dirty="0" err="1" smtClean="0"/>
              <a:t>dct:format</a:t>
            </a:r>
            <a:endParaRPr lang="en-GB" dirty="0" smtClean="0"/>
          </a:p>
        </p:txBody>
      </p:sp>
      <p:cxnSp>
        <p:nvCxnSpPr>
          <p:cNvPr id="55" name="Curved Connector 54"/>
          <p:cNvCxnSpPr>
            <a:stCxn id="19" idx="4"/>
            <a:endCxn id="18" idx="2"/>
          </p:cNvCxnSpPr>
          <p:nvPr/>
        </p:nvCxnSpPr>
        <p:spPr>
          <a:xfrm rot="5400000" flipH="1" flipV="1">
            <a:off x="5318609" y="1248285"/>
            <a:ext cx="107670" cy="3021521"/>
          </a:xfrm>
          <a:prstGeom prst="curvedConnector3">
            <a:avLst>
              <a:gd name="adj1" fmla="val -212315"/>
            </a:avLst>
          </a:prstGeom>
          <a:ln w="38100">
            <a:tailEnd type="triangle" w="lg" len="med"/>
          </a:ln>
        </p:spPr>
        <p:style>
          <a:lnRef idx="1">
            <a:schemeClr val="accent1"/>
          </a:lnRef>
          <a:fillRef idx="0">
            <a:schemeClr val="accent1"/>
          </a:fillRef>
          <a:effectRef idx="0">
            <a:schemeClr val="accent1"/>
          </a:effectRef>
          <a:fontRef idx="minor">
            <a:schemeClr val="tx1"/>
          </a:fontRef>
        </p:style>
      </p:cxnSp>
      <p:cxnSp>
        <p:nvCxnSpPr>
          <p:cNvPr id="27" name="Curved Connector 26"/>
          <p:cNvCxnSpPr>
            <a:stCxn id="19" idx="5"/>
            <a:endCxn id="18" idx="2"/>
          </p:cNvCxnSpPr>
          <p:nvPr/>
        </p:nvCxnSpPr>
        <p:spPr>
          <a:xfrm rot="5400000" flipH="1" flipV="1">
            <a:off x="5491483" y="1325571"/>
            <a:ext cx="12082" cy="2771361"/>
          </a:xfrm>
          <a:prstGeom prst="curvedConnector3">
            <a:avLst>
              <a:gd name="adj1" fmla="val -2683231"/>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5341083" y="3074105"/>
            <a:ext cx="1277016" cy="369332"/>
          </a:xfrm>
          <a:prstGeom prst="rect">
            <a:avLst/>
          </a:prstGeom>
          <a:noFill/>
        </p:spPr>
        <p:txBody>
          <a:bodyPr wrap="none" rtlCol="0">
            <a:spAutoFit/>
          </a:bodyPr>
          <a:lstStyle/>
          <a:p>
            <a:r>
              <a:rPr lang="en-GB" dirty="0" err="1"/>
              <a:t>r</a:t>
            </a:r>
            <a:r>
              <a:rPr lang="en-GB" dirty="0" err="1" smtClean="0"/>
              <a:t>dau:extent</a:t>
            </a:r>
            <a:endParaRPr lang="en-GB" dirty="0" smtClean="0"/>
          </a:p>
        </p:txBody>
      </p:sp>
      <p:cxnSp>
        <p:nvCxnSpPr>
          <p:cNvPr id="62" name="Curved Connector 61"/>
          <p:cNvCxnSpPr>
            <a:stCxn id="19" idx="0"/>
            <a:endCxn id="18" idx="0"/>
          </p:cNvCxnSpPr>
          <p:nvPr/>
        </p:nvCxnSpPr>
        <p:spPr>
          <a:xfrm rot="16200000" flipH="1">
            <a:off x="5299976" y="721873"/>
            <a:ext cx="144936" cy="3021521"/>
          </a:xfrm>
          <a:prstGeom prst="curvedConnector3">
            <a:avLst>
              <a:gd name="adj1" fmla="val -157725"/>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66" name="TextBox 65"/>
          <p:cNvSpPr txBox="1"/>
          <p:nvPr/>
        </p:nvSpPr>
        <p:spPr>
          <a:xfrm>
            <a:off x="4737584" y="1566437"/>
            <a:ext cx="1880515" cy="369332"/>
          </a:xfrm>
          <a:prstGeom prst="rect">
            <a:avLst/>
          </a:prstGeom>
          <a:noFill/>
        </p:spPr>
        <p:txBody>
          <a:bodyPr wrap="none" rtlCol="0">
            <a:spAutoFit/>
          </a:bodyPr>
          <a:lstStyle/>
          <a:p>
            <a:r>
              <a:rPr lang="en-GB" dirty="0" err="1" smtClean="0"/>
              <a:t>rdau:extentOfText</a:t>
            </a:r>
            <a:endParaRPr lang="en-GB" dirty="0" smtClean="0"/>
          </a:p>
        </p:txBody>
      </p:sp>
      <p:grpSp>
        <p:nvGrpSpPr>
          <p:cNvPr id="101" name="Group 100"/>
          <p:cNvGrpSpPr/>
          <p:nvPr/>
        </p:nvGrpSpPr>
        <p:grpSpPr>
          <a:xfrm>
            <a:off x="545983" y="3722764"/>
            <a:ext cx="5329081" cy="682990"/>
            <a:chOff x="511825" y="986167"/>
            <a:chExt cx="5329081" cy="682990"/>
          </a:xfrm>
        </p:grpSpPr>
        <p:grpSp>
          <p:nvGrpSpPr>
            <p:cNvPr id="102" name="Group 101"/>
            <p:cNvGrpSpPr/>
            <p:nvPr/>
          </p:nvGrpSpPr>
          <p:grpSpPr>
            <a:xfrm>
              <a:off x="511825" y="1016441"/>
              <a:ext cx="707560" cy="652716"/>
              <a:chOff x="4139953" y="2848291"/>
              <a:chExt cx="1415119" cy="652716"/>
            </a:xfrm>
          </p:grpSpPr>
          <p:sp>
            <p:nvSpPr>
              <p:cNvPr id="106" name="Oval 105"/>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07" name="TextBox 106"/>
              <p:cNvSpPr txBox="1"/>
              <p:nvPr/>
            </p:nvSpPr>
            <p:spPr>
              <a:xfrm>
                <a:off x="4244161" y="2989983"/>
                <a:ext cx="1236747" cy="400110"/>
              </a:xfrm>
              <a:prstGeom prst="rect">
                <a:avLst/>
              </a:prstGeom>
              <a:noFill/>
            </p:spPr>
            <p:txBody>
              <a:bodyPr wrap="none" rtlCol="0">
                <a:spAutoFit/>
              </a:bodyPr>
              <a:lstStyle/>
              <a:p>
                <a:r>
                  <a:rPr lang="en-GB" sz="2000" dirty="0" smtClean="0"/>
                  <a:t>ex:4</a:t>
                </a:r>
              </a:p>
            </p:txBody>
          </p:sp>
        </p:grpSp>
        <p:cxnSp>
          <p:nvCxnSpPr>
            <p:cNvPr id="103" name="Curved Connector 102"/>
            <p:cNvCxnSpPr>
              <a:stCxn id="106" idx="6"/>
            </p:cNvCxnSpPr>
            <p:nvPr/>
          </p:nvCxnSpPr>
          <p:spPr>
            <a:xfrm>
              <a:off x="1219385" y="1342799"/>
              <a:ext cx="1943032" cy="12700"/>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104" name="TextBox 103"/>
            <p:cNvSpPr txBox="1"/>
            <p:nvPr/>
          </p:nvSpPr>
          <p:spPr>
            <a:xfrm>
              <a:off x="1219385" y="986167"/>
              <a:ext cx="1213794" cy="369332"/>
            </a:xfrm>
            <a:prstGeom prst="rect">
              <a:avLst/>
            </a:prstGeom>
            <a:noFill/>
          </p:spPr>
          <p:txBody>
            <a:bodyPr wrap="none" rtlCol="0">
              <a:spAutoFit/>
            </a:bodyPr>
            <a:lstStyle/>
            <a:p>
              <a:r>
                <a:rPr lang="en-GB" dirty="0" smtClean="0"/>
                <a:t>m21:M300</a:t>
              </a:r>
            </a:p>
          </p:txBody>
        </p:sp>
        <p:sp>
          <p:nvSpPr>
            <p:cNvPr id="105" name="TextBox 104"/>
            <p:cNvSpPr txBox="1"/>
            <p:nvPr/>
          </p:nvSpPr>
          <p:spPr>
            <a:xfrm>
              <a:off x="2447541" y="1155444"/>
              <a:ext cx="3393365" cy="400110"/>
            </a:xfrm>
            <a:prstGeom prst="rect">
              <a:avLst/>
            </a:prstGeom>
            <a:solidFill>
              <a:schemeClr val="bg1"/>
            </a:solidFill>
            <a:ln w="25400">
              <a:solidFill>
                <a:srgbClr val="0070C0"/>
              </a:solidFill>
            </a:ln>
          </p:spPr>
          <p:txBody>
            <a:bodyPr wrap="none" rtlCol="0">
              <a:spAutoFit/>
            </a:bodyPr>
            <a:lstStyle/>
            <a:p>
              <a:r>
                <a:rPr lang="en-GB" sz="2000" dirty="0" smtClean="0"/>
                <a:t>“</a:t>
              </a:r>
              <a:r>
                <a:rPr lang="it-IT" sz="2000" dirty="0" smtClean="0"/>
                <a:t>1 map : col. ; 30 x 55 cm</a:t>
              </a:r>
              <a:r>
                <a:rPr lang="en-GB" sz="2000" dirty="0" smtClean="0"/>
                <a:t>”@en</a:t>
              </a:r>
              <a:endParaRPr lang="en-GB" sz="2000" dirty="0"/>
            </a:p>
          </p:txBody>
        </p:sp>
      </p:grpSp>
      <p:sp>
        <p:nvSpPr>
          <p:cNvPr id="109" name="Bent Arrow 108"/>
          <p:cNvSpPr/>
          <p:nvPr/>
        </p:nvSpPr>
        <p:spPr>
          <a:xfrm flipV="1">
            <a:off x="1911579" y="4834755"/>
            <a:ext cx="876305" cy="515246"/>
          </a:xfrm>
          <a:prstGeom prst="ben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110" name="Group 109"/>
          <p:cNvGrpSpPr/>
          <p:nvPr/>
        </p:nvGrpSpPr>
        <p:grpSpPr>
          <a:xfrm>
            <a:off x="3286423" y="4980669"/>
            <a:ext cx="707560" cy="652716"/>
            <a:chOff x="4139953" y="2848291"/>
            <a:chExt cx="1415119" cy="652716"/>
          </a:xfrm>
        </p:grpSpPr>
        <p:sp>
          <p:nvSpPr>
            <p:cNvPr id="111" name="Oval 110"/>
            <p:cNvSpPr/>
            <p:nvPr/>
          </p:nvSpPr>
          <p:spPr>
            <a:xfrm>
              <a:off x="4139953" y="2848291"/>
              <a:ext cx="1415119" cy="652716"/>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00"/>
            </a:p>
          </p:txBody>
        </p:sp>
        <p:sp>
          <p:nvSpPr>
            <p:cNvPr id="112" name="TextBox 111"/>
            <p:cNvSpPr txBox="1"/>
            <p:nvPr/>
          </p:nvSpPr>
          <p:spPr>
            <a:xfrm>
              <a:off x="4244161" y="2989983"/>
              <a:ext cx="1236747" cy="400110"/>
            </a:xfrm>
            <a:prstGeom prst="rect">
              <a:avLst/>
            </a:prstGeom>
            <a:noFill/>
          </p:spPr>
          <p:txBody>
            <a:bodyPr wrap="none" rtlCol="0">
              <a:spAutoFit/>
            </a:bodyPr>
            <a:lstStyle/>
            <a:p>
              <a:r>
                <a:rPr lang="en-GB" sz="2000" dirty="0" smtClean="0"/>
                <a:t>ex:4</a:t>
              </a:r>
            </a:p>
          </p:txBody>
        </p:sp>
      </p:grpSp>
      <p:grpSp>
        <p:nvGrpSpPr>
          <p:cNvPr id="113" name="Group 112"/>
          <p:cNvGrpSpPr/>
          <p:nvPr/>
        </p:nvGrpSpPr>
        <p:grpSpPr>
          <a:xfrm>
            <a:off x="3993983" y="4992759"/>
            <a:ext cx="1398464" cy="369332"/>
            <a:chOff x="2458077" y="3460905"/>
            <a:chExt cx="1398464" cy="369332"/>
          </a:xfrm>
        </p:grpSpPr>
        <p:cxnSp>
          <p:nvCxnSpPr>
            <p:cNvPr id="114" name="Curved Connector 113"/>
            <p:cNvCxnSpPr>
              <a:stCxn id="111" idx="6"/>
              <a:endCxn id="116" idx="1"/>
            </p:cNvCxnSpPr>
            <p:nvPr/>
          </p:nvCxnSpPr>
          <p:spPr>
            <a:xfrm>
              <a:off x="2458077" y="3775173"/>
              <a:ext cx="1398464" cy="20957"/>
            </a:xfrm>
            <a:prstGeom prst="curvedConnector3">
              <a:avLst>
                <a:gd name="adj1" fmla="val 50000"/>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2528161" y="3460905"/>
              <a:ext cx="1277016" cy="369332"/>
            </a:xfrm>
            <a:prstGeom prst="rect">
              <a:avLst/>
            </a:prstGeom>
            <a:noFill/>
          </p:spPr>
          <p:txBody>
            <a:bodyPr wrap="none" rtlCol="0">
              <a:spAutoFit/>
            </a:bodyPr>
            <a:lstStyle/>
            <a:p>
              <a:r>
                <a:rPr lang="en-GB" dirty="0" err="1" smtClean="0"/>
                <a:t>rdau:extent</a:t>
              </a:r>
              <a:endParaRPr lang="en-GB" dirty="0" smtClean="0"/>
            </a:p>
          </p:txBody>
        </p:sp>
      </p:grpSp>
      <p:sp>
        <p:nvSpPr>
          <p:cNvPr id="116" name="TextBox 115"/>
          <p:cNvSpPr txBox="1"/>
          <p:nvPr/>
        </p:nvSpPr>
        <p:spPr>
          <a:xfrm>
            <a:off x="5392447" y="5127929"/>
            <a:ext cx="3393365" cy="400110"/>
          </a:xfrm>
          <a:prstGeom prst="rect">
            <a:avLst/>
          </a:prstGeom>
          <a:solidFill>
            <a:schemeClr val="bg1"/>
          </a:solidFill>
          <a:ln w="25400">
            <a:solidFill>
              <a:srgbClr val="0070C0"/>
            </a:solidFill>
          </a:ln>
        </p:spPr>
        <p:txBody>
          <a:bodyPr wrap="none" rtlCol="0">
            <a:spAutoFit/>
          </a:bodyPr>
          <a:lstStyle/>
          <a:p>
            <a:r>
              <a:rPr lang="en-GB" sz="2000" dirty="0" smtClean="0"/>
              <a:t>“</a:t>
            </a:r>
            <a:r>
              <a:rPr lang="it-IT" sz="2000" dirty="0" smtClean="0"/>
              <a:t>1 map : col. ; 30 x 55 cm</a:t>
            </a:r>
            <a:r>
              <a:rPr lang="en-GB" sz="2000" dirty="0" smtClean="0"/>
              <a:t>”@en</a:t>
            </a:r>
            <a:endParaRPr lang="en-GB" sz="2000" dirty="0"/>
          </a:p>
        </p:txBody>
      </p:sp>
      <p:cxnSp>
        <p:nvCxnSpPr>
          <p:cNvPr id="117" name="Curved Connector 116"/>
          <p:cNvCxnSpPr>
            <a:stCxn id="111" idx="7"/>
            <a:endCxn id="116" idx="0"/>
          </p:cNvCxnSpPr>
          <p:nvPr/>
        </p:nvCxnSpPr>
        <p:spPr>
          <a:xfrm rot="16200000" flipH="1">
            <a:off x="5463910" y="3502710"/>
            <a:ext cx="51672" cy="3198767"/>
          </a:xfrm>
          <a:prstGeom prst="curvedConnector3">
            <a:avLst>
              <a:gd name="adj1" fmla="val -627396"/>
            </a:avLst>
          </a:prstGeom>
          <a:ln w="38100">
            <a:tailEnd type="triangle" w="lg" len="med"/>
          </a:ln>
        </p:spPr>
        <p:style>
          <a:lnRef idx="1">
            <a:schemeClr val="accent1"/>
          </a:lnRef>
          <a:fillRef idx="0">
            <a:schemeClr val="accent1"/>
          </a:fillRef>
          <a:effectRef idx="0">
            <a:schemeClr val="accent1"/>
          </a:effectRef>
          <a:fontRef idx="minor">
            <a:schemeClr val="tx1"/>
          </a:fontRef>
        </p:style>
      </p:cxnSp>
      <p:sp>
        <p:nvSpPr>
          <p:cNvPr id="118" name="TextBox 117"/>
          <p:cNvSpPr txBox="1"/>
          <p:nvPr/>
        </p:nvSpPr>
        <p:spPr>
          <a:xfrm>
            <a:off x="7089130" y="4767914"/>
            <a:ext cx="1142300" cy="369332"/>
          </a:xfrm>
          <a:prstGeom prst="rect">
            <a:avLst/>
          </a:prstGeom>
          <a:noFill/>
        </p:spPr>
        <p:txBody>
          <a:bodyPr wrap="none" rtlCol="0">
            <a:spAutoFit/>
          </a:bodyPr>
          <a:lstStyle/>
          <a:p>
            <a:r>
              <a:rPr lang="en-GB" dirty="0" err="1" smtClean="0"/>
              <a:t>dct:extent</a:t>
            </a:r>
            <a:endParaRPr lang="en-GB" dirty="0" smtClean="0"/>
          </a:p>
        </p:txBody>
      </p:sp>
      <p:sp>
        <p:nvSpPr>
          <p:cNvPr id="119" name="TextBox 118"/>
          <p:cNvSpPr txBox="1"/>
          <p:nvPr/>
        </p:nvSpPr>
        <p:spPr>
          <a:xfrm>
            <a:off x="7050273" y="5536918"/>
            <a:ext cx="1181157" cy="369332"/>
          </a:xfrm>
          <a:prstGeom prst="rect">
            <a:avLst/>
          </a:prstGeom>
          <a:noFill/>
        </p:spPr>
        <p:txBody>
          <a:bodyPr wrap="none" rtlCol="0">
            <a:spAutoFit/>
          </a:bodyPr>
          <a:lstStyle/>
          <a:p>
            <a:r>
              <a:rPr lang="en-GB" dirty="0" err="1" smtClean="0"/>
              <a:t>dct:format</a:t>
            </a:r>
            <a:endParaRPr lang="en-GB" dirty="0" smtClean="0"/>
          </a:p>
        </p:txBody>
      </p:sp>
      <p:cxnSp>
        <p:nvCxnSpPr>
          <p:cNvPr id="121" name="Curved Connector 120"/>
          <p:cNvCxnSpPr>
            <a:stCxn id="111" idx="5"/>
            <a:endCxn id="116" idx="2"/>
          </p:cNvCxnSpPr>
          <p:nvPr/>
        </p:nvCxnSpPr>
        <p:spPr>
          <a:xfrm rot="5400000" flipH="1" flipV="1">
            <a:off x="5484867" y="3933534"/>
            <a:ext cx="9758" cy="3198767"/>
          </a:xfrm>
          <a:prstGeom prst="curvedConnector3">
            <a:avLst>
              <a:gd name="adj1" fmla="val -3322279"/>
            </a:avLst>
          </a:prstGeom>
          <a:ln w="38100">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9198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1000"/>
                                        <p:tgtEl>
                                          <p:spTgt spid="15"/>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67"/>
                                        </p:tgtEl>
                                        <p:attrNameLst>
                                          <p:attrName>style.visibility</p:attrName>
                                        </p:attrNameLst>
                                      </p:cBhvr>
                                      <p:to>
                                        <p:strVal val="visible"/>
                                      </p:to>
                                    </p:set>
                                    <p:animEffect transition="in" filter="fade">
                                      <p:cBhvr>
                                        <p:cTn id="15" dur="1000"/>
                                        <p:tgtEl>
                                          <p:spTgt spid="67"/>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10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fade">
                                      <p:cBhvr>
                                        <p:cTn id="24" dur="1000"/>
                                        <p:tgtEl>
                                          <p:spTgt spid="26"/>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66"/>
                                        </p:tgtEl>
                                        <p:attrNameLst>
                                          <p:attrName>style.visibility</p:attrName>
                                        </p:attrNameLst>
                                      </p:cBhvr>
                                      <p:to>
                                        <p:strVal val="visible"/>
                                      </p:to>
                                    </p:set>
                                    <p:animEffect transition="in" filter="fade">
                                      <p:cBhvr>
                                        <p:cTn id="27" dur="1000"/>
                                        <p:tgtEl>
                                          <p:spTgt spid="66"/>
                                        </p:tgtEl>
                                      </p:cBhvr>
                                    </p:animEffect>
                                  </p:childTnLst>
                                </p:cTn>
                              </p:par>
                            </p:childTnLst>
                          </p:cTn>
                        </p:par>
                        <p:par>
                          <p:cTn id="28" fill="hold">
                            <p:stCondLst>
                              <p:cond delay="1000"/>
                            </p:stCondLst>
                            <p:childTnLst>
                              <p:par>
                                <p:cTn id="29" presetID="10" presetClass="entr" presetSubtype="0" fill="hold" nodeType="after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1000"/>
                                        <p:tgtEl>
                                          <p:spTgt spid="27"/>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65"/>
                                        </p:tgtEl>
                                        <p:attrNameLst>
                                          <p:attrName>style.visibility</p:attrName>
                                        </p:attrNameLst>
                                      </p:cBhvr>
                                      <p:to>
                                        <p:strVal val="visible"/>
                                      </p:to>
                                    </p:set>
                                    <p:animEffect transition="in" filter="fade">
                                      <p:cBhvr>
                                        <p:cTn id="34" dur="1000"/>
                                        <p:tgtEl>
                                          <p:spTgt spid="65"/>
                                        </p:tgtEl>
                                      </p:cBhvr>
                                    </p:animEffect>
                                  </p:childTnLst>
                                </p:cTn>
                              </p:par>
                            </p:childTnLst>
                          </p:cTn>
                        </p:par>
                        <p:par>
                          <p:cTn id="35" fill="hold">
                            <p:stCondLst>
                              <p:cond delay="2000"/>
                            </p:stCondLst>
                            <p:childTnLst>
                              <p:par>
                                <p:cTn id="36" presetID="10" presetClass="entr" presetSubtype="0" fill="hold" nodeType="afterEffect">
                                  <p:stCondLst>
                                    <p:cond delay="0"/>
                                  </p:stCondLst>
                                  <p:childTnLst>
                                    <p:set>
                                      <p:cBhvr>
                                        <p:cTn id="37" dur="1" fill="hold">
                                          <p:stCondLst>
                                            <p:cond delay="0"/>
                                          </p:stCondLst>
                                        </p:cTn>
                                        <p:tgtEl>
                                          <p:spTgt spid="62"/>
                                        </p:tgtEl>
                                        <p:attrNameLst>
                                          <p:attrName>style.visibility</p:attrName>
                                        </p:attrNameLst>
                                      </p:cBhvr>
                                      <p:to>
                                        <p:strVal val="visible"/>
                                      </p:to>
                                    </p:set>
                                    <p:animEffect transition="in" filter="fade">
                                      <p:cBhvr>
                                        <p:cTn id="38" dur="1000"/>
                                        <p:tgtEl>
                                          <p:spTgt spid="62"/>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54"/>
                                        </p:tgtEl>
                                        <p:attrNameLst>
                                          <p:attrName>style.visibility</p:attrName>
                                        </p:attrNameLst>
                                      </p:cBhvr>
                                      <p:to>
                                        <p:strVal val="visible"/>
                                      </p:to>
                                    </p:set>
                                    <p:animEffect transition="in" filter="fade">
                                      <p:cBhvr>
                                        <p:cTn id="41" dur="1000"/>
                                        <p:tgtEl>
                                          <p:spTgt spid="54"/>
                                        </p:tgtEl>
                                      </p:cBhvr>
                                    </p:animEffect>
                                  </p:childTnLst>
                                </p:cTn>
                              </p:par>
                            </p:childTnLst>
                          </p:cTn>
                        </p:par>
                        <p:par>
                          <p:cTn id="42" fill="hold">
                            <p:stCondLst>
                              <p:cond delay="3000"/>
                            </p:stCondLst>
                            <p:childTnLst>
                              <p:par>
                                <p:cTn id="43" presetID="10" presetClass="entr" presetSubtype="0" fill="hold" nodeType="afterEffect">
                                  <p:stCondLst>
                                    <p:cond delay="0"/>
                                  </p:stCondLst>
                                  <p:childTnLst>
                                    <p:set>
                                      <p:cBhvr>
                                        <p:cTn id="44" dur="1" fill="hold">
                                          <p:stCondLst>
                                            <p:cond delay="0"/>
                                          </p:stCondLst>
                                        </p:cTn>
                                        <p:tgtEl>
                                          <p:spTgt spid="55"/>
                                        </p:tgtEl>
                                        <p:attrNameLst>
                                          <p:attrName>style.visibility</p:attrName>
                                        </p:attrNameLst>
                                      </p:cBhvr>
                                      <p:to>
                                        <p:strVal val="visible"/>
                                      </p:to>
                                    </p:set>
                                    <p:animEffect transition="in" filter="fade">
                                      <p:cBhvr>
                                        <p:cTn id="45" dur="1000"/>
                                        <p:tgtEl>
                                          <p:spTgt spid="55"/>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53"/>
                                        </p:tgtEl>
                                        <p:attrNameLst>
                                          <p:attrName>style.visibility</p:attrName>
                                        </p:attrNameLst>
                                      </p:cBhvr>
                                      <p:to>
                                        <p:strVal val="visible"/>
                                      </p:to>
                                    </p:set>
                                    <p:animEffect transition="in" filter="fade">
                                      <p:cBhvr>
                                        <p:cTn id="48" dur="1000"/>
                                        <p:tgtEl>
                                          <p:spTgt spid="53"/>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01"/>
                                        </p:tgtEl>
                                        <p:attrNameLst>
                                          <p:attrName>style.visibility</p:attrName>
                                        </p:attrNameLst>
                                      </p:cBhvr>
                                      <p:to>
                                        <p:strVal val="visible"/>
                                      </p:to>
                                    </p:set>
                                    <p:animEffect transition="in" filter="fade">
                                      <p:cBhvr>
                                        <p:cTn id="53" dur="1000"/>
                                        <p:tgtEl>
                                          <p:spTgt spid="101"/>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09"/>
                                        </p:tgtEl>
                                        <p:attrNameLst>
                                          <p:attrName>style.visibility</p:attrName>
                                        </p:attrNameLst>
                                      </p:cBhvr>
                                      <p:to>
                                        <p:strVal val="visible"/>
                                      </p:to>
                                    </p:set>
                                    <p:animEffect transition="in" filter="fade">
                                      <p:cBhvr>
                                        <p:cTn id="58" dur="1000"/>
                                        <p:tgtEl>
                                          <p:spTgt spid="109"/>
                                        </p:tgtEl>
                                      </p:cBhvr>
                                    </p:animEffect>
                                  </p:childTnLst>
                                </p:cTn>
                              </p:par>
                            </p:childTnLst>
                          </p:cTn>
                        </p:par>
                        <p:par>
                          <p:cTn id="59" fill="hold">
                            <p:stCondLst>
                              <p:cond delay="1000"/>
                            </p:stCondLst>
                            <p:childTnLst>
                              <p:par>
                                <p:cTn id="60" presetID="10" presetClass="entr" presetSubtype="0" fill="hold" nodeType="afterEffect">
                                  <p:stCondLst>
                                    <p:cond delay="0"/>
                                  </p:stCondLst>
                                  <p:childTnLst>
                                    <p:set>
                                      <p:cBhvr>
                                        <p:cTn id="61" dur="1" fill="hold">
                                          <p:stCondLst>
                                            <p:cond delay="0"/>
                                          </p:stCondLst>
                                        </p:cTn>
                                        <p:tgtEl>
                                          <p:spTgt spid="110"/>
                                        </p:tgtEl>
                                        <p:attrNameLst>
                                          <p:attrName>style.visibility</p:attrName>
                                        </p:attrNameLst>
                                      </p:cBhvr>
                                      <p:to>
                                        <p:strVal val="visible"/>
                                      </p:to>
                                    </p:set>
                                    <p:animEffect transition="in" filter="fade">
                                      <p:cBhvr>
                                        <p:cTn id="62" dur="1000"/>
                                        <p:tgtEl>
                                          <p:spTgt spid="110"/>
                                        </p:tgtEl>
                                      </p:cBhvr>
                                    </p:animEffect>
                                  </p:childTnLst>
                                </p:cTn>
                              </p:par>
                            </p:childTnLst>
                          </p:cTn>
                        </p:par>
                        <p:par>
                          <p:cTn id="63" fill="hold">
                            <p:stCondLst>
                              <p:cond delay="2000"/>
                            </p:stCondLst>
                            <p:childTnLst>
                              <p:par>
                                <p:cTn id="64" presetID="10" presetClass="entr" presetSubtype="0" fill="hold" nodeType="afterEffect">
                                  <p:stCondLst>
                                    <p:cond delay="0"/>
                                  </p:stCondLst>
                                  <p:childTnLst>
                                    <p:set>
                                      <p:cBhvr>
                                        <p:cTn id="65" dur="1" fill="hold">
                                          <p:stCondLst>
                                            <p:cond delay="0"/>
                                          </p:stCondLst>
                                        </p:cTn>
                                        <p:tgtEl>
                                          <p:spTgt spid="113"/>
                                        </p:tgtEl>
                                        <p:attrNameLst>
                                          <p:attrName>style.visibility</p:attrName>
                                        </p:attrNameLst>
                                      </p:cBhvr>
                                      <p:to>
                                        <p:strVal val="visible"/>
                                      </p:to>
                                    </p:set>
                                    <p:animEffect transition="in" filter="fade">
                                      <p:cBhvr>
                                        <p:cTn id="66" dur="1000"/>
                                        <p:tgtEl>
                                          <p:spTgt spid="113"/>
                                        </p:tgtEl>
                                      </p:cBhvr>
                                    </p:animEffect>
                                  </p:childTnLst>
                                </p:cTn>
                              </p:par>
                            </p:childTnLst>
                          </p:cTn>
                        </p:par>
                        <p:par>
                          <p:cTn id="67" fill="hold">
                            <p:stCondLst>
                              <p:cond delay="3000"/>
                            </p:stCondLst>
                            <p:childTnLst>
                              <p:par>
                                <p:cTn id="68" presetID="10" presetClass="entr" presetSubtype="0" fill="hold" grpId="0" nodeType="afterEffect">
                                  <p:stCondLst>
                                    <p:cond delay="0"/>
                                  </p:stCondLst>
                                  <p:childTnLst>
                                    <p:set>
                                      <p:cBhvr>
                                        <p:cTn id="69" dur="1" fill="hold">
                                          <p:stCondLst>
                                            <p:cond delay="0"/>
                                          </p:stCondLst>
                                        </p:cTn>
                                        <p:tgtEl>
                                          <p:spTgt spid="116"/>
                                        </p:tgtEl>
                                        <p:attrNameLst>
                                          <p:attrName>style.visibility</p:attrName>
                                        </p:attrNameLst>
                                      </p:cBhvr>
                                      <p:to>
                                        <p:strVal val="visible"/>
                                      </p:to>
                                    </p:set>
                                    <p:animEffect transition="in" filter="fade">
                                      <p:cBhvr>
                                        <p:cTn id="70" dur="1000"/>
                                        <p:tgtEl>
                                          <p:spTgt spid="116"/>
                                        </p:tgtEl>
                                      </p:cBhvr>
                                    </p:animEffect>
                                  </p:childTnLst>
                                </p:cTn>
                              </p:par>
                            </p:childTnLst>
                          </p:cTn>
                        </p:par>
                        <p:par>
                          <p:cTn id="71" fill="hold">
                            <p:stCondLst>
                              <p:cond delay="4000"/>
                            </p:stCondLst>
                            <p:childTnLst>
                              <p:par>
                                <p:cTn id="72" presetID="10" presetClass="entr" presetSubtype="0" fill="hold" nodeType="afterEffect">
                                  <p:stCondLst>
                                    <p:cond delay="0"/>
                                  </p:stCondLst>
                                  <p:childTnLst>
                                    <p:set>
                                      <p:cBhvr>
                                        <p:cTn id="73" dur="1" fill="hold">
                                          <p:stCondLst>
                                            <p:cond delay="0"/>
                                          </p:stCondLst>
                                        </p:cTn>
                                        <p:tgtEl>
                                          <p:spTgt spid="117"/>
                                        </p:tgtEl>
                                        <p:attrNameLst>
                                          <p:attrName>style.visibility</p:attrName>
                                        </p:attrNameLst>
                                      </p:cBhvr>
                                      <p:to>
                                        <p:strVal val="visible"/>
                                      </p:to>
                                    </p:set>
                                    <p:animEffect transition="in" filter="fade">
                                      <p:cBhvr>
                                        <p:cTn id="74" dur="1000"/>
                                        <p:tgtEl>
                                          <p:spTgt spid="117"/>
                                        </p:tgtEl>
                                      </p:cBhvr>
                                    </p:animEffect>
                                  </p:childTnLst>
                                </p:cTn>
                              </p:par>
                            </p:childTnLst>
                          </p:cTn>
                        </p:par>
                        <p:par>
                          <p:cTn id="75" fill="hold">
                            <p:stCondLst>
                              <p:cond delay="5000"/>
                            </p:stCondLst>
                            <p:childTnLst>
                              <p:par>
                                <p:cTn id="76" presetID="10" presetClass="entr" presetSubtype="0" fill="hold" nodeType="afterEffect">
                                  <p:stCondLst>
                                    <p:cond delay="0"/>
                                  </p:stCondLst>
                                  <p:childTnLst>
                                    <p:set>
                                      <p:cBhvr>
                                        <p:cTn id="77" dur="1" fill="hold">
                                          <p:stCondLst>
                                            <p:cond delay="0"/>
                                          </p:stCondLst>
                                        </p:cTn>
                                        <p:tgtEl>
                                          <p:spTgt spid="121"/>
                                        </p:tgtEl>
                                        <p:attrNameLst>
                                          <p:attrName>style.visibility</p:attrName>
                                        </p:attrNameLst>
                                      </p:cBhvr>
                                      <p:to>
                                        <p:strVal val="visible"/>
                                      </p:to>
                                    </p:set>
                                    <p:animEffect transition="in" filter="fade">
                                      <p:cBhvr>
                                        <p:cTn id="78" dur="1000"/>
                                        <p:tgtEl>
                                          <p:spTgt spid="121"/>
                                        </p:tgtEl>
                                      </p:cBhvr>
                                    </p:animEffect>
                                  </p:childTnLst>
                                </p:cTn>
                              </p:par>
                            </p:childTnLst>
                          </p:cTn>
                        </p:par>
                        <p:par>
                          <p:cTn id="79" fill="hold">
                            <p:stCondLst>
                              <p:cond delay="6000"/>
                            </p:stCondLst>
                            <p:childTnLst>
                              <p:par>
                                <p:cTn id="80" presetID="10" presetClass="entr" presetSubtype="0" fill="hold" grpId="0" nodeType="afterEffect">
                                  <p:stCondLst>
                                    <p:cond delay="0"/>
                                  </p:stCondLst>
                                  <p:childTnLst>
                                    <p:set>
                                      <p:cBhvr>
                                        <p:cTn id="81" dur="1" fill="hold">
                                          <p:stCondLst>
                                            <p:cond delay="0"/>
                                          </p:stCondLst>
                                        </p:cTn>
                                        <p:tgtEl>
                                          <p:spTgt spid="118"/>
                                        </p:tgtEl>
                                        <p:attrNameLst>
                                          <p:attrName>style.visibility</p:attrName>
                                        </p:attrNameLst>
                                      </p:cBhvr>
                                      <p:to>
                                        <p:strVal val="visible"/>
                                      </p:to>
                                    </p:set>
                                    <p:animEffect transition="in" filter="fade">
                                      <p:cBhvr>
                                        <p:cTn id="82" dur="1000"/>
                                        <p:tgtEl>
                                          <p:spTgt spid="118"/>
                                        </p:tgtEl>
                                      </p:cBhvr>
                                    </p:animEffect>
                                  </p:childTnLst>
                                </p:cTn>
                              </p:par>
                            </p:childTnLst>
                          </p:cTn>
                        </p:par>
                        <p:par>
                          <p:cTn id="83" fill="hold">
                            <p:stCondLst>
                              <p:cond delay="7000"/>
                            </p:stCondLst>
                            <p:childTnLst>
                              <p:par>
                                <p:cTn id="84" presetID="10" presetClass="entr" presetSubtype="0" fill="hold" grpId="0" nodeType="afterEffect">
                                  <p:stCondLst>
                                    <p:cond delay="0"/>
                                  </p:stCondLst>
                                  <p:childTnLst>
                                    <p:set>
                                      <p:cBhvr>
                                        <p:cTn id="85" dur="1" fill="hold">
                                          <p:stCondLst>
                                            <p:cond delay="0"/>
                                          </p:stCondLst>
                                        </p:cTn>
                                        <p:tgtEl>
                                          <p:spTgt spid="119"/>
                                        </p:tgtEl>
                                        <p:attrNameLst>
                                          <p:attrName>style.visibility</p:attrName>
                                        </p:attrNameLst>
                                      </p:cBhvr>
                                      <p:to>
                                        <p:strVal val="visible"/>
                                      </p:to>
                                    </p:set>
                                    <p:animEffect transition="in" filter="fade">
                                      <p:cBhvr>
                                        <p:cTn id="86" dur="1000"/>
                                        <p:tgtEl>
                                          <p:spTgt spid="1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8" grpId="0" animBg="1"/>
      <p:bldP spid="54" grpId="0"/>
      <p:bldP spid="53" grpId="0"/>
      <p:bldP spid="65" grpId="0"/>
      <p:bldP spid="66" grpId="0"/>
      <p:bldP spid="109" grpId="0" animBg="1"/>
      <p:bldP spid="116" grpId="0" animBg="1"/>
      <p:bldP spid="118" grpId="0"/>
      <p:bldP spid="1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a:t>
            </a:r>
            <a:r>
              <a:rPr lang="en-GB" dirty="0"/>
              <a:t>presentation will describe how metadata created using RDA: Resource Description and Access is intended to be processed and used in resource discovery applications. RDA intentionally does not recommend any encoding format for the storage, transmission, or display of data, but it does specify the entities that are the focus of description, and their attributes and relationships. All RDA instructions and vocabularies are associated with one or more of the FRBR/FRAD entities Work, Expression, Manifestation, Item, Person, Family, and Corporate Body. The presentation discusses three basic data architectures supported by RDA: Flat file; relational; linked, and their relationship to the RDA instructions. The RDA element set was recently published as a namespace, so that URIs for RDA elements can be used to publish RDA linked data. The presentation shows how this data can be processed to make it suitable for sharing with data and applications within and beyond the RDA environment.</a:t>
            </a:r>
          </a:p>
          <a:p>
            <a:endParaRPr lang="en-GB" dirty="0"/>
          </a:p>
        </p:txBody>
      </p:sp>
    </p:spTree>
    <p:extLst>
      <p:ext uri="{BB962C8B-B14F-4D97-AF65-F5344CB8AC3E}">
        <p14:creationId xmlns:p14="http://schemas.microsoft.com/office/powerpoint/2010/main" val="41423656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476672"/>
            <a:ext cx="3736664" cy="769441"/>
          </a:xfrm>
          <a:prstGeom prst="rect">
            <a:avLst/>
          </a:prstGeom>
          <a:noFill/>
        </p:spPr>
        <p:txBody>
          <a:bodyPr wrap="none" rtlCol="0">
            <a:spAutoFit/>
          </a:bodyPr>
          <a:lstStyle/>
          <a:p>
            <a:r>
              <a:rPr lang="en-GB" sz="4400" dirty="0" smtClean="0"/>
              <a:t>DCAM and RDA</a:t>
            </a:r>
            <a:endParaRPr lang="en-GB" sz="4400" dirty="0"/>
          </a:p>
        </p:txBody>
      </p:sp>
      <p:sp>
        <p:nvSpPr>
          <p:cNvPr id="3" name="TextBox 2"/>
          <p:cNvSpPr txBox="1"/>
          <p:nvPr/>
        </p:nvSpPr>
        <p:spPr>
          <a:xfrm>
            <a:off x="4499992" y="599782"/>
            <a:ext cx="4220771" cy="523220"/>
          </a:xfrm>
          <a:prstGeom prst="rect">
            <a:avLst/>
          </a:prstGeom>
          <a:noFill/>
          <a:ln w="25400">
            <a:solidFill>
              <a:schemeClr val="accent1">
                <a:shade val="50000"/>
              </a:schemeClr>
            </a:solidFill>
          </a:ln>
        </p:spPr>
        <p:txBody>
          <a:bodyPr wrap="none" rtlCol="0">
            <a:spAutoFit/>
          </a:bodyPr>
          <a:lstStyle/>
          <a:p>
            <a:r>
              <a:rPr lang="en-GB" sz="2800" dirty="0" smtClean="0"/>
              <a:t>Dublin Core Abstract Model</a:t>
            </a:r>
            <a:endParaRPr lang="en-GB" sz="2800" dirty="0"/>
          </a:p>
        </p:txBody>
      </p:sp>
      <p:sp>
        <p:nvSpPr>
          <p:cNvPr id="4" name="TextBox 3"/>
          <p:cNvSpPr txBox="1"/>
          <p:nvPr/>
        </p:nvSpPr>
        <p:spPr>
          <a:xfrm>
            <a:off x="5872835" y="1660812"/>
            <a:ext cx="1475084" cy="523220"/>
          </a:xfrm>
          <a:prstGeom prst="rect">
            <a:avLst/>
          </a:prstGeom>
          <a:noFill/>
          <a:ln w="25400">
            <a:solidFill>
              <a:schemeClr val="accent1">
                <a:shade val="50000"/>
              </a:schemeClr>
            </a:solidFill>
          </a:ln>
        </p:spPr>
        <p:txBody>
          <a:bodyPr wrap="none" rtlCol="0">
            <a:spAutoFit/>
          </a:bodyPr>
          <a:lstStyle/>
          <a:p>
            <a:r>
              <a:rPr lang="en-GB" sz="2800" dirty="0" smtClean="0"/>
              <a:t>&lt;</a:t>
            </a:r>
            <a:r>
              <a:rPr lang="en-GB" sz="2800" dirty="0" err="1" smtClean="0"/>
              <a:t>indecs</a:t>
            </a:r>
            <a:r>
              <a:rPr lang="en-GB" sz="2800" dirty="0" smtClean="0"/>
              <a:t>&gt;</a:t>
            </a:r>
            <a:endParaRPr lang="en-GB" sz="2800" dirty="0"/>
          </a:p>
        </p:txBody>
      </p:sp>
      <p:sp>
        <p:nvSpPr>
          <p:cNvPr id="5" name="Plus 4"/>
          <p:cNvSpPr/>
          <p:nvPr/>
        </p:nvSpPr>
        <p:spPr>
          <a:xfrm>
            <a:off x="6394353" y="1164007"/>
            <a:ext cx="432048" cy="498466"/>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ight Arrow 5"/>
          <p:cNvSpPr/>
          <p:nvPr/>
        </p:nvSpPr>
        <p:spPr>
          <a:xfrm>
            <a:off x="2970322" y="2485417"/>
            <a:ext cx="712328"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4109911" y="2403827"/>
            <a:ext cx="4659481" cy="523220"/>
          </a:xfrm>
          <a:prstGeom prst="rect">
            <a:avLst/>
          </a:prstGeom>
          <a:noFill/>
          <a:ln w="25400">
            <a:noFill/>
          </a:ln>
        </p:spPr>
        <p:txBody>
          <a:bodyPr wrap="none" rtlCol="0">
            <a:spAutoFit/>
          </a:bodyPr>
          <a:lstStyle/>
          <a:p>
            <a:r>
              <a:rPr lang="en-GB" sz="2800" dirty="0" smtClean="0"/>
              <a:t>Basic RDA metadata structures</a:t>
            </a:r>
            <a:endParaRPr lang="en-GB" sz="2800" dirty="0"/>
          </a:p>
        </p:txBody>
      </p:sp>
      <p:grpSp>
        <p:nvGrpSpPr>
          <p:cNvPr id="8" name="Group 7"/>
          <p:cNvGrpSpPr/>
          <p:nvPr/>
        </p:nvGrpSpPr>
        <p:grpSpPr>
          <a:xfrm>
            <a:off x="786825" y="2859858"/>
            <a:ext cx="2304256" cy="1088588"/>
            <a:chOff x="1212888" y="3552166"/>
            <a:chExt cx="2304256" cy="1088588"/>
          </a:xfrm>
        </p:grpSpPr>
        <p:sp>
          <p:nvSpPr>
            <p:cNvPr id="9" name="Oval 8"/>
            <p:cNvSpPr/>
            <p:nvPr/>
          </p:nvSpPr>
          <p:spPr>
            <a:xfrm>
              <a:off x="1212888" y="3552166"/>
              <a:ext cx="2304256" cy="10885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348724" y="3619355"/>
              <a:ext cx="2032584" cy="811367"/>
            </a:xfrm>
            <a:prstGeom prst="rect">
              <a:avLst/>
            </a:prstGeom>
            <a:noFill/>
          </p:spPr>
          <p:txBody>
            <a:bodyPr wrap="square" lIns="36000" tIns="36000" rIns="36000" bIns="36000" rtlCol="0">
              <a:spAutoFit/>
            </a:bodyPr>
            <a:lstStyle/>
            <a:p>
              <a:pPr algn="ctr"/>
              <a:r>
                <a:rPr lang="en-GB" sz="2400" dirty="0" smtClean="0"/>
                <a:t>ex:</a:t>
              </a:r>
              <a:endParaRPr lang="en-GB" sz="2400" dirty="0"/>
            </a:p>
            <a:p>
              <a:pPr algn="ctr"/>
              <a:r>
                <a:rPr lang="en-GB" sz="2400" dirty="0" err="1" smtClean="0"/>
                <a:t>ExpressionURI</a:t>
              </a:r>
              <a:endParaRPr lang="en-GB" sz="2400" dirty="0"/>
            </a:p>
          </p:txBody>
        </p:sp>
      </p:grpSp>
      <p:grpSp>
        <p:nvGrpSpPr>
          <p:cNvPr id="14" name="Group 13"/>
          <p:cNvGrpSpPr/>
          <p:nvPr/>
        </p:nvGrpSpPr>
        <p:grpSpPr>
          <a:xfrm>
            <a:off x="211243" y="3948446"/>
            <a:ext cx="1734060" cy="1191912"/>
            <a:chOff x="-1447595" y="797202"/>
            <a:chExt cx="1734060" cy="1191912"/>
          </a:xfrm>
        </p:grpSpPr>
        <p:cxnSp>
          <p:nvCxnSpPr>
            <p:cNvPr id="15" name="Curved Connector 14"/>
            <p:cNvCxnSpPr>
              <a:stCxn id="9" idx="4"/>
              <a:endCxn id="24" idx="0"/>
            </p:cNvCxnSpPr>
            <p:nvPr/>
          </p:nvCxnSpPr>
          <p:spPr>
            <a:xfrm rot="5400000">
              <a:off x="-312666" y="1389983"/>
              <a:ext cx="1185562"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447595" y="797202"/>
              <a:ext cx="1721360" cy="1180699"/>
            </a:xfrm>
            <a:prstGeom prst="rect">
              <a:avLst/>
            </a:prstGeom>
            <a:noFill/>
            <a:ln w="25400">
              <a:noFill/>
            </a:ln>
          </p:spPr>
          <p:txBody>
            <a:bodyPr wrap="square" lIns="36000" tIns="36000" rIns="36000" bIns="36000" rtlCol="0">
              <a:spAutoFit/>
            </a:bodyPr>
            <a:lstStyle/>
            <a:p>
              <a:pPr algn="r"/>
              <a:r>
                <a:rPr lang="en-GB" sz="2400" dirty="0" err="1" smtClean="0"/>
                <a:t>rdae</a:t>
              </a:r>
              <a:r>
                <a:rPr lang="en-GB" sz="2400" dirty="0" smtClean="0"/>
                <a:t>:</a:t>
              </a:r>
            </a:p>
            <a:p>
              <a:pPr algn="r"/>
              <a:r>
                <a:rPr lang="en-GB" sz="2400" dirty="0" smtClean="0"/>
                <a:t>“has content</a:t>
              </a:r>
            </a:p>
            <a:p>
              <a:pPr algn="r"/>
              <a:r>
                <a:rPr lang="en-GB" sz="2400" dirty="0" smtClean="0"/>
                <a:t>type”</a:t>
              </a:r>
              <a:endParaRPr lang="en-GB" sz="2400" dirty="0"/>
            </a:p>
          </p:txBody>
        </p:sp>
      </p:grpSp>
      <p:grpSp>
        <p:nvGrpSpPr>
          <p:cNvPr id="20" name="Group 19"/>
          <p:cNvGrpSpPr/>
          <p:nvPr/>
        </p:nvGrpSpPr>
        <p:grpSpPr>
          <a:xfrm>
            <a:off x="2320832" y="4220458"/>
            <a:ext cx="2909911" cy="1052052"/>
            <a:chOff x="1845375" y="2317531"/>
            <a:chExt cx="2909911" cy="1052052"/>
          </a:xfrm>
        </p:grpSpPr>
        <p:cxnSp>
          <p:nvCxnSpPr>
            <p:cNvPr id="21" name="Curved Connector 20"/>
            <p:cNvCxnSpPr>
              <a:stCxn id="24" idx="7"/>
              <a:endCxn id="26" idx="1"/>
            </p:cNvCxnSpPr>
            <p:nvPr/>
          </p:nvCxnSpPr>
          <p:spPr>
            <a:xfrm rot="5400000" flipH="1" flipV="1">
              <a:off x="2976735" y="1591031"/>
              <a:ext cx="647192" cy="2909911"/>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783027" y="2317531"/>
              <a:ext cx="1891447" cy="442035"/>
            </a:xfrm>
            <a:prstGeom prst="rect">
              <a:avLst/>
            </a:prstGeom>
            <a:noFill/>
            <a:ln w="25400">
              <a:noFill/>
            </a:ln>
          </p:spPr>
          <p:txBody>
            <a:bodyPr wrap="square" lIns="36000" tIns="36000" rIns="36000" bIns="36000" rtlCol="0">
              <a:spAutoFit/>
            </a:bodyPr>
            <a:lstStyle/>
            <a:p>
              <a:pPr algn="ctr"/>
              <a:r>
                <a:rPr lang="en-GB" sz="2400" dirty="0" err="1"/>
                <a:t>r</a:t>
              </a:r>
              <a:r>
                <a:rPr lang="en-GB" sz="2400" dirty="0" err="1" smtClean="0"/>
                <a:t>dfs:label</a:t>
              </a:r>
              <a:endParaRPr lang="en-GB" sz="2400" dirty="0"/>
            </a:p>
          </p:txBody>
        </p:sp>
      </p:grpSp>
      <p:grpSp>
        <p:nvGrpSpPr>
          <p:cNvPr id="23" name="Group 22"/>
          <p:cNvGrpSpPr/>
          <p:nvPr/>
        </p:nvGrpSpPr>
        <p:grpSpPr>
          <a:xfrm>
            <a:off x="1398893" y="5134008"/>
            <a:ext cx="1080120" cy="945744"/>
            <a:chOff x="1683817" y="3552166"/>
            <a:chExt cx="1080120" cy="945744"/>
          </a:xfrm>
        </p:grpSpPr>
        <p:sp>
          <p:nvSpPr>
            <p:cNvPr id="24" name="Oval 23"/>
            <p:cNvSpPr/>
            <p:nvPr/>
          </p:nvSpPr>
          <p:spPr>
            <a:xfrm>
              <a:off x="1683817" y="3552166"/>
              <a:ext cx="1080120"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1756948" y="3619355"/>
              <a:ext cx="933859" cy="811367"/>
            </a:xfrm>
            <a:prstGeom prst="rect">
              <a:avLst/>
            </a:prstGeom>
            <a:noFill/>
          </p:spPr>
          <p:txBody>
            <a:bodyPr wrap="square" lIns="36000" tIns="36000" rIns="36000" bIns="36000" rtlCol="0">
              <a:spAutoFit/>
            </a:bodyPr>
            <a:lstStyle/>
            <a:p>
              <a:pPr algn="ctr"/>
              <a:r>
                <a:rPr lang="en-GB" sz="2400" dirty="0" err="1" smtClean="0"/>
                <a:t>rdact</a:t>
              </a:r>
              <a:r>
                <a:rPr lang="en-GB" sz="2400" dirty="0" smtClean="0"/>
                <a:t>:</a:t>
              </a:r>
              <a:endParaRPr lang="en-GB" sz="2400" dirty="0"/>
            </a:p>
            <a:p>
              <a:pPr algn="ctr"/>
              <a:r>
                <a:rPr lang="en-GB" sz="2400" dirty="0" smtClean="0"/>
                <a:t>1010</a:t>
              </a:r>
              <a:endParaRPr lang="en-GB" sz="2400" dirty="0"/>
            </a:p>
          </p:txBody>
        </p:sp>
      </p:grpSp>
      <p:sp>
        <p:nvSpPr>
          <p:cNvPr id="26" name="TextBox 25"/>
          <p:cNvSpPr txBox="1"/>
          <p:nvPr/>
        </p:nvSpPr>
        <p:spPr>
          <a:xfrm>
            <a:off x="5230744" y="4404299"/>
            <a:ext cx="3191313" cy="442035"/>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smtClean="0"/>
              <a:t>“notated </a:t>
            </a:r>
            <a:r>
              <a:rPr lang="en-GB" sz="2400" dirty="0" err="1" smtClean="0"/>
              <a:t>music”@en</a:t>
            </a:r>
            <a:endParaRPr lang="en-GB" sz="2400" dirty="0"/>
          </a:p>
        </p:txBody>
      </p:sp>
      <p:grpSp>
        <p:nvGrpSpPr>
          <p:cNvPr id="33" name="Group 32"/>
          <p:cNvGrpSpPr/>
          <p:nvPr/>
        </p:nvGrpSpPr>
        <p:grpSpPr>
          <a:xfrm>
            <a:off x="2320832" y="5297456"/>
            <a:ext cx="2909911" cy="643795"/>
            <a:chOff x="1678148" y="2008107"/>
            <a:chExt cx="2909911" cy="643795"/>
          </a:xfrm>
        </p:grpSpPr>
        <p:cxnSp>
          <p:nvCxnSpPr>
            <p:cNvPr id="34" name="Curved Connector 33"/>
            <p:cNvCxnSpPr>
              <a:stCxn id="24" idx="5"/>
              <a:endCxn id="36" idx="1"/>
            </p:cNvCxnSpPr>
            <p:nvPr/>
          </p:nvCxnSpPr>
          <p:spPr>
            <a:xfrm rot="5400000" flipH="1" flipV="1">
              <a:off x="3050315" y="1114158"/>
              <a:ext cx="165577" cy="2909911"/>
            </a:xfrm>
            <a:prstGeom prst="curvedConnector4">
              <a:avLst>
                <a:gd name="adj1" fmla="val -138063"/>
                <a:gd name="adj2" fmla="val 52718"/>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680625" y="2008107"/>
              <a:ext cx="1891447" cy="442035"/>
            </a:xfrm>
            <a:prstGeom prst="rect">
              <a:avLst/>
            </a:prstGeom>
            <a:noFill/>
            <a:ln w="25400">
              <a:noFill/>
            </a:ln>
          </p:spPr>
          <p:txBody>
            <a:bodyPr wrap="square" lIns="36000" tIns="36000" rIns="36000" bIns="36000" rtlCol="0">
              <a:spAutoFit/>
            </a:bodyPr>
            <a:lstStyle/>
            <a:p>
              <a:pPr algn="ctr"/>
              <a:r>
                <a:rPr lang="en-GB" sz="2400" dirty="0" err="1" smtClean="0"/>
                <a:t>skos:inScheme</a:t>
              </a:r>
              <a:endParaRPr lang="en-GB" sz="2400" dirty="0"/>
            </a:p>
          </p:txBody>
        </p:sp>
      </p:grpSp>
      <p:sp>
        <p:nvSpPr>
          <p:cNvPr id="36" name="TextBox 35"/>
          <p:cNvSpPr txBox="1"/>
          <p:nvPr/>
        </p:nvSpPr>
        <p:spPr>
          <a:xfrm>
            <a:off x="5230744" y="5369990"/>
            <a:ext cx="3191313" cy="811367"/>
          </a:xfrm>
          <a:prstGeom prst="rect">
            <a:avLst/>
          </a:prstGeom>
          <a:noFill/>
          <a:ln w="25400">
            <a:solidFill>
              <a:schemeClr val="accent1">
                <a:shade val="95000"/>
                <a:satMod val="105000"/>
              </a:schemeClr>
            </a:solidFill>
          </a:ln>
        </p:spPr>
        <p:txBody>
          <a:bodyPr wrap="square" lIns="36000" tIns="36000" rIns="36000" bIns="36000" rtlCol="0">
            <a:spAutoFit/>
          </a:bodyPr>
          <a:lstStyle/>
          <a:p>
            <a:pPr algn="ctr"/>
            <a:r>
              <a:rPr lang="en-GB" sz="2400" dirty="0" err="1"/>
              <a:t>r</a:t>
            </a:r>
            <a:r>
              <a:rPr lang="en-GB" sz="2400" dirty="0" err="1" smtClean="0"/>
              <a:t>daterms</a:t>
            </a:r>
            <a:r>
              <a:rPr lang="en-GB" sz="2400" dirty="0" smtClean="0"/>
              <a:t>:</a:t>
            </a:r>
          </a:p>
          <a:p>
            <a:pPr algn="ctr"/>
            <a:r>
              <a:rPr lang="en-GB" sz="2400" dirty="0" err="1" smtClean="0"/>
              <a:t>RDAContentType</a:t>
            </a:r>
            <a:endParaRPr lang="en-GB" sz="2400" dirty="0"/>
          </a:p>
        </p:txBody>
      </p:sp>
    </p:spTree>
    <p:extLst>
      <p:ext uri="{BB962C8B-B14F-4D97-AF65-F5344CB8AC3E}">
        <p14:creationId xmlns:p14="http://schemas.microsoft.com/office/powerpoint/2010/main" val="1230750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1000"/>
                                        <p:tgtEl>
                                          <p:spTgt spid="5"/>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1000"/>
                                        <p:tgtEl>
                                          <p:spTgt spid="4"/>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childTnLst>
                                </p:cTn>
                              </p:par>
                            </p:childTnLst>
                          </p:cTn>
                        </p:par>
                        <p:par>
                          <p:cTn id="29" fill="hold">
                            <p:stCondLst>
                              <p:cond delay="1000"/>
                            </p:stCondLst>
                            <p:childTnLst>
                              <p:par>
                                <p:cTn id="30" presetID="10" presetClass="entr" presetSubtype="0" fill="hold" nodeType="after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1000"/>
                                        <p:tgtEl>
                                          <p:spTgt spid="14"/>
                                        </p:tgtEl>
                                      </p:cBhvr>
                                    </p:animEffect>
                                  </p:childTnLst>
                                </p:cTn>
                              </p:par>
                            </p:childTnLst>
                          </p:cTn>
                        </p:par>
                        <p:par>
                          <p:cTn id="33" fill="hold">
                            <p:stCondLst>
                              <p:cond delay="2000"/>
                            </p:stCondLst>
                            <p:childTnLst>
                              <p:par>
                                <p:cTn id="34" presetID="10" presetClass="entr" presetSubtype="0" fill="hold" nodeType="after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fade">
                                      <p:cBhvr>
                                        <p:cTn id="36" dur="1000"/>
                                        <p:tgtEl>
                                          <p:spTgt spid="23"/>
                                        </p:tgtEl>
                                      </p:cBhvr>
                                    </p:animEffect>
                                  </p:childTnLst>
                                </p:cTn>
                              </p:par>
                            </p:childTnLst>
                          </p:cTn>
                        </p:par>
                        <p:par>
                          <p:cTn id="37" fill="hold">
                            <p:stCondLst>
                              <p:cond delay="3000"/>
                            </p:stCondLst>
                            <p:childTnLst>
                              <p:par>
                                <p:cTn id="38" presetID="10" presetClass="entr" presetSubtype="0" fill="hold" nodeType="after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1000"/>
                                        <p:tgtEl>
                                          <p:spTgt spid="20"/>
                                        </p:tgtEl>
                                      </p:cBhvr>
                                    </p:animEffect>
                                  </p:childTnLst>
                                </p:cTn>
                              </p:par>
                            </p:childTnLst>
                          </p:cTn>
                        </p:par>
                        <p:par>
                          <p:cTn id="41" fill="hold">
                            <p:stCondLst>
                              <p:cond delay="4000"/>
                            </p:stCondLst>
                            <p:childTnLst>
                              <p:par>
                                <p:cTn id="42" presetID="10" presetClass="entr" presetSubtype="0" fill="hold" grpId="0" nodeType="after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fade">
                                      <p:cBhvr>
                                        <p:cTn id="44" dur="1000"/>
                                        <p:tgtEl>
                                          <p:spTgt spid="26"/>
                                        </p:tgtEl>
                                      </p:cBhvr>
                                    </p:animEffect>
                                  </p:childTnLst>
                                </p:cTn>
                              </p:par>
                            </p:childTnLst>
                          </p:cTn>
                        </p:par>
                        <p:par>
                          <p:cTn id="45" fill="hold">
                            <p:stCondLst>
                              <p:cond delay="5000"/>
                            </p:stCondLst>
                            <p:childTnLst>
                              <p:par>
                                <p:cTn id="46" presetID="10" presetClass="entr" presetSubtype="0" fill="hold" nodeType="afterEffect">
                                  <p:stCondLst>
                                    <p:cond delay="0"/>
                                  </p:stCondLst>
                                  <p:childTnLst>
                                    <p:set>
                                      <p:cBhvr>
                                        <p:cTn id="47" dur="1" fill="hold">
                                          <p:stCondLst>
                                            <p:cond delay="0"/>
                                          </p:stCondLst>
                                        </p:cTn>
                                        <p:tgtEl>
                                          <p:spTgt spid="33"/>
                                        </p:tgtEl>
                                        <p:attrNameLst>
                                          <p:attrName>style.visibility</p:attrName>
                                        </p:attrNameLst>
                                      </p:cBhvr>
                                      <p:to>
                                        <p:strVal val="visible"/>
                                      </p:to>
                                    </p:set>
                                    <p:animEffect transition="in" filter="fade">
                                      <p:cBhvr>
                                        <p:cTn id="48" dur="1000"/>
                                        <p:tgtEl>
                                          <p:spTgt spid="33"/>
                                        </p:tgtEl>
                                      </p:cBhvr>
                                    </p:animEffect>
                                  </p:childTnLst>
                                </p:cTn>
                              </p:par>
                            </p:childTnLst>
                          </p:cTn>
                        </p:par>
                        <p:par>
                          <p:cTn id="49" fill="hold">
                            <p:stCondLst>
                              <p:cond delay="6000"/>
                            </p:stCondLst>
                            <p:childTnLst>
                              <p:par>
                                <p:cTn id="50" presetID="10" presetClass="entr" presetSubtype="0" fill="hold" grpId="0" nodeType="afterEffect">
                                  <p:stCondLst>
                                    <p:cond delay="0"/>
                                  </p:stCondLst>
                                  <p:childTnLst>
                                    <p:set>
                                      <p:cBhvr>
                                        <p:cTn id="51" dur="1" fill="hold">
                                          <p:stCondLst>
                                            <p:cond delay="0"/>
                                          </p:stCondLst>
                                        </p:cTn>
                                        <p:tgtEl>
                                          <p:spTgt spid="36"/>
                                        </p:tgtEl>
                                        <p:attrNameLst>
                                          <p:attrName>style.visibility</p:attrName>
                                        </p:attrNameLst>
                                      </p:cBhvr>
                                      <p:to>
                                        <p:strVal val="visible"/>
                                      </p:to>
                                    </p:set>
                                    <p:animEffect transition="in" filter="fade">
                                      <p:cBhvr>
                                        <p:cTn id="52" dur="1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p:bldP spid="26" grpId="0" animBg="1"/>
      <p:bldP spid="3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18907" y="3800431"/>
            <a:ext cx="2304256" cy="1088588"/>
            <a:chOff x="1212888" y="3552166"/>
            <a:chExt cx="2304256" cy="1088588"/>
          </a:xfrm>
        </p:grpSpPr>
        <p:sp>
          <p:nvSpPr>
            <p:cNvPr id="3" name="Oval 2"/>
            <p:cNvSpPr/>
            <p:nvPr/>
          </p:nvSpPr>
          <p:spPr>
            <a:xfrm>
              <a:off x="1212888" y="3552166"/>
              <a:ext cx="2304256" cy="10885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1280806" y="3690777"/>
              <a:ext cx="2168420" cy="811367"/>
            </a:xfrm>
            <a:prstGeom prst="rect">
              <a:avLst/>
            </a:prstGeom>
            <a:noFill/>
          </p:spPr>
          <p:txBody>
            <a:bodyPr wrap="square" lIns="36000" tIns="36000" rIns="36000" bIns="36000" rtlCol="0">
              <a:spAutoFit/>
            </a:bodyPr>
            <a:lstStyle/>
            <a:p>
              <a:pPr algn="ctr"/>
              <a:r>
                <a:rPr lang="en-GB" sz="2400" dirty="0" err="1" smtClean="0"/>
                <a:t>rdac</a:t>
              </a:r>
              <a:r>
                <a:rPr lang="en-GB" sz="2400" dirty="0" smtClean="0"/>
                <a:t>:</a:t>
              </a:r>
              <a:endParaRPr lang="en-GB" sz="2400" dirty="0"/>
            </a:p>
            <a:p>
              <a:pPr algn="ctr"/>
              <a:r>
                <a:rPr lang="en-GB" sz="2400" dirty="0" smtClean="0"/>
                <a:t>“Manifestation”</a:t>
              </a:r>
              <a:endParaRPr lang="en-GB" sz="2400" dirty="0"/>
            </a:p>
          </p:txBody>
        </p:sp>
      </p:grpSp>
      <p:grpSp>
        <p:nvGrpSpPr>
          <p:cNvPr id="5" name="Group 4"/>
          <p:cNvGrpSpPr/>
          <p:nvPr/>
        </p:nvGrpSpPr>
        <p:grpSpPr>
          <a:xfrm>
            <a:off x="718907" y="4889020"/>
            <a:ext cx="2422604" cy="836068"/>
            <a:chOff x="-939931" y="1737776"/>
            <a:chExt cx="2422604" cy="836068"/>
          </a:xfrm>
        </p:grpSpPr>
        <p:cxnSp>
          <p:nvCxnSpPr>
            <p:cNvPr id="6" name="Curved Connector 5"/>
            <p:cNvCxnSpPr>
              <a:stCxn id="19" idx="2"/>
              <a:endCxn id="3" idx="4"/>
            </p:cNvCxnSpPr>
            <p:nvPr/>
          </p:nvCxnSpPr>
          <p:spPr>
            <a:xfrm rot="10800000">
              <a:off x="212198" y="1737776"/>
              <a:ext cx="1270475" cy="398001"/>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939931" y="1762477"/>
              <a:ext cx="1387684" cy="811367"/>
            </a:xfrm>
            <a:prstGeom prst="rect">
              <a:avLst/>
            </a:prstGeom>
            <a:noFill/>
            <a:ln w="25400">
              <a:noFill/>
            </a:ln>
          </p:spPr>
          <p:txBody>
            <a:bodyPr wrap="square" lIns="36000" tIns="36000" rIns="36000" bIns="36000" rtlCol="0">
              <a:spAutoFit/>
            </a:bodyPr>
            <a:lstStyle/>
            <a:p>
              <a:r>
                <a:rPr lang="en-GB" sz="2400" dirty="0" err="1" smtClean="0"/>
                <a:t>rdfs</a:t>
              </a:r>
              <a:r>
                <a:rPr lang="en-GB" sz="2400" dirty="0" smtClean="0"/>
                <a:t>:</a:t>
              </a:r>
            </a:p>
            <a:p>
              <a:r>
                <a:rPr lang="en-GB" sz="2400" dirty="0" smtClean="0"/>
                <a:t>“domain”</a:t>
              </a:r>
              <a:endParaRPr lang="en-GB" sz="2400" dirty="0"/>
            </a:p>
          </p:txBody>
        </p:sp>
      </p:grpSp>
      <p:sp>
        <p:nvSpPr>
          <p:cNvPr id="11" name="TextBox 10"/>
          <p:cNvSpPr txBox="1"/>
          <p:nvPr/>
        </p:nvSpPr>
        <p:spPr>
          <a:xfrm>
            <a:off x="467544" y="476672"/>
            <a:ext cx="7235507" cy="769441"/>
          </a:xfrm>
          <a:prstGeom prst="rect">
            <a:avLst/>
          </a:prstGeom>
          <a:noFill/>
        </p:spPr>
        <p:txBody>
          <a:bodyPr wrap="none" rtlCol="0">
            <a:spAutoFit/>
          </a:bodyPr>
          <a:lstStyle/>
          <a:p>
            <a:r>
              <a:rPr lang="en-GB" sz="4400" dirty="0" smtClean="0"/>
              <a:t>High-level metadata structures</a:t>
            </a:r>
            <a:endParaRPr lang="en-GB" sz="4400" dirty="0"/>
          </a:p>
        </p:txBody>
      </p:sp>
      <p:grpSp>
        <p:nvGrpSpPr>
          <p:cNvPr id="12" name="Group 11"/>
          <p:cNvGrpSpPr/>
          <p:nvPr/>
        </p:nvGrpSpPr>
        <p:grpSpPr>
          <a:xfrm>
            <a:off x="3571004" y="2939243"/>
            <a:ext cx="1512168" cy="945744"/>
            <a:chOff x="1683817" y="3552166"/>
            <a:chExt cx="1512168" cy="945744"/>
          </a:xfrm>
        </p:grpSpPr>
        <p:sp>
          <p:nvSpPr>
            <p:cNvPr id="13" name="Oval 12"/>
            <p:cNvSpPr/>
            <p:nvPr/>
          </p:nvSpPr>
          <p:spPr>
            <a:xfrm>
              <a:off x="1683817" y="3552166"/>
              <a:ext cx="151216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1720383" y="3619355"/>
              <a:ext cx="1439037" cy="811367"/>
            </a:xfrm>
            <a:prstGeom prst="rect">
              <a:avLst/>
            </a:prstGeom>
            <a:noFill/>
          </p:spPr>
          <p:txBody>
            <a:bodyPr wrap="square" lIns="36000" tIns="36000" rIns="36000" bIns="36000" rtlCol="0">
              <a:spAutoFit/>
            </a:bodyPr>
            <a:lstStyle/>
            <a:p>
              <a:pPr algn="ctr"/>
              <a:r>
                <a:rPr lang="en-GB" sz="2400" dirty="0" err="1" smtClean="0"/>
                <a:t>rdam</a:t>
              </a:r>
              <a:r>
                <a:rPr lang="en-GB" sz="2400" dirty="0" smtClean="0"/>
                <a:t>:</a:t>
              </a:r>
              <a:endParaRPr lang="en-GB" sz="2400" dirty="0"/>
            </a:p>
            <a:p>
              <a:pPr algn="ctr"/>
              <a:r>
                <a:rPr lang="en-GB" sz="2400" dirty="0" smtClean="0"/>
                <a:t>“has title”</a:t>
              </a:r>
              <a:endParaRPr lang="en-GB" sz="2400" dirty="0"/>
            </a:p>
          </p:txBody>
        </p:sp>
      </p:grpSp>
      <p:grpSp>
        <p:nvGrpSpPr>
          <p:cNvPr id="15" name="Group 14"/>
          <p:cNvGrpSpPr/>
          <p:nvPr/>
        </p:nvGrpSpPr>
        <p:grpSpPr>
          <a:xfrm>
            <a:off x="6447280" y="1786553"/>
            <a:ext cx="1512168" cy="945744"/>
            <a:chOff x="1683817" y="3552166"/>
            <a:chExt cx="1512168" cy="945744"/>
          </a:xfrm>
        </p:grpSpPr>
        <p:sp>
          <p:nvSpPr>
            <p:cNvPr id="16" name="Oval 15"/>
            <p:cNvSpPr/>
            <p:nvPr/>
          </p:nvSpPr>
          <p:spPr>
            <a:xfrm>
              <a:off x="1683817" y="3552166"/>
              <a:ext cx="1512168"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720383" y="3619355"/>
              <a:ext cx="1439037" cy="811367"/>
            </a:xfrm>
            <a:prstGeom prst="rect">
              <a:avLst/>
            </a:prstGeom>
            <a:noFill/>
          </p:spPr>
          <p:txBody>
            <a:bodyPr wrap="square" lIns="36000" tIns="36000" rIns="36000" bIns="36000" rtlCol="0">
              <a:spAutoFit/>
            </a:bodyPr>
            <a:lstStyle/>
            <a:p>
              <a:pPr algn="ctr"/>
              <a:r>
                <a:rPr lang="en-GB" sz="2400" dirty="0" err="1" smtClean="0"/>
                <a:t>rdau</a:t>
              </a:r>
              <a:r>
                <a:rPr lang="en-GB" sz="2400" dirty="0" smtClean="0"/>
                <a:t>:</a:t>
              </a:r>
              <a:endParaRPr lang="en-GB" sz="2400" dirty="0"/>
            </a:p>
            <a:p>
              <a:pPr algn="ctr"/>
              <a:r>
                <a:rPr lang="en-GB" sz="2400" dirty="0" smtClean="0"/>
                <a:t>“has title”</a:t>
              </a:r>
              <a:endParaRPr lang="en-GB" sz="2400" dirty="0"/>
            </a:p>
          </p:txBody>
        </p:sp>
      </p:grpSp>
      <p:grpSp>
        <p:nvGrpSpPr>
          <p:cNvPr id="18" name="Group 17"/>
          <p:cNvGrpSpPr/>
          <p:nvPr/>
        </p:nvGrpSpPr>
        <p:grpSpPr>
          <a:xfrm>
            <a:off x="3141510" y="4742275"/>
            <a:ext cx="2371156" cy="1089489"/>
            <a:chOff x="1683817" y="3552165"/>
            <a:chExt cx="2371156" cy="1089489"/>
          </a:xfrm>
        </p:grpSpPr>
        <p:sp>
          <p:nvSpPr>
            <p:cNvPr id="19" name="Oval 18"/>
            <p:cNvSpPr/>
            <p:nvPr/>
          </p:nvSpPr>
          <p:spPr>
            <a:xfrm>
              <a:off x="1683817" y="3552165"/>
              <a:ext cx="2371156" cy="108948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1720383" y="3619355"/>
              <a:ext cx="2334590" cy="811367"/>
            </a:xfrm>
            <a:prstGeom prst="rect">
              <a:avLst/>
            </a:prstGeom>
            <a:noFill/>
          </p:spPr>
          <p:txBody>
            <a:bodyPr wrap="square" lIns="36000" tIns="36000" rIns="36000" bIns="36000" rtlCol="0">
              <a:spAutoFit/>
            </a:bodyPr>
            <a:lstStyle/>
            <a:p>
              <a:pPr algn="ctr"/>
              <a:r>
                <a:rPr lang="en-GB" sz="2400" dirty="0" err="1" smtClean="0"/>
                <a:t>rdam</a:t>
              </a:r>
              <a:r>
                <a:rPr lang="en-GB" sz="2400" dirty="0" smtClean="0"/>
                <a:t>:</a:t>
              </a:r>
              <a:endParaRPr lang="en-GB" sz="2400" dirty="0"/>
            </a:p>
            <a:p>
              <a:pPr algn="ctr"/>
              <a:r>
                <a:rPr lang="en-GB" sz="2400" dirty="0" smtClean="0"/>
                <a:t>“has title proper”</a:t>
              </a:r>
              <a:endParaRPr lang="en-GB" sz="2400" dirty="0"/>
            </a:p>
          </p:txBody>
        </p:sp>
      </p:grpSp>
      <p:grpSp>
        <p:nvGrpSpPr>
          <p:cNvPr id="21" name="Group 20"/>
          <p:cNvGrpSpPr/>
          <p:nvPr/>
        </p:nvGrpSpPr>
        <p:grpSpPr>
          <a:xfrm>
            <a:off x="6017786" y="3660920"/>
            <a:ext cx="2371156" cy="1089489"/>
            <a:chOff x="1683817" y="3552165"/>
            <a:chExt cx="2371156" cy="1089489"/>
          </a:xfrm>
        </p:grpSpPr>
        <p:sp>
          <p:nvSpPr>
            <p:cNvPr id="22" name="Oval 21"/>
            <p:cNvSpPr/>
            <p:nvPr/>
          </p:nvSpPr>
          <p:spPr>
            <a:xfrm>
              <a:off x="1683817" y="3552165"/>
              <a:ext cx="2371156" cy="108948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1720383" y="3619355"/>
              <a:ext cx="2334590" cy="811367"/>
            </a:xfrm>
            <a:prstGeom prst="rect">
              <a:avLst/>
            </a:prstGeom>
            <a:noFill/>
          </p:spPr>
          <p:txBody>
            <a:bodyPr wrap="square" lIns="36000" tIns="36000" rIns="36000" bIns="36000" rtlCol="0">
              <a:spAutoFit/>
            </a:bodyPr>
            <a:lstStyle/>
            <a:p>
              <a:pPr algn="ctr"/>
              <a:r>
                <a:rPr lang="en-GB" sz="2400" dirty="0" err="1" smtClean="0"/>
                <a:t>rdau</a:t>
              </a:r>
              <a:r>
                <a:rPr lang="en-GB" sz="2400" dirty="0" smtClean="0"/>
                <a:t>:</a:t>
              </a:r>
              <a:endParaRPr lang="en-GB" sz="2400" dirty="0"/>
            </a:p>
            <a:p>
              <a:pPr algn="ctr"/>
              <a:r>
                <a:rPr lang="en-GB" sz="2400" dirty="0" smtClean="0"/>
                <a:t>“has title proper”</a:t>
              </a:r>
              <a:endParaRPr lang="en-GB" sz="2400" dirty="0"/>
            </a:p>
          </p:txBody>
        </p:sp>
      </p:grpSp>
      <p:grpSp>
        <p:nvGrpSpPr>
          <p:cNvPr id="70" name="Group 69"/>
          <p:cNvGrpSpPr/>
          <p:nvPr/>
        </p:nvGrpSpPr>
        <p:grpSpPr>
          <a:xfrm>
            <a:off x="552881" y="2985161"/>
            <a:ext cx="3018124" cy="815270"/>
            <a:chOff x="552881" y="2985161"/>
            <a:chExt cx="3018124" cy="815270"/>
          </a:xfrm>
        </p:grpSpPr>
        <p:cxnSp>
          <p:nvCxnSpPr>
            <p:cNvPr id="26" name="Curved Connector 25"/>
            <p:cNvCxnSpPr>
              <a:stCxn id="13" idx="2"/>
              <a:endCxn id="3" idx="0"/>
            </p:cNvCxnSpPr>
            <p:nvPr/>
          </p:nvCxnSpPr>
          <p:spPr>
            <a:xfrm rot="10800000" flipV="1">
              <a:off x="1871036" y="3412115"/>
              <a:ext cx="1699969" cy="388316"/>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52881" y="2985161"/>
              <a:ext cx="1387684" cy="811367"/>
            </a:xfrm>
            <a:prstGeom prst="rect">
              <a:avLst/>
            </a:prstGeom>
            <a:noFill/>
            <a:ln w="25400">
              <a:noFill/>
            </a:ln>
          </p:spPr>
          <p:txBody>
            <a:bodyPr wrap="square" lIns="36000" tIns="36000" rIns="36000" bIns="36000" rtlCol="0">
              <a:spAutoFit/>
            </a:bodyPr>
            <a:lstStyle/>
            <a:p>
              <a:pPr algn="r"/>
              <a:r>
                <a:rPr lang="en-GB" sz="2400" dirty="0" err="1" smtClean="0"/>
                <a:t>rdfs</a:t>
              </a:r>
              <a:r>
                <a:rPr lang="en-GB" sz="2400" dirty="0" smtClean="0"/>
                <a:t>:</a:t>
              </a:r>
            </a:p>
            <a:p>
              <a:pPr algn="r"/>
              <a:r>
                <a:rPr lang="en-GB" sz="2400" dirty="0" smtClean="0"/>
                <a:t>“domain”</a:t>
              </a:r>
              <a:endParaRPr lang="en-GB" sz="2400" dirty="0"/>
            </a:p>
          </p:txBody>
        </p:sp>
      </p:grpSp>
      <p:cxnSp>
        <p:nvCxnSpPr>
          <p:cNvPr id="39" name="Curved Connector 38"/>
          <p:cNvCxnSpPr>
            <a:stCxn id="13" idx="6"/>
            <a:endCxn id="16" idx="4"/>
          </p:cNvCxnSpPr>
          <p:nvPr/>
        </p:nvCxnSpPr>
        <p:spPr>
          <a:xfrm flipV="1">
            <a:off x="5083172" y="2732297"/>
            <a:ext cx="2120192" cy="679818"/>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69" name="Group 68"/>
          <p:cNvGrpSpPr/>
          <p:nvPr/>
        </p:nvGrpSpPr>
        <p:grpSpPr>
          <a:xfrm>
            <a:off x="5512666" y="4750409"/>
            <a:ext cx="2101219" cy="536611"/>
            <a:chOff x="5512666" y="4750409"/>
            <a:chExt cx="2101219" cy="536611"/>
          </a:xfrm>
        </p:grpSpPr>
        <p:cxnSp>
          <p:nvCxnSpPr>
            <p:cNvPr id="36" name="Curved Connector 35"/>
            <p:cNvCxnSpPr>
              <a:stCxn id="19" idx="6"/>
              <a:endCxn id="22" idx="4"/>
            </p:cNvCxnSpPr>
            <p:nvPr/>
          </p:nvCxnSpPr>
          <p:spPr>
            <a:xfrm flipV="1">
              <a:off x="5512666" y="4750409"/>
              <a:ext cx="1690698" cy="536611"/>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203364" y="4750409"/>
              <a:ext cx="410521" cy="442035"/>
            </a:xfrm>
            <a:prstGeom prst="rect">
              <a:avLst/>
            </a:prstGeom>
            <a:noFill/>
            <a:ln w="25400">
              <a:noFill/>
            </a:ln>
          </p:spPr>
          <p:txBody>
            <a:bodyPr wrap="square" lIns="36000" tIns="36000" rIns="36000" bIns="36000" rtlCol="0">
              <a:spAutoFit/>
            </a:bodyPr>
            <a:lstStyle/>
            <a:p>
              <a:pPr algn="ctr"/>
              <a:r>
                <a:rPr lang="en-GB" sz="2400" dirty="0" err="1" smtClean="0"/>
                <a:t>sP</a:t>
              </a:r>
              <a:endParaRPr lang="en-GB" sz="2400" dirty="0"/>
            </a:p>
          </p:txBody>
        </p:sp>
      </p:grpSp>
      <p:grpSp>
        <p:nvGrpSpPr>
          <p:cNvPr id="68" name="Group 67"/>
          <p:cNvGrpSpPr/>
          <p:nvPr/>
        </p:nvGrpSpPr>
        <p:grpSpPr>
          <a:xfrm>
            <a:off x="7197015" y="2713571"/>
            <a:ext cx="435153" cy="953699"/>
            <a:chOff x="7197015" y="2713571"/>
            <a:chExt cx="435153" cy="953699"/>
          </a:xfrm>
        </p:grpSpPr>
        <p:cxnSp>
          <p:nvCxnSpPr>
            <p:cNvPr id="33" name="Curved Connector 32"/>
            <p:cNvCxnSpPr>
              <a:stCxn id="22" idx="0"/>
              <a:endCxn id="16" idx="4"/>
            </p:cNvCxnSpPr>
            <p:nvPr/>
          </p:nvCxnSpPr>
          <p:spPr>
            <a:xfrm rot="5400000" flipH="1" flipV="1">
              <a:off x="6739053" y="3196609"/>
              <a:ext cx="928623"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221647" y="2713571"/>
              <a:ext cx="410521" cy="442035"/>
            </a:xfrm>
            <a:prstGeom prst="rect">
              <a:avLst/>
            </a:prstGeom>
            <a:noFill/>
            <a:ln w="25400">
              <a:noFill/>
            </a:ln>
          </p:spPr>
          <p:txBody>
            <a:bodyPr wrap="square" lIns="36000" tIns="36000" rIns="36000" bIns="36000" rtlCol="0">
              <a:spAutoFit/>
            </a:bodyPr>
            <a:lstStyle/>
            <a:p>
              <a:pPr algn="ctr"/>
              <a:r>
                <a:rPr lang="en-GB" sz="2400" dirty="0" err="1" smtClean="0"/>
                <a:t>sP</a:t>
              </a:r>
              <a:endParaRPr lang="en-GB" sz="2400" dirty="0"/>
            </a:p>
          </p:txBody>
        </p:sp>
      </p:grpSp>
      <p:grpSp>
        <p:nvGrpSpPr>
          <p:cNvPr id="67" name="Group 66"/>
          <p:cNvGrpSpPr/>
          <p:nvPr/>
        </p:nvGrpSpPr>
        <p:grpSpPr>
          <a:xfrm>
            <a:off x="4320738" y="3877946"/>
            <a:ext cx="410521" cy="870679"/>
            <a:chOff x="4320738" y="3877946"/>
            <a:chExt cx="410521" cy="870679"/>
          </a:xfrm>
        </p:grpSpPr>
        <p:cxnSp>
          <p:nvCxnSpPr>
            <p:cNvPr id="30" name="Curved Connector 29"/>
            <p:cNvCxnSpPr>
              <a:stCxn id="19" idx="0"/>
              <a:endCxn id="13" idx="4"/>
            </p:cNvCxnSpPr>
            <p:nvPr/>
          </p:nvCxnSpPr>
          <p:spPr>
            <a:xfrm rot="5400000" flipH="1" flipV="1">
              <a:off x="3898444" y="4313631"/>
              <a:ext cx="857288"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4320738" y="3877946"/>
              <a:ext cx="410521" cy="442035"/>
            </a:xfrm>
            <a:prstGeom prst="rect">
              <a:avLst/>
            </a:prstGeom>
            <a:noFill/>
            <a:ln w="25400">
              <a:noFill/>
            </a:ln>
          </p:spPr>
          <p:txBody>
            <a:bodyPr wrap="square" lIns="36000" tIns="36000" rIns="36000" bIns="36000" rtlCol="0">
              <a:spAutoFit/>
            </a:bodyPr>
            <a:lstStyle/>
            <a:p>
              <a:pPr algn="ctr"/>
              <a:r>
                <a:rPr lang="en-GB" sz="2400" dirty="0" err="1" smtClean="0"/>
                <a:t>sP</a:t>
              </a:r>
              <a:endParaRPr lang="en-GB" sz="2400" dirty="0"/>
            </a:p>
          </p:txBody>
        </p:sp>
      </p:grpSp>
      <p:sp>
        <p:nvSpPr>
          <p:cNvPr id="45" name="TextBox 44"/>
          <p:cNvSpPr txBox="1"/>
          <p:nvPr/>
        </p:nvSpPr>
        <p:spPr>
          <a:xfrm>
            <a:off x="5220072" y="6052780"/>
            <a:ext cx="3392665" cy="442035"/>
          </a:xfrm>
          <a:prstGeom prst="rect">
            <a:avLst/>
          </a:prstGeom>
          <a:noFill/>
          <a:ln w="25400">
            <a:solidFill>
              <a:schemeClr val="accent1">
                <a:shade val="50000"/>
              </a:schemeClr>
            </a:solidFill>
          </a:ln>
        </p:spPr>
        <p:txBody>
          <a:bodyPr wrap="square" lIns="36000" tIns="36000" rIns="36000" bIns="36000" rtlCol="0">
            <a:spAutoFit/>
          </a:bodyPr>
          <a:lstStyle/>
          <a:p>
            <a:pPr algn="ctr"/>
            <a:r>
              <a:rPr lang="en-GB" sz="2400" dirty="0" err="1" smtClean="0"/>
              <a:t>sP</a:t>
            </a:r>
            <a:r>
              <a:rPr lang="en-GB" sz="2400" dirty="0" smtClean="0"/>
              <a:t> = </a:t>
            </a:r>
            <a:r>
              <a:rPr lang="en-GB" sz="2400" dirty="0" err="1" smtClean="0"/>
              <a:t>rdfs</a:t>
            </a:r>
            <a:r>
              <a:rPr lang="en-GB" sz="2400" dirty="0" smtClean="0"/>
              <a:t>:”sub-property of”</a:t>
            </a:r>
            <a:endParaRPr lang="en-GB" sz="2400" dirty="0"/>
          </a:p>
        </p:txBody>
      </p:sp>
      <p:sp>
        <p:nvSpPr>
          <p:cNvPr id="46" name="TextBox 45"/>
          <p:cNvSpPr txBox="1"/>
          <p:nvPr/>
        </p:nvSpPr>
        <p:spPr>
          <a:xfrm>
            <a:off x="324787" y="2074759"/>
            <a:ext cx="3995951"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Constrained by FRBR (domain)</a:t>
            </a:r>
            <a:endParaRPr lang="en-GB" sz="2400" dirty="0"/>
          </a:p>
        </p:txBody>
      </p:sp>
      <p:sp>
        <p:nvSpPr>
          <p:cNvPr id="47" name="TextBox 46"/>
          <p:cNvSpPr txBox="1"/>
          <p:nvPr/>
        </p:nvSpPr>
        <p:spPr>
          <a:xfrm>
            <a:off x="4274254" y="1414281"/>
            <a:ext cx="2211021"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Unconstrained</a:t>
            </a:r>
            <a:endParaRPr lang="en-GB" sz="2400" dirty="0"/>
          </a:p>
        </p:txBody>
      </p:sp>
      <p:cxnSp>
        <p:nvCxnSpPr>
          <p:cNvPr id="48" name="Straight Arrow Connector 47"/>
          <p:cNvCxnSpPr>
            <a:stCxn id="46" idx="2"/>
          </p:cNvCxnSpPr>
          <p:nvPr/>
        </p:nvCxnSpPr>
        <p:spPr>
          <a:xfrm>
            <a:off x="2322763" y="2516794"/>
            <a:ext cx="1457149" cy="2292671"/>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6" idx="2"/>
          </p:cNvCxnSpPr>
          <p:nvPr/>
        </p:nvCxnSpPr>
        <p:spPr>
          <a:xfrm>
            <a:off x="2322763" y="2516794"/>
            <a:ext cx="1457149" cy="555412"/>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47" idx="2"/>
          </p:cNvCxnSpPr>
          <p:nvPr/>
        </p:nvCxnSpPr>
        <p:spPr>
          <a:xfrm>
            <a:off x="5379765" y="1856316"/>
            <a:ext cx="1280467" cy="1871794"/>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47" idx="2"/>
          </p:cNvCxnSpPr>
          <p:nvPr/>
        </p:nvCxnSpPr>
        <p:spPr>
          <a:xfrm>
            <a:off x="5379765" y="1856316"/>
            <a:ext cx="1105510" cy="218443"/>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3884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67"/>
                                        </p:tgtEl>
                                        <p:attrNameLst>
                                          <p:attrName>style.visibility</p:attrName>
                                        </p:attrNameLst>
                                      </p:cBhvr>
                                      <p:to>
                                        <p:strVal val="visible"/>
                                      </p:to>
                                    </p:set>
                                    <p:animEffect transition="in" filter="fade">
                                      <p:cBhvr>
                                        <p:cTn id="11" dur="1000"/>
                                        <p:tgtEl>
                                          <p:spTgt spid="67"/>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1000"/>
                                        <p:tgtEl>
                                          <p:spTgt spid="12"/>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fade">
                                      <p:cBhvr>
                                        <p:cTn id="19" dur="1000"/>
                                        <p:tgtEl>
                                          <p:spTgt spid="4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6"/>
                                        </p:tgtEl>
                                        <p:attrNameLst>
                                          <p:attrName>style.visibility</p:attrName>
                                        </p:attrNameLst>
                                      </p:cBhvr>
                                      <p:to>
                                        <p:strVal val="visible"/>
                                      </p:to>
                                    </p:set>
                                    <p:animEffect transition="in" filter="fade">
                                      <p:cBhvr>
                                        <p:cTn id="24" dur="1000"/>
                                        <p:tgtEl>
                                          <p:spTgt spid="46"/>
                                        </p:tgtEl>
                                      </p:cBhvr>
                                    </p:animEffect>
                                  </p:childTnLst>
                                </p:cTn>
                              </p:par>
                            </p:childTnLst>
                          </p:cTn>
                        </p:par>
                        <p:par>
                          <p:cTn id="25" fill="hold">
                            <p:stCondLst>
                              <p:cond delay="1000"/>
                            </p:stCondLst>
                            <p:childTnLst>
                              <p:par>
                                <p:cTn id="26" presetID="10" presetClass="entr" presetSubtype="0" fill="hold" nodeType="afterEffect">
                                  <p:stCondLst>
                                    <p:cond delay="0"/>
                                  </p:stCondLst>
                                  <p:childTnLst>
                                    <p:set>
                                      <p:cBhvr>
                                        <p:cTn id="27" dur="1" fill="hold">
                                          <p:stCondLst>
                                            <p:cond delay="0"/>
                                          </p:stCondLst>
                                        </p:cTn>
                                        <p:tgtEl>
                                          <p:spTgt spid="51"/>
                                        </p:tgtEl>
                                        <p:attrNameLst>
                                          <p:attrName>style.visibility</p:attrName>
                                        </p:attrNameLst>
                                      </p:cBhvr>
                                      <p:to>
                                        <p:strVal val="visible"/>
                                      </p:to>
                                    </p:set>
                                    <p:animEffect transition="in" filter="fade">
                                      <p:cBhvr>
                                        <p:cTn id="28" dur="1000"/>
                                        <p:tgtEl>
                                          <p:spTgt spid="51"/>
                                        </p:tgtEl>
                                      </p:cBhvr>
                                    </p:animEffect>
                                  </p:childTnLst>
                                </p:cTn>
                              </p:par>
                            </p:childTnLst>
                          </p:cTn>
                        </p:par>
                        <p:par>
                          <p:cTn id="29" fill="hold">
                            <p:stCondLst>
                              <p:cond delay="2000"/>
                            </p:stCondLst>
                            <p:childTnLst>
                              <p:par>
                                <p:cTn id="30" presetID="10" presetClass="entr" presetSubtype="0" fill="hold" nodeType="after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fade">
                                      <p:cBhvr>
                                        <p:cTn id="32" dur="10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1000"/>
                                        <p:tgtEl>
                                          <p:spTgt spid="5"/>
                                        </p:tgtEl>
                                      </p:cBhvr>
                                    </p:animEffect>
                                  </p:childTnLst>
                                </p:cTn>
                              </p:par>
                              <p:par>
                                <p:cTn id="38" presetID="10" presetClass="entr" presetSubtype="0" fill="hold" nodeType="withEffect">
                                  <p:stCondLst>
                                    <p:cond delay="0"/>
                                  </p:stCondLst>
                                  <p:childTnLst>
                                    <p:set>
                                      <p:cBhvr>
                                        <p:cTn id="39" dur="1" fill="hold">
                                          <p:stCondLst>
                                            <p:cond delay="0"/>
                                          </p:stCondLst>
                                        </p:cTn>
                                        <p:tgtEl>
                                          <p:spTgt spid="70"/>
                                        </p:tgtEl>
                                        <p:attrNameLst>
                                          <p:attrName>style.visibility</p:attrName>
                                        </p:attrNameLst>
                                      </p:cBhvr>
                                      <p:to>
                                        <p:strVal val="visible"/>
                                      </p:to>
                                    </p:set>
                                    <p:animEffect transition="in" filter="fade">
                                      <p:cBhvr>
                                        <p:cTn id="40" dur="1000"/>
                                        <p:tgtEl>
                                          <p:spTgt spid="70"/>
                                        </p:tgtEl>
                                      </p:cBhvr>
                                    </p:animEffect>
                                  </p:childTnLst>
                                </p:cTn>
                              </p:par>
                            </p:childTnLst>
                          </p:cTn>
                        </p:par>
                        <p:par>
                          <p:cTn id="41" fill="hold">
                            <p:stCondLst>
                              <p:cond delay="1000"/>
                            </p:stCondLst>
                            <p:childTnLst>
                              <p:par>
                                <p:cTn id="42" presetID="10" presetClass="entr" presetSubtype="0" fill="hold" nodeType="after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fade">
                                      <p:cBhvr>
                                        <p:cTn id="44" dur="1000"/>
                                        <p:tgtEl>
                                          <p:spTgt spid="2"/>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1000"/>
                                        <p:tgtEl>
                                          <p:spTgt spid="21"/>
                                        </p:tgtEl>
                                      </p:cBhvr>
                                    </p:animEffect>
                                  </p:childTnLst>
                                </p:cTn>
                              </p:par>
                            </p:childTnLst>
                          </p:cTn>
                        </p:par>
                        <p:par>
                          <p:cTn id="50" fill="hold">
                            <p:stCondLst>
                              <p:cond delay="1000"/>
                            </p:stCondLst>
                            <p:childTnLst>
                              <p:par>
                                <p:cTn id="51" presetID="10" presetClass="entr" presetSubtype="0" fill="hold" nodeType="afterEffect">
                                  <p:stCondLst>
                                    <p:cond delay="0"/>
                                  </p:stCondLst>
                                  <p:childTnLst>
                                    <p:set>
                                      <p:cBhvr>
                                        <p:cTn id="52" dur="1" fill="hold">
                                          <p:stCondLst>
                                            <p:cond delay="0"/>
                                          </p:stCondLst>
                                        </p:cTn>
                                        <p:tgtEl>
                                          <p:spTgt spid="68"/>
                                        </p:tgtEl>
                                        <p:attrNameLst>
                                          <p:attrName>style.visibility</p:attrName>
                                        </p:attrNameLst>
                                      </p:cBhvr>
                                      <p:to>
                                        <p:strVal val="visible"/>
                                      </p:to>
                                    </p:set>
                                    <p:animEffect transition="in" filter="fade">
                                      <p:cBhvr>
                                        <p:cTn id="53" dur="1000"/>
                                        <p:tgtEl>
                                          <p:spTgt spid="68"/>
                                        </p:tgtEl>
                                      </p:cBhvr>
                                    </p:animEffect>
                                  </p:childTnLst>
                                </p:cTn>
                              </p:par>
                            </p:childTnLst>
                          </p:cTn>
                        </p:par>
                        <p:par>
                          <p:cTn id="54" fill="hold">
                            <p:stCondLst>
                              <p:cond delay="2000"/>
                            </p:stCondLst>
                            <p:childTnLst>
                              <p:par>
                                <p:cTn id="55" presetID="10" presetClass="entr" presetSubtype="0" fill="hold" nodeType="after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fade">
                                      <p:cBhvr>
                                        <p:cTn id="57" dur="1000"/>
                                        <p:tgtEl>
                                          <p:spTgt spid="15"/>
                                        </p:tgtEl>
                                      </p:cBhvr>
                                    </p:animEffect>
                                  </p:childTnLst>
                                </p:cTn>
                              </p:par>
                            </p:childTnLst>
                          </p:cTn>
                        </p:par>
                        <p:par>
                          <p:cTn id="58" fill="hold">
                            <p:stCondLst>
                              <p:cond delay="3000"/>
                            </p:stCondLst>
                            <p:childTnLst>
                              <p:par>
                                <p:cTn id="59" presetID="10" presetClass="entr" presetSubtype="0" fill="hold" grpId="0" nodeType="afterEffect">
                                  <p:stCondLst>
                                    <p:cond delay="0"/>
                                  </p:stCondLst>
                                  <p:childTnLst>
                                    <p:set>
                                      <p:cBhvr>
                                        <p:cTn id="60" dur="1" fill="hold">
                                          <p:stCondLst>
                                            <p:cond delay="0"/>
                                          </p:stCondLst>
                                        </p:cTn>
                                        <p:tgtEl>
                                          <p:spTgt spid="47"/>
                                        </p:tgtEl>
                                        <p:attrNameLst>
                                          <p:attrName>style.visibility</p:attrName>
                                        </p:attrNameLst>
                                      </p:cBhvr>
                                      <p:to>
                                        <p:strVal val="visible"/>
                                      </p:to>
                                    </p:set>
                                    <p:animEffect transition="in" filter="fade">
                                      <p:cBhvr>
                                        <p:cTn id="61" dur="1000"/>
                                        <p:tgtEl>
                                          <p:spTgt spid="47"/>
                                        </p:tgtEl>
                                      </p:cBhvr>
                                    </p:animEffect>
                                  </p:childTnLst>
                                </p:cTn>
                              </p:par>
                            </p:childTnLst>
                          </p:cTn>
                        </p:par>
                        <p:par>
                          <p:cTn id="62" fill="hold">
                            <p:stCondLst>
                              <p:cond delay="4000"/>
                            </p:stCondLst>
                            <p:childTnLst>
                              <p:par>
                                <p:cTn id="63" presetID="10" presetClass="entr" presetSubtype="0" fill="hold" nodeType="afterEffect">
                                  <p:stCondLst>
                                    <p:cond delay="0"/>
                                  </p:stCondLst>
                                  <p:childTnLst>
                                    <p:set>
                                      <p:cBhvr>
                                        <p:cTn id="64" dur="1" fill="hold">
                                          <p:stCondLst>
                                            <p:cond delay="0"/>
                                          </p:stCondLst>
                                        </p:cTn>
                                        <p:tgtEl>
                                          <p:spTgt spid="62"/>
                                        </p:tgtEl>
                                        <p:attrNameLst>
                                          <p:attrName>style.visibility</p:attrName>
                                        </p:attrNameLst>
                                      </p:cBhvr>
                                      <p:to>
                                        <p:strVal val="visible"/>
                                      </p:to>
                                    </p:set>
                                    <p:animEffect transition="in" filter="fade">
                                      <p:cBhvr>
                                        <p:cTn id="65" dur="1000"/>
                                        <p:tgtEl>
                                          <p:spTgt spid="62"/>
                                        </p:tgtEl>
                                      </p:cBhvr>
                                    </p:animEffect>
                                  </p:childTnLst>
                                </p:cTn>
                              </p:par>
                            </p:childTnLst>
                          </p:cTn>
                        </p:par>
                        <p:par>
                          <p:cTn id="66" fill="hold">
                            <p:stCondLst>
                              <p:cond delay="5000"/>
                            </p:stCondLst>
                            <p:childTnLst>
                              <p:par>
                                <p:cTn id="67" presetID="10" presetClass="entr" presetSubtype="0" fill="hold" nodeType="afterEffect">
                                  <p:stCondLst>
                                    <p:cond delay="0"/>
                                  </p:stCondLst>
                                  <p:childTnLst>
                                    <p:set>
                                      <p:cBhvr>
                                        <p:cTn id="68" dur="1" fill="hold">
                                          <p:stCondLst>
                                            <p:cond delay="0"/>
                                          </p:stCondLst>
                                        </p:cTn>
                                        <p:tgtEl>
                                          <p:spTgt spid="59"/>
                                        </p:tgtEl>
                                        <p:attrNameLst>
                                          <p:attrName>style.visibility</p:attrName>
                                        </p:attrNameLst>
                                      </p:cBhvr>
                                      <p:to>
                                        <p:strVal val="visible"/>
                                      </p:to>
                                    </p:set>
                                    <p:animEffect transition="in" filter="fade">
                                      <p:cBhvr>
                                        <p:cTn id="69" dur="1000"/>
                                        <p:tgtEl>
                                          <p:spTgt spid="59"/>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9"/>
                                        </p:tgtEl>
                                        <p:attrNameLst>
                                          <p:attrName>style.visibility</p:attrName>
                                        </p:attrNameLst>
                                      </p:cBhvr>
                                      <p:to>
                                        <p:strVal val="visible"/>
                                      </p:to>
                                    </p:set>
                                    <p:animEffect transition="in" filter="fade">
                                      <p:cBhvr>
                                        <p:cTn id="74" dur="1000"/>
                                        <p:tgtEl>
                                          <p:spTgt spid="39"/>
                                        </p:tgtEl>
                                      </p:cBhvr>
                                    </p:animEffect>
                                  </p:childTnLst>
                                </p:cTn>
                              </p:par>
                            </p:childTnLst>
                          </p:cTn>
                        </p:par>
                        <p:par>
                          <p:cTn id="75" fill="hold">
                            <p:stCondLst>
                              <p:cond delay="1000"/>
                            </p:stCondLst>
                            <p:childTnLst>
                              <p:par>
                                <p:cTn id="76" presetID="10" presetClass="entr" presetSubtype="0" fill="hold" nodeType="afterEffect">
                                  <p:stCondLst>
                                    <p:cond delay="0"/>
                                  </p:stCondLst>
                                  <p:childTnLst>
                                    <p:set>
                                      <p:cBhvr>
                                        <p:cTn id="77" dur="1" fill="hold">
                                          <p:stCondLst>
                                            <p:cond delay="0"/>
                                          </p:stCondLst>
                                        </p:cTn>
                                        <p:tgtEl>
                                          <p:spTgt spid="69"/>
                                        </p:tgtEl>
                                        <p:attrNameLst>
                                          <p:attrName>style.visibility</p:attrName>
                                        </p:attrNameLst>
                                      </p:cBhvr>
                                      <p:to>
                                        <p:strVal val="visible"/>
                                      </p:to>
                                    </p:set>
                                    <p:animEffect transition="in" filter="fade">
                                      <p:cBhvr>
                                        <p:cTn id="78" dur="10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P spid="4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611560" y="3790104"/>
            <a:ext cx="1223923" cy="1088588"/>
            <a:chOff x="1740704" y="3552166"/>
            <a:chExt cx="1223923" cy="1088588"/>
          </a:xfrm>
        </p:grpSpPr>
        <p:sp>
          <p:nvSpPr>
            <p:cNvPr id="3" name="Oval 2"/>
            <p:cNvSpPr/>
            <p:nvPr/>
          </p:nvSpPr>
          <p:spPr>
            <a:xfrm>
              <a:off x="1740704" y="3552166"/>
              <a:ext cx="1223923" cy="10885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1740705" y="3690777"/>
              <a:ext cx="1223922" cy="811367"/>
            </a:xfrm>
            <a:prstGeom prst="rect">
              <a:avLst/>
            </a:prstGeom>
            <a:noFill/>
          </p:spPr>
          <p:txBody>
            <a:bodyPr wrap="square" lIns="36000" tIns="36000" rIns="36000" bIns="36000" rtlCol="0">
              <a:spAutoFit/>
            </a:bodyPr>
            <a:lstStyle/>
            <a:p>
              <a:pPr algn="ctr"/>
              <a:r>
                <a:rPr lang="en-GB" sz="2400" dirty="0" err="1" smtClean="0"/>
                <a:t>rdac</a:t>
              </a:r>
              <a:r>
                <a:rPr lang="en-GB" sz="2400" dirty="0" smtClean="0"/>
                <a:t>:</a:t>
              </a:r>
              <a:endParaRPr lang="en-GB" sz="2400" dirty="0"/>
            </a:p>
            <a:p>
              <a:pPr algn="ctr"/>
              <a:r>
                <a:rPr lang="en-GB" sz="2400" dirty="0" smtClean="0"/>
                <a:t>“Work”</a:t>
              </a:r>
              <a:endParaRPr lang="en-GB" sz="2400" dirty="0"/>
            </a:p>
          </p:txBody>
        </p:sp>
      </p:grpSp>
      <p:cxnSp>
        <p:nvCxnSpPr>
          <p:cNvPr id="6" name="Curved Connector 5"/>
          <p:cNvCxnSpPr>
            <a:stCxn id="19" idx="2"/>
            <a:endCxn id="3" idx="4"/>
          </p:cNvCxnSpPr>
          <p:nvPr/>
        </p:nvCxnSpPr>
        <p:spPr>
          <a:xfrm rot="10800000">
            <a:off x="1223522" y="4878692"/>
            <a:ext cx="865248" cy="461066"/>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835483" y="3902726"/>
            <a:ext cx="1387684" cy="811367"/>
          </a:xfrm>
          <a:prstGeom prst="rect">
            <a:avLst/>
          </a:prstGeom>
          <a:noFill/>
          <a:ln w="25400">
            <a:noFill/>
          </a:ln>
        </p:spPr>
        <p:txBody>
          <a:bodyPr wrap="square" lIns="36000" tIns="36000" rIns="36000" bIns="36000" rtlCol="0">
            <a:spAutoFit/>
          </a:bodyPr>
          <a:lstStyle/>
          <a:p>
            <a:r>
              <a:rPr lang="en-GB" sz="2400" dirty="0" err="1" smtClean="0"/>
              <a:t>rdfs</a:t>
            </a:r>
            <a:r>
              <a:rPr lang="en-GB" sz="2400" dirty="0" smtClean="0"/>
              <a:t>:</a:t>
            </a:r>
          </a:p>
          <a:p>
            <a:r>
              <a:rPr lang="en-GB" sz="2400" dirty="0" smtClean="0"/>
              <a:t>“domain”</a:t>
            </a:r>
            <a:endParaRPr lang="en-GB" sz="2400" dirty="0"/>
          </a:p>
        </p:txBody>
      </p:sp>
      <p:sp>
        <p:nvSpPr>
          <p:cNvPr id="11" name="TextBox 10"/>
          <p:cNvSpPr txBox="1"/>
          <p:nvPr/>
        </p:nvSpPr>
        <p:spPr>
          <a:xfrm>
            <a:off x="467544" y="476672"/>
            <a:ext cx="5790047" cy="769441"/>
          </a:xfrm>
          <a:prstGeom prst="rect">
            <a:avLst/>
          </a:prstGeom>
          <a:noFill/>
        </p:spPr>
        <p:txBody>
          <a:bodyPr wrap="none" rtlCol="0">
            <a:spAutoFit/>
          </a:bodyPr>
          <a:lstStyle/>
          <a:p>
            <a:r>
              <a:rPr lang="en-GB" sz="4400" dirty="0" smtClean="0"/>
              <a:t>Relationship designators</a:t>
            </a:r>
            <a:endParaRPr lang="en-GB" sz="4400" dirty="0"/>
          </a:p>
        </p:txBody>
      </p:sp>
      <p:grpSp>
        <p:nvGrpSpPr>
          <p:cNvPr id="12" name="Group 11"/>
          <p:cNvGrpSpPr/>
          <p:nvPr/>
        </p:nvGrpSpPr>
        <p:grpSpPr>
          <a:xfrm>
            <a:off x="2192990" y="2951209"/>
            <a:ext cx="1793084" cy="1027022"/>
            <a:chOff x="1683817" y="3470888"/>
            <a:chExt cx="1793084" cy="1027022"/>
          </a:xfrm>
        </p:grpSpPr>
        <p:sp>
          <p:nvSpPr>
            <p:cNvPr id="13" name="Oval 12"/>
            <p:cNvSpPr/>
            <p:nvPr/>
          </p:nvSpPr>
          <p:spPr>
            <a:xfrm>
              <a:off x="1683817" y="3470888"/>
              <a:ext cx="1793084" cy="10270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1702100" y="3578716"/>
              <a:ext cx="1756519" cy="811367"/>
            </a:xfrm>
            <a:prstGeom prst="rect">
              <a:avLst/>
            </a:prstGeom>
            <a:noFill/>
          </p:spPr>
          <p:txBody>
            <a:bodyPr wrap="square" lIns="36000" tIns="36000" rIns="36000" bIns="36000" rtlCol="0">
              <a:spAutoFit/>
            </a:bodyPr>
            <a:lstStyle/>
            <a:p>
              <a:pPr algn="ctr"/>
              <a:r>
                <a:rPr lang="en-GB" sz="2400" dirty="0" err="1" smtClean="0"/>
                <a:t>rdaw</a:t>
              </a:r>
              <a:r>
                <a:rPr lang="en-GB" sz="2400" dirty="0" smtClean="0"/>
                <a:t>:</a:t>
              </a:r>
              <a:endParaRPr lang="en-GB" sz="2400" dirty="0"/>
            </a:p>
            <a:p>
              <a:pPr algn="ctr"/>
              <a:r>
                <a:rPr lang="en-GB" sz="2400" dirty="0" smtClean="0"/>
                <a:t>“has creator”</a:t>
              </a:r>
              <a:endParaRPr lang="en-GB" sz="2400" dirty="0"/>
            </a:p>
          </p:txBody>
        </p:sp>
      </p:grpSp>
      <p:grpSp>
        <p:nvGrpSpPr>
          <p:cNvPr id="15" name="Group 14"/>
          <p:cNvGrpSpPr/>
          <p:nvPr/>
        </p:nvGrpSpPr>
        <p:grpSpPr>
          <a:xfrm>
            <a:off x="6352435" y="1786553"/>
            <a:ext cx="2085160" cy="945744"/>
            <a:chOff x="1683817" y="3552166"/>
            <a:chExt cx="2085160" cy="945744"/>
          </a:xfrm>
        </p:grpSpPr>
        <p:sp>
          <p:nvSpPr>
            <p:cNvPr id="16" name="Oval 15"/>
            <p:cNvSpPr/>
            <p:nvPr/>
          </p:nvSpPr>
          <p:spPr>
            <a:xfrm>
              <a:off x="1683817" y="3552166"/>
              <a:ext cx="2085160" cy="94574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1773849" y="3619355"/>
              <a:ext cx="1905096" cy="811367"/>
            </a:xfrm>
            <a:prstGeom prst="rect">
              <a:avLst/>
            </a:prstGeom>
            <a:noFill/>
          </p:spPr>
          <p:txBody>
            <a:bodyPr wrap="square" lIns="36000" tIns="36000" rIns="36000" bIns="36000" rtlCol="0">
              <a:spAutoFit/>
            </a:bodyPr>
            <a:lstStyle/>
            <a:p>
              <a:pPr algn="ctr"/>
              <a:r>
                <a:rPr lang="en-GB" sz="2400" dirty="0" err="1" smtClean="0"/>
                <a:t>rdau</a:t>
              </a:r>
              <a:r>
                <a:rPr lang="en-GB" sz="2400" dirty="0" smtClean="0"/>
                <a:t>:</a:t>
              </a:r>
              <a:endParaRPr lang="en-GB" sz="2400" dirty="0"/>
            </a:p>
            <a:p>
              <a:pPr algn="ctr"/>
              <a:r>
                <a:rPr lang="en-GB" sz="2400" dirty="0" smtClean="0"/>
                <a:t>“has creator”</a:t>
              </a:r>
              <a:endParaRPr lang="en-GB" sz="2400" dirty="0"/>
            </a:p>
          </p:txBody>
        </p:sp>
      </p:grpSp>
      <p:grpSp>
        <p:nvGrpSpPr>
          <p:cNvPr id="18" name="Group 17"/>
          <p:cNvGrpSpPr/>
          <p:nvPr/>
        </p:nvGrpSpPr>
        <p:grpSpPr>
          <a:xfrm>
            <a:off x="2088770" y="4802243"/>
            <a:ext cx="2001523" cy="1075029"/>
            <a:chOff x="1904873" y="3552165"/>
            <a:chExt cx="2001523" cy="1075029"/>
          </a:xfrm>
        </p:grpSpPr>
        <p:sp>
          <p:nvSpPr>
            <p:cNvPr id="19" name="Oval 18"/>
            <p:cNvSpPr/>
            <p:nvPr/>
          </p:nvSpPr>
          <p:spPr>
            <a:xfrm>
              <a:off x="1904873" y="3552165"/>
              <a:ext cx="2001522" cy="107502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1904873" y="3683996"/>
              <a:ext cx="2001523" cy="811367"/>
            </a:xfrm>
            <a:prstGeom prst="rect">
              <a:avLst/>
            </a:prstGeom>
            <a:noFill/>
          </p:spPr>
          <p:txBody>
            <a:bodyPr wrap="square" lIns="36000" tIns="36000" rIns="36000" bIns="36000" rtlCol="0">
              <a:spAutoFit/>
            </a:bodyPr>
            <a:lstStyle/>
            <a:p>
              <a:pPr algn="ctr"/>
              <a:r>
                <a:rPr lang="en-GB" sz="2400" dirty="0" err="1" smtClean="0"/>
                <a:t>rdaw</a:t>
              </a:r>
              <a:r>
                <a:rPr lang="en-GB" sz="2400" dirty="0" smtClean="0"/>
                <a:t>:</a:t>
              </a:r>
              <a:endParaRPr lang="en-GB" sz="2400" dirty="0"/>
            </a:p>
            <a:p>
              <a:pPr algn="ctr"/>
              <a:r>
                <a:rPr lang="en-GB" sz="2400" dirty="0" smtClean="0"/>
                <a:t>“has designer”</a:t>
              </a:r>
              <a:endParaRPr lang="en-GB" sz="2400" dirty="0"/>
            </a:p>
          </p:txBody>
        </p:sp>
      </p:grpSp>
      <p:grpSp>
        <p:nvGrpSpPr>
          <p:cNvPr id="21" name="Group 20"/>
          <p:cNvGrpSpPr/>
          <p:nvPr/>
        </p:nvGrpSpPr>
        <p:grpSpPr>
          <a:xfrm>
            <a:off x="6329340" y="3660921"/>
            <a:ext cx="2131351" cy="992216"/>
            <a:chOff x="1923622" y="3552166"/>
            <a:chExt cx="2131351" cy="992216"/>
          </a:xfrm>
        </p:grpSpPr>
        <p:sp>
          <p:nvSpPr>
            <p:cNvPr id="22" name="Oval 21"/>
            <p:cNvSpPr/>
            <p:nvPr/>
          </p:nvSpPr>
          <p:spPr>
            <a:xfrm>
              <a:off x="1923622" y="3552166"/>
              <a:ext cx="2131351" cy="9922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1938084" y="3642591"/>
              <a:ext cx="2102426" cy="811367"/>
            </a:xfrm>
            <a:prstGeom prst="rect">
              <a:avLst/>
            </a:prstGeom>
            <a:noFill/>
          </p:spPr>
          <p:txBody>
            <a:bodyPr wrap="square" lIns="36000" tIns="36000" rIns="36000" bIns="36000" rtlCol="0">
              <a:spAutoFit/>
            </a:bodyPr>
            <a:lstStyle/>
            <a:p>
              <a:pPr algn="ctr"/>
              <a:r>
                <a:rPr lang="en-GB" sz="2400" dirty="0" err="1" smtClean="0"/>
                <a:t>rdau</a:t>
              </a:r>
              <a:r>
                <a:rPr lang="en-GB" sz="2400" dirty="0" smtClean="0"/>
                <a:t>:</a:t>
              </a:r>
              <a:endParaRPr lang="en-GB" sz="2400" dirty="0"/>
            </a:p>
            <a:p>
              <a:pPr algn="ctr"/>
              <a:r>
                <a:rPr lang="en-GB" sz="2400" dirty="0" smtClean="0"/>
                <a:t>“has designer”</a:t>
              </a:r>
              <a:endParaRPr lang="en-GB" sz="2400" dirty="0"/>
            </a:p>
          </p:txBody>
        </p:sp>
      </p:grpSp>
      <p:cxnSp>
        <p:nvCxnSpPr>
          <p:cNvPr id="39" name="Curved Connector 38"/>
          <p:cNvCxnSpPr>
            <a:stCxn id="13" idx="6"/>
            <a:endCxn id="16" idx="4"/>
          </p:cNvCxnSpPr>
          <p:nvPr/>
        </p:nvCxnSpPr>
        <p:spPr>
          <a:xfrm flipV="1">
            <a:off x="3986074" y="2732297"/>
            <a:ext cx="3408941" cy="732423"/>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69" name="Group 68"/>
          <p:cNvGrpSpPr/>
          <p:nvPr/>
        </p:nvGrpSpPr>
        <p:grpSpPr>
          <a:xfrm>
            <a:off x="4090292" y="4653137"/>
            <a:ext cx="3747135" cy="686621"/>
            <a:chOff x="4090292" y="4653137"/>
            <a:chExt cx="3747135" cy="686621"/>
          </a:xfrm>
        </p:grpSpPr>
        <p:cxnSp>
          <p:nvCxnSpPr>
            <p:cNvPr id="36" name="Curved Connector 35"/>
            <p:cNvCxnSpPr>
              <a:stCxn id="19" idx="6"/>
              <a:endCxn id="22" idx="4"/>
            </p:cNvCxnSpPr>
            <p:nvPr/>
          </p:nvCxnSpPr>
          <p:spPr>
            <a:xfrm flipV="1">
              <a:off x="4090292" y="4653137"/>
              <a:ext cx="3304724" cy="686621"/>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426906" y="4653137"/>
              <a:ext cx="410521" cy="442035"/>
            </a:xfrm>
            <a:prstGeom prst="rect">
              <a:avLst/>
            </a:prstGeom>
            <a:noFill/>
            <a:ln w="25400">
              <a:noFill/>
            </a:ln>
          </p:spPr>
          <p:txBody>
            <a:bodyPr wrap="square" lIns="36000" tIns="36000" rIns="36000" bIns="36000" rtlCol="0">
              <a:spAutoFit/>
            </a:bodyPr>
            <a:lstStyle/>
            <a:p>
              <a:pPr algn="ctr"/>
              <a:r>
                <a:rPr lang="en-GB" sz="2400" dirty="0" err="1" smtClean="0"/>
                <a:t>sP</a:t>
              </a:r>
              <a:endParaRPr lang="en-GB" sz="2400" dirty="0"/>
            </a:p>
          </p:txBody>
        </p:sp>
      </p:grpSp>
      <p:grpSp>
        <p:nvGrpSpPr>
          <p:cNvPr id="68" name="Group 67"/>
          <p:cNvGrpSpPr/>
          <p:nvPr/>
        </p:nvGrpSpPr>
        <p:grpSpPr>
          <a:xfrm>
            <a:off x="7395015" y="2730192"/>
            <a:ext cx="442413" cy="930729"/>
            <a:chOff x="7395015" y="2730192"/>
            <a:chExt cx="442413" cy="930729"/>
          </a:xfrm>
        </p:grpSpPr>
        <p:cxnSp>
          <p:nvCxnSpPr>
            <p:cNvPr id="33" name="Curved Connector 32"/>
            <p:cNvCxnSpPr>
              <a:stCxn id="22" idx="0"/>
              <a:endCxn id="16" idx="4"/>
            </p:cNvCxnSpPr>
            <p:nvPr/>
          </p:nvCxnSpPr>
          <p:spPr>
            <a:xfrm rot="16200000" flipV="1">
              <a:off x="6930704" y="3196608"/>
              <a:ext cx="928624" cy="1"/>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7426907" y="2730192"/>
              <a:ext cx="410521" cy="442035"/>
            </a:xfrm>
            <a:prstGeom prst="rect">
              <a:avLst/>
            </a:prstGeom>
            <a:noFill/>
            <a:ln w="25400">
              <a:noFill/>
            </a:ln>
          </p:spPr>
          <p:txBody>
            <a:bodyPr wrap="square" lIns="36000" tIns="36000" rIns="36000" bIns="36000" rtlCol="0">
              <a:spAutoFit/>
            </a:bodyPr>
            <a:lstStyle/>
            <a:p>
              <a:pPr algn="ctr"/>
              <a:r>
                <a:rPr lang="en-GB" sz="2400" dirty="0" err="1" smtClean="0"/>
                <a:t>sP</a:t>
              </a:r>
              <a:endParaRPr lang="en-GB" sz="2400" dirty="0"/>
            </a:p>
          </p:txBody>
        </p:sp>
      </p:grpSp>
      <p:grpSp>
        <p:nvGrpSpPr>
          <p:cNvPr id="67" name="Group 66"/>
          <p:cNvGrpSpPr/>
          <p:nvPr/>
        </p:nvGrpSpPr>
        <p:grpSpPr>
          <a:xfrm>
            <a:off x="3089530" y="3894239"/>
            <a:ext cx="468316" cy="908005"/>
            <a:chOff x="3498480" y="3904566"/>
            <a:chExt cx="468316" cy="908005"/>
          </a:xfrm>
        </p:grpSpPr>
        <p:cxnSp>
          <p:nvCxnSpPr>
            <p:cNvPr id="30" name="Curved Connector 29"/>
            <p:cNvCxnSpPr>
              <a:stCxn id="19" idx="0"/>
              <a:endCxn id="13" idx="4"/>
            </p:cNvCxnSpPr>
            <p:nvPr/>
          </p:nvCxnSpPr>
          <p:spPr>
            <a:xfrm rot="5400000" flipH="1" flipV="1">
              <a:off x="3086475" y="4400564"/>
              <a:ext cx="824012" cy="1"/>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3556275" y="3904566"/>
              <a:ext cx="410521" cy="442035"/>
            </a:xfrm>
            <a:prstGeom prst="rect">
              <a:avLst/>
            </a:prstGeom>
            <a:noFill/>
            <a:ln w="25400">
              <a:noFill/>
            </a:ln>
          </p:spPr>
          <p:txBody>
            <a:bodyPr wrap="square" lIns="36000" tIns="36000" rIns="36000" bIns="36000" rtlCol="0">
              <a:spAutoFit/>
            </a:bodyPr>
            <a:lstStyle/>
            <a:p>
              <a:pPr algn="ctr"/>
              <a:r>
                <a:rPr lang="en-GB" sz="2400" dirty="0" err="1" smtClean="0"/>
                <a:t>sP</a:t>
              </a:r>
              <a:endParaRPr lang="en-GB" sz="2400" dirty="0"/>
            </a:p>
          </p:txBody>
        </p:sp>
      </p:grpSp>
      <p:sp>
        <p:nvSpPr>
          <p:cNvPr id="45" name="TextBox 44"/>
          <p:cNvSpPr txBox="1"/>
          <p:nvPr/>
        </p:nvSpPr>
        <p:spPr>
          <a:xfrm>
            <a:off x="5220072" y="6052780"/>
            <a:ext cx="3392665" cy="442035"/>
          </a:xfrm>
          <a:prstGeom prst="rect">
            <a:avLst/>
          </a:prstGeom>
          <a:noFill/>
          <a:ln w="25400">
            <a:solidFill>
              <a:schemeClr val="accent1">
                <a:shade val="50000"/>
              </a:schemeClr>
            </a:solidFill>
          </a:ln>
        </p:spPr>
        <p:txBody>
          <a:bodyPr wrap="square" lIns="36000" tIns="36000" rIns="36000" bIns="36000" rtlCol="0">
            <a:spAutoFit/>
          </a:bodyPr>
          <a:lstStyle/>
          <a:p>
            <a:pPr algn="ctr"/>
            <a:r>
              <a:rPr lang="en-GB" sz="2400" dirty="0" err="1" smtClean="0"/>
              <a:t>sP</a:t>
            </a:r>
            <a:r>
              <a:rPr lang="en-GB" sz="2400" dirty="0" smtClean="0"/>
              <a:t> = </a:t>
            </a:r>
            <a:r>
              <a:rPr lang="en-GB" sz="2400" dirty="0" err="1" smtClean="0"/>
              <a:t>rdfs</a:t>
            </a:r>
            <a:r>
              <a:rPr lang="en-GB" sz="2400" dirty="0" smtClean="0"/>
              <a:t>:”sub-property of”</a:t>
            </a:r>
            <a:endParaRPr lang="en-GB" sz="2400" dirty="0"/>
          </a:p>
        </p:txBody>
      </p:sp>
      <p:grpSp>
        <p:nvGrpSpPr>
          <p:cNvPr id="73" name="Group 72"/>
          <p:cNvGrpSpPr/>
          <p:nvPr/>
        </p:nvGrpSpPr>
        <p:grpSpPr>
          <a:xfrm>
            <a:off x="4574591" y="3816671"/>
            <a:ext cx="1223923" cy="1088588"/>
            <a:chOff x="1740704" y="3552166"/>
            <a:chExt cx="1223923" cy="1088588"/>
          </a:xfrm>
        </p:grpSpPr>
        <p:sp>
          <p:nvSpPr>
            <p:cNvPr id="74" name="Oval 73"/>
            <p:cNvSpPr/>
            <p:nvPr/>
          </p:nvSpPr>
          <p:spPr>
            <a:xfrm>
              <a:off x="1740704" y="3552166"/>
              <a:ext cx="1223923" cy="10885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TextBox 74"/>
            <p:cNvSpPr txBox="1"/>
            <p:nvPr/>
          </p:nvSpPr>
          <p:spPr>
            <a:xfrm>
              <a:off x="1740705" y="3690777"/>
              <a:ext cx="1223922" cy="811367"/>
            </a:xfrm>
            <a:prstGeom prst="rect">
              <a:avLst/>
            </a:prstGeom>
            <a:noFill/>
          </p:spPr>
          <p:txBody>
            <a:bodyPr wrap="square" lIns="36000" tIns="36000" rIns="36000" bIns="36000" rtlCol="0">
              <a:spAutoFit/>
            </a:bodyPr>
            <a:lstStyle/>
            <a:p>
              <a:pPr algn="ctr"/>
              <a:r>
                <a:rPr lang="en-GB" sz="2400" dirty="0" err="1" smtClean="0"/>
                <a:t>rdac</a:t>
              </a:r>
              <a:r>
                <a:rPr lang="en-GB" sz="2400" dirty="0" smtClean="0"/>
                <a:t>:</a:t>
              </a:r>
              <a:endParaRPr lang="en-GB" sz="2400" dirty="0"/>
            </a:p>
            <a:p>
              <a:pPr algn="ctr"/>
              <a:r>
                <a:rPr lang="en-GB" sz="2400" dirty="0" smtClean="0"/>
                <a:t>“Agent”</a:t>
              </a:r>
              <a:endParaRPr lang="en-GB" sz="2400" dirty="0"/>
            </a:p>
          </p:txBody>
        </p:sp>
      </p:grpSp>
      <p:cxnSp>
        <p:nvCxnSpPr>
          <p:cNvPr id="76" name="Curved Connector 75"/>
          <p:cNvCxnSpPr>
            <a:stCxn id="13" idx="2"/>
            <a:endCxn id="3" idx="0"/>
          </p:cNvCxnSpPr>
          <p:nvPr/>
        </p:nvCxnSpPr>
        <p:spPr>
          <a:xfrm rot="10800000" flipV="1">
            <a:off x="1223522" y="3464720"/>
            <a:ext cx="969468" cy="325384"/>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3392892" y="3930590"/>
            <a:ext cx="1148180" cy="811367"/>
          </a:xfrm>
          <a:prstGeom prst="rect">
            <a:avLst/>
          </a:prstGeom>
          <a:noFill/>
          <a:ln w="25400">
            <a:noFill/>
          </a:ln>
        </p:spPr>
        <p:txBody>
          <a:bodyPr wrap="square" lIns="36000" tIns="36000" rIns="36000" bIns="36000" rtlCol="0">
            <a:spAutoFit/>
          </a:bodyPr>
          <a:lstStyle/>
          <a:p>
            <a:pPr algn="r"/>
            <a:r>
              <a:rPr lang="en-GB" sz="2400" dirty="0" err="1" smtClean="0"/>
              <a:t>rdfs</a:t>
            </a:r>
            <a:r>
              <a:rPr lang="en-GB" sz="2400" dirty="0" smtClean="0"/>
              <a:t>:</a:t>
            </a:r>
          </a:p>
          <a:p>
            <a:pPr algn="r"/>
            <a:r>
              <a:rPr lang="en-GB" sz="2400" dirty="0" smtClean="0"/>
              <a:t>“range”</a:t>
            </a:r>
            <a:endParaRPr lang="en-GB" sz="2400" dirty="0"/>
          </a:p>
        </p:txBody>
      </p:sp>
      <p:cxnSp>
        <p:nvCxnSpPr>
          <p:cNvPr id="78" name="Curved Connector 77"/>
          <p:cNvCxnSpPr>
            <a:stCxn id="13" idx="6"/>
            <a:endCxn id="74" idx="0"/>
          </p:cNvCxnSpPr>
          <p:nvPr/>
        </p:nvCxnSpPr>
        <p:spPr>
          <a:xfrm>
            <a:off x="3986074" y="3464720"/>
            <a:ext cx="1200479" cy="351951"/>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79" name="Curved Connector 78"/>
          <p:cNvCxnSpPr>
            <a:stCxn id="19" idx="6"/>
            <a:endCxn id="74" idx="4"/>
          </p:cNvCxnSpPr>
          <p:nvPr/>
        </p:nvCxnSpPr>
        <p:spPr>
          <a:xfrm flipV="1">
            <a:off x="4090292" y="4905259"/>
            <a:ext cx="1096261" cy="434499"/>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1793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1000"/>
                                        <p:tgtEl>
                                          <p:spTgt spid="18"/>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67"/>
                                        </p:tgtEl>
                                        <p:attrNameLst>
                                          <p:attrName>style.visibility</p:attrName>
                                        </p:attrNameLst>
                                      </p:cBhvr>
                                      <p:to>
                                        <p:strVal val="visible"/>
                                      </p:to>
                                    </p:set>
                                    <p:animEffect transition="in" filter="fade">
                                      <p:cBhvr>
                                        <p:cTn id="11" dur="1000"/>
                                        <p:tgtEl>
                                          <p:spTgt spid="67"/>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10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1000"/>
                                        <p:tgtEl>
                                          <p:spTgt spid="7"/>
                                        </p:tgtEl>
                                      </p:cBhvr>
                                    </p:animEffect>
                                  </p:childTnLst>
                                </p:cTn>
                              </p:par>
                              <p:par>
                                <p:cTn id="24" presetID="10" presetClass="entr" presetSubtype="0" fill="hold" nodeType="withEffect">
                                  <p:stCondLst>
                                    <p:cond delay="0"/>
                                  </p:stCondLst>
                                  <p:childTnLst>
                                    <p:set>
                                      <p:cBhvr>
                                        <p:cTn id="25" dur="1" fill="hold">
                                          <p:stCondLst>
                                            <p:cond delay="0"/>
                                          </p:stCondLst>
                                        </p:cTn>
                                        <p:tgtEl>
                                          <p:spTgt spid="76"/>
                                        </p:tgtEl>
                                        <p:attrNameLst>
                                          <p:attrName>style.visibility</p:attrName>
                                        </p:attrNameLst>
                                      </p:cBhvr>
                                      <p:to>
                                        <p:strVal val="visible"/>
                                      </p:to>
                                    </p:set>
                                    <p:animEffect transition="in" filter="fade">
                                      <p:cBhvr>
                                        <p:cTn id="26" dur="1000"/>
                                        <p:tgtEl>
                                          <p:spTgt spid="76"/>
                                        </p:tgtEl>
                                      </p:cBhvr>
                                    </p:animEffect>
                                  </p:childTnLst>
                                </p:cTn>
                              </p:par>
                            </p:childTnLst>
                          </p:cTn>
                        </p:par>
                        <p:par>
                          <p:cTn id="27" fill="hold">
                            <p:stCondLst>
                              <p:cond delay="1000"/>
                            </p:stCondLst>
                            <p:childTnLst>
                              <p:par>
                                <p:cTn id="28" presetID="10" presetClass="entr" presetSubtype="0" fill="hold" nodeType="after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fade">
                                      <p:cBhvr>
                                        <p:cTn id="30" dur="1000"/>
                                        <p:tgtEl>
                                          <p:spTgt spid="2"/>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79"/>
                                        </p:tgtEl>
                                        <p:attrNameLst>
                                          <p:attrName>style.visibility</p:attrName>
                                        </p:attrNameLst>
                                      </p:cBhvr>
                                      <p:to>
                                        <p:strVal val="visible"/>
                                      </p:to>
                                    </p:set>
                                    <p:animEffect transition="in" filter="fade">
                                      <p:cBhvr>
                                        <p:cTn id="35" dur="1000"/>
                                        <p:tgtEl>
                                          <p:spTgt spid="7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77"/>
                                        </p:tgtEl>
                                        <p:attrNameLst>
                                          <p:attrName>style.visibility</p:attrName>
                                        </p:attrNameLst>
                                      </p:cBhvr>
                                      <p:to>
                                        <p:strVal val="visible"/>
                                      </p:to>
                                    </p:set>
                                    <p:animEffect transition="in" filter="fade">
                                      <p:cBhvr>
                                        <p:cTn id="38" dur="1000"/>
                                        <p:tgtEl>
                                          <p:spTgt spid="77"/>
                                        </p:tgtEl>
                                      </p:cBhvr>
                                    </p:animEffect>
                                  </p:childTnLst>
                                </p:cTn>
                              </p:par>
                              <p:par>
                                <p:cTn id="39" presetID="10" presetClass="entr" presetSubtype="0" fill="hold" nodeType="withEffect">
                                  <p:stCondLst>
                                    <p:cond delay="0"/>
                                  </p:stCondLst>
                                  <p:childTnLst>
                                    <p:set>
                                      <p:cBhvr>
                                        <p:cTn id="40" dur="1" fill="hold">
                                          <p:stCondLst>
                                            <p:cond delay="0"/>
                                          </p:stCondLst>
                                        </p:cTn>
                                        <p:tgtEl>
                                          <p:spTgt spid="78"/>
                                        </p:tgtEl>
                                        <p:attrNameLst>
                                          <p:attrName>style.visibility</p:attrName>
                                        </p:attrNameLst>
                                      </p:cBhvr>
                                      <p:to>
                                        <p:strVal val="visible"/>
                                      </p:to>
                                    </p:set>
                                    <p:animEffect transition="in" filter="fade">
                                      <p:cBhvr>
                                        <p:cTn id="41" dur="1000"/>
                                        <p:tgtEl>
                                          <p:spTgt spid="78"/>
                                        </p:tgtEl>
                                      </p:cBhvr>
                                    </p:animEffect>
                                  </p:childTnLst>
                                </p:cTn>
                              </p:par>
                            </p:childTnLst>
                          </p:cTn>
                        </p:par>
                        <p:par>
                          <p:cTn id="42" fill="hold">
                            <p:stCondLst>
                              <p:cond delay="1000"/>
                            </p:stCondLst>
                            <p:childTnLst>
                              <p:par>
                                <p:cTn id="43" presetID="10" presetClass="entr" presetSubtype="0" fill="hold" nodeType="afterEffect">
                                  <p:stCondLst>
                                    <p:cond delay="0"/>
                                  </p:stCondLst>
                                  <p:childTnLst>
                                    <p:set>
                                      <p:cBhvr>
                                        <p:cTn id="44" dur="1" fill="hold">
                                          <p:stCondLst>
                                            <p:cond delay="0"/>
                                          </p:stCondLst>
                                        </p:cTn>
                                        <p:tgtEl>
                                          <p:spTgt spid="73"/>
                                        </p:tgtEl>
                                        <p:attrNameLst>
                                          <p:attrName>style.visibility</p:attrName>
                                        </p:attrNameLst>
                                      </p:cBhvr>
                                      <p:to>
                                        <p:strVal val="visible"/>
                                      </p:to>
                                    </p:set>
                                    <p:animEffect transition="in" filter="fade">
                                      <p:cBhvr>
                                        <p:cTn id="45" dur="1000"/>
                                        <p:tgtEl>
                                          <p:spTgt spid="7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fade">
                                      <p:cBhvr>
                                        <p:cTn id="50" dur="1000"/>
                                        <p:tgtEl>
                                          <p:spTgt spid="21"/>
                                        </p:tgtEl>
                                      </p:cBhvr>
                                    </p:animEffect>
                                  </p:childTnLst>
                                </p:cTn>
                              </p:par>
                            </p:childTnLst>
                          </p:cTn>
                        </p:par>
                        <p:par>
                          <p:cTn id="51" fill="hold">
                            <p:stCondLst>
                              <p:cond delay="1000"/>
                            </p:stCondLst>
                            <p:childTnLst>
                              <p:par>
                                <p:cTn id="52" presetID="10" presetClass="entr" presetSubtype="0" fill="hold" nodeType="afterEffect">
                                  <p:stCondLst>
                                    <p:cond delay="0"/>
                                  </p:stCondLst>
                                  <p:childTnLst>
                                    <p:set>
                                      <p:cBhvr>
                                        <p:cTn id="53" dur="1" fill="hold">
                                          <p:stCondLst>
                                            <p:cond delay="0"/>
                                          </p:stCondLst>
                                        </p:cTn>
                                        <p:tgtEl>
                                          <p:spTgt spid="68"/>
                                        </p:tgtEl>
                                        <p:attrNameLst>
                                          <p:attrName>style.visibility</p:attrName>
                                        </p:attrNameLst>
                                      </p:cBhvr>
                                      <p:to>
                                        <p:strVal val="visible"/>
                                      </p:to>
                                    </p:set>
                                    <p:animEffect transition="in" filter="fade">
                                      <p:cBhvr>
                                        <p:cTn id="54" dur="1000"/>
                                        <p:tgtEl>
                                          <p:spTgt spid="68"/>
                                        </p:tgtEl>
                                      </p:cBhvr>
                                    </p:animEffect>
                                  </p:childTnLst>
                                </p:cTn>
                              </p:par>
                            </p:childTnLst>
                          </p:cTn>
                        </p:par>
                        <p:par>
                          <p:cTn id="55" fill="hold">
                            <p:stCondLst>
                              <p:cond delay="2000"/>
                            </p:stCondLst>
                            <p:childTnLst>
                              <p:par>
                                <p:cTn id="56" presetID="10" presetClass="entr" presetSubtype="0" fill="hold" nodeType="after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fade">
                                      <p:cBhvr>
                                        <p:cTn id="58" dur="10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69"/>
                                        </p:tgtEl>
                                        <p:attrNameLst>
                                          <p:attrName>style.visibility</p:attrName>
                                        </p:attrNameLst>
                                      </p:cBhvr>
                                      <p:to>
                                        <p:strVal val="visible"/>
                                      </p:to>
                                    </p:set>
                                    <p:animEffect transition="in" filter="fade">
                                      <p:cBhvr>
                                        <p:cTn id="63" dur="1000"/>
                                        <p:tgtEl>
                                          <p:spTgt spid="69"/>
                                        </p:tgtEl>
                                      </p:cBhvr>
                                    </p:animEffect>
                                  </p:childTnLst>
                                </p:cTn>
                              </p:par>
                            </p:childTnLst>
                          </p:cTn>
                        </p:par>
                        <p:par>
                          <p:cTn id="64" fill="hold">
                            <p:stCondLst>
                              <p:cond delay="1000"/>
                            </p:stCondLst>
                            <p:childTnLst>
                              <p:par>
                                <p:cTn id="65" presetID="10" presetClass="entr" presetSubtype="0" fill="hold" nodeType="afterEffect">
                                  <p:stCondLst>
                                    <p:cond delay="0"/>
                                  </p:stCondLst>
                                  <p:childTnLst>
                                    <p:set>
                                      <p:cBhvr>
                                        <p:cTn id="66" dur="1" fill="hold">
                                          <p:stCondLst>
                                            <p:cond delay="0"/>
                                          </p:stCondLst>
                                        </p:cTn>
                                        <p:tgtEl>
                                          <p:spTgt spid="39"/>
                                        </p:tgtEl>
                                        <p:attrNameLst>
                                          <p:attrName>style.visibility</p:attrName>
                                        </p:attrNameLst>
                                      </p:cBhvr>
                                      <p:to>
                                        <p:strVal val="visible"/>
                                      </p:to>
                                    </p:set>
                                    <p:animEffect transition="in" filter="fade">
                                      <p:cBhvr>
                                        <p:cTn id="67" dur="1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76839045"/>
              </p:ext>
            </p:extLst>
          </p:nvPr>
        </p:nvGraphicFramePr>
        <p:xfrm>
          <a:off x="971600" y="1628800"/>
          <a:ext cx="7200799" cy="3213914"/>
        </p:xfrm>
        <a:graphic>
          <a:graphicData uri="http://schemas.openxmlformats.org/drawingml/2006/table">
            <a:tbl>
              <a:tblPr firstRow="1" firstCol="1" bandRow="1">
                <a:tableStyleId>{5C22544A-7EE6-4342-B048-85BDC9FD1C3A}</a:tableStyleId>
              </a:tblPr>
              <a:tblGrid>
                <a:gridCol w="2304255"/>
                <a:gridCol w="1800200"/>
                <a:gridCol w="1440160"/>
                <a:gridCol w="1656184"/>
              </a:tblGrid>
              <a:tr h="618500">
                <a:tc>
                  <a:txBody>
                    <a:bodyPr/>
                    <a:lstStyle/>
                    <a:p>
                      <a:pPr>
                        <a:lnSpc>
                          <a:spcPct val="115000"/>
                        </a:lnSpc>
                        <a:spcAft>
                          <a:spcPts val="0"/>
                        </a:spcAft>
                      </a:pPr>
                      <a:r>
                        <a:rPr lang="en-GB" sz="2800" dirty="0">
                          <a:effectLst/>
                        </a:rPr>
                        <a:t>Entity</a:t>
                      </a:r>
                      <a:endParaRPr lang="en-GB" sz="28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Properties</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dirty="0" smtClean="0">
                          <a:effectLst/>
                        </a:rPr>
                        <a:t>Range</a:t>
                      </a:r>
                      <a:endParaRPr lang="en-GB" sz="28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dirty="0" smtClean="0">
                          <a:effectLst/>
                        </a:rPr>
                        <a:t>No Range</a:t>
                      </a:r>
                      <a:endParaRPr lang="en-GB" sz="2800" dirty="0">
                        <a:effectLst/>
                        <a:latin typeface="Calibri"/>
                        <a:ea typeface="Calibri"/>
                        <a:cs typeface="Times New Roman"/>
                      </a:endParaRPr>
                    </a:p>
                  </a:txBody>
                  <a:tcPr marL="68580" marR="68580" marT="0" marB="0"/>
                </a:tc>
              </a:tr>
              <a:tr h="474379">
                <a:tc>
                  <a:txBody>
                    <a:bodyPr/>
                    <a:lstStyle/>
                    <a:p>
                      <a:pPr>
                        <a:lnSpc>
                          <a:spcPct val="115000"/>
                        </a:lnSpc>
                        <a:spcAft>
                          <a:spcPts val="0"/>
                        </a:spcAft>
                      </a:pPr>
                      <a:r>
                        <a:rPr lang="en-GB" sz="2800">
                          <a:effectLst/>
                        </a:rPr>
                        <a:t>Work</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235</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200</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35</a:t>
                      </a:r>
                      <a:endParaRPr lang="en-GB" sz="2800">
                        <a:effectLst/>
                        <a:latin typeface="Calibri"/>
                        <a:ea typeface="Calibri"/>
                        <a:cs typeface="Times New Roman"/>
                      </a:endParaRPr>
                    </a:p>
                  </a:txBody>
                  <a:tcPr marL="68580" marR="68580" marT="0" marB="0"/>
                </a:tc>
              </a:tr>
              <a:tr h="547166">
                <a:tc>
                  <a:txBody>
                    <a:bodyPr/>
                    <a:lstStyle/>
                    <a:p>
                      <a:pPr>
                        <a:lnSpc>
                          <a:spcPct val="115000"/>
                        </a:lnSpc>
                        <a:spcAft>
                          <a:spcPts val="0"/>
                        </a:spcAft>
                      </a:pPr>
                      <a:r>
                        <a:rPr lang="en-GB" sz="2800">
                          <a:effectLst/>
                        </a:rPr>
                        <a:t>Expression</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235</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190</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45</a:t>
                      </a:r>
                      <a:endParaRPr lang="en-GB" sz="2800">
                        <a:effectLst/>
                        <a:latin typeface="Calibri"/>
                        <a:ea typeface="Calibri"/>
                        <a:cs typeface="Times New Roman"/>
                      </a:endParaRPr>
                    </a:p>
                  </a:txBody>
                  <a:tcPr marL="68580" marR="68580" marT="0" marB="0"/>
                </a:tc>
              </a:tr>
              <a:tr h="576064">
                <a:tc>
                  <a:txBody>
                    <a:bodyPr/>
                    <a:lstStyle/>
                    <a:p>
                      <a:pPr>
                        <a:lnSpc>
                          <a:spcPct val="115000"/>
                        </a:lnSpc>
                        <a:spcAft>
                          <a:spcPts val="0"/>
                        </a:spcAft>
                      </a:pPr>
                      <a:r>
                        <a:rPr lang="en-GB" sz="2800">
                          <a:effectLst/>
                        </a:rPr>
                        <a:t>Manifestation</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210</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50</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160</a:t>
                      </a:r>
                      <a:endParaRPr lang="en-GB" sz="2800">
                        <a:effectLst/>
                        <a:latin typeface="Calibri"/>
                        <a:ea typeface="Calibri"/>
                        <a:cs typeface="Times New Roman"/>
                      </a:endParaRPr>
                    </a:p>
                  </a:txBody>
                  <a:tcPr marL="68580" marR="68580" marT="0" marB="0"/>
                </a:tc>
              </a:tr>
              <a:tr h="474379">
                <a:tc>
                  <a:txBody>
                    <a:bodyPr/>
                    <a:lstStyle/>
                    <a:p>
                      <a:pPr>
                        <a:lnSpc>
                          <a:spcPct val="115000"/>
                        </a:lnSpc>
                        <a:spcAft>
                          <a:spcPts val="0"/>
                        </a:spcAft>
                      </a:pPr>
                      <a:r>
                        <a:rPr lang="en-GB" sz="2800">
                          <a:effectLst/>
                        </a:rPr>
                        <a:t>Item</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50</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40</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10</a:t>
                      </a:r>
                      <a:endParaRPr lang="en-GB" sz="2800">
                        <a:effectLst/>
                        <a:latin typeface="Calibri"/>
                        <a:ea typeface="Calibri"/>
                        <a:cs typeface="Times New Roman"/>
                      </a:endParaRPr>
                    </a:p>
                  </a:txBody>
                  <a:tcPr marL="68580" marR="68580" marT="0" marB="0"/>
                </a:tc>
              </a:tr>
              <a:tr h="474379">
                <a:tc>
                  <a:txBody>
                    <a:bodyPr/>
                    <a:lstStyle/>
                    <a:p>
                      <a:pPr>
                        <a:lnSpc>
                          <a:spcPct val="115000"/>
                        </a:lnSpc>
                        <a:spcAft>
                          <a:spcPts val="0"/>
                        </a:spcAft>
                      </a:pPr>
                      <a:r>
                        <a:rPr lang="en-GB" sz="2800">
                          <a:effectLst/>
                        </a:rPr>
                        <a:t>Agent</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225</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a:effectLst/>
                        </a:rPr>
                        <a:t>175</a:t>
                      </a:r>
                      <a:endParaRPr lang="en-GB" sz="2800">
                        <a:effectLst/>
                        <a:latin typeface="Calibri"/>
                        <a:ea typeface="Calibri"/>
                        <a:cs typeface="Times New Roman"/>
                      </a:endParaRPr>
                    </a:p>
                  </a:txBody>
                  <a:tcPr marL="68580" marR="68580" marT="0" marB="0"/>
                </a:tc>
                <a:tc>
                  <a:txBody>
                    <a:bodyPr/>
                    <a:lstStyle/>
                    <a:p>
                      <a:pPr algn="r">
                        <a:lnSpc>
                          <a:spcPct val="115000"/>
                        </a:lnSpc>
                        <a:spcAft>
                          <a:spcPts val="0"/>
                        </a:spcAft>
                      </a:pPr>
                      <a:r>
                        <a:rPr lang="en-GB" sz="2800" dirty="0">
                          <a:effectLst/>
                        </a:rPr>
                        <a:t>50</a:t>
                      </a:r>
                      <a:endParaRPr lang="en-GB" sz="2800" dirty="0">
                        <a:effectLst/>
                        <a:latin typeface="Calibri"/>
                        <a:ea typeface="Calibri"/>
                        <a:cs typeface="Times New Roman"/>
                      </a:endParaRPr>
                    </a:p>
                  </a:txBody>
                  <a:tcPr marL="68580" marR="68580" marT="0" marB="0"/>
                </a:tc>
              </a:tr>
            </a:tbl>
          </a:graphicData>
        </a:graphic>
      </p:graphicFrame>
      <p:sp>
        <p:nvSpPr>
          <p:cNvPr id="3" name="TextBox 2"/>
          <p:cNvSpPr txBox="1"/>
          <p:nvPr/>
        </p:nvSpPr>
        <p:spPr>
          <a:xfrm>
            <a:off x="467544" y="476672"/>
            <a:ext cx="2678938" cy="769441"/>
          </a:xfrm>
          <a:prstGeom prst="rect">
            <a:avLst/>
          </a:prstGeom>
          <a:noFill/>
        </p:spPr>
        <p:txBody>
          <a:bodyPr wrap="none" rtlCol="0">
            <a:spAutoFit/>
          </a:bodyPr>
          <a:lstStyle/>
          <a:p>
            <a:r>
              <a:rPr lang="en-GB" sz="4400" dirty="0" smtClean="0"/>
              <a:t>Link-ability</a:t>
            </a:r>
            <a:endParaRPr lang="en-GB" sz="4400" dirty="0"/>
          </a:p>
        </p:txBody>
      </p:sp>
      <p:sp>
        <p:nvSpPr>
          <p:cNvPr id="4" name="TextBox 3"/>
          <p:cNvSpPr txBox="1"/>
          <p:nvPr/>
        </p:nvSpPr>
        <p:spPr>
          <a:xfrm>
            <a:off x="1149393" y="5497101"/>
            <a:ext cx="2010633"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Triple clusters</a:t>
            </a:r>
            <a:endParaRPr lang="en-GB" sz="2400" dirty="0"/>
          </a:p>
        </p:txBody>
      </p:sp>
      <p:cxnSp>
        <p:nvCxnSpPr>
          <p:cNvPr id="5" name="Straight Arrow Connector 4"/>
          <p:cNvCxnSpPr>
            <a:stCxn id="4" idx="0"/>
          </p:cNvCxnSpPr>
          <p:nvPr/>
        </p:nvCxnSpPr>
        <p:spPr>
          <a:xfrm flipV="1">
            <a:off x="2154710" y="4894983"/>
            <a:ext cx="0" cy="602118"/>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932040" y="5496429"/>
            <a:ext cx="2010633"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Triple chains</a:t>
            </a:r>
            <a:endParaRPr lang="en-GB" sz="2400" dirty="0"/>
          </a:p>
        </p:txBody>
      </p:sp>
      <p:cxnSp>
        <p:nvCxnSpPr>
          <p:cNvPr id="14" name="Straight Arrow Connector 13"/>
          <p:cNvCxnSpPr>
            <a:stCxn id="13" idx="0"/>
          </p:cNvCxnSpPr>
          <p:nvPr/>
        </p:nvCxnSpPr>
        <p:spPr>
          <a:xfrm flipV="1">
            <a:off x="5937357" y="4894311"/>
            <a:ext cx="0" cy="602118"/>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7236297" y="5497101"/>
            <a:ext cx="1152128"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Literals</a:t>
            </a:r>
            <a:endParaRPr lang="en-GB" sz="2400" dirty="0"/>
          </a:p>
        </p:txBody>
      </p:sp>
      <p:cxnSp>
        <p:nvCxnSpPr>
          <p:cNvPr id="16" name="Straight Arrow Connector 15"/>
          <p:cNvCxnSpPr>
            <a:stCxn id="15" idx="0"/>
          </p:cNvCxnSpPr>
          <p:nvPr/>
        </p:nvCxnSpPr>
        <p:spPr>
          <a:xfrm flipV="1">
            <a:off x="7812361" y="4894311"/>
            <a:ext cx="0" cy="602790"/>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7258393" y="3212976"/>
            <a:ext cx="1130031" cy="648072"/>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p:cNvSpPr txBox="1"/>
          <p:nvPr/>
        </p:nvSpPr>
        <p:spPr>
          <a:xfrm>
            <a:off x="4900975" y="650453"/>
            <a:ext cx="1862454"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Relationships</a:t>
            </a:r>
            <a:endParaRPr lang="en-GB" sz="2400" dirty="0"/>
          </a:p>
        </p:txBody>
      </p:sp>
      <p:cxnSp>
        <p:nvCxnSpPr>
          <p:cNvPr id="22" name="Straight Arrow Connector 21"/>
          <p:cNvCxnSpPr>
            <a:stCxn id="21" idx="2"/>
          </p:cNvCxnSpPr>
          <p:nvPr/>
        </p:nvCxnSpPr>
        <p:spPr>
          <a:xfrm>
            <a:off x="5832202" y="1092488"/>
            <a:ext cx="0" cy="485666"/>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927855" y="650453"/>
            <a:ext cx="1368151"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Attributes</a:t>
            </a:r>
            <a:endParaRPr lang="en-GB" sz="2400" dirty="0"/>
          </a:p>
        </p:txBody>
      </p:sp>
      <p:cxnSp>
        <p:nvCxnSpPr>
          <p:cNvPr id="26" name="Straight Arrow Connector 25"/>
          <p:cNvCxnSpPr>
            <a:stCxn id="25" idx="2"/>
          </p:cNvCxnSpPr>
          <p:nvPr/>
        </p:nvCxnSpPr>
        <p:spPr>
          <a:xfrm>
            <a:off x="7611931" y="1092488"/>
            <a:ext cx="0" cy="465508"/>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3510332" y="650453"/>
            <a:ext cx="1226217"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Domains</a:t>
            </a:r>
            <a:endParaRPr lang="en-GB" sz="2400" dirty="0"/>
          </a:p>
        </p:txBody>
      </p:sp>
      <p:cxnSp>
        <p:nvCxnSpPr>
          <p:cNvPr id="35" name="Straight Arrow Connector 34"/>
          <p:cNvCxnSpPr>
            <a:stCxn id="34" idx="2"/>
          </p:cNvCxnSpPr>
          <p:nvPr/>
        </p:nvCxnSpPr>
        <p:spPr>
          <a:xfrm flipH="1">
            <a:off x="2175327" y="1092488"/>
            <a:ext cx="1948114" cy="485666"/>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3237145" y="6090864"/>
            <a:ext cx="2669711" cy="442035"/>
          </a:xfrm>
          <a:prstGeom prst="rect">
            <a:avLst/>
          </a:prstGeom>
          <a:noFill/>
          <a:ln w="25400">
            <a:solidFill>
              <a:srgbClr val="00B050"/>
            </a:solidFill>
          </a:ln>
        </p:spPr>
        <p:txBody>
          <a:bodyPr wrap="square" lIns="36000" tIns="36000" rIns="36000" bIns="36000" rtlCol="0">
            <a:spAutoFit/>
          </a:bodyPr>
          <a:lstStyle/>
          <a:p>
            <a:pPr algn="ctr"/>
            <a:r>
              <a:rPr lang="en-GB" sz="2400" dirty="0" smtClean="0"/>
              <a:t>Covering all media</a:t>
            </a:r>
            <a:endParaRPr lang="en-GB" sz="2400" dirty="0"/>
          </a:p>
        </p:txBody>
      </p:sp>
      <p:cxnSp>
        <p:nvCxnSpPr>
          <p:cNvPr id="41" name="Straight Arrow Connector 40"/>
          <p:cNvCxnSpPr>
            <a:stCxn id="40" idx="0"/>
            <a:endCxn id="20" idx="3"/>
          </p:cNvCxnSpPr>
          <p:nvPr/>
        </p:nvCxnSpPr>
        <p:spPr>
          <a:xfrm flipV="1">
            <a:off x="4572001" y="3766140"/>
            <a:ext cx="2851881" cy="2324724"/>
          </a:xfrm>
          <a:prstGeom prst="straightConnector1">
            <a:avLst/>
          </a:prstGeom>
          <a:ln w="254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8580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fade">
                                      <p:cBhvr>
                                        <p:cTn id="11" dur="1000"/>
                                        <p:tgtEl>
                                          <p:spTgt spid="35"/>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1000"/>
                                        <p:tgtEl>
                                          <p:spTgt spid="21"/>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1000"/>
                                        <p:tgtEl>
                                          <p:spTgt spid="22"/>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25"/>
                                        </p:tgtEl>
                                        <p:attrNameLst>
                                          <p:attrName>style.visibility</p:attrName>
                                        </p:attrNameLst>
                                      </p:cBhvr>
                                      <p:to>
                                        <p:strVal val="visible"/>
                                      </p:to>
                                    </p:set>
                                    <p:animEffect transition="in" filter="fade">
                                      <p:cBhvr>
                                        <p:cTn id="23" dur="1000"/>
                                        <p:tgtEl>
                                          <p:spTgt spid="25"/>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10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1000"/>
                                        <p:tgtEl>
                                          <p:spTgt spid="4"/>
                                        </p:tgtEl>
                                      </p:cBhvr>
                                    </p:animEffect>
                                  </p:childTnLst>
                                </p:cTn>
                              </p:par>
                            </p:childTnLst>
                          </p:cTn>
                        </p:par>
                        <p:par>
                          <p:cTn id="33" fill="hold">
                            <p:stCondLst>
                              <p:cond delay="1000"/>
                            </p:stCondLst>
                            <p:childTnLst>
                              <p:par>
                                <p:cTn id="34" presetID="10" presetClass="entr" presetSubtype="0" fill="hold" nodeType="after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fade">
                                      <p:cBhvr>
                                        <p:cTn id="36" dur="1000"/>
                                        <p:tgtEl>
                                          <p:spTgt spid="5"/>
                                        </p:tgtEl>
                                      </p:cBhvr>
                                    </p:animEffect>
                                  </p:childTnLst>
                                </p:cTn>
                              </p:par>
                            </p:childTnLst>
                          </p:cTn>
                        </p:par>
                        <p:par>
                          <p:cTn id="37" fill="hold">
                            <p:stCondLst>
                              <p:cond delay="2000"/>
                            </p:stCondLst>
                            <p:childTnLst>
                              <p:par>
                                <p:cTn id="38" presetID="10" presetClass="entr" presetSubtype="0" fill="hold" grpId="0" nodeType="after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1000"/>
                                        <p:tgtEl>
                                          <p:spTgt spid="13"/>
                                        </p:tgtEl>
                                      </p:cBhvr>
                                    </p:animEffect>
                                  </p:childTnLst>
                                </p:cTn>
                              </p:par>
                            </p:childTnLst>
                          </p:cTn>
                        </p:par>
                        <p:par>
                          <p:cTn id="41" fill="hold">
                            <p:stCondLst>
                              <p:cond delay="3000"/>
                            </p:stCondLst>
                            <p:childTnLst>
                              <p:par>
                                <p:cTn id="42" presetID="10" presetClass="entr" presetSubtype="0" fill="hold" nodeType="after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fade">
                                      <p:cBhvr>
                                        <p:cTn id="44" dur="1000"/>
                                        <p:tgtEl>
                                          <p:spTgt spid="14"/>
                                        </p:tgtEl>
                                      </p:cBhvr>
                                    </p:animEffect>
                                  </p:childTnLst>
                                </p:cTn>
                              </p:par>
                            </p:childTnLst>
                          </p:cTn>
                        </p:par>
                        <p:par>
                          <p:cTn id="45" fill="hold">
                            <p:stCondLst>
                              <p:cond delay="4000"/>
                            </p:stCondLst>
                            <p:childTnLst>
                              <p:par>
                                <p:cTn id="46" presetID="10" presetClass="entr" presetSubtype="0" fill="hold" grpId="0" nodeType="after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1000"/>
                                        <p:tgtEl>
                                          <p:spTgt spid="15"/>
                                        </p:tgtEl>
                                      </p:cBhvr>
                                    </p:animEffect>
                                  </p:childTnLst>
                                </p:cTn>
                              </p:par>
                            </p:childTnLst>
                          </p:cTn>
                        </p:par>
                        <p:par>
                          <p:cTn id="49" fill="hold">
                            <p:stCondLst>
                              <p:cond delay="5000"/>
                            </p:stCondLst>
                            <p:childTnLst>
                              <p:par>
                                <p:cTn id="50" presetID="10" presetClass="entr" presetSubtype="0" fill="hold" nodeType="after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10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0"/>
                                        </p:tgtEl>
                                        <p:attrNameLst>
                                          <p:attrName>style.visibility</p:attrName>
                                        </p:attrNameLst>
                                      </p:cBhvr>
                                      <p:to>
                                        <p:strVal val="visible"/>
                                      </p:to>
                                    </p:set>
                                    <p:animEffect transition="in" filter="fade">
                                      <p:cBhvr>
                                        <p:cTn id="57" dur="1000"/>
                                        <p:tgtEl>
                                          <p:spTgt spid="40"/>
                                        </p:tgtEl>
                                      </p:cBhvr>
                                    </p:animEffect>
                                  </p:childTnLst>
                                </p:cTn>
                              </p:par>
                            </p:childTnLst>
                          </p:cTn>
                        </p:par>
                        <p:par>
                          <p:cTn id="58" fill="hold">
                            <p:stCondLst>
                              <p:cond delay="1000"/>
                            </p:stCondLst>
                            <p:childTnLst>
                              <p:par>
                                <p:cTn id="59" presetID="10" presetClass="entr" presetSubtype="0" fill="hold" nodeType="afterEffect">
                                  <p:stCondLst>
                                    <p:cond delay="0"/>
                                  </p:stCondLst>
                                  <p:childTnLst>
                                    <p:set>
                                      <p:cBhvr>
                                        <p:cTn id="60" dur="1" fill="hold">
                                          <p:stCondLst>
                                            <p:cond delay="0"/>
                                          </p:stCondLst>
                                        </p:cTn>
                                        <p:tgtEl>
                                          <p:spTgt spid="41"/>
                                        </p:tgtEl>
                                        <p:attrNameLst>
                                          <p:attrName>style.visibility</p:attrName>
                                        </p:attrNameLst>
                                      </p:cBhvr>
                                      <p:to>
                                        <p:strVal val="visible"/>
                                      </p:to>
                                    </p:set>
                                    <p:animEffect transition="in" filter="fade">
                                      <p:cBhvr>
                                        <p:cTn id="61" dur="1000"/>
                                        <p:tgtEl>
                                          <p:spTgt spid="41"/>
                                        </p:tgtEl>
                                      </p:cBhvr>
                                    </p:animEffect>
                                  </p:childTnLst>
                                </p:cTn>
                              </p:par>
                            </p:childTnLst>
                          </p:cTn>
                        </p:par>
                        <p:par>
                          <p:cTn id="62" fill="hold">
                            <p:stCondLst>
                              <p:cond delay="2000"/>
                            </p:stCondLst>
                            <p:childTnLst>
                              <p:par>
                                <p:cTn id="63" presetID="10" presetClass="entr" presetSubtype="0" fill="hold" grpId="0" nodeType="afterEffect">
                                  <p:stCondLst>
                                    <p:cond delay="0"/>
                                  </p:stCondLst>
                                  <p:childTnLst>
                                    <p:set>
                                      <p:cBhvr>
                                        <p:cTn id="64" dur="1" fill="hold">
                                          <p:stCondLst>
                                            <p:cond delay="0"/>
                                          </p:stCondLst>
                                        </p:cTn>
                                        <p:tgtEl>
                                          <p:spTgt spid="20"/>
                                        </p:tgtEl>
                                        <p:attrNameLst>
                                          <p:attrName>style.visibility</p:attrName>
                                        </p:attrNameLst>
                                      </p:cBhvr>
                                      <p:to>
                                        <p:strVal val="visible"/>
                                      </p:to>
                                    </p:set>
                                    <p:animEffect transition="in" filter="fade">
                                      <p:cBhvr>
                                        <p:cTn id="65"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3" grpId="0" animBg="1"/>
      <p:bldP spid="15" grpId="0" animBg="1"/>
      <p:bldP spid="20" grpId="0" animBg="1"/>
      <p:bldP spid="21" grpId="0" animBg="1"/>
      <p:bldP spid="25" grpId="0" animBg="1"/>
      <p:bldP spid="34" grpId="0" animBg="1"/>
      <p:bldP spid="4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908950" y="5421005"/>
            <a:ext cx="3224822" cy="809635"/>
            <a:chOff x="2027376" y="3673543"/>
            <a:chExt cx="3224822" cy="809635"/>
          </a:xfrm>
        </p:grpSpPr>
        <p:sp>
          <p:nvSpPr>
            <p:cNvPr id="6" name="Oval 5"/>
            <p:cNvSpPr/>
            <p:nvPr/>
          </p:nvSpPr>
          <p:spPr>
            <a:xfrm>
              <a:off x="2027376" y="3673543"/>
              <a:ext cx="3224822" cy="80963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027376" y="3673543"/>
              <a:ext cx="3224822" cy="688256"/>
            </a:xfrm>
            <a:prstGeom prst="rect">
              <a:avLst/>
            </a:prstGeom>
            <a:noFill/>
          </p:spPr>
          <p:txBody>
            <a:bodyPr wrap="square" lIns="36000" tIns="36000" rIns="36000" bIns="36000" rtlCol="0">
              <a:spAutoFit/>
            </a:bodyPr>
            <a:lstStyle/>
            <a:p>
              <a:pPr algn="ctr"/>
              <a:r>
                <a:rPr lang="en-GB" sz="2000" dirty="0" err="1" smtClean="0"/>
                <a:t>rdaw</a:t>
              </a:r>
              <a:r>
                <a:rPr lang="en-GB" sz="2000" dirty="0" smtClean="0"/>
                <a:t>:</a:t>
              </a:r>
              <a:endParaRPr lang="en-GB" sz="2000" dirty="0"/>
            </a:p>
            <a:p>
              <a:pPr algn="ctr"/>
              <a:r>
                <a:rPr lang="en-GB" sz="2000" dirty="0"/>
                <a:t>“is video screenplay (work)”</a:t>
              </a:r>
            </a:p>
          </p:txBody>
        </p:sp>
      </p:grpSp>
      <p:cxnSp>
        <p:nvCxnSpPr>
          <p:cNvPr id="9" name="Curved Connector 8"/>
          <p:cNvCxnSpPr>
            <a:stCxn id="25" idx="0"/>
            <a:endCxn id="28" idx="4"/>
          </p:cNvCxnSpPr>
          <p:nvPr/>
        </p:nvCxnSpPr>
        <p:spPr>
          <a:xfrm rot="5400000" flipH="1" flipV="1">
            <a:off x="6083008" y="899158"/>
            <a:ext cx="344112" cy="1141451"/>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a:off x="2339752" y="4216549"/>
            <a:ext cx="2693595" cy="936104"/>
            <a:chOff x="2027376" y="3673543"/>
            <a:chExt cx="2693595" cy="936104"/>
          </a:xfrm>
        </p:grpSpPr>
        <p:sp>
          <p:nvSpPr>
            <p:cNvPr id="19" name="Oval 18"/>
            <p:cNvSpPr/>
            <p:nvPr/>
          </p:nvSpPr>
          <p:spPr>
            <a:xfrm>
              <a:off x="2078029" y="3673543"/>
              <a:ext cx="2592288" cy="9361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2027376" y="3734232"/>
              <a:ext cx="2693595" cy="688256"/>
            </a:xfrm>
            <a:prstGeom prst="rect">
              <a:avLst/>
            </a:prstGeom>
            <a:noFill/>
          </p:spPr>
          <p:txBody>
            <a:bodyPr wrap="square" lIns="36000" tIns="36000" rIns="36000" bIns="36000" rtlCol="0">
              <a:spAutoFit/>
            </a:bodyPr>
            <a:lstStyle/>
            <a:p>
              <a:pPr algn="ctr"/>
              <a:r>
                <a:rPr lang="en-GB" sz="2000" dirty="0" err="1" smtClean="0"/>
                <a:t>rdaw</a:t>
              </a:r>
              <a:r>
                <a:rPr lang="en-GB" sz="2000" dirty="0" smtClean="0"/>
                <a:t>:</a:t>
              </a:r>
              <a:endParaRPr lang="en-GB" sz="2000" dirty="0"/>
            </a:p>
            <a:p>
              <a:pPr algn="ctr"/>
              <a:r>
                <a:rPr lang="en-GB" sz="2000" dirty="0"/>
                <a:t>“is </a:t>
              </a:r>
              <a:r>
                <a:rPr lang="en-GB" sz="2000" dirty="0" smtClean="0"/>
                <a:t>screenplay </a:t>
              </a:r>
              <a:r>
                <a:rPr lang="en-GB" sz="2000" dirty="0"/>
                <a:t>(work)”</a:t>
              </a:r>
            </a:p>
          </p:txBody>
        </p:sp>
      </p:grpSp>
      <p:grpSp>
        <p:nvGrpSpPr>
          <p:cNvPr id="21" name="Group 20"/>
          <p:cNvGrpSpPr/>
          <p:nvPr/>
        </p:nvGrpSpPr>
        <p:grpSpPr>
          <a:xfrm>
            <a:off x="3318048" y="2970427"/>
            <a:ext cx="3329289" cy="1008112"/>
            <a:chOff x="2052702" y="3673543"/>
            <a:chExt cx="3329289" cy="1008112"/>
          </a:xfrm>
        </p:grpSpPr>
        <p:sp>
          <p:nvSpPr>
            <p:cNvPr id="22" name="Oval 21"/>
            <p:cNvSpPr/>
            <p:nvPr/>
          </p:nvSpPr>
          <p:spPr>
            <a:xfrm>
              <a:off x="2052702" y="3673543"/>
              <a:ext cx="3329289" cy="10081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2063379" y="3797467"/>
              <a:ext cx="3307934" cy="688256"/>
            </a:xfrm>
            <a:prstGeom prst="rect">
              <a:avLst/>
            </a:prstGeom>
            <a:noFill/>
          </p:spPr>
          <p:txBody>
            <a:bodyPr wrap="square" lIns="36000" tIns="36000" rIns="36000" bIns="36000" rtlCol="0">
              <a:spAutoFit/>
            </a:bodyPr>
            <a:lstStyle/>
            <a:p>
              <a:pPr algn="ctr"/>
              <a:r>
                <a:rPr lang="en-GB" sz="2000" dirty="0" err="1" smtClean="0"/>
                <a:t>rdaw</a:t>
              </a:r>
              <a:r>
                <a:rPr lang="en-GB" sz="2000" dirty="0" smtClean="0"/>
                <a:t>:</a:t>
              </a:r>
              <a:endParaRPr lang="en-GB" sz="2000" dirty="0"/>
            </a:p>
            <a:p>
              <a:pPr algn="ctr"/>
              <a:r>
                <a:rPr lang="en-GB" sz="2000" dirty="0"/>
                <a:t>“is </a:t>
              </a:r>
              <a:r>
                <a:rPr lang="en-GB" sz="2000" dirty="0" smtClean="0"/>
                <a:t>complemented by (</a:t>
              </a:r>
              <a:r>
                <a:rPr lang="en-GB" sz="2000" dirty="0"/>
                <a:t>work)”</a:t>
              </a:r>
            </a:p>
          </p:txBody>
        </p:sp>
      </p:grpSp>
      <p:grpSp>
        <p:nvGrpSpPr>
          <p:cNvPr id="24" name="Group 23"/>
          <p:cNvGrpSpPr/>
          <p:nvPr/>
        </p:nvGrpSpPr>
        <p:grpSpPr>
          <a:xfrm>
            <a:off x="3172836" y="1641939"/>
            <a:ext cx="5023006" cy="1042494"/>
            <a:chOff x="2052702" y="3673543"/>
            <a:chExt cx="5023006" cy="1042494"/>
          </a:xfrm>
        </p:grpSpPr>
        <p:sp>
          <p:nvSpPr>
            <p:cNvPr id="25" name="Oval 24"/>
            <p:cNvSpPr/>
            <p:nvPr/>
          </p:nvSpPr>
          <p:spPr>
            <a:xfrm>
              <a:off x="2052702" y="3673543"/>
              <a:ext cx="5023006" cy="104249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p:cNvSpPr txBox="1"/>
            <p:nvPr/>
          </p:nvSpPr>
          <p:spPr>
            <a:xfrm>
              <a:off x="2058040" y="3797467"/>
              <a:ext cx="5012330" cy="688256"/>
            </a:xfrm>
            <a:prstGeom prst="rect">
              <a:avLst/>
            </a:prstGeom>
            <a:noFill/>
          </p:spPr>
          <p:txBody>
            <a:bodyPr wrap="square" lIns="36000" tIns="36000" rIns="36000" bIns="36000" rtlCol="0">
              <a:spAutoFit/>
            </a:bodyPr>
            <a:lstStyle/>
            <a:p>
              <a:pPr algn="ctr"/>
              <a:r>
                <a:rPr lang="en-GB" sz="2000" dirty="0" err="1" smtClean="0"/>
                <a:t>rdaw</a:t>
              </a:r>
              <a:r>
                <a:rPr lang="en-GB" sz="2000" dirty="0" smtClean="0"/>
                <a:t>:</a:t>
              </a:r>
              <a:endParaRPr lang="en-GB" sz="2000" dirty="0"/>
            </a:p>
            <a:p>
              <a:pPr algn="ctr"/>
              <a:r>
                <a:rPr lang="en-GB" sz="2000" dirty="0" smtClean="0"/>
                <a:t>“has accompanying work relationship with”</a:t>
              </a:r>
              <a:endParaRPr lang="en-GB" sz="2000" dirty="0"/>
            </a:p>
          </p:txBody>
        </p:sp>
      </p:grpSp>
      <p:grpSp>
        <p:nvGrpSpPr>
          <p:cNvPr id="27" name="Group 26"/>
          <p:cNvGrpSpPr/>
          <p:nvPr/>
        </p:nvGrpSpPr>
        <p:grpSpPr>
          <a:xfrm>
            <a:off x="5684340" y="424957"/>
            <a:ext cx="2232247" cy="872870"/>
            <a:chOff x="2027377" y="3673543"/>
            <a:chExt cx="2232247" cy="872870"/>
          </a:xfrm>
        </p:grpSpPr>
        <p:sp>
          <p:nvSpPr>
            <p:cNvPr id="28" name="Oval 27"/>
            <p:cNvSpPr/>
            <p:nvPr/>
          </p:nvSpPr>
          <p:spPr>
            <a:xfrm>
              <a:off x="2078029" y="3673543"/>
              <a:ext cx="2181595" cy="8728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2027377" y="3734232"/>
              <a:ext cx="2232247" cy="688256"/>
            </a:xfrm>
            <a:prstGeom prst="rect">
              <a:avLst/>
            </a:prstGeom>
            <a:noFill/>
          </p:spPr>
          <p:txBody>
            <a:bodyPr wrap="square" lIns="36000" tIns="36000" rIns="36000" bIns="36000" rtlCol="0">
              <a:spAutoFit/>
            </a:bodyPr>
            <a:lstStyle/>
            <a:p>
              <a:pPr algn="ctr"/>
              <a:r>
                <a:rPr lang="en-GB" sz="2000" dirty="0" err="1" smtClean="0"/>
                <a:t>rdaw</a:t>
              </a:r>
              <a:r>
                <a:rPr lang="en-GB" sz="2000" dirty="0" smtClean="0"/>
                <a:t>:</a:t>
              </a:r>
              <a:endParaRPr lang="en-GB" sz="2000" dirty="0"/>
            </a:p>
            <a:p>
              <a:pPr algn="ctr"/>
              <a:r>
                <a:rPr lang="en-GB" sz="2000" dirty="0" smtClean="0"/>
                <a:t>“has related work”</a:t>
              </a:r>
              <a:endParaRPr lang="en-GB" sz="2000" dirty="0"/>
            </a:p>
          </p:txBody>
        </p:sp>
      </p:grpSp>
      <p:cxnSp>
        <p:nvCxnSpPr>
          <p:cNvPr id="32" name="Curved Connector 31"/>
          <p:cNvCxnSpPr>
            <a:stCxn id="22" idx="0"/>
            <a:endCxn id="25" idx="4"/>
          </p:cNvCxnSpPr>
          <p:nvPr/>
        </p:nvCxnSpPr>
        <p:spPr>
          <a:xfrm rot="5400000" flipH="1" flipV="1">
            <a:off x="5190519" y="2476607"/>
            <a:ext cx="285994" cy="701646"/>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35" name="Curved Connector 34"/>
          <p:cNvCxnSpPr>
            <a:stCxn id="19" idx="0"/>
            <a:endCxn id="22" idx="4"/>
          </p:cNvCxnSpPr>
          <p:nvPr/>
        </p:nvCxnSpPr>
        <p:spPr>
          <a:xfrm rot="5400000" flipH="1" flipV="1">
            <a:off x="4215616" y="3449472"/>
            <a:ext cx="238010" cy="1296144"/>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38" name="Curved Connector 37"/>
          <p:cNvCxnSpPr>
            <a:stCxn id="6" idx="0"/>
            <a:endCxn id="19" idx="4"/>
          </p:cNvCxnSpPr>
          <p:nvPr/>
        </p:nvCxnSpPr>
        <p:spPr>
          <a:xfrm rot="5400000" flipH="1" flipV="1">
            <a:off x="2969779" y="4704235"/>
            <a:ext cx="268352" cy="1165188"/>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467544" y="476672"/>
            <a:ext cx="2571281" cy="769441"/>
          </a:xfrm>
          <a:prstGeom prst="rect">
            <a:avLst/>
          </a:prstGeom>
          <a:noFill/>
        </p:spPr>
        <p:txBody>
          <a:bodyPr wrap="none" rtlCol="0">
            <a:spAutoFit/>
          </a:bodyPr>
          <a:lstStyle/>
          <a:p>
            <a:r>
              <a:rPr lang="en-GB" sz="4400" dirty="0" smtClean="0"/>
              <a:t>Rich detail</a:t>
            </a:r>
            <a:endParaRPr lang="en-GB" sz="4400" dirty="0"/>
          </a:p>
        </p:txBody>
      </p:sp>
      <p:cxnSp>
        <p:nvCxnSpPr>
          <p:cNvPr id="52" name="Curved Connector 51"/>
          <p:cNvCxnSpPr/>
          <p:nvPr/>
        </p:nvCxnSpPr>
        <p:spPr>
          <a:xfrm rot="5400000" flipH="1" flipV="1">
            <a:off x="7020439" y="4771627"/>
            <a:ext cx="2736303"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5671333" y="5734613"/>
            <a:ext cx="2725440" cy="442035"/>
          </a:xfrm>
          <a:prstGeom prst="rect">
            <a:avLst/>
          </a:prstGeom>
          <a:noFill/>
          <a:ln w="25400">
            <a:solidFill>
              <a:schemeClr val="accent1">
                <a:shade val="50000"/>
              </a:schemeClr>
            </a:solidFill>
          </a:ln>
        </p:spPr>
        <p:txBody>
          <a:bodyPr wrap="square" lIns="36000" tIns="36000" rIns="36000" bIns="36000" rtlCol="0">
            <a:spAutoFit/>
          </a:bodyPr>
          <a:lstStyle/>
          <a:p>
            <a:pPr algn="ctr"/>
            <a:r>
              <a:rPr lang="en-GB" sz="2400" dirty="0" smtClean="0"/>
              <a:t>sub-property ladder</a:t>
            </a:r>
            <a:endParaRPr lang="en-GB" sz="2400" dirty="0"/>
          </a:p>
        </p:txBody>
      </p:sp>
    </p:spTree>
    <p:extLst>
      <p:ext uri="{BB962C8B-B14F-4D97-AF65-F5344CB8AC3E}">
        <p14:creationId xmlns:p14="http://schemas.microsoft.com/office/powerpoint/2010/main" val="420041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fade">
                                      <p:cBhvr>
                                        <p:cTn id="11" dur="1000"/>
                                        <p:tgtEl>
                                          <p:spTgt spid="38"/>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1000"/>
                                        <p:tgtEl>
                                          <p:spTgt spid="35"/>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1000"/>
                                        <p:tgtEl>
                                          <p:spTgt spid="21"/>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1000"/>
                                        <p:tgtEl>
                                          <p:spTgt spid="32"/>
                                        </p:tgtEl>
                                      </p:cBhvr>
                                    </p:animEffect>
                                  </p:childTnLst>
                                </p:cTn>
                              </p:par>
                            </p:childTnLst>
                          </p:cTn>
                        </p:par>
                        <p:par>
                          <p:cTn id="28" fill="hold">
                            <p:stCondLst>
                              <p:cond delay="6000"/>
                            </p:stCondLst>
                            <p:childTnLst>
                              <p:par>
                                <p:cTn id="29" presetID="10" presetClass="entr" presetSubtype="0" fill="hold" nodeType="after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1000"/>
                                        <p:tgtEl>
                                          <p:spTgt spid="24"/>
                                        </p:tgtEl>
                                      </p:cBhvr>
                                    </p:animEffect>
                                  </p:childTnLst>
                                </p:cTn>
                              </p:par>
                            </p:childTnLst>
                          </p:cTn>
                        </p:par>
                        <p:par>
                          <p:cTn id="32" fill="hold">
                            <p:stCondLst>
                              <p:cond delay="7000"/>
                            </p:stCondLst>
                            <p:childTnLst>
                              <p:par>
                                <p:cTn id="33" presetID="10" presetClass="entr" presetSubtype="0" fill="hold"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childTnLst>
                                </p:cTn>
                              </p:par>
                            </p:childTnLst>
                          </p:cTn>
                        </p:par>
                        <p:par>
                          <p:cTn id="36" fill="hold">
                            <p:stCondLst>
                              <p:cond delay="8000"/>
                            </p:stCondLst>
                            <p:childTnLst>
                              <p:par>
                                <p:cTn id="37" presetID="10" presetClass="entr" presetSubtype="0" fill="hold" nodeType="after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fade">
                                      <p:cBhvr>
                                        <p:cTn id="39" dur="1000"/>
                                        <p:tgtEl>
                                          <p:spTgt spid="27"/>
                                        </p:tgtEl>
                                      </p:cBhvr>
                                    </p:animEffect>
                                  </p:childTnLst>
                                </p:cTn>
                              </p:par>
                            </p:childTnLst>
                          </p:cTn>
                        </p:par>
                        <p:par>
                          <p:cTn id="40" fill="hold">
                            <p:stCondLst>
                              <p:cond delay="9000"/>
                            </p:stCondLst>
                            <p:childTnLst>
                              <p:par>
                                <p:cTn id="41" presetID="10" presetClass="entr" presetSubtype="0" fill="hold" grpId="0" nodeType="afterEffect">
                                  <p:stCondLst>
                                    <p:cond delay="0"/>
                                  </p:stCondLst>
                                  <p:childTnLst>
                                    <p:set>
                                      <p:cBhvr>
                                        <p:cTn id="42" dur="1" fill="hold">
                                          <p:stCondLst>
                                            <p:cond delay="0"/>
                                          </p:stCondLst>
                                        </p:cTn>
                                        <p:tgtEl>
                                          <p:spTgt spid="55"/>
                                        </p:tgtEl>
                                        <p:attrNameLst>
                                          <p:attrName>style.visibility</p:attrName>
                                        </p:attrNameLst>
                                      </p:cBhvr>
                                      <p:to>
                                        <p:strVal val="visible"/>
                                      </p:to>
                                    </p:set>
                                    <p:animEffect transition="in" filter="fade">
                                      <p:cBhvr>
                                        <p:cTn id="43" dur="1000"/>
                                        <p:tgtEl>
                                          <p:spTgt spid="55"/>
                                        </p:tgtEl>
                                      </p:cBhvr>
                                    </p:animEffect>
                                  </p:childTnLst>
                                </p:cTn>
                              </p:par>
                            </p:childTnLst>
                          </p:cTn>
                        </p:par>
                        <p:par>
                          <p:cTn id="44" fill="hold">
                            <p:stCondLst>
                              <p:cond delay="10000"/>
                            </p:stCondLst>
                            <p:childTnLst>
                              <p:par>
                                <p:cTn id="45" presetID="10" presetClass="entr" presetSubtype="0" fill="hold" nodeType="afterEffect">
                                  <p:stCondLst>
                                    <p:cond delay="0"/>
                                  </p:stCondLst>
                                  <p:childTnLst>
                                    <p:set>
                                      <p:cBhvr>
                                        <p:cTn id="46" dur="1" fill="hold">
                                          <p:stCondLst>
                                            <p:cond delay="0"/>
                                          </p:stCondLst>
                                        </p:cTn>
                                        <p:tgtEl>
                                          <p:spTgt spid="52"/>
                                        </p:tgtEl>
                                        <p:attrNameLst>
                                          <p:attrName>style.visibility</p:attrName>
                                        </p:attrNameLst>
                                      </p:cBhvr>
                                      <p:to>
                                        <p:strVal val="visible"/>
                                      </p:to>
                                    </p:set>
                                    <p:animEffect transition="in" filter="fade">
                                      <p:cBhvr>
                                        <p:cTn id="47" dur="10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597564" y="5435600"/>
            <a:ext cx="1944216" cy="809635"/>
            <a:chOff x="2594082" y="3673543"/>
            <a:chExt cx="1944216" cy="809635"/>
          </a:xfrm>
        </p:grpSpPr>
        <p:sp>
          <p:nvSpPr>
            <p:cNvPr id="6" name="Oval 5"/>
            <p:cNvSpPr/>
            <p:nvPr/>
          </p:nvSpPr>
          <p:spPr>
            <a:xfrm>
              <a:off x="2594082" y="3673543"/>
              <a:ext cx="1944216" cy="80963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p:cNvSpPr txBox="1"/>
            <p:nvPr/>
          </p:nvSpPr>
          <p:spPr>
            <a:xfrm>
              <a:off x="2594082" y="3673543"/>
              <a:ext cx="1944216" cy="688256"/>
            </a:xfrm>
            <a:prstGeom prst="rect">
              <a:avLst/>
            </a:prstGeom>
            <a:noFill/>
          </p:spPr>
          <p:txBody>
            <a:bodyPr wrap="square" lIns="36000" tIns="36000" rIns="36000" bIns="36000" rtlCol="0">
              <a:spAutoFit/>
            </a:bodyPr>
            <a:lstStyle/>
            <a:p>
              <a:pPr algn="ctr"/>
              <a:r>
                <a:rPr lang="en-GB" sz="2000" dirty="0" err="1" smtClean="0"/>
                <a:t>rdau</a:t>
              </a:r>
              <a:r>
                <a:rPr lang="en-GB" sz="2000" dirty="0" smtClean="0"/>
                <a:t>:</a:t>
              </a:r>
              <a:endParaRPr lang="en-GB" sz="2000" dirty="0"/>
            </a:p>
            <a:p>
              <a:pPr algn="ctr"/>
              <a:r>
                <a:rPr lang="en-GB" sz="2000" dirty="0" smtClean="0"/>
                <a:t>“has voice actor”</a:t>
              </a:r>
              <a:endParaRPr lang="en-GB" sz="2000" dirty="0"/>
            </a:p>
          </p:txBody>
        </p:sp>
      </p:grpSp>
      <p:cxnSp>
        <p:nvCxnSpPr>
          <p:cNvPr id="9" name="Curved Connector 8"/>
          <p:cNvCxnSpPr>
            <a:stCxn id="28" idx="6"/>
            <a:endCxn id="25" idx="4"/>
          </p:cNvCxnSpPr>
          <p:nvPr/>
        </p:nvCxnSpPr>
        <p:spPr>
          <a:xfrm flipV="1">
            <a:off x="2974363" y="2699028"/>
            <a:ext cx="1595310" cy="330300"/>
          </a:xfrm>
          <a:prstGeom prst="curvedConnector2">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a:off x="3860269" y="4235378"/>
            <a:ext cx="1418806" cy="936104"/>
            <a:chOff x="2603440" y="3673543"/>
            <a:chExt cx="1418806" cy="936104"/>
          </a:xfrm>
        </p:grpSpPr>
        <p:sp>
          <p:nvSpPr>
            <p:cNvPr id="19" name="Oval 18"/>
            <p:cNvSpPr/>
            <p:nvPr/>
          </p:nvSpPr>
          <p:spPr>
            <a:xfrm>
              <a:off x="2603440" y="3673543"/>
              <a:ext cx="1418806" cy="9361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p:cNvSpPr txBox="1"/>
            <p:nvPr/>
          </p:nvSpPr>
          <p:spPr>
            <a:xfrm>
              <a:off x="2603440" y="3734232"/>
              <a:ext cx="1418805" cy="688256"/>
            </a:xfrm>
            <a:prstGeom prst="rect">
              <a:avLst/>
            </a:prstGeom>
            <a:noFill/>
          </p:spPr>
          <p:txBody>
            <a:bodyPr wrap="square" lIns="36000" tIns="36000" rIns="36000" bIns="36000" rtlCol="0">
              <a:spAutoFit/>
            </a:bodyPr>
            <a:lstStyle/>
            <a:p>
              <a:pPr algn="ctr"/>
              <a:r>
                <a:rPr lang="en-GB" sz="2000" dirty="0" err="1" smtClean="0"/>
                <a:t>rdau</a:t>
              </a:r>
              <a:r>
                <a:rPr lang="en-GB" sz="2000" dirty="0" smtClean="0"/>
                <a:t>:</a:t>
              </a:r>
              <a:endParaRPr lang="en-GB" sz="2000" dirty="0"/>
            </a:p>
            <a:p>
              <a:pPr algn="ctr"/>
              <a:r>
                <a:rPr lang="en-GB" sz="2000" dirty="0" smtClean="0"/>
                <a:t>“has actor”</a:t>
              </a:r>
              <a:endParaRPr lang="en-GB" sz="2000" dirty="0"/>
            </a:p>
          </p:txBody>
        </p:sp>
      </p:grpSp>
      <p:grpSp>
        <p:nvGrpSpPr>
          <p:cNvPr id="21" name="Group 20"/>
          <p:cNvGrpSpPr/>
          <p:nvPr/>
        </p:nvGrpSpPr>
        <p:grpSpPr>
          <a:xfrm>
            <a:off x="3561560" y="2963147"/>
            <a:ext cx="2016224" cy="1008112"/>
            <a:chOff x="2658583" y="3673543"/>
            <a:chExt cx="2016224" cy="1008112"/>
          </a:xfrm>
        </p:grpSpPr>
        <p:sp>
          <p:nvSpPr>
            <p:cNvPr id="22" name="Oval 21"/>
            <p:cNvSpPr/>
            <p:nvPr/>
          </p:nvSpPr>
          <p:spPr>
            <a:xfrm>
              <a:off x="2658583" y="3673543"/>
              <a:ext cx="2016224" cy="100811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2730589" y="3797467"/>
              <a:ext cx="1944217" cy="688256"/>
            </a:xfrm>
            <a:prstGeom prst="rect">
              <a:avLst/>
            </a:prstGeom>
            <a:noFill/>
          </p:spPr>
          <p:txBody>
            <a:bodyPr wrap="square" lIns="36000" tIns="36000" rIns="36000" bIns="36000" rtlCol="0">
              <a:spAutoFit/>
            </a:bodyPr>
            <a:lstStyle/>
            <a:p>
              <a:pPr algn="ctr"/>
              <a:r>
                <a:rPr lang="en-GB" sz="2000" dirty="0" err="1" smtClean="0"/>
                <a:t>rdau</a:t>
              </a:r>
              <a:r>
                <a:rPr lang="en-GB" sz="2000" dirty="0" smtClean="0"/>
                <a:t>:</a:t>
              </a:r>
              <a:endParaRPr lang="en-GB" sz="2000" dirty="0"/>
            </a:p>
            <a:p>
              <a:pPr algn="ctr"/>
              <a:r>
                <a:rPr lang="en-GB" sz="2000" dirty="0" smtClean="0"/>
                <a:t>“has performer”</a:t>
              </a:r>
              <a:endParaRPr lang="en-GB" sz="2000" dirty="0"/>
            </a:p>
          </p:txBody>
        </p:sp>
      </p:grpSp>
      <p:grpSp>
        <p:nvGrpSpPr>
          <p:cNvPr id="24" name="Group 23"/>
          <p:cNvGrpSpPr/>
          <p:nvPr/>
        </p:nvGrpSpPr>
        <p:grpSpPr>
          <a:xfrm>
            <a:off x="3699456" y="1656534"/>
            <a:ext cx="1740433" cy="1042494"/>
            <a:chOff x="3079586" y="3673543"/>
            <a:chExt cx="1740433" cy="1042494"/>
          </a:xfrm>
        </p:grpSpPr>
        <p:sp>
          <p:nvSpPr>
            <p:cNvPr id="25" name="Oval 24"/>
            <p:cNvSpPr/>
            <p:nvPr/>
          </p:nvSpPr>
          <p:spPr>
            <a:xfrm>
              <a:off x="3079586" y="3673543"/>
              <a:ext cx="1740433" cy="104249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p:cNvSpPr txBox="1"/>
            <p:nvPr/>
          </p:nvSpPr>
          <p:spPr>
            <a:xfrm>
              <a:off x="3079586" y="3797467"/>
              <a:ext cx="1740433" cy="688256"/>
            </a:xfrm>
            <a:prstGeom prst="rect">
              <a:avLst/>
            </a:prstGeom>
            <a:noFill/>
          </p:spPr>
          <p:txBody>
            <a:bodyPr wrap="square" lIns="36000" tIns="36000" rIns="36000" bIns="36000" rtlCol="0">
              <a:spAutoFit/>
            </a:bodyPr>
            <a:lstStyle/>
            <a:p>
              <a:pPr algn="ctr"/>
              <a:r>
                <a:rPr lang="en-GB" sz="2000" dirty="0" err="1" smtClean="0"/>
                <a:t>rdau</a:t>
              </a:r>
              <a:r>
                <a:rPr lang="en-GB" sz="2000" dirty="0" smtClean="0"/>
                <a:t>:</a:t>
              </a:r>
              <a:endParaRPr lang="en-GB" sz="2000" dirty="0"/>
            </a:p>
            <a:p>
              <a:pPr algn="ctr"/>
              <a:r>
                <a:rPr lang="en-GB" sz="2000" dirty="0" smtClean="0"/>
                <a:t>“has creator”</a:t>
              </a:r>
              <a:endParaRPr lang="en-GB" sz="2000" dirty="0"/>
            </a:p>
          </p:txBody>
        </p:sp>
      </p:grpSp>
      <p:grpSp>
        <p:nvGrpSpPr>
          <p:cNvPr id="27" name="Group 26"/>
          <p:cNvGrpSpPr/>
          <p:nvPr/>
        </p:nvGrpSpPr>
        <p:grpSpPr>
          <a:xfrm>
            <a:off x="1318179" y="2592893"/>
            <a:ext cx="1656184" cy="872870"/>
            <a:chOff x="2405620" y="3673543"/>
            <a:chExt cx="1656184" cy="872870"/>
          </a:xfrm>
        </p:grpSpPr>
        <p:sp>
          <p:nvSpPr>
            <p:cNvPr id="28" name="Oval 27"/>
            <p:cNvSpPr/>
            <p:nvPr/>
          </p:nvSpPr>
          <p:spPr>
            <a:xfrm>
              <a:off x="2405620" y="3673543"/>
              <a:ext cx="1656184" cy="8728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2477628" y="3734232"/>
              <a:ext cx="1512168" cy="688256"/>
            </a:xfrm>
            <a:prstGeom prst="rect">
              <a:avLst/>
            </a:prstGeom>
            <a:noFill/>
          </p:spPr>
          <p:txBody>
            <a:bodyPr wrap="square" lIns="36000" tIns="36000" rIns="36000" bIns="36000" rtlCol="0">
              <a:spAutoFit/>
            </a:bodyPr>
            <a:lstStyle/>
            <a:p>
              <a:pPr algn="ctr"/>
              <a:r>
                <a:rPr lang="en-GB" sz="2000" dirty="0" err="1" smtClean="0"/>
                <a:t>rdaw</a:t>
              </a:r>
              <a:r>
                <a:rPr lang="en-GB" sz="2000" dirty="0" smtClean="0"/>
                <a:t>:</a:t>
              </a:r>
              <a:endParaRPr lang="en-GB" sz="2000" dirty="0"/>
            </a:p>
            <a:p>
              <a:pPr algn="ctr"/>
              <a:r>
                <a:rPr lang="en-GB" sz="2000" dirty="0" smtClean="0"/>
                <a:t>“has creator”</a:t>
              </a:r>
              <a:endParaRPr lang="en-GB" sz="2000" dirty="0"/>
            </a:p>
          </p:txBody>
        </p:sp>
      </p:grpSp>
      <p:cxnSp>
        <p:nvCxnSpPr>
          <p:cNvPr id="32" name="Curved Connector 31"/>
          <p:cNvCxnSpPr>
            <a:stCxn id="22" idx="0"/>
            <a:endCxn id="25" idx="4"/>
          </p:cNvCxnSpPr>
          <p:nvPr/>
        </p:nvCxnSpPr>
        <p:spPr>
          <a:xfrm rot="5400000" flipH="1" flipV="1">
            <a:off x="4437613" y="2831088"/>
            <a:ext cx="264119" cy="1"/>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35" name="Curved Connector 34"/>
          <p:cNvCxnSpPr>
            <a:stCxn id="19" idx="0"/>
            <a:endCxn id="22" idx="4"/>
          </p:cNvCxnSpPr>
          <p:nvPr/>
        </p:nvCxnSpPr>
        <p:spPr>
          <a:xfrm rot="5400000" flipH="1" flipV="1">
            <a:off x="4437613" y="4103319"/>
            <a:ext cx="264119"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38" name="Curved Connector 37"/>
          <p:cNvCxnSpPr>
            <a:stCxn id="6" idx="0"/>
            <a:endCxn id="19" idx="4"/>
          </p:cNvCxnSpPr>
          <p:nvPr/>
        </p:nvCxnSpPr>
        <p:spPr>
          <a:xfrm rot="5400000" flipH="1" flipV="1">
            <a:off x="4437613" y="5303541"/>
            <a:ext cx="264118"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467544" y="476672"/>
            <a:ext cx="3732176" cy="769441"/>
          </a:xfrm>
          <a:prstGeom prst="rect">
            <a:avLst/>
          </a:prstGeom>
          <a:noFill/>
        </p:spPr>
        <p:txBody>
          <a:bodyPr wrap="none" rtlCol="0">
            <a:spAutoFit/>
          </a:bodyPr>
          <a:lstStyle/>
          <a:p>
            <a:r>
              <a:rPr lang="en-GB" sz="4400" dirty="0" smtClean="0"/>
              <a:t>Interoperability</a:t>
            </a:r>
            <a:endParaRPr lang="en-GB" sz="4400" dirty="0"/>
          </a:p>
        </p:txBody>
      </p:sp>
      <p:grpSp>
        <p:nvGrpSpPr>
          <p:cNvPr id="43" name="Group 42"/>
          <p:cNvGrpSpPr/>
          <p:nvPr/>
        </p:nvGrpSpPr>
        <p:grpSpPr>
          <a:xfrm>
            <a:off x="6310377" y="2994764"/>
            <a:ext cx="1316946" cy="872870"/>
            <a:chOff x="2672850" y="3673543"/>
            <a:chExt cx="1316946" cy="872870"/>
          </a:xfrm>
        </p:grpSpPr>
        <p:sp>
          <p:nvSpPr>
            <p:cNvPr id="44" name="Oval 43"/>
            <p:cNvSpPr/>
            <p:nvPr/>
          </p:nvSpPr>
          <p:spPr>
            <a:xfrm>
              <a:off x="2672850" y="3673543"/>
              <a:ext cx="1290024" cy="8728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TextBox 45"/>
            <p:cNvSpPr txBox="1"/>
            <p:nvPr/>
          </p:nvSpPr>
          <p:spPr>
            <a:xfrm>
              <a:off x="2672850" y="3734232"/>
              <a:ext cx="1316946" cy="688256"/>
            </a:xfrm>
            <a:prstGeom prst="rect">
              <a:avLst/>
            </a:prstGeom>
            <a:noFill/>
          </p:spPr>
          <p:txBody>
            <a:bodyPr wrap="square" lIns="36000" tIns="36000" rIns="36000" bIns="36000" rtlCol="0">
              <a:spAutoFit/>
            </a:bodyPr>
            <a:lstStyle/>
            <a:p>
              <a:pPr algn="ctr"/>
              <a:r>
                <a:rPr lang="en-GB" sz="2000" dirty="0" err="1" smtClean="0"/>
                <a:t>dcterms</a:t>
              </a:r>
              <a:r>
                <a:rPr lang="en-GB" sz="2000" dirty="0" smtClean="0"/>
                <a:t>:</a:t>
              </a:r>
              <a:endParaRPr lang="en-GB" sz="2000" dirty="0"/>
            </a:p>
            <a:p>
              <a:pPr algn="ctr"/>
              <a:r>
                <a:rPr lang="en-GB" sz="2000" dirty="0" smtClean="0"/>
                <a:t>“creator”</a:t>
              </a:r>
              <a:endParaRPr lang="en-GB" sz="2000" dirty="0"/>
            </a:p>
          </p:txBody>
        </p:sp>
      </p:grpSp>
      <p:cxnSp>
        <p:nvCxnSpPr>
          <p:cNvPr id="47" name="Curved Connector 46"/>
          <p:cNvCxnSpPr>
            <a:stCxn id="44" idx="1"/>
            <a:endCxn id="25" idx="4"/>
          </p:cNvCxnSpPr>
          <p:nvPr/>
        </p:nvCxnSpPr>
        <p:spPr>
          <a:xfrm rot="16200000" flipV="1">
            <a:off x="5322703" y="1945999"/>
            <a:ext cx="423565" cy="1929624"/>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grpSp>
        <p:nvGrpSpPr>
          <p:cNvPr id="51" name="Group 50"/>
          <p:cNvGrpSpPr/>
          <p:nvPr/>
        </p:nvGrpSpPr>
        <p:grpSpPr>
          <a:xfrm>
            <a:off x="6310377" y="1794178"/>
            <a:ext cx="1316946" cy="872870"/>
            <a:chOff x="2672850" y="3673543"/>
            <a:chExt cx="1316946" cy="872870"/>
          </a:xfrm>
        </p:grpSpPr>
        <p:sp>
          <p:nvSpPr>
            <p:cNvPr id="53" name="Oval 52"/>
            <p:cNvSpPr/>
            <p:nvPr/>
          </p:nvSpPr>
          <p:spPr>
            <a:xfrm>
              <a:off x="2672850" y="3673543"/>
              <a:ext cx="1290024" cy="87287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p:cNvSpPr txBox="1"/>
            <p:nvPr/>
          </p:nvSpPr>
          <p:spPr>
            <a:xfrm>
              <a:off x="2672850" y="3734232"/>
              <a:ext cx="1316946" cy="688256"/>
            </a:xfrm>
            <a:prstGeom prst="rect">
              <a:avLst/>
            </a:prstGeom>
            <a:noFill/>
          </p:spPr>
          <p:txBody>
            <a:bodyPr wrap="square" lIns="36000" tIns="36000" rIns="36000" bIns="36000" rtlCol="0">
              <a:spAutoFit/>
            </a:bodyPr>
            <a:lstStyle/>
            <a:p>
              <a:pPr algn="ctr"/>
              <a:r>
                <a:rPr lang="en-GB" sz="2000" dirty="0" smtClean="0"/>
                <a:t>dc:</a:t>
              </a:r>
              <a:endParaRPr lang="en-GB" sz="2000" dirty="0"/>
            </a:p>
            <a:p>
              <a:pPr algn="ctr"/>
              <a:r>
                <a:rPr lang="en-GB" sz="2000" dirty="0" smtClean="0"/>
                <a:t>“creator”</a:t>
              </a:r>
              <a:endParaRPr lang="en-GB" sz="2000" dirty="0"/>
            </a:p>
          </p:txBody>
        </p:sp>
      </p:grpSp>
      <p:cxnSp>
        <p:nvCxnSpPr>
          <p:cNvPr id="56" name="Curved Connector 55"/>
          <p:cNvCxnSpPr>
            <a:stCxn id="44" idx="0"/>
            <a:endCxn id="53" idx="4"/>
          </p:cNvCxnSpPr>
          <p:nvPr/>
        </p:nvCxnSpPr>
        <p:spPr>
          <a:xfrm rot="5400000" flipH="1" flipV="1">
            <a:off x="6791531" y="2830906"/>
            <a:ext cx="327716" cy="12700"/>
          </a:xfrm>
          <a:prstGeom prst="curvedConnector3">
            <a:avLst>
              <a:gd name="adj1" fmla="val 50000"/>
            </a:avLst>
          </a:prstGeom>
          <a:ln w="25400">
            <a:tailEnd type="triangle" w="lg" len="med"/>
          </a:ln>
        </p:spPr>
        <p:style>
          <a:lnRef idx="1">
            <a:schemeClr val="accent1"/>
          </a:lnRef>
          <a:fillRef idx="0">
            <a:schemeClr val="accent1"/>
          </a:fillRef>
          <a:effectRef idx="0">
            <a:schemeClr val="accent1"/>
          </a:effectRef>
          <a:fontRef idx="minor">
            <a:schemeClr val="tx1"/>
          </a:fontRef>
        </p:style>
      </p:cxnSp>
      <p:cxnSp>
        <p:nvCxnSpPr>
          <p:cNvPr id="58" name="Curved Connector 57"/>
          <p:cNvCxnSpPr>
            <a:stCxn id="54" idx="1"/>
            <a:endCxn id="25" idx="6"/>
          </p:cNvCxnSpPr>
          <p:nvPr/>
        </p:nvCxnSpPr>
        <p:spPr>
          <a:xfrm rot="10800000">
            <a:off x="5439889" y="2177781"/>
            <a:ext cx="870488" cy="21214"/>
          </a:xfrm>
          <a:prstGeom prst="curvedConnector3">
            <a:avLst>
              <a:gd name="adj1" fmla="val 50000"/>
            </a:avLst>
          </a:prstGeom>
          <a:ln w="25400">
            <a:prstDash val="sysDash"/>
            <a:headEnd type="triangle" w="lg" len="med"/>
            <a:tailEnd type="triangle" w="lg" len="med"/>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5589865" y="1735745"/>
            <a:ext cx="570535" cy="442035"/>
          </a:xfrm>
          <a:prstGeom prst="rect">
            <a:avLst/>
          </a:prstGeom>
          <a:noFill/>
          <a:ln w="25400">
            <a:noFill/>
          </a:ln>
        </p:spPr>
        <p:txBody>
          <a:bodyPr wrap="square" lIns="36000" tIns="36000" rIns="36000" bIns="36000" rtlCol="0">
            <a:spAutoFit/>
          </a:bodyPr>
          <a:lstStyle/>
          <a:p>
            <a:pPr algn="ctr"/>
            <a:r>
              <a:rPr lang="en-GB" sz="2400" dirty="0" smtClean="0"/>
              <a:t>???</a:t>
            </a:r>
            <a:endParaRPr lang="en-GB" sz="2400" dirty="0"/>
          </a:p>
        </p:txBody>
      </p:sp>
    </p:spTree>
    <p:extLst>
      <p:ext uri="{BB962C8B-B14F-4D97-AF65-F5344CB8AC3E}">
        <p14:creationId xmlns:p14="http://schemas.microsoft.com/office/powerpoint/2010/main" val="329877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fade">
                                      <p:cBhvr>
                                        <p:cTn id="11" dur="1000"/>
                                        <p:tgtEl>
                                          <p:spTgt spid="38"/>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1000"/>
                                        <p:tgtEl>
                                          <p:spTgt spid="35"/>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1000"/>
                                        <p:tgtEl>
                                          <p:spTgt spid="21"/>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fade">
                                      <p:cBhvr>
                                        <p:cTn id="27" dur="1000"/>
                                        <p:tgtEl>
                                          <p:spTgt spid="32"/>
                                        </p:tgtEl>
                                      </p:cBhvr>
                                    </p:animEffect>
                                  </p:childTnLst>
                                </p:cTn>
                              </p:par>
                            </p:childTnLst>
                          </p:cTn>
                        </p:par>
                        <p:par>
                          <p:cTn id="28" fill="hold">
                            <p:stCondLst>
                              <p:cond delay="6000"/>
                            </p:stCondLst>
                            <p:childTnLst>
                              <p:par>
                                <p:cTn id="29" presetID="10" presetClass="entr" presetSubtype="0" fill="hold" nodeType="after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1000"/>
                                        <p:tgtEl>
                                          <p:spTgt spid="24"/>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7"/>
                                        </p:tgtEl>
                                        <p:attrNameLst>
                                          <p:attrName>style.visibility</p:attrName>
                                        </p:attrNameLst>
                                      </p:cBhvr>
                                      <p:to>
                                        <p:strVal val="visible"/>
                                      </p:to>
                                    </p:set>
                                    <p:animEffect transition="in" filter="fade">
                                      <p:cBhvr>
                                        <p:cTn id="36" dur="1000"/>
                                        <p:tgtEl>
                                          <p:spTgt spid="27"/>
                                        </p:tgtEl>
                                      </p:cBhvr>
                                    </p:animEffect>
                                  </p:childTnLst>
                                </p:cTn>
                              </p:par>
                            </p:childTnLst>
                          </p:cTn>
                        </p:par>
                        <p:par>
                          <p:cTn id="37" fill="hold">
                            <p:stCondLst>
                              <p:cond delay="1000"/>
                            </p:stCondLst>
                            <p:childTnLst>
                              <p:par>
                                <p:cTn id="38" presetID="10" presetClass="entr" presetSubtype="0" fill="hold"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1000"/>
                                        <p:tgtEl>
                                          <p:spTgt spid="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3"/>
                                        </p:tgtEl>
                                        <p:attrNameLst>
                                          <p:attrName>style.visibility</p:attrName>
                                        </p:attrNameLst>
                                      </p:cBhvr>
                                      <p:to>
                                        <p:strVal val="visible"/>
                                      </p:to>
                                    </p:set>
                                    <p:animEffect transition="in" filter="fade">
                                      <p:cBhvr>
                                        <p:cTn id="45" dur="1000"/>
                                        <p:tgtEl>
                                          <p:spTgt spid="43"/>
                                        </p:tgtEl>
                                      </p:cBhvr>
                                    </p:animEffect>
                                  </p:childTnLst>
                                </p:cTn>
                              </p:par>
                            </p:childTnLst>
                          </p:cTn>
                        </p:par>
                        <p:par>
                          <p:cTn id="46" fill="hold">
                            <p:stCondLst>
                              <p:cond delay="1000"/>
                            </p:stCondLst>
                            <p:childTnLst>
                              <p:par>
                                <p:cTn id="47" presetID="10" presetClass="entr" presetSubtype="0" fill="hold" nodeType="afterEffect">
                                  <p:stCondLst>
                                    <p:cond delay="0"/>
                                  </p:stCondLst>
                                  <p:childTnLst>
                                    <p:set>
                                      <p:cBhvr>
                                        <p:cTn id="48" dur="1" fill="hold">
                                          <p:stCondLst>
                                            <p:cond delay="0"/>
                                          </p:stCondLst>
                                        </p:cTn>
                                        <p:tgtEl>
                                          <p:spTgt spid="47"/>
                                        </p:tgtEl>
                                        <p:attrNameLst>
                                          <p:attrName>style.visibility</p:attrName>
                                        </p:attrNameLst>
                                      </p:cBhvr>
                                      <p:to>
                                        <p:strVal val="visible"/>
                                      </p:to>
                                    </p:set>
                                    <p:animEffect transition="in" filter="fade">
                                      <p:cBhvr>
                                        <p:cTn id="49" dur="1000"/>
                                        <p:tgtEl>
                                          <p:spTgt spid="47"/>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56"/>
                                        </p:tgtEl>
                                        <p:attrNameLst>
                                          <p:attrName>style.visibility</p:attrName>
                                        </p:attrNameLst>
                                      </p:cBhvr>
                                      <p:to>
                                        <p:strVal val="visible"/>
                                      </p:to>
                                    </p:set>
                                    <p:animEffect transition="in" filter="fade">
                                      <p:cBhvr>
                                        <p:cTn id="54" dur="1000"/>
                                        <p:tgtEl>
                                          <p:spTgt spid="56"/>
                                        </p:tgtEl>
                                      </p:cBhvr>
                                    </p:animEffect>
                                  </p:childTnLst>
                                </p:cTn>
                              </p:par>
                            </p:childTnLst>
                          </p:cTn>
                        </p:par>
                        <p:par>
                          <p:cTn id="55" fill="hold">
                            <p:stCondLst>
                              <p:cond delay="1000"/>
                            </p:stCondLst>
                            <p:childTnLst>
                              <p:par>
                                <p:cTn id="56" presetID="10" presetClass="entr" presetSubtype="0" fill="hold" nodeType="afterEffect">
                                  <p:stCondLst>
                                    <p:cond delay="0"/>
                                  </p:stCondLst>
                                  <p:childTnLst>
                                    <p:set>
                                      <p:cBhvr>
                                        <p:cTn id="57" dur="1" fill="hold">
                                          <p:stCondLst>
                                            <p:cond delay="0"/>
                                          </p:stCondLst>
                                        </p:cTn>
                                        <p:tgtEl>
                                          <p:spTgt spid="51"/>
                                        </p:tgtEl>
                                        <p:attrNameLst>
                                          <p:attrName>style.visibility</p:attrName>
                                        </p:attrNameLst>
                                      </p:cBhvr>
                                      <p:to>
                                        <p:strVal val="visible"/>
                                      </p:to>
                                    </p:set>
                                    <p:animEffect transition="in" filter="fade">
                                      <p:cBhvr>
                                        <p:cTn id="58" dur="1000"/>
                                        <p:tgtEl>
                                          <p:spTgt spid="51"/>
                                        </p:tgtEl>
                                      </p:cBhvr>
                                    </p:animEffect>
                                  </p:childTnLst>
                                </p:cTn>
                              </p:par>
                            </p:childTnLst>
                          </p:cTn>
                        </p:par>
                        <p:par>
                          <p:cTn id="59" fill="hold">
                            <p:stCondLst>
                              <p:cond delay="2000"/>
                            </p:stCondLst>
                            <p:childTnLst>
                              <p:par>
                                <p:cTn id="60" presetID="10" presetClass="entr" presetSubtype="0" fill="hold" nodeType="afterEffect">
                                  <p:stCondLst>
                                    <p:cond delay="0"/>
                                  </p:stCondLst>
                                  <p:childTnLst>
                                    <p:set>
                                      <p:cBhvr>
                                        <p:cTn id="61" dur="1" fill="hold">
                                          <p:stCondLst>
                                            <p:cond delay="0"/>
                                          </p:stCondLst>
                                        </p:cTn>
                                        <p:tgtEl>
                                          <p:spTgt spid="58"/>
                                        </p:tgtEl>
                                        <p:attrNameLst>
                                          <p:attrName>style.visibility</p:attrName>
                                        </p:attrNameLst>
                                      </p:cBhvr>
                                      <p:to>
                                        <p:strVal val="visible"/>
                                      </p:to>
                                    </p:set>
                                    <p:animEffect transition="in" filter="fade">
                                      <p:cBhvr>
                                        <p:cTn id="62" dur="1000"/>
                                        <p:tgtEl>
                                          <p:spTgt spid="58"/>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61"/>
                                        </p:tgtEl>
                                        <p:attrNameLst>
                                          <p:attrName>style.visibility</p:attrName>
                                        </p:attrNameLst>
                                      </p:cBhvr>
                                      <p:to>
                                        <p:strVal val="visible"/>
                                      </p:to>
                                    </p:set>
                                    <p:animEffect transition="in" filter="fade">
                                      <p:cBhvr>
                                        <p:cTn id="65" dur="10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Thank you!</a:t>
            </a:r>
            <a:endParaRPr lang="en-GB" dirty="0"/>
          </a:p>
        </p:txBody>
      </p:sp>
      <p:sp>
        <p:nvSpPr>
          <p:cNvPr id="3" name="Content Placeholder 2"/>
          <p:cNvSpPr>
            <a:spLocks noGrp="1"/>
          </p:cNvSpPr>
          <p:nvPr>
            <p:ph idx="1"/>
          </p:nvPr>
        </p:nvSpPr>
        <p:spPr/>
        <p:txBody>
          <a:bodyPr/>
          <a:lstStyle/>
          <a:p>
            <a:r>
              <a:rPr lang="en-GB" dirty="0" smtClean="0"/>
              <a:t>gordon@gordondunsire.com</a:t>
            </a:r>
            <a:endParaRPr lang="en-GB" dirty="0"/>
          </a:p>
        </p:txBody>
      </p:sp>
    </p:spTree>
    <p:extLst>
      <p:ext uri="{BB962C8B-B14F-4D97-AF65-F5344CB8AC3E}">
        <p14:creationId xmlns:p14="http://schemas.microsoft.com/office/powerpoint/2010/main" val="34494154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Picture 4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7834" y="5327427"/>
            <a:ext cx="3810000" cy="1057275"/>
          </a:xfrm>
          <a:prstGeom prst="rect">
            <a:avLst/>
          </a:prstGeom>
        </p:spPr>
      </p:pic>
      <p:sp>
        <p:nvSpPr>
          <p:cNvPr id="2" name="TextBox 1"/>
          <p:cNvSpPr txBox="1"/>
          <p:nvPr/>
        </p:nvSpPr>
        <p:spPr>
          <a:xfrm>
            <a:off x="554024" y="548680"/>
            <a:ext cx="6103722" cy="1323439"/>
          </a:xfrm>
          <a:prstGeom prst="rect">
            <a:avLst/>
          </a:prstGeom>
          <a:noFill/>
        </p:spPr>
        <p:txBody>
          <a:bodyPr wrap="none" rtlCol="0">
            <a:spAutoFit/>
          </a:bodyPr>
          <a:lstStyle/>
          <a:p>
            <a:r>
              <a:rPr lang="en-GB" sz="4000" dirty="0" smtClean="0"/>
              <a:t>Functional Requirements for</a:t>
            </a:r>
          </a:p>
          <a:p>
            <a:pPr algn="ctr"/>
            <a:r>
              <a:rPr lang="en-GB" sz="4000" dirty="0" smtClean="0"/>
              <a:t>Bibliographic Records</a:t>
            </a:r>
            <a:endParaRPr lang="en-GB" sz="4000" dirty="0"/>
          </a:p>
        </p:txBody>
      </p:sp>
      <p:sp>
        <p:nvSpPr>
          <p:cNvPr id="3" name="TextBox 2"/>
          <p:cNvSpPr txBox="1"/>
          <p:nvPr/>
        </p:nvSpPr>
        <p:spPr>
          <a:xfrm>
            <a:off x="4102313" y="2145375"/>
            <a:ext cx="1122117" cy="584775"/>
          </a:xfrm>
          <a:prstGeom prst="rect">
            <a:avLst/>
          </a:prstGeom>
          <a:noFill/>
          <a:ln w="31750">
            <a:solidFill>
              <a:schemeClr val="accent1"/>
            </a:solidFill>
          </a:ln>
        </p:spPr>
        <p:txBody>
          <a:bodyPr wrap="square" rtlCol="0">
            <a:spAutoFit/>
          </a:bodyPr>
          <a:lstStyle/>
          <a:p>
            <a:pPr algn="ctr"/>
            <a:r>
              <a:rPr lang="en-GB" sz="3200" dirty="0" smtClean="0"/>
              <a:t>Work</a:t>
            </a:r>
            <a:endParaRPr lang="en-GB" sz="3200" dirty="0"/>
          </a:p>
        </p:txBody>
      </p:sp>
      <p:sp>
        <p:nvSpPr>
          <p:cNvPr id="4" name="TextBox 3"/>
          <p:cNvSpPr txBox="1"/>
          <p:nvPr/>
        </p:nvSpPr>
        <p:spPr>
          <a:xfrm>
            <a:off x="5393319" y="2145375"/>
            <a:ext cx="2016224" cy="584775"/>
          </a:xfrm>
          <a:prstGeom prst="rect">
            <a:avLst/>
          </a:prstGeom>
          <a:noFill/>
          <a:ln w="31750">
            <a:solidFill>
              <a:schemeClr val="accent1"/>
            </a:solidFill>
          </a:ln>
        </p:spPr>
        <p:txBody>
          <a:bodyPr wrap="square" rtlCol="0">
            <a:spAutoFit/>
          </a:bodyPr>
          <a:lstStyle/>
          <a:p>
            <a:pPr algn="ctr"/>
            <a:r>
              <a:rPr lang="en-GB" sz="3200" dirty="0" smtClean="0"/>
              <a:t>Expression</a:t>
            </a:r>
            <a:endParaRPr lang="en-GB" sz="3200" dirty="0"/>
          </a:p>
        </p:txBody>
      </p:sp>
      <p:sp>
        <p:nvSpPr>
          <p:cNvPr id="5" name="TextBox 4"/>
          <p:cNvSpPr txBox="1"/>
          <p:nvPr/>
        </p:nvSpPr>
        <p:spPr>
          <a:xfrm>
            <a:off x="4128892" y="2948256"/>
            <a:ext cx="2528854" cy="584775"/>
          </a:xfrm>
          <a:prstGeom prst="rect">
            <a:avLst/>
          </a:prstGeom>
          <a:noFill/>
          <a:ln w="31750">
            <a:solidFill>
              <a:schemeClr val="accent1"/>
            </a:solidFill>
          </a:ln>
        </p:spPr>
        <p:txBody>
          <a:bodyPr wrap="square" rtlCol="0">
            <a:spAutoFit/>
          </a:bodyPr>
          <a:lstStyle/>
          <a:p>
            <a:pPr algn="ctr"/>
            <a:r>
              <a:rPr lang="en-GB" sz="3200" dirty="0" smtClean="0"/>
              <a:t>Manifestation</a:t>
            </a:r>
            <a:endParaRPr lang="en-GB" sz="3200" dirty="0"/>
          </a:p>
        </p:txBody>
      </p:sp>
      <p:sp>
        <p:nvSpPr>
          <p:cNvPr id="6" name="TextBox 5"/>
          <p:cNvSpPr txBox="1"/>
          <p:nvPr/>
        </p:nvSpPr>
        <p:spPr>
          <a:xfrm>
            <a:off x="6869483" y="2948256"/>
            <a:ext cx="1080120" cy="584775"/>
          </a:xfrm>
          <a:prstGeom prst="rect">
            <a:avLst/>
          </a:prstGeom>
          <a:noFill/>
          <a:ln w="31750">
            <a:solidFill>
              <a:schemeClr val="accent1"/>
            </a:solidFill>
          </a:ln>
        </p:spPr>
        <p:txBody>
          <a:bodyPr wrap="square" rtlCol="0">
            <a:spAutoFit/>
          </a:bodyPr>
          <a:lstStyle/>
          <a:p>
            <a:pPr algn="ctr"/>
            <a:r>
              <a:rPr lang="en-GB" sz="3200" dirty="0" smtClean="0"/>
              <a:t>Item</a:t>
            </a:r>
            <a:endParaRPr lang="en-GB" sz="3200" dirty="0"/>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4670" y="2081195"/>
            <a:ext cx="1428750" cy="1400175"/>
          </a:xfrm>
          <a:prstGeom prst="rect">
            <a:avLst/>
          </a:prstGeom>
        </p:spPr>
      </p:pic>
      <p:sp>
        <p:nvSpPr>
          <p:cNvPr id="13" name="TextBox 12"/>
          <p:cNvSpPr txBox="1"/>
          <p:nvPr/>
        </p:nvSpPr>
        <p:spPr>
          <a:xfrm>
            <a:off x="755576" y="2213056"/>
            <a:ext cx="1122102" cy="1200329"/>
          </a:xfrm>
          <a:prstGeom prst="rect">
            <a:avLst/>
          </a:prstGeom>
          <a:noFill/>
        </p:spPr>
        <p:txBody>
          <a:bodyPr wrap="none" rtlCol="0">
            <a:spAutoFit/>
          </a:bodyPr>
          <a:lstStyle/>
          <a:p>
            <a:r>
              <a:rPr lang="en-GB" sz="3600" dirty="0" smtClean="0"/>
              <a:t>User</a:t>
            </a:r>
          </a:p>
          <a:p>
            <a:r>
              <a:rPr lang="en-GB" sz="3600" dirty="0" smtClean="0"/>
              <a:t>tasks</a:t>
            </a:r>
            <a:endParaRPr lang="en-GB" sz="3600" dirty="0"/>
          </a:p>
        </p:txBody>
      </p:sp>
      <p:sp>
        <p:nvSpPr>
          <p:cNvPr id="14" name="TextBox 13"/>
          <p:cNvSpPr txBox="1"/>
          <p:nvPr/>
        </p:nvSpPr>
        <p:spPr>
          <a:xfrm>
            <a:off x="6732240" y="5327427"/>
            <a:ext cx="1440159" cy="1077218"/>
          </a:xfrm>
          <a:prstGeom prst="rect">
            <a:avLst/>
          </a:prstGeom>
          <a:noFill/>
          <a:ln w="31750">
            <a:solidFill>
              <a:schemeClr val="accent1"/>
            </a:solidFill>
          </a:ln>
        </p:spPr>
        <p:txBody>
          <a:bodyPr wrap="square" rtlCol="0">
            <a:spAutoFit/>
          </a:bodyPr>
          <a:lstStyle/>
          <a:p>
            <a:pPr algn="ctr"/>
            <a:r>
              <a:rPr lang="en-GB" sz="3200" dirty="0" smtClean="0"/>
              <a:t>AACR3</a:t>
            </a:r>
          </a:p>
          <a:p>
            <a:pPr algn="ctr"/>
            <a:r>
              <a:rPr lang="en-GB" sz="3200" dirty="0" smtClean="0"/>
              <a:t>Item</a:t>
            </a:r>
            <a:endParaRPr lang="en-GB" sz="3200" dirty="0"/>
          </a:p>
        </p:txBody>
      </p:sp>
      <p:sp>
        <p:nvSpPr>
          <p:cNvPr id="17" name="Up-Down Arrow 16"/>
          <p:cNvSpPr/>
          <p:nvPr/>
        </p:nvSpPr>
        <p:spPr>
          <a:xfrm>
            <a:off x="7200291" y="3533031"/>
            <a:ext cx="504056" cy="1766309"/>
          </a:xfrm>
          <a:prstGeom prst="up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p:cNvSpPr txBox="1"/>
          <p:nvPr/>
        </p:nvSpPr>
        <p:spPr>
          <a:xfrm>
            <a:off x="755576" y="4770703"/>
            <a:ext cx="3400546" cy="646331"/>
          </a:xfrm>
          <a:prstGeom prst="rect">
            <a:avLst/>
          </a:prstGeom>
          <a:noFill/>
        </p:spPr>
        <p:txBody>
          <a:bodyPr wrap="none" rtlCol="0">
            <a:spAutoFit/>
          </a:bodyPr>
          <a:lstStyle/>
          <a:p>
            <a:r>
              <a:rPr lang="en-GB" sz="3600" dirty="0" smtClean="0"/>
              <a:t>Carrier attributes</a:t>
            </a:r>
            <a:endParaRPr lang="en-GB" sz="3600" dirty="0"/>
          </a:p>
        </p:txBody>
      </p:sp>
      <p:sp>
        <p:nvSpPr>
          <p:cNvPr id="19" name="TextBox 18"/>
          <p:cNvSpPr txBox="1"/>
          <p:nvPr/>
        </p:nvSpPr>
        <p:spPr>
          <a:xfrm>
            <a:off x="755576" y="3929051"/>
            <a:ext cx="3614644" cy="646331"/>
          </a:xfrm>
          <a:prstGeom prst="rect">
            <a:avLst/>
          </a:prstGeom>
          <a:noFill/>
        </p:spPr>
        <p:txBody>
          <a:bodyPr wrap="none" rtlCol="0">
            <a:spAutoFit/>
          </a:bodyPr>
          <a:lstStyle/>
          <a:p>
            <a:r>
              <a:rPr lang="en-GB" sz="3600" dirty="0" smtClean="0"/>
              <a:t>Content attributes</a:t>
            </a:r>
            <a:endParaRPr lang="en-GB" sz="3600" dirty="0"/>
          </a:p>
        </p:txBody>
      </p:sp>
      <p:cxnSp>
        <p:nvCxnSpPr>
          <p:cNvPr id="25" name="Curved Connector 24"/>
          <p:cNvCxnSpPr>
            <a:stCxn id="19" idx="3"/>
            <a:endCxn id="3" idx="2"/>
          </p:cNvCxnSpPr>
          <p:nvPr/>
        </p:nvCxnSpPr>
        <p:spPr>
          <a:xfrm flipV="1">
            <a:off x="4370220" y="2730150"/>
            <a:ext cx="293152" cy="1522067"/>
          </a:xfrm>
          <a:prstGeom prst="curvedConnector2">
            <a:avLst/>
          </a:prstGeom>
          <a:ln w="381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8" name="Curved Connector 27"/>
          <p:cNvCxnSpPr>
            <a:stCxn id="19" idx="3"/>
            <a:endCxn id="4" idx="2"/>
          </p:cNvCxnSpPr>
          <p:nvPr/>
        </p:nvCxnSpPr>
        <p:spPr>
          <a:xfrm flipV="1">
            <a:off x="4370220" y="2730150"/>
            <a:ext cx="2031211" cy="1522067"/>
          </a:xfrm>
          <a:prstGeom prst="curvedConnector2">
            <a:avLst/>
          </a:prstGeom>
          <a:ln w="381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2" name="Curved Connector 31"/>
          <p:cNvCxnSpPr>
            <a:stCxn id="18" idx="3"/>
            <a:endCxn id="5" idx="2"/>
          </p:cNvCxnSpPr>
          <p:nvPr/>
        </p:nvCxnSpPr>
        <p:spPr>
          <a:xfrm flipV="1">
            <a:off x="4156122" y="3533031"/>
            <a:ext cx="1237197" cy="1560838"/>
          </a:xfrm>
          <a:prstGeom prst="curvedConnector2">
            <a:avLst/>
          </a:prstGeom>
          <a:ln w="381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5" name="Curved Connector 34"/>
          <p:cNvCxnSpPr>
            <a:stCxn id="18" idx="3"/>
            <a:endCxn id="6" idx="2"/>
          </p:cNvCxnSpPr>
          <p:nvPr/>
        </p:nvCxnSpPr>
        <p:spPr>
          <a:xfrm flipV="1">
            <a:off x="4156122" y="3533031"/>
            <a:ext cx="3253421" cy="1560838"/>
          </a:xfrm>
          <a:prstGeom prst="curvedConnector2">
            <a:avLst/>
          </a:prstGeom>
          <a:ln w="38100">
            <a:solidFill>
              <a:srgbClr val="00B050"/>
            </a:solidFill>
            <a:tailEnd type="triangle" w="lg" len="med"/>
          </a:ln>
        </p:spPr>
        <p:style>
          <a:lnRef idx="1">
            <a:schemeClr val="accent1"/>
          </a:lnRef>
          <a:fillRef idx="0">
            <a:schemeClr val="accent1"/>
          </a:fillRef>
          <a:effectRef idx="0">
            <a:schemeClr val="accent1"/>
          </a:effectRef>
          <a:fontRef idx="minor">
            <a:schemeClr val="tx1"/>
          </a:fontRef>
        </p:style>
      </p:cxnSp>
      <p:sp>
        <p:nvSpPr>
          <p:cNvPr id="40" name="Right Arrow 39"/>
          <p:cNvSpPr/>
          <p:nvPr/>
        </p:nvSpPr>
        <p:spPr>
          <a:xfrm>
            <a:off x="2906803" y="5573648"/>
            <a:ext cx="1398163"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TextBox 43"/>
          <p:cNvSpPr txBox="1"/>
          <p:nvPr/>
        </p:nvSpPr>
        <p:spPr>
          <a:xfrm>
            <a:off x="966834" y="5563676"/>
            <a:ext cx="1752211" cy="584775"/>
          </a:xfrm>
          <a:prstGeom prst="rect">
            <a:avLst/>
          </a:prstGeom>
          <a:solidFill>
            <a:schemeClr val="accent1"/>
          </a:solidFill>
        </p:spPr>
        <p:txBody>
          <a:bodyPr wrap="none" rtlCol="0">
            <a:spAutoFit/>
          </a:bodyPr>
          <a:lstStyle/>
          <a:p>
            <a:r>
              <a:rPr lang="en-GB" sz="3200" dirty="0" smtClean="0">
                <a:solidFill>
                  <a:schemeClr val="accent4">
                    <a:lumMod val="20000"/>
                    <a:lumOff val="80000"/>
                  </a:schemeClr>
                </a:solidFill>
              </a:rPr>
              <a:t>JSC, 2005</a:t>
            </a:r>
            <a:endParaRPr lang="en-GB" sz="3200" dirty="0">
              <a:solidFill>
                <a:schemeClr val="accent4">
                  <a:lumMod val="20000"/>
                  <a:lumOff val="80000"/>
                </a:schemeClr>
              </a:solidFill>
            </a:endParaRPr>
          </a:p>
        </p:txBody>
      </p:sp>
    </p:spTree>
    <p:extLst>
      <p:ext uri="{BB962C8B-B14F-4D97-AF65-F5344CB8AC3E}">
        <p14:creationId xmlns:p14="http://schemas.microsoft.com/office/powerpoint/2010/main" val="1534987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childTnLst>
                                </p:cTn>
                              </p:par>
                            </p:childTnLst>
                          </p:cTn>
                        </p:par>
                        <p:par>
                          <p:cTn id="20" fill="hold">
                            <p:stCondLst>
                              <p:cond delay="4000"/>
                            </p:stCondLst>
                            <p:childTnLst>
                              <p:par>
                                <p:cTn id="21" presetID="10"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1000"/>
                                        <p:tgtEl>
                                          <p:spTgt spid="5"/>
                                        </p:tgtEl>
                                      </p:cBhvr>
                                    </p:animEffect>
                                  </p:childTnLst>
                                </p:cTn>
                              </p:par>
                            </p:childTnLst>
                          </p:cTn>
                        </p:par>
                        <p:par>
                          <p:cTn id="24" fill="hold">
                            <p:stCondLst>
                              <p:cond delay="5000"/>
                            </p:stCondLst>
                            <p:childTnLst>
                              <p:par>
                                <p:cTn id="25" presetID="10" presetClass="entr" presetSubtype="0" fill="hold" grpId="0" nodeType="after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10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1000"/>
                                        <p:tgtEl>
                                          <p:spTgt spid="19"/>
                                        </p:tgtEl>
                                      </p:cBhvr>
                                    </p:animEffect>
                                  </p:childTnLst>
                                </p:cTn>
                              </p:par>
                            </p:childTnLst>
                          </p:cTn>
                        </p:par>
                        <p:par>
                          <p:cTn id="33" fill="hold">
                            <p:stCondLst>
                              <p:cond delay="1000"/>
                            </p:stCondLst>
                            <p:childTnLst>
                              <p:par>
                                <p:cTn id="34" presetID="10" presetClass="entr" presetSubtype="0" fill="hold" nodeType="after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1000"/>
                                        <p:tgtEl>
                                          <p:spTgt spid="25"/>
                                        </p:tgtEl>
                                      </p:cBhvr>
                                    </p:animEffect>
                                  </p:childTnLst>
                                </p:cTn>
                              </p:par>
                            </p:childTnLst>
                          </p:cTn>
                        </p:par>
                        <p:par>
                          <p:cTn id="37" fill="hold">
                            <p:stCondLst>
                              <p:cond delay="2000"/>
                            </p:stCondLst>
                            <p:childTnLst>
                              <p:par>
                                <p:cTn id="38" presetID="10" presetClass="entr" presetSubtype="0" fill="hold" nodeType="after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fade">
                                      <p:cBhvr>
                                        <p:cTn id="40" dur="1000"/>
                                        <p:tgtEl>
                                          <p:spTgt spid="28"/>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fade">
                                      <p:cBhvr>
                                        <p:cTn id="45" dur="1000"/>
                                        <p:tgtEl>
                                          <p:spTgt spid="18"/>
                                        </p:tgtEl>
                                      </p:cBhvr>
                                    </p:animEffect>
                                  </p:childTnLst>
                                </p:cTn>
                              </p:par>
                            </p:childTnLst>
                          </p:cTn>
                        </p:par>
                        <p:par>
                          <p:cTn id="46" fill="hold">
                            <p:stCondLst>
                              <p:cond delay="1000"/>
                            </p:stCondLst>
                            <p:childTnLst>
                              <p:par>
                                <p:cTn id="47" presetID="10" presetClass="entr" presetSubtype="0" fill="hold" nodeType="afterEffect">
                                  <p:stCondLst>
                                    <p:cond delay="0"/>
                                  </p:stCondLst>
                                  <p:childTnLst>
                                    <p:set>
                                      <p:cBhvr>
                                        <p:cTn id="48" dur="1" fill="hold">
                                          <p:stCondLst>
                                            <p:cond delay="0"/>
                                          </p:stCondLst>
                                        </p:cTn>
                                        <p:tgtEl>
                                          <p:spTgt spid="32"/>
                                        </p:tgtEl>
                                        <p:attrNameLst>
                                          <p:attrName>style.visibility</p:attrName>
                                        </p:attrNameLst>
                                      </p:cBhvr>
                                      <p:to>
                                        <p:strVal val="visible"/>
                                      </p:to>
                                    </p:set>
                                    <p:animEffect transition="in" filter="fade">
                                      <p:cBhvr>
                                        <p:cTn id="49" dur="1000"/>
                                        <p:tgtEl>
                                          <p:spTgt spid="32"/>
                                        </p:tgtEl>
                                      </p:cBhvr>
                                    </p:animEffect>
                                  </p:childTnLst>
                                </p:cTn>
                              </p:par>
                            </p:childTnLst>
                          </p:cTn>
                        </p:par>
                        <p:par>
                          <p:cTn id="50" fill="hold">
                            <p:stCondLst>
                              <p:cond delay="2000"/>
                            </p:stCondLst>
                            <p:childTnLst>
                              <p:par>
                                <p:cTn id="51" presetID="10" presetClass="entr" presetSubtype="0" fill="hold" nodeType="afterEffect">
                                  <p:stCondLst>
                                    <p:cond delay="0"/>
                                  </p:stCondLst>
                                  <p:childTnLst>
                                    <p:set>
                                      <p:cBhvr>
                                        <p:cTn id="52" dur="1" fill="hold">
                                          <p:stCondLst>
                                            <p:cond delay="0"/>
                                          </p:stCondLst>
                                        </p:cTn>
                                        <p:tgtEl>
                                          <p:spTgt spid="35"/>
                                        </p:tgtEl>
                                        <p:attrNameLst>
                                          <p:attrName>style.visibility</p:attrName>
                                        </p:attrNameLst>
                                      </p:cBhvr>
                                      <p:to>
                                        <p:strVal val="visible"/>
                                      </p:to>
                                    </p:set>
                                    <p:animEffect transition="in" filter="fade">
                                      <p:cBhvr>
                                        <p:cTn id="53" dur="1000"/>
                                        <p:tgtEl>
                                          <p:spTgt spid="35"/>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fade">
                                      <p:cBhvr>
                                        <p:cTn id="58" dur="1000"/>
                                        <p:tgtEl>
                                          <p:spTgt spid="17"/>
                                        </p:tgtEl>
                                      </p:cBhvr>
                                    </p:animEffect>
                                  </p:childTnLst>
                                </p:cTn>
                              </p:par>
                            </p:childTnLst>
                          </p:cTn>
                        </p:par>
                        <p:par>
                          <p:cTn id="59" fill="hold">
                            <p:stCondLst>
                              <p:cond delay="1000"/>
                            </p:stCondLst>
                            <p:childTnLst>
                              <p:par>
                                <p:cTn id="60" presetID="10" presetClass="entr" presetSubtype="0" fill="hold" grpId="0" nodeType="after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10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1000"/>
                                        <p:tgtEl>
                                          <p:spTgt spid="17"/>
                                        </p:tgtEl>
                                      </p:cBhvr>
                                    </p:animEffect>
                                    <p:set>
                                      <p:cBhvr>
                                        <p:cTn id="67" dur="1" fill="hold">
                                          <p:stCondLst>
                                            <p:cond delay="999"/>
                                          </p:stCondLst>
                                        </p:cTn>
                                        <p:tgtEl>
                                          <p:spTgt spid="17"/>
                                        </p:tgtEl>
                                        <p:attrNameLst>
                                          <p:attrName>style.visibility</p:attrName>
                                        </p:attrNameLst>
                                      </p:cBhvr>
                                      <p:to>
                                        <p:strVal val="hidden"/>
                                      </p:to>
                                    </p:set>
                                  </p:childTnLst>
                                </p:cTn>
                              </p:par>
                              <p:par>
                                <p:cTn id="68" presetID="10" presetClass="exit" presetSubtype="0" fill="hold" grpId="1" nodeType="withEffect">
                                  <p:stCondLst>
                                    <p:cond delay="0"/>
                                  </p:stCondLst>
                                  <p:childTnLst>
                                    <p:animEffect transition="out" filter="fade">
                                      <p:cBhvr>
                                        <p:cTn id="69" dur="1000"/>
                                        <p:tgtEl>
                                          <p:spTgt spid="14"/>
                                        </p:tgtEl>
                                      </p:cBhvr>
                                    </p:animEffect>
                                    <p:set>
                                      <p:cBhvr>
                                        <p:cTn id="70" dur="1" fill="hold">
                                          <p:stCondLst>
                                            <p:cond delay="999"/>
                                          </p:stCondLst>
                                        </p:cTn>
                                        <p:tgtEl>
                                          <p:spTgt spid="14"/>
                                        </p:tgtEl>
                                        <p:attrNameLst>
                                          <p:attrName>style.visibility</p:attrName>
                                        </p:attrNameLst>
                                      </p:cBhvr>
                                      <p:to>
                                        <p:strVal val="hidden"/>
                                      </p:to>
                                    </p:set>
                                  </p:childTnLst>
                                </p:cTn>
                              </p:par>
                              <p:par>
                                <p:cTn id="71" presetID="10" presetClass="entr" presetSubtype="0" fill="hold" grpId="0" nodeType="withEffect">
                                  <p:stCondLst>
                                    <p:cond delay="0"/>
                                  </p:stCondLst>
                                  <p:childTnLst>
                                    <p:set>
                                      <p:cBhvr>
                                        <p:cTn id="72" dur="1" fill="hold">
                                          <p:stCondLst>
                                            <p:cond delay="0"/>
                                          </p:stCondLst>
                                        </p:cTn>
                                        <p:tgtEl>
                                          <p:spTgt spid="44"/>
                                        </p:tgtEl>
                                        <p:attrNameLst>
                                          <p:attrName>style.visibility</p:attrName>
                                        </p:attrNameLst>
                                      </p:cBhvr>
                                      <p:to>
                                        <p:strVal val="visible"/>
                                      </p:to>
                                    </p:set>
                                    <p:animEffect transition="in" filter="fade">
                                      <p:cBhvr>
                                        <p:cTn id="73" dur="1000"/>
                                        <p:tgtEl>
                                          <p:spTgt spid="44"/>
                                        </p:tgtEl>
                                      </p:cBhvr>
                                    </p:animEffect>
                                  </p:childTnLst>
                                </p:cTn>
                              </p:par>
                            </p:childTnLst>
                          </p:cTn>
                        </p:par>
                        <p:par>
                          <p:cTn id="74" fill="hold">
                            <p:stCondLst>
                              <p:cond delay="1000"/>
                            </p:stCondLst>
                            <p:childTnLst>
                              <p:par>
                                <p:cTn id="75" presetID="10" presetClass="entr" presetSubtype="0" fill="hold" grpId="0" nodeType="afterEffect">
                                  <p:stCondLst>
                                    <p:cond delay="0"/>
                                  </p:stCondLst>
                                  <p:childTnLst>
                                    <p:set>
                                      <p:cBhvr>
                                        <p:cTn id="76" dur="1" fill="hold">
                                          <p:stCondLst>
                                            <p:cond delay="0"/>
                                          </p:stCondLst>
                                        </p:cTn>
                                        <p:tgtEl>
                                          <p:spTgt spid="40"/>
                                        </p:tgtEl>
                                        <p:attrNameLst>
                                          <p:attrName>style.visibility</p:attrName>
                                        </p:attrNameLst>
                                      </p:cBhvr>
                                      <p:to>
                                        <p:strVal val="visible"/>
                                      </p:to>
                                    </p:set>
                                    <p:animEffect transition="in" filter="fade">
                                      <p:cBhvr>
                                        <p:cTn id="77" dur="1000"/>
                                        <p:tgtEl>
                                          <p:spTgt spid="40"/>
                                        </p:tgtEl>
                                      </p:cBhvr>
                                    </p:animEffect>
                                  </p:childTnLst>
                                </p:cTn>
                              </p:par>
                            </p:childTnLst>
                          </p:cTn>
                        </p:par>
                        <p:par>
                          <p:cTn id="78" fill="hold">
                            <p:stCondLst>
                              <p:cond delay="2000"/>
                            </p:stCondLst>
                            <p:childTnLst>
                              <p:par>
                                <p:cTn id="79" presetID="10" presetClass="entr" presetSubtype="0" fill="hold" nodeType="afterEffect">
                                  <p:stCondLst>
                                    <p:cond delay="0"/>
                                  </p:stCondLst>
                                  <p:childTnLst>
                                    <p:set>
                                      <p:cBhvr>
                                        <p:cTn id="80" dur="1" fill="hold">
                                          <p:stCondLst>
                                            <p:cond delay="0"/>
                                          </p:stCondLst>
                                        </p:cTn>
                                        <p:tgtEl>
                                          <p:spTgt spid="42"/>
                                        </p:tgtEl>
                                        <p:attrNameLst>
                                          <p:attrName>style.visibility</p:attrName>
                                        </p:attrNameLst>
                                      </p:cBhvr>
                                      <p:to>
                                        <p:strVal val="visible"/>
                                      </p:to>
                                    </p:set>
                                    <p:animEffect transition="in" filter="fade">
                                      <p:cBhvr>
                                        <p:cTn id="81" dur="1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13" grpId="0"/>
      <p:bldP spid="14" grpId="0" animBg="1"/>
      <p:bldP spid="14" grpId="1" animBg="1"/>
      <p:bldP spid="17" grpId="0" animBg="1"/>
      <p:bldP spid="17" grpId="1" animBg="1"/>
      <p:bldP spid="18" grpId="0"/>
      <p:bldP spid="19" grpId="0"/>
      <p:bldP spid="40" grpId="0" animBg="1"/>
      <p:bldP spid="4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5509585" cy="707886"/>
          </a:xfrm>
          <a:prstGeom prst="rect">
            <a:avLst/>
          </a:prstGeom>
          <a:noFill/>
        </p:spPr>
        <p:txBody>
          <a:bodyPr wrap="none" rtlCol="0">
            <a:spAutoFit/>
          </a:bodyPr>
          <a:lstStyle/>
          <a:p>
            <a:r>
              <a:rPr lang="en-GB" sz="4000" dirty="0" smtClean="0"/>
              <a:t>Entities: things of interest</a:t>
            </a:r>
            <a:endParaRPr lang="en-GB" sz="4000" dirty="0"/>
          </a:p>
        </p:txBody>
      </p:sp>
      <p:grpSp>
        <p:nvGrpSpPr>
          <p:cNvPr id="6" name="Group 5"/>
          <p:cNvGrpSpPr/>
          <p:nvPr/>
        </p:nvGrpSpPr>
        <p:grpSpPr>
          <a:xfrm>
            <a:off x="2242562" y="1519156"/>
            <a:ext cx="1440160" cy="606262"/>
            <a:chOff x="1043608" y="1772816"/>
            <a:chExt cx="1440160" cy="720080"/>
          </a:xfrm>
        </p:grpSpPr>
        <p:sp>
          <p:nvSpPr>
            <p:cNvPr id="4" name="Oval 3"/>
            <p:cNvSpPr/>
            <p:nvPr/>
          </p:nvSpPr>
          <p:spPr>
            <a:xfrm>
              <a:off x="1043608" y="1772816"/>
              <a:ext cx="1440160"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1187624" y="1840409"/>
              <a:ext cx="1152128" cy="584893"/>
            </a:xfrm>
            <a:prstGeom prst="rect">
              <a:avLst/>
            </a:prstGeom>
            <a:noFill/>
          </p:spPr>
          <p:txBody>
            <a:bodyPr wrap="square" lIns="0" tIns="0" rIns="0" bIns="0" rtlCol="0" anchor="t" anchorCtr="0">
              <a:spAutoFit/>
            </a:bodyPr>
            <a:lstStyle/>
            <a:p>
              <a:pPr algn="ctr"/>
              <a:r>
                <a:rPr lang="en-GB" sz="3200" dirty="0" smtClean="0"/>
                <a:t>Work</a:t>
              </a:r>
              <a:endParaRPr lang="en-GB" sz="3200" dirty="0"/>
            </a:p>
          </p:txBody>
        </p:sp>
      </p:grpSp>
      <p:grpSp>
        <p:nvGrpSpPr>
          <p:cNvPr id="7" name="Group 6"/>
          <p:cNvGrpSpPr/>
          <p:nvPr/>
        </p:nvGrpSpPr>
        <p:grpSpPr>
          <a:xfrm>
            <a:off x="1763688" y="2324498"/>
            <a:ext cx="2397908" cy="623276"/>
            <a:chOff x="1043608" y="1772816"/>
            <a:chExt cx="1440160" cy="720080"/>
          </a:xfrm>
        </p:grpSpPr>
        <p:sp>
          <p:nvSpPr>
            <p:cNvPr id="8" name="Oval 7"/>
            <p:cNvSpPr/>
            <p:nvPr/>
          </p:nvSpPr>
          <p:spPr>
            <a:xfrm>
              <a:off x="1043608" y="1772816"/>
              <a:ext cx="1440160"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1187624" y="1848391"/>
              <a:ext cx="1152128" cy="568927"/>
            </a:xfrm>
            <a:prstGeom prst="rect">
              <a:avLst/>
            </a:prstGeom>
            <a:noFill/>
          </p:spPr>
          <p:txBody>
            <a:bodyPr wrap="square" lIns="0" tIns="0" rIns="0" bIns="0" rtlCol="0" anchor="t" anchorCtr="0">
              <a:spAutoFit/>
            </a:bodyPr>
            <a:lstStyle/>
            <a:p>
              <a:pPr algn="ctr"/>
              <a:r>
                <a:rPr lang="en-GB" sz="3200" dirty="0" smtClean="0"/>
                <a:t>Expression</a:t>
              </a:r>
              <a:endParaRPr lang="en-GB" sz="3200" dirty="0"/>
            </a:p>
          </p:txBody>
        </p:sp>
      </p:grpSp>
      <p:grpSp>
        <p:nvGrpSpPr>
          <p:cNvPr id="16" name="Group 15"/>
          <p:cNvGrpSpPr/>
          <p:nvPr/>
        </p:nvGrpSpPr>
        <p:grpSpPr>
          <a:xfrm>
            <a:off x="4227523" y="1579508"/>
            <a:ext cx="3240360" cy="599378"/>
            <a:chOff x="3303152" y="2069983"/>
            <a:chExt cx="3240360" cy="599378"/>
          </a:xfrm>
        </p:grpSpPr>
        <p:sp>
          <p:nvSpPr>
            <p:cNvPr id="11" name="Oval 10"/>
            <p:cNvSpPr/>
            <p:nvPr/>
          </p:nvSpPr>
          <p:spPr>
            <a:xfrm>
              <a:off x="3303152" y="2069983"/>
              <a:ext cx="3240360" cy="599378"/>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3627188" y="2123450"/>
              <a:ext cx="2592288" cy="492443"/>
            </a:xfrm>
            <a:prstGeom prst="rect">
              <a:avLst/>
            </a:prstGeom>
            <a:noFill/>
          </p:spPr>
          <p:txBody>
            <a:bodyPr wrap="square" lIns="0" tIns="0" rIns="0" bIns="0" rtlCol="0" anchor="t" anchorCtr="0">
              <a:spAutoFit/>
            </a:bodyPr>
            <a:lstStyle/>
            <a:p>
              <a:pPr algn="ctr"/>
              <a:r>
                <a:rPr lang="en-GB" sz="3200" dirty="0" smtClean="0"/>
                <a:t>Manifestation</a:t>
              </a:r>
              <a:endParaRPr lang="en-GB" sz="3200" dirty="0"/>
            </a:p>
          </p:txBody>
        </p:sp>
      </p:grpSp>
      <p:grpSp>
        <p:nvGrpSpPr>
          <p:cNvPr id="13" name="Group 12"/>
          <p:cNvGrpSpPr/>
          <p:nvPr/>
        </p:nvGrpSpPr>
        <p:grpSpPr>
          <a:xfrm>
            <a:off x="5199631" y="2341512"/>
            <a:ext cx="1296144" cy="606262"/>
            <a:chOff x="1043608" y="1772816"/>
            <a:chExt cx="1440160" cy="720080"/>
          </a:xfrm>
        </p:grpSpPr>
        <p:sp>
          <p:nvSpPr>
            <p:cNvPr id="14" name="Oval 13"/>
            <p:cNvSpPr/>
            <p:nvPr/>
          </p:nvSpPr>
          <p:spPr>
            <a:xfrm>
              <a:off x="1043608" y="1772816"/>
              <a:ext cx="1440160"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1187622" y="1840409"/>
              <a:ext cx="1152128" cy="584893"/>
            </a:xfrm>
            <a:prstGeom prst="rect">
              <a:avLst/>
            </a:prstGeom>
            <a:noFill/>
          </p:spPr>
          <p:txBody>
            <a:bodyPr wrap="square" lIns="0" tIns="0" rIns="0" bIns="0" rtlCol="0" anchor="t" anchorCtr="0">
              <a:spAutoFit/>
            </a:bodyPr>
            <a:lstStyle/>
            <a:p>
              <a:pPr algn="ctr"/>
              <a:r>
                <a:rPr lang="en-GB" sz="3200" dirty="0" smtClean="0"/>
                <a:t>Item</a:t>
              </a:r>
              <a:endParaRPr lang="en-GB" sz="3200" dirty="0"/>
            </a:p>
          </p:txBody>
        </p:sp>
      </p:grpSp>
      <p:grpSp>
        <p:nvGrpSpPr>
          <p:cNvPr id="17" name="Group 16"/>
          <p:cNvGrpSpPr/>
          <p:nvPr/>
        </p:nvGrpSpPr>
        <p:grpSpPr>
          <a:xfrm>
            <a:off x="1207837" y="3501008"/>
            <a:ext cx="1754806" cy="623276"/>
            <a:chOff x="1043608" y="1772816"/>
            <a:chExt cx="1053919" cy="720080"/>
          </a:xfrm>
        </p:grpSpPr>
        <p:sp>
          <p:nvSpPr>
            <p:cNvPr id="18" name="Oval 17"/>
            <p:cNvSpPr/>
            <p:nvPr/>
          </p:nvSpPr>
          <p:spPr>
            <a:xfrm>
              <a:off x="1043608" y="1772816"/>
              <a:ext cx="1053919"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p:cNvSpPr txBox="1"/>
            <p:nvPr/>
          </p:nvSpPr>
          <p:spPr>
            <a:xfrm>
              <a:off x="1187625" y="1848391"/>
              <a:ext cx="838532" cy="568927"/>
            </a:xfrm>
            <a:prstGeom prst="rect">
              <a:avLst/>
            </a:prstGeom>
            <a:noFill/>
          </p:spPr>
          <p:txBody>
            <a:bodyPr wrap="square" lIns="0" tIns="0" rIns="0" bIns="0" rtlCol="0" anchor="t" anchorCtr="0">
              <a:spAutoFit/>
            </a:bodyPr>
            <a:lstStyle/>
            <a:p>
              <a:pPr algn="ctr"/>
              <a:r>
                <a:rPr lang="en-GB" sz="3200" dirty="0" smtClean="0"/>
                <a:t>Person</a:t>
              </a:r>
              <a:endParaRPr lang="en-GB" sz="3200" dirty="0"/>
            </a:p>
          </p:txBody>
        </p:sp>
      </p:grpSp>
      <p:grpSp>
        <p:nvGrpSpPr>
          <p:cNvPr id="20" name="Group 19"/>
          <p:cNvGrpSpPr/>
          <p:nvPr/>
        </p:nvGrpSpPr>
        <p:grpSpPr>
          <a:xfrm>
            <a:off x="3606517" y="3287494"/>
            <a:ext cx="2397908" cy="1050300"/>
            <a:chOff x="1043608" y="1772816"/>
            <a:chExt cx="1440160" cy="1213427"/>
          </a:xfrm>
        </p:grpSpPr>
        <p:sp>
          <p:nvSpPr>
            <p:cNvPr id="21" name="Oval 20"/>
            <p:cNvSpPr/>
            <p:nvPr/>
          </p:nvSpPr>
          <p:spPr>
            <a:xfrm>
              <a:off x="1043608" y="1772816"/>
              <a:ext cx="1440160" cy="1213427"/>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1187624" y="1848391"/>
              <a:ext cx="1152128" cy="1137852"/>
            </a:xfrm>
            <a:prstGeom prst="rect">
              <a:avLst/>
            </a:prstGeom>
            <a:noFill/>
          </p:spPr>
          <p:txBody>
            <a:bodyPr wrap="square" lIns="0" tIns="0" rIns="0" bIns="0" rtlCol="0" anchor="t" anchorCtr="0">
              <a:spAutoFit/>
            </a:bodyPr>
            <a:lstStyle/>
            <a:p>
              <a:pPr algn="ctr"/>
              <a:r>
                <a:rPr lang="en-GB" sz="3200" dirty="0" smtClean="0"/>
                <a:t>Corporate Body</a:t>
              </a:r>
              <a:endParaRPr lang="en-GB" sz="3200" dirty="0"/>
            </a:p>
          </p:txBody>
        </p:sp>
      </p:grpSp>
      <p:grpSp>
        <p:nvGrpSpPr>
          <p:cNvPr id="23" name="Group 22"/>
          <p:cNvGrpSpPr/>
          <p:nvPr/>
        </p:nvGrpSpPr>
        <p:grpSpPr>
          <a:xfrm>
            <a:off x="6648298" y="3501008"/>
            <a:ext cx="1388592" cy="623276"/>
            <a:chOff x="1247568" y="1772816"/>
            <a:chExt cx="833975" cy="720080"/>
          </a:xfrm>
        </p:grpSpPr>
        <p:sp>
          <p:nvSpPr>
            <p:cNvPr id="24" name="Oval 23"/>
            <p:cNvSpPr/>
            <p:nvPr/>
          </p:nvSpPr>
          <p:spPr>
            <a:xfrm>
              <a:off x="1247568" y="1772816"/>
              <a:ext cx="833975"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p:cNvSpPr txBox="1"/>
            <p:nvPr/>
          </p:nvSpPr>
          <p:spPr>
            <a:xfrm>
              <a:off x="1269192" y="1848391"/>
              <a:ext cx="812351" cy="568927"/>
            </a:xfrm>
            <a:prstGeom prst="rect">
              <a:avLst/>
            </a:prstGeom>
            <a:noFill/>
          </p:spPr>
          <p:txBody>
            <a:bodyPr wrap="square" lIns="0" tIns="0" rIns="0" bIns="0" rtlCol="0" anchor="t" anchorCtr="0">
              <a:spAutoFit/>
            </a:bodyPr>
            <a:lstStyle/>
            <a:p>
              <a:pPr algn="ctr"/>
              <a:r>
                <a:rPr lang="en-GB" sz="3200" dirty="0" smtClean="0"/>
                <a:t>Family</a:t>
              </a:r>
              <a:endParaRPr lang="en-GB" sz="3200" dirty="0"/>
            </a:p>
          </p:txBody>
        </p:sp>
      </p:grpSp>
      <p:grpSp>
        <p:nvGrpSpPr>
          <p:cNvPr id="26" name="Group 25"/>
          <p:cNvGrpSpPr/>
          <p:nvPr/>
        </p:nvGrpSpPr>
        <p:grpSpPr>
          <a:xfrm>
            <a:off x="1082064" y="5205591"/>
            <a:ext cx="1842829" cy="623276"/>
            <a:chOff x="1232967" y="1772816"/>
            <a:chExt cx="1106785" cy="720080"/>
          </a:xfrm>
        </p:grpSpPr>
        <p:sp>
          <p:nvSpPr>
            <p:cNvPr id="27" name="Oval 26"/>
            <p:cNvSpPr/>
            <p:nvPr/>
          </p:nvSpPr>
          <p:spPr>
            <a:xfrm>
              <a:off x="1232967" y="1772816"/>
              <a:ext cx="1106785"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1276214" y="1848393"/>
              <a:ext cx="1020290" cy="568927"/>
            </a:xfrm>
            <a:prstGeom prst="rect">
              <a:avLst/>
            </a:prstGeom>
            <a:noFill/>
          </p:spPr>
          <p:txBody>
            <a:bodyPr wrap="square" lIns="0" tIns="0" rIns="0" bIns="0" rtlCol="0" anchor="t" anchorCtr="0">
              <a:spAutoFit/>
            </a:bodyPr>
            <a:lstStyle/>
            <a:p>
              <a:pPr algn="ctr"/>
              <a:r>
                <a:rPr lang="en-GB" sz="3200" dirty="0" smtClean="0"/>
                <a:t>Concept</a:t>
              </a:r>
              <a:endParaRPr lang="en-GB" sz="3200" dirty="0"/>
            </a:p>
          </p:txBody>
        </p:sp>
      </p:grpSp>
      <p:grpSp>
        <p:nvGrpSpPr>
          <p:cNvPr id="29" name="Group 28"/>
          <p:cNvGrpSpPr/>
          <p:nvPr/>
        </p:nvGrpSpPr>
        <p:grpSpPr>
          <a:xfrm>
            <a:off x="5273393" y="5205591"/>
            <a:ext cx="1422713" cy="623276"/>
            <a:chOff x="1355360" y="1772816"/>
            <a:chExt cx="854468" cy="720080"/>
          </a:xfrm>
        </p:grpSpPr>
        <p:sp>
          <p:nvSpPr>
            <p:cNvPr id="30" name="Oval 29"/>
            <p:cNvSpPr/>
            <p:nvPr/>
          </p:nvSpPr>
          <p:spPr>
            <a:xfrm>
              <a:off x="1355360" y="1772816"/>
              <a:ext cx="854468"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1355360" y="1848391"/>
              <a:ext cx="854468" cy="568927"/>
            </a:xfrm>
            <a:prstGeom prst="rect">
              <a:avLst/>
            </a:prstGeom>
            <a:noFill/>
          </p:spPr>
          <p:txBody>
            <a:bodyPr wrap="square" lIns="0" tIns="0" rIns="0" bIns="0" rtlCol="0" anchor="t" anchorCtr="0">
              <a:spAutoFit/>
            </a:bodyPr>
            <a:lstStyle/>
            <a:p>
              <a:pPr algn="ctr"/>
              <a:r>
                <a:rPr lang="en-GB" sz="3200" dirty="0" smtClean="0"/>
                <a:t>Object</a:t>
              </a:r>
              <a:endParaRPr lang="en-GB" sz="3200" dirty="0"/>
            </a:p>
          </p:txBody>
        </p:sp>
      </p:grpSp>
      <p:grpSp>
        <p:nvGrpSpPr>
          <p:cNvPr id="32" name="Group 31"/>
          <p:cNvGrpSpPr/>
          <p:nvPr/>
        </p:nvGrpSpPr>
        <p:grpSpPr>
          <a:xfrm>
            <a:off x="3438480" y="5205591"/>
            <a:ext cx="1321326" cy="623276"/>
            <a:chOff x="1255672" y="1772816"/>
            <a:chExt cx="793575" cy="720080"/>
          </a:xfrm>
        </p:grpSpPr>
        <p:sp>
          <p:nvSpPr>
            <p:cNvPr id="33" name="Oval 32"/>
            <p:cNvSpPr/>
            <p:nvPr/>
          </p:nvSpPr>
          <p:spPr>
            <a:xfrm>
              <a:off x="1255672" y="1772816"/>
              <a:ext cx="793575"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1304796" y="1848393"/>
              <a:ext cx="695327" cy="568927"/>
            </a:xfrm>
            <a:prstGeom prst="rect">
              <a:avLst/>
            </a:prstGeom>
            <a:noFill/>
          </p:spPr>
          <p:txBody>
            <a:bodyPr wrap="square" lIns="0" tIns="0" rIns="0" bIns="0" rtlCol="0" anchor="t" anchorCtr="0">
              <a:spAutoFit/>
            </a:bodyPr>
            <a:lstStyle/>
            <a:p>
              <a:pPr algn="ctr"/>
              <a:r>
                <a:rPr lang="en-GB" sz="3200" dirty="0" smtClean="0"/>
                <a:t>Event</a:t>
              </a:r>
              <a:endParaRPr lang="en-GB" sz="3200" dirty="0"/>
            </a:p>
          </p:txBody>
        </p:sp>
      </p:grpSp>
      <p:grpSp>
        <p:nvGrpSpPr>
          <p:cNvPr id="35" name="Group 34"/>
          <p:cNvGrpSpPr/>
          <p:nvPr/>
        </p:nvGrpSpPr>
        <p:grpSpPr>
          <a:xfrm>
            <a:off x="7209692" y="5205591"/>
            <a:ext cx="1101725" cy="623276"/>
            <a:chOff x="1460044" y="1772816"/>
            <a:chExt cx="661685" cy="720080"/>
          </a:xfrm>
        </p:grpSpPr>
        <p:sp>
          <p:nvSpPr>
            <p:cNvPr id="36" name="Oval 35"/>
            <p:cNvSpPr/>
            <p:nvPr/>
          </p:nvSpPr>
          <p:spPr>
            <a:xfrm>
              <a:off x="1460044" y="1772816"/>
              <a:ext cx="661685"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TextBox 36"/>
            <p:cNvSpPr txBox="1"/>
            <p:nvPr/>
          </p:nvSpPr>
          <p:spPr>
            <a:xfrm>
              <a:off x="1460044" y="1848391"/>
              <a:ext cx="661685" cy="568927"/>
            </a:xfrm>
            <a:prstGeom prst="rect">
              <a:avLst/>
            </a:prstGeom>
            <a:noFill/>
          </p:spPr>
          <p:txBody>
            <a:bodyPr wrap="square" lIns="0" tIns="0" rIns="0" bIns="0" rtlCol="0" anchor="t" anchorCtr="0">
              <a:spAutoFit/>
            </a:bodyPr>
            <a:lstStyle/>
            <a:p>
              <a:pPr algn="ctr"/>
              <a:r>
                <a:rPr lang="en-GB" sz="3200" dirty="0" smtClean="0"/>
                <a:t>Place</a:t>
              </a:r>
              <a:endParaRPr lang="en-GB" sz="3200" dirty="0"/>
            </a:p>
          </p:txBody>
        </p:sp>
      </p:grpSp>
    </p:spTree>
    <p:extLst>
      <p:ext uri="{BB962C8B-B14F-4D97-AF65-F5344CB8AC3E}">
        <p14:creationId xmlns:p14="http://schemas.microsoft.com/office/powerpoint/2010/main" val="3415600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1000"/>
                                        <p:tgtEl>
                                          <p:spTgt spid="16"/>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1000"/>
                                        <p:tgtEl>
                                          <p:spTgt spid="17"/>
                                        </p:tgtEl>
                                      </p:cBhvr>
                                    </p:animEffect>
                                  </p:childTnLst>
                                </p:cTn>
                              </p:par>
                            </p:childTnLst>
                          </p:cTn>
                        </p:par>
                        <p:par>
                          <p:cTn id="25" fill="hold">
                            <p:stCondLst>
                              <p:cond delay="1000"/>
                            </p:stCondLst>
                            <p:childTnLst>
                              <p:par>
                                <p:cTn id="26" presetID="10" presetClass="entr" presetSubtype="0" fill="hold" nodeType="after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fade">
                                      <p:cBhvr>
                                        <p:cTn id="28" dur="1000"/>
                                        <p:tgtEl>
                                          <p:spTgt spid="20"/>
                                        </p:tgtEl>
                                      </p:cBhvr>
                                    </p:animEffect>
                                  </p:childTnLst>
                                </p:cTn>
                              </p:par>
                            </p:childTnLst>
                          </p:cTn>
                        </p:par>
                        <p:par>
                          <p:cTn id="29" fill="hold">
                            <p:stCondLst>
                              <p:cond delay="2000"/>
                            </p:stCondLst>
                            <p:childTnLst>
                              <p:par>
                                <p:cTn id="30" presetID="10" presetClass="entr" presetSubtype="0" fill="hold" nodeType="after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10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fade">
                                      <p:cBhvr>
                                        <p:cTn id="37" dur="1000"/>
                                        <p:tgtEl>
                                          <p:spTgt spid="26"/>
                                        </p:tgtEl>
                                      </p:cBhvr>
                                    </p:animEffect>
                                  </p:childTnLst>
                                </p:cTn>
                              </p:par>
                            </p:childTnLst>
                          </p:cTn>
                        </p:par>
                        <p:par>
                          <p:cTn id="38" fill="hold">
                            <p:stCondLst>
                              <p:cond delay="1000"/>
                            </p:stCondLst>
                            <p:childTnLst>
                              <p:par>
                                <p:cTn id="39" presetID="10" presetClass="entr" presetSubtype="0" fill="hold" nodeType="afterEffect">
                                  <p:stCondLst>
                                    <p:cond delay="0"/>
                                  </p:stCondLst>
                                  <p:childTnLst>
                                    <p:set>
                                      <p:cBhvr>
                                        <p:cTn id="40" dur="1" fill="hold">
                                          <p:stCondLst>
                                            <p:cond delay="0"/>
                                          </p:stCondLst>
                                        </p:cTn>
                                        <p:tgtEl>
                                          <p:spTgt spid="32"/>
                                        </p:tgtEl>
                                        <p:attrNameLst>
                                          <p:attrName>style.visibility</p:attrName>
                                        </p:attrNameLst>
                                      </p:cBhvr>
                                      <p:to>
                                        <p:strVal val="visible"/>
                                      </p:to>
                                    </p:set>
                                    <p:animEffect transition="in" filter="fade">
                                      <p:cBhvr>
                                        <p:cTn id="41" dur="1000"/>
                                        <p:tgtEl>
                                          <p:spTgt spid="32"/>
                                        </p:tgtEl>
                                      </p:cBhvr>
                                    </p:animEffect>
                                  </p:childTnLst>
                                </p:cTn>
                              </p:par>
                            </p:childTnLst>
                          </p:cTn>
                        </p:par>
                        <p:par>
                          <p:cTn id="42" fill="hold">
                            <p:stCondLst>
                              <p:cond delay="2000"/>
                            </p:stCondLst>
                            <p:childTnLst>
                              <p:par>
                                <p:cTn id="43" presetID="10" presetClass="entr" presetSubtype="0" fill="hold" nodeType="afterEffect">
                                  <p:stCondLst>
                                    <p:cond delay="0"/>
                                  </p:stCondLst>
                                  <p:childTnLst>
                                    <p:set>
                                      <p:cBhvr>
                                        <p:cTn id="44" dur="1" fill="hold">
                                          <p:stCondLst>
                                            <p:cond delay="0"/>
                                          </p:stCondLst>
                                        </p:cTn>
                                        <p:tgtEl>
                                          <p:spTgt spid="29"/>
                                        </p:tgtEl>
                                        <p:attrNameLst>
                                          <p:attrName>style.visibility</p:attrName>
                                        </p:attrNameLst>
                                      </p:cBhvr>
                                      <p:to>
                                        <p:strVal val="visible"/>
                                      </p:to>
                                    </p:set>
                                    <p:animEffect transition="in" filter="fade">
                                      <p:cBhvr>
                                        <p:cTn id="45" dur="1000"/>
                                        <p:tgtEl>
                                          <p:spTgt spid="29"/>
                                        </p:tgtEl>
                                      </p:cBhvr>
                                    </p:animEffect>
                                  </p:childTnLst>
                                </p:cTn>
                              </p:par>
                            </p:childTnLst>
                          </p:cTn>
                        </p:par>
                        <p:par>
                          <p:cTn id="46" fill="hold">
                            <p:stCondLst>
                              <p:cond delay="3000"/>
                            </p:stCondLst>
                            <p:childTnLst>
                              <p:par>
                                <p:cTn id="47" presetID="10" presetClass="entr" presetSubtype="0" fill="hold" nodeType="afterEffect">
                                  <p:stCondLst>
                                    <p:cond delay="0"/>
                                  </p:stCondLst>
                                  <p:childTnLst>
                                    <p:set>
                                      <p:cBhvr>
                                        <p:cTn id="48" dur="1" fill="hold">
                                          <p:stCondLst>
                                            <p:cond delay="0"/>
                                          </p:stCondLst>
                                        </p:cTn>
                                        <p:tgtEl>
                                          <p:spTgt spid="35"/>
                                        </p:tgtEl>
                                        <p:attrNameLst>
                                          <p:attrName>style.visibility</p:attrName>
                                        </p:attrNameLst>
                                      </p:cBhvr>
                                      <p:to>
                                        <p:strVal val="visible"/>
                                      </p:to>
                                    </p:set>
                                    <p:animEffect transition="in" filter="fade">
                                      <p:cBhvr>
                                        <p:cTn id="49" dur="1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7939546" cy="707886"/>
          </a:xfrm>
          <a:prstGeom prst="rect">
            <a:avLst/>
          </a:prstGeom>
          <a:noFill/>
        </p:spPr>
        <p:txBody>
          <a:bodyPr wrap="none" rtlCol="0">
            <a:spAutoFit/>
          </a:bodyPr>
          <a:lstStyle/>
          <a:p>
            <a:r>
              <a:rPr lang="en-GB" sz="4000" dirty="0" smtClean="0"/>
              <a:t>Entity: focus of description (“record”)</a:t>
            </a:r>
            <a:endParaRPr lang="en-GB" sz="4000" dirty="0"/>
          </a:p>
        </p:txBody>
      </p:sp>
      <p:grpSp>
        <p:nvGrpSpPr>
          <p:cNvPr id="3" name="Group 2"/>
          <p:cNvGrpSpPr/>
          <p:nvPr/>
        </p:nvGrpSpPr>
        <p:grpSpPr>
          <a:xfrm>
            <a:off x="683568" y="1632975"/>
            <a:ext cx="3240360" cy="599378"/>
            <a:chOff x="3303152" y="2069983"/>
            <a:chExt cx="3240360" cy="599378"/>
          </a:xfrm>
        </p:grpSpPr>
        <p:sp>
          <p:nvSpPr>
            <p:cNvPr id="4" name="Oval 3"/>
            <p:cNvSpPr/>
            <p:nvPr/>
          </p:nvSpPr>
          <p:spPr>
            <a:xfrm>
              <a:off x="3303152" y="2069983"/>
              <a:ext cx="3240360" cy="599378"/>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3627188" y="2123450"/>
              <a:ext cx="2592288" cy="492443"/>
            </a:xfrm>
            <a:prstGeom prst="rect">
              <a:avLst/>
            </a:prstGeom>
            <a:noFill/>
          </p:spPr>
          <p:txBody>
            <a:bodyPr wrap="square" lIns="0" tIns="0" rIns="0" bIns="0" rtlCol="0" anchor="t" anchorCtr="0">
              <a:spAutoFit/>
            </a:bodyPr>
            <a:lstStyle/>
            <a:p>
              <a:pPr algn="ctr"/>
              <a:r>
                <a:rPr lang="en-GB" sz="3200" dirty="0" smtClean="0"/>
                <a:t>Manifestation</a:t>
              </a:r>
              <a:endParaRPr lang="en-GB" sz="3200" dirty="0"/>
            </a:p>
          </p:txBody>
        </p:sp>
      </p:grpSp>
      <p:sp>
        <p:nvSpPr>
          <p:cNvPr id="6" name="TextBox 5"/>
          <p:cNvSpPr txBox="1"/>
          <p:nvPr/>
        </p:nvSpPr>
        <p:spPr>
          <a:xfrm>
            <a:off x="812570" y="2564904"/>
            <a:ext cx="2982355" cy="3539430"/>
          </a:xfrm>
          <a:prstGeom prst="rect">
            <a:avLst/>
          </a:prstGeom>
          <a:noFill/>
        </p:spPr>
        <p:txBody>
          <a:bodyPr wrap="none" rtlCol="0">
            <a:spAutoFit/>
          </a:bodyPr>
          <a:lstStyle/>
          <a:p>
            <a:r>
              <a:rPr lang="en-GB" sz="3200" i="1" dirty="0" smtClean="0"/>
              <a:t>Attributes</a:t>
            </a:r>
            <a:r>
              <a:rPr lang="en-GB" sz="3200" dirty="0" smtClean="0"/>
              <a:t>:</a:t>
            </a:r>
          </a:p>
          <a:p>
            <a:r>
              <a:rPr lang="en-GB" sz="3200" dirty="0" smtClean="0"/>
              <a:t>Abbreviated title</a:t>
            </a:r>
          </a:p>
          <a:p>
            <a:r>
              <a:rPr lang="en-GB" sz="3200" dirty="0" smtClean="0"/>
              <a:t>Applied material</a:t>
            </a:r>
          </a:p>
          <a:p>
            <a:r>
              <a:rPr lang="en-GB" sz="3200" dirty="0" smtClean="0"/>
              <a:t>Carrier type</a:t>
            </a:r>
          </a:p>
          <a:p>
            <a:r>
              <a:rPr lang="en-GB" sz="3200" dirty="0" smtClean="0"/>
              <a:t>Copyright date</a:t>
            </a:r>
          </a:p>
          <a:p>
            <a:r>
              <a:rPr lang="en-GB" sz="3200" dirty="0" smtClean="0"/>
              <a:t>Encoded bitrate</a:t>
            </a:r>
          </a:p>
          <a:p>
            <a:r>
              <a:rPr lang="en-GB" sz="3200" dirty="0" smtClean="0"/>
              <a:t>…</a:t>
            </a:r>
            <a:endParaRPr lang="en-GB" sz="3200" dirty="0"/>
          </a:p>
        </p:txBody>
      </p:sp>
      <p:sp>
        <p:nvSpPr>
          <p:cNvPr id="21" name="TextBox 20"/>
          <p:cNvSpPr txBox="1"/>
          <p:nvPr/>
        </p:nvSpPr>
        <p:spPr>
          <a:xfrm>
            <a:off x="4174961" y="4005064"/>
            <a:ext cx="2713820" cy="2554545"/>
          </a:xfrm>
          <a:prstGeom prst="rect">
            <a:avLst/>
          </a:prstGeom>
          <a:noFill/>
        </p:spPr>
        <p:txBody>
          <a:bodyPr wrap="none" rtlCol="0">
            <a:spAutoFit/>
          </a:bodyPr>
          <a:lstStyle/>
          <a:p>
            <a:r>
              <a:rPr lang="en-GB" sz="3200" i="1" dirty="0" smtClean="0"/>
              <a:t>Values</a:t>
            </a:r>
            <a:r>
              <a:rPr lang="en-GB" sz="3200" dirty="0" smtClean="0"/>
              <a:t>:</a:t>
            </a:r>
          </a:p>
          <a:p>
            <a:r>
              <a:rPr lang="en-GB" sz="3200" dirty="0"/>
              <a:t>a</a:t>
            </a:r>
            <a:r>
              <a:rPr lang="en-GB" sz="3200" dirty="0" smtClean="0"/>
              <a:t>perture card</a:t>
            </a:r>
          </a:p>
          <a:p>
            <a:r>
              <a:rPr lang="en-GB" sz="3200" dirty="0"/>
              <a:t>a</a:t>
            </a:r>
            <a:r>
              <a:rPr lang="en-GB" sz="3200" dirty="0" smtClean="0"/>
              <a:t>udio cartridge</a:t>
            </a:r>
          </a:p>
          <a:p>
            <a:r>
              <a:rPr lang="en-GB" sz="3200" dirty="0"/>
              <a:t>c</a:t>
            </a:r>
            <a:r>
              <a:rPr lang="en-GB" sz="3200" dirty="0" smtClean="0"/>
              <a:t>omputer disc</a:t>
            </a:r>
          </a:p>
          <a:p>
            <a:r>
              <a:rPr lang="en-GB" sz="3200" dirty="0" smtClean="0"/>
              <a:t>…</a:t>
            </a:r>
            <a:endParaRPr lang="en-GB" sz="3200" dirty="0"/>
          </a:p>
        </p:txBody>
      </p:sp>
      <p:cxnSp>
        <p:nvCxnSpPr>
          <p:cNvPr id="22" name="Straight Arrow Connector 21"/>
          <p:cNvCxnSpPr/>
          <p:nvPr/>
        </p:nvCxnSpPr>
        <p:spPr>
          <a:xfrm>
            <a:off x="3131840" y="4334619"/>
            <a:ext cx="1043121" cy="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4896813" y="1394055"/>
            <a:ext cx="2991075" cy="1077218"/>
          </a:xfrm>
          <a:prstGeom prst="rect">
            <a:avLst/>
          </a:prstGeom>
          <a:noFill/>
        </p:spPr>
        <p:txBody>
          <a:bodyPr wrap="none" rtlCol="0">
            <a:spAutoFit/>
          </a:bodyPr>
          <a:lstStyle/>
          <a:p>
            <a:r>
              <a:rPr lang="en-GB" sz="3200" dirty="0" smtClean="0"/>
              <a:t>Resource{WEMI}</a:t>
            </a:r>
          </a:p>
          <a:p>
            <a:pPr algn="ctr"/>
            <a:r>
              <a:rPr lang="en-GB" sz="3200" dirty="0" smtClean="0"/>
              <a:t>entities</a:t>
            </a:r>
            <a:endParaRPr lang="en-GB" sz="3200" dirty="0"/>
          </a:p>
        </p:txBody>
      </p:sp>
    </p:spTree>
    <p:extLst>
      <p:ext uri="{BB962C8B-B14F-4D97-AF65-F5344CB8AC3E}">
        <p14:creationId xmlns:p14="http://schemas.microsoft.com/office/powerpoint/2010/main" val="2378752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10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1000"/>
                                        <p:tgtEl>
                                          <p:spTgt spid="22"/>
                                        </p:tgtEl>
                                      </p:cBhvr>
                                    </p:animEffect>
                                  </p:childTnLst>
                                </p:cTn>
                              </p:par>
                            </p:childTnLst>
                          </p:cTn>
                        </p:par>
                        <p:par>
                          <p:cTn id="23" fill="hold">
                            <p:stCondLst>
                              <p:cond delay="1000"/>
                            </p:stCondLst>
                            <p:childTnLst>
                              <p:par>
                                <p:cTn id="24" presetID="10" presetClass="entr" presetSubtype="0" fill="hold" grpId="0" nodeType="after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fade">
                                      <p:cBhvr>
                                        <p:cTn id="26"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1" grpId="0"/>
      <p:bldP spid="2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7" name="Straight Arrow Connector 106"/>
          <p:cNvCxnSpPr>
            <a:stCxn id="28" idx="0"/>
            <a:endCxn id="4" idx="4"/>
          </p:cNvCxnSpPr>
          <p:nvPr/>
        </p:nvCxnSpPr>
        <p:spPr>
          <a:xfrm flipH="1" flipV="1">
            <a:off x="2303748" y="2232353"/>
            <a:ext cx="252028" cy="2549028"/>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395536" y="404664"/>
            <a:ext cx="7432869" cy="707886"/>
          </a:xfrm>
          <a:prstGeom prst="rect">
            <a:avLst/>
          </a:prstGeom>
          <a:noFill/>
        </p:spPr>
        <p:txBody>
          <a:bodyPr wrap="none" rtlCol="0">
            <a:spAutoFit/>
          </a:bodyPr>
          <a:lstStyle/>
          <a:p>
            <a:r>
              <a:rPr lang="en-GB" sz="4000" dirty="0" smtClean="0"/>
              <a:t>Entity: focus of relationships (links)</a:t>
            </a:r>
            <a:endParaRPr lang="en-GB" sz="4000" dirty="0"/>
          </a:p>
        </p:txBody>
      </p:sp>
      <p:grpSp>
        <p:nvGrpSpPr>
          <p:cNvPr id="3" name="Group 2"/>
          <p:cNvGrpSpPr/>
          <p:nvPr/>
        </p:nvGrpSpPr>
        <p:grpSpPr>
          <a:xfrm>
            <a:off x="683568" y="1632975"/>
            <a:ext cx="3240360" cy="599378"/>
            <a:chOff x="3303152" y="2069983"/>
            <a:chExt cx="3240360" cy="599378"/>
          </a:xfrm>
        </p:grpSpPr>
        <p:sp>
          <p:nvSpPr>
            <p:cNvPr id="4" name="Oval 3"/>
            <p:cNvSpPr/>
            <p:nvPr/>
          </p:nvSpPr>
          <p:spPr>
            <a:xfrm>
              <a:off x="3303152" y="2069983"/>
              <a:ext cx="3240360" cy="599378"/>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3627188" y="2123450"/>
              <a:ext cx="2592288" cy="492443"/>
            </a:xfrm>
            <a:prstGeom prst="rect">
              <a:avLst/>
            </a:prstGeom>
            <a:noFill/>
          </p:spPr>
          <p:txBody>
            <a:bodyPr wrap="square" lIns="0" tIns="0" rIns="0" bIns="0" rtlCol="0" anchor="t" anchorCtr="0">
              <a:spAutoFit/>
            </a:bodyPr>
            <a:lstStyle/>
            <a:p>
              <a:pPr algn="ctr"/>
              <a:r>
                <a:rPr lang="en-GB" sz="3200" dirty="0" smtClean="0"/>
                <a:t>Manifestation</a:t>
              </a:r>
              <a:endParaRPr lang="en-GB" sz="3200" dirty="0"/>
            </a:p>
          </p:txBody>
        </p:sp>
      </p:grpSp>
      <p:grpSp>
        <p:nvGrpSpPr>
          <p:cNvPr id="7" name="Group 6"/>
          <p:cNvGrpSpPr/>
          <p:nvPr/>
        </p:nvGrpSpPr>
        <p:grpSpPr>
          <a:xfrm>
            <a:off x="5586137" y="2424536"/>
            <a:ext cx="2397908" cy="1050300"/>
            <a:chOff x="1043608" y="1772816"/>
            <a:chExt cx="1440160" cy="1213427"/>
          </a:xfrm>
        </p:grpSpPr>
        <p:sp>
          <p:nvSpPr>
            <p:cNvPr id="8" name="Oval 7"/>
            <p:cNvSpPr/>
            <p:nvPr/>
          </p:nvSpPr>
          <p:spPr>
            <a:xfrm>
              <a:off x="1043608" y="1772816"/>
              <a:ext cx="1440160" cy="1213427"/>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1187624" y="1848391"/>
              <a:ext cx="1152128" cy="1137852"/>
            </a:xfrm>
            <a:prstGeom prst="rect">
              <a:avLst/>
            </a:prstGeom>
            <a:noFill/>
          </p:spPr>
          <p:txBody>
            <a:bodyPr wrap="square" lIns="0" tIns="0" rIns="0" bIns="0" rtlCol="0" anchor="t" anchorCtr="0">
              <a:spAutoFit/>
            </a:bodyPr>
            <a:lstStyle/>
            <a:p>
              <a:pPr algn="ctr"/>
              <a:r>
                <a:rPr lang="en-GB" sz="3200" dirty="0" smtClean="0"/>
                <a:t>Corporate Body</a:t>
              </a:r>
              <a:endParaRPr lang="en-GB" sz="3200" dirty="0"/>
            </a:p>
          </p:txBody>
        </p:sp>
      </p:grpSp>
      <p:grpSp>
        <p:nvGrpSpPr>
          <p:cNvPr id="10" name="Group 9"/>
          <p:cNvGrpSpPr/>
          <p:nvPr/>
        </p:nvGrpSpPr>
        <p:grpSpPr>
          <a:xfrm>
            <a:off x="5825928" y="1567841"/>
            <a:ext cx="1296144" cy="606262"/>
            <a:chOff x="1043608" y="1772816"/>
            <a:chExt cx="1440160" cy="720080"/>
          </a:xfrm>
        </p:grpSpPr>
        <p:sp>
          <p:nvSpPr>
            <p:cNvPr id="11" name="Oval 10"/>
            <p:cNvSpPr/>
            <p:nvPr/>
          </p:nvSpPr>
          <p:spPr>
            <a:xfrm>
              <a:off x="1043608" y="1772816"/>
              <a:ext cx="1440160"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1187622" y="1840409"/>
              <a:ext cx="1152128" cy="584893"/>
            </a:xfrm>
            <a:prstGeom prst="rect">
              <a:avLst/>
            </a:prstGeom>
            <a:noFill/>
          </p:spPr>
          <p:txBody>
            <a:bodyPr wrap="square" lIns="0" tIns="0" rIns="0" bIns="0" rtlCol="0" anchor="t" anchorCtr="0">
              <a:spAutoFit/>
            </a:bodyPr>
            <a:lstStyle/>
            <a:p>
              <a:pPr algn="ctr"/>
              <a:r>
                <a:rPr lang="en-GB" sz="3200" dirty="0" smtClean="0"/>
                <a:t>Item</a:t>
              </a:r>
              <a:endParaRPr lang="en-GB" sz="3200" dirty="0"/>
            </a:p>
          </p:txBody>
        </p:sp>
      </p:grpSp>
      <p:cxnSp>
        <p:nvCxnSpPr>
          <p:cNvPr id="14" name="Straight Arrow Connector 13"/>
          <p:cNvCxnSpPr>
            <a:stCxn id="11" idx="4"/>
            <a:endCxn id="8" idx="0"/>
          </p:cNvCxnSpPr>
          <p:nvPr/>
        </p:nvCxnSpPr>
        <p:spPr>
          <a:xfrm>
            <a:off x="6474000" y="2174103"/>
            <a:ext cx="311091" cy="250433"/>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6"/>
            <a:endCxn id="11" idx="2"/>
          </p:cNvCxnSpPr>
          <p:nvPr/>
        </p:nvCxnSpPr>
        <p:spPr>
          <a:xfrm flipV="1">
            <a:off x="3923928" y="1870972"/>
            <a:ext cx="1902000" cy="61692"/>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18" name="Group 17"/>
          <p:cNvGrpSpPr/>
          <p:nvPr/>
        </p:nvGrpSpPr>
        <p:grpSpPr>
          <a:xfrm>
            <a:off x="3870702" y="5103387"/>
            <a:ext cx="1754806" cy="623276"/>
            <a:chOff x="1043608" y="1772816"/>
            <a:chExt cx="1053919" cy="720080"/>
          </a:xfrm>
        </p:grpSpPr>
        <p:sp>
          <p:nvSpPr>
            <p:cNvPr id="19" name="Oval 18"/>
            <p:cNvSpPr/>
            <p:nvPr/>
          </p:nvSpPr>
          <p:spPr>
            <a:xfrm>
              <a:off x="1043608" y="1772816"/>
              <a:ext cx="1053919"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1187625" y="1848391"/>
              <a:ext cx="838532" cy="568927"/>
            </a:xfrm>
            <a:prstGeom prst="rect">
              <a:avLst/>
            </a:prstGeom>
            <a:noFill/>
          </p:spPr>
          <p:txBody>
            <a:bodyPr wrap="square" lIns="0" tIns="0" rIns="0" bIns="0" rtlCol="0" anchor="t" anchorCtr="0">
              <a:spAutoFit/>
            </a:bodyPr>
            <a:lstStyle/>
            <a:p>
              <a:pPr algn="ctr"/>
              <a:r>
                <a:rPr lang="en-GB" sz="3200" dirty="0" smtClean="0"/>
                <a:t>Person</a:t>
              </a:r>
              <a:endParaRPr lang="en-GB" sz="3200" dirty="0"/>
            </a:p>
          </p:txBody>
        </p:sp>
      </p:grpSp>
      <p:grpSp>
        <p:nvGrpSpPr>
          <p:cNvPr id="27" name="Group 26"/>
          <p:cNvGrpSpPr/>
          <p:nvPr/>
        </p:nvGrpSpPr>
        <p:grpSpPr>
          <a:xfrm>
            <a:off x="1835696" y="4781381"/>
            <a:ext cx="1440160" cy="606262"/>
            <a:chOff x="1043608" y="1772816"/>
            <a:chExt cx="1440160" cy="720080"/>
          </a:xfrm>
        </p:grpSpPr>
        <p:sp>
          <p:nvSpPr>
            <p:cNvPr id="28" name="Oval 27"/>
            <p:cNvSpPr/>
            <p:nvPr/>
          </p:nvSpPr>
          <p:spPr>
            <a:xfrm>
              <a:off x="1043608" y="1772816"/>
              <a:ext cx="1440160"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p:cNvSpPr txBox="1"/>
            <p:nvPr/>
          </p:nvSpPr>
          <p:spPr>
            <a:xfrm>
              <a:off x="1187624" y="1840409"/>
              <a:ext cx="1152128" cy="584893"/>
            </a:xfrm>
            <a:prstGeom prst="rect">
              <a:avLst/>
            </a:prstGeom>
            <a:noFill/>
          </p:spPr>
          <p:txBody>
            <a:bodyPr wrap="square" lIns="0" tIns="0" rIns="0" bIns="0" rtlCol="0" anchor="t" anchorCtr="0">
              <a:spAutoFit/>
            </a:bodyPr>
            <a:lstStyle/>
            <a:p>
              <a:pPr algn="ctr"/>
              <a:r>
                <a:rPr lang="en-GB" sz="3200" dirty="0" smtClean="0"/>
                <a:t>Work</a:t>
              </a:r>
              <a:endParaRPr lang="en-GB" sz="3200" dirty="0"/>
            </a:p>
          </p:txBody>
        </p:sp>
      </p:grpSp>
      <p:grpSp>
        <p:nvGrpSpPr>
          <p:cNvPr id="36" name="Group 35"/>
          <p:cNvGrpSpPr/>
          <p:nvPr/>
        </p:nvGrpSpPr>
        <p:grpSpPr>
          <a:xfrm>
            <a:off x="1104794" y="3220109"/>
            <a:ext cx="2397908" cy="623276"/>
            <a:chOff x="1043608" y="1772816"/>
            <a:chExt cx="1440160" cy="720080"/>
          </a:xfrm>
        </p:grpSpPr>
        <p:sp>
          <p:nvSpPr>
            <p:cNvPr id="37" name="Oval 36"/>
            <p:cNvSpPr/>
            <p:nvPr/>
          </p:nvSpPr>
          <p:spPr>
            <a:xfrm>
              <a:off x="1043608" y="1772816"/>
              <a:ext cx="1440160"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p:cNvSpPr txBox="1"/>
            <p:nvPr/>
          </p:nvSpPr>
          <p:spPr>
            <a:xfrm>
              <a:off x="1187624" y="1848391"/>
              <a:ext cx="1152128" cy="568927"/>
            </a:xfrm>
            <a:prstGeom prst="rect">
              <a:avLst/>
            </a:prstGeom>
            <a:noFill/>
          </p:spPr>
          <p:txBody>
            <a:bodyPr wrap="square" lIns="0" tIns="0" rIns="0" bIns="0" rtlCol="0" anchor="t" anchorCtr="0">
              <a:spAutoFit/>
            </a:bodyPr>
            <a:lstStyle/>
            <a:p>
              <a:pPr algn="ctr"/>
              <a:r>
                <a:rPr lang="en-GB" sz="3200" dirty="0" smtClean="0"/>
                <a:t>Expression</a:t>
              </a:r>
              <a:endParaRPr lang="en-GB" sz="3200" dirty="0"/>
            </a:p>
          </p:txBody>
        </p:sp>
      </p:grpSp>
      <p:grpSp>
        <p:nvGrpSpPr>
          <p:cNvPr id="39" name="Group 38"/>
          <p:cNvGrpSpPr/>
          <p:nvPr/>
        </p:nvGrpSpPr>
        <p:grpSpPr>
          <a:xfrm>
            <a:off x="5733480" y="4215014"/>
            <a:ext cx="1388592" cy="623276"/>
            <a:chOff x="1247568" y="1772816"/>
            <a:chExt cx="833975" cy="720080"/>
          </a:xfrm>
        </p:grpSpPr>
        <p:sp>
          <p:nvSpPr>
            <p:cNvPr id="40" name="Oval 39"/>
            <p:cNvSpPr/>
            <p:nvPr/>
          </p:nvSpPr>
          <p:spPr>
            <a:xfrm>
              <a:off x="1247568" y="1772816"/>
              <a:ext cx="833975" cy="72008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p:cNvSpPr txBox="1"/>
            <p:nvPr/>
          </p:nvSpPr>
          <p:spPr>
            <a:xfrm>
              <a:off x="1269192" y="1848391"/>
              <a:ext cx="812351" cy="568927"/>
            </a:xfrm>
            <a:prstGeom prst="rect">
              <a:avLst/>
            </a:prstGeom>
            <a:noFill/>
          </p:spPr>
          <p:txBody>
            <a:bodyPr wrap="square" lIns="0" tIns="0" rIns="0" bIns="0" rtlCol="0" anchor="t" anchorCtr="0">
              <a:spAutoFit/>
            </a:bodyPr>
            <a:lstStyle/>
            <a:p>
              <a:pPr algn="ctr"/>
              <a:r>
                <a:rPr lang="en-GB" sz="3200" dirty="0" smtClean="0"/>
                <a:t>Family</a:t>
              </a:r>
              <a:endParaRPr lang="en-GB" sz="3200" dirty="0"/>
            </a:p>
          </p:txBody>
        </p:sp>
      </p:grpSp>
      <p:cxnSp>
        <p:nvCxnSpPr>
          <p:cNvPr id="42" name="Straight Arrow Connector 41"/>
          <p:cNvCxnSpPr>
            <a:stCxn id="4" idx="4"/>
            <a:endCxn id="37" idx="0"/>
          </p:cNvCxnSpPr>
          <p:nvPr/>
        </p:nvCxnSpPr>
        <p:spPr>
          <a:xfrm>
            <a:off x="2303748" y="2232353"/>
            <a:ext cx="0" cy="987756"/>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37" idx="4"/>
            <a:endCxn id="28" idx="0"/>
          </p:cNvCxnSpPr>
          <p:nvPr/>
        </p:nvCxnSpPr>
        <p:spPr>
          <a:xfrm>
            <a:off x="2303748" y="3843385"/>
            <a:ext cx="252028" cy="937996"/>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28" idx="6"/>
            <a:endCxn id="19" idx="2"/>
          </p:cNvCxnSpPr>
          <p:nvPr/>
        </p:nvCxnSpPr>
        <p:spPr>
          <a:xfrm>
            <a:off x="3275856" y="5084512"/>
            <a:ext cx="594846" cy="330513"/>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19" idx="6"/>
            <a:endCxn id="40" idx="4"/>
          </p:cNvCxnSpPr>
          <p:nvPr/>
        </p:nvCxnSpPr>
        <p:spPr>
          <a:xfrm flipV="1">
            <a:off x="5625508" y="4838290"/>
            <a:ext cx="802268" cy="576735"/>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0" idx="0"/>
            <a:endCxn id="8" idx="4"/>
          </p:cNvCxnSpPr>
          <p:nvPr/>
        </p:nvCxnSpPr>
        <p:spPr>
          <a:xfrm flipV="1">
            <a:off x="6427776" y="3474836"/>
            <a:ext cx="357315" cy="740178"/>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stCxn id="37" idx="5"/>
            <a:endCxn id="19" idx="2"/>
          </p:cNvCxnSpPr>
          <p:nvPr/>
        </p:nvCxnSpPr>
        <p:spPr>
          <a:xfrm>
            <a:off x="3151537" y="3752108"/>
            <a:ext cx="719165" cy="1662917"/>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37" idx="6"/>
            <a:endCxn id="8" idx="2"/>
          </p:cNvCxnSpPr>
          <p:nvPr/>
        </p:nvCxnSpPr>
        <p:spPr>
          <a:xfrm flipV="1">
            <a:off x="3502702" y="2949686"/>
            <a:ext cx="2083435" cy="582061"/>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8" idx="2"/>
            <a:endCxn id="4" idx="5"/>
          </p:cNvCxnSpPr>
          <p:nvPr/>
        </p:nvCxnSpPr>
        <p:spPr>
          <a:xfrm flipH="1" flipV="1">
            <a:off x="3449388" y="2144576"/>
            <a:ext cx="2136749" cy="805110"/>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19" idx="0"/>
            <a:endCxn id="8" idx="4"/>
          </p:cNvCxnSpPr>
          <p:nvPr/>
        </p:nvCxnSpPr>
        <p:spPr>
          <a:xfrm flipV="1">
            <a:off x="4748105" y="3474836"/>
            <a:ext cx="2036986" cy="1628551"/>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8" idx="2"/>
          </p:cNvCxnSpPr>
          <p:nvPr/>
        </p:nvCxnSpPr>
        <p:spPr>
          <a:xfrm flipH="1">
            <a:off x="2699792" y="2949686"/>
            <a:ext cx="2886345" cy="1823186"/>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40" idx="2"/>
          </p:cNvCxnSpPr>
          <p:nvPr/>
        </p:nvCxnSpPr>
        <p:spPr>
          <a:xfrm flipH="1" flipV="1">
            <a:off x="3131840" y="2178885"/>
            <a:ext cx="2601640" cy="2347767"/>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40" idx="2"/>
            <a:endCxn id="28" idx="6"/>
          </p:cNvCxnSpPr>
          <p:nvPr/>
        </p:nvCxnSpPr>
        <p:spPr>
          <a:xfrm flipH="1">
            <a:off x="3275856" y="4526652"/>
            <a:ext cx="2457624" cy="557860"/>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89" name="Curved Connector 88"/>
          <p:cNvCxnSpPr>
            <a:stCxn id="28" idx="0"/>
            <a:endCxn id="28" idx="4"/>
          </p:cNvCxnSpPr>
          <p:nvPr/>
        </p:nvCxnSpPr>
        <p:spPr>
          <a:xfrm rot="16200000" flipH="1">
            <a:off x="2252645" y="5084512"/>
            <a:ext cx="606262" cy="12700"/>
          </a:xfrm>
          <a:prstGeom prst="curvedConnector5">
            <a:avLst>
              <a:gd name="adj1" fmla="val -37706"/>
              <a:gd name="adj2" fmla="val 7469921"/>
              <a:gd name="adj3" fmla="val 137706"/>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95" name="Curved Connector 94"/>
          <p:cNvCxnSpPr>
            <a:stCxn id="37" idx="0"/>
            <a:endCxn id="37" idx="4"/>
          </p:cNvCxnSpPr>
          <p:nvPr/>
        </p:nvCxnSpPr>
        <p:spPr>
          <a:xfrm rot="16200000" flipH="1">
            <a:off x="1992110" y="3531747"/>
            <a:ext cx="623276" cy="12700"/>
          </a:xfrm>
          <a:prstGeom prst="curvedConnector5">
            <a:avLst>
              <a:gd name="adj1" fmla="val -36677"/>
              <a:gd name="adj2" fmla="val 11240583"/>
              <a:gd name="adj3" fmla="val 136677"/>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01" name="Curved Connector 100"/>
          <p:cNvCxnSpPr>
            <a:stCxn id="4" idx="0"/>
            <a:endCxn id="4" idx="4"/>
          </p:cNvCxnSpPr>
          <p:nvPr/>
        </p:nvCxnSpPr>
        <p:spPr>
          <a:xfrm rot="16200000" flipH="1">
            <a:off x="2004059" y="1932664"/>
            <a:ext cx="599378" cy="12700"/>
          </a:xfrm>
          <a:prstGeom prst="curvedConnector5">
            <a:avLst>
              <a:gd name="adj1" fmla="val -38140"/>
              <a:gd name="adj2" fmla="val 14557323"/>
              <a:gd name="adj3" fmla="val 138140"/>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28" idx="0"/>
            <a:endCxn id="11" idx="2"/>
          </p:cNvCxnSpPr>
          <p:nvPr/>
        </p:nvCxnSpPr>
        <p:spPr>
          <a:xfrm flipV="1">
            <a:off x="2555776" y="1870972"/>
            <a:ext cx="3270152" cy="2910409"/>
          </a:xfrm>
          <a:prstGeom prst="straightConnector1">
            <a:avLst/>
          </a:prstGeom>
          <a:ln w="25400">
            <a:headEnd type="triangle" w="lg" len="med"/>
            <a:tailEnd type="triangl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7951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1000"/>
                                        <p:tgtEl>
                                          <p:spTgt spid="42"/>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36"/>
                                        </p:tgtEl>
                                        <p:attrNameLst>
                                          <p:attrName>style.visibility</p:attrName>
                                        </p:attrNameLst>
                                      </p:cBhvr>
                                      <p:to>
                                        <p:strVal val="visible"/>
                                      </p:to>
                                    </p:set>
                                    <p:animEffect transition="in" filter="fade">
                                      <p:cBhvr>
                                        <p:cTn id="11" dur="1000"/>
                                        <p:tgtEl>
                                          <p:spTgt spid="36"/>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43"/>
                                        </p:tgtEl>
                                        <p:attrNameLst>
                                          <p:attrName>style.visibility</p:attrName>
                                        </p:attrNameLst>
                                      </p:cBhvr>
                                      <p:to>
                                        <p:strVal val="visible"/>
                                      </p:to>
                                    </p:set>
                                    <p:animEffect transition="in" filter="fade">
                                      <p:cBhvr>
                                        <p:cTn id="15" dur="1000"/>
                                        <p:tgtEl>
                                          <p:spTgt spid="43"/>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fade">
                                      <p:cBhvr>
                                        <p:cTn id="19" dur="1000"/>
                                        <p:tgtEl>
                                          <p:spTgt spid="27"/>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45"/>
                                        </p:tgtEl>
                                        <p:attrNameLst>
                                          <p:attrName>style.visibility</p:attrName>
                                        </p:attrNameLst>
                                      </p:cBhvr>
                                      <p:to>
                                        <p:strVal val="visible"/>
                                      </p:to>
                                    </p:set>
                                    <p:animEffect transition="in" filter="fade">
                                      <p:cBhvr>
                                        <p:cTn id="23" dur="1000"/>
                                        <p:tgtEl>
                                          <p:spTgt spid="45"/>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1000"/>
                                        <p:tgtEl>
                                          <p:spTgt spid="18"/>
                                        </p:tgtEl>
                                      </p:cBhvr>
                                    </p:animEffect>
                                  </p:childTnLst>
                                </p:cTn>
                              </p:par>
                            </p:childTnLst>
                          </p:cTn>
                        </p:par>
                        <p:par>
                          <p:cTn id="28" fill="hold">
                            <p:stCondLst>
                              <p:cond delay="6000"/>
                            </p:stCondLst>
                            <p:childTnLst>
                              <p:par>
                                <p:cTn id="29" presetID="10" presetClass="entr" presetSubtype="0" fill="hold" nodeType="afterEffect">
                                  <p:stCondLst>
                                    <p:cond delay="0"/>
                                  </p:stCondLst>
                                  <p:childTnLst>
                                    <p:set>
                                      <p:cBhvr>
                                        <p:cTn id="30" dur="1" fill="hold">
                                          <p:stCondLst>
                                            <p:cond delay="0"/>
                                          </p:stCondLst>
                                        </p:cTn>
                                        <p:tgtEl>
                                          <p:spTgt spid="48"/>
                                        </p:tgtEl>
                                        <p:attrNameLst>
                                          <p:attrName>style.visibility</p:attrName>
                                        </p:attrNameLst>
                                      </p:cBhvr>
                                      <p:to>
                                        <p:strVal val="visible"/>
                                      </p:to>
                                    </p:set>
                                    <p:animEffect transition="in" filter="fade">
                                      <p:cBhvr>
                                        <p:cTn id="31" dur="1000"/>
                                        <p:tgtEl>
                                          <p:spTgt spid="48"/>
                                        </p:tgtEl>
                                      </p:cBhvr>
                                    </p:animEffect>
                                  </p:childTnLst>
                                </p:cTn>
                              </p:par>
                            </p:childTnLst>
                          </p:cTn>
                        </p:par>
                        <p:par>
                          <p:cTn id="32" fill="hold">
                            <p:stCondLst>
                              <p:cond delay="7000"/>
                            </p:stCondLst>
                            <p:childTnLst>
                              <p:par>
                                <p:cTn id="33" presetID="10" presetClass="entr" presetSubtype="0" fill="hold" nodeType="after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fade">
                                      <p:cBhvr>
                                        <p:cTn id="35" dur="1000"/>
                                        <p:tgtEl>
                                          <p:spTgt spid="39"/>
                                        </p:tgtEl>
                                      </p:cBhvr>
                                    </p:animEffect>
                                  </p:childTnLst>
                                </p:cTn>
                              </p:par>
                            </p:childTnLst>
                          </p:cTn>
                        </p:par>
                        <p:par>
                          <p:cTn id="36" fill="hold">
                            <p:stCondLst>
                              <p:cond delay="8000"/>
                            </p:stCondLst>
                            <p:childTnLst>
                              <p:par>
                                <p:cTn id="37" presetID="10" presetClass="entr" presetSubtype="0" fill="hold" nodeType="afterEffect">
                                  <p:stCondLst>
                                    <p:cond delay="0"/>
                                  </p:stCondLst>
                                  <p:childTnLst>
                                    <p:set>
                                      <p:cBhvr>
                                        <p:cTn id="38" dur="1" fill="hold">
                                          <p:stCondLst>
                                            <p:cond delay="0"/>
                                          </p:stCondLst>
                                        </p:cTn>
                                        <p:tgtEl>
                                          <p:spTgt spid="51"/>
                                        </p:tgtEl>
                                        <p:attrNameLst>
                                          <p:attrName>style.visibility</p:attrName>
                                        </p:attrNameLst>
                                      </p:cBhvr>
                                      <p:to>
                                        <p:strVal val="visible"/>
                                      </p:to>
                                    </p:set>
                                    <p:animEffect transition="in" filter="fade">
                                      <p:cBhvr>
                                        <p:cTn id="39" dur="1000"/>
                                        <p:tgtEl>
                                          <p:spTgt spid="51"/>
                                        </p:tgtEl>
                                      </p:cBhvr>
                                    </p:animEffect>
                                  </p:childTnLst>
                                </p:cTn>
                              </p:par>
                            </p:childTnLst>
                          </p:cTn>
                        </p:par>
                        <p:par>
                          <p:cTn id="40" fill="hold">
                            <p:stCondLst>
                              <p:cond delay="9000"/>
                            </p:stCondLst>
                            <p:childTnLst>
                              <p:par>
                                <p:cTn id="41" presetID="10" presetClass="entr" presetSubtype="0"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fade">
                                      <p:cBhvr>
                                        <p:cTn id="43" dur="1000"/>
                                        <p:tgtEl>
                                          <p:spTgt spid="7"/>
                                        </p:tgtEl>
                                      </p:cBhvr>
                                    </p:animEffect>
                                  </p:childTnLst>
                                </p:cTn>
                              </p:par>
                            </p:childTnLst>
                          </p:cTn>
                        </p:par>
                        <p:par>
                          <p:cTn id="44" fill="hold">
                            <p:stCondLst>
                              <p:cond delay="10000"/>
                            </p:stCondLst>
                            <p:childTnLst>
                              <p:par>
                                <p:cTn id="45" presetID="10" presetClass="entr" presetSubtype="0" fill="hold" nodeType="after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1000"/>
                                        <p:tgtEl>
                                          <p:spTgt spid="14"/>
                                        </p:tgtEl>
                                      </p:cBhvr>
                                    </p:animEffect>
                                  </p:childTnLst>
                                </p:cTn>
                              </p:par>
                            </p:childTnLst>
                          </p:cTn>
                        </p:par>
                        <p:par>
                          <p:cTn id="48" fill="hold">
                            <p:stCondLst>
                              <p:cond delay="11000"/>
                            </p:stCondLst>
                            <p:childTnLst>
                              <p:par>
                                <p:cTn id="49" presetID="10" presetClass="entr" presetSubtype="0" fill="hold" nodeType="after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1000"/>
                                        <p:tgtEl>
                                          <p:spTgt spid="10"/>
                                        </p:tgtEl>
                                      </p:cBhvr>
                                    </p:animEffect>
                                  </p:childTnLst>
                                </p:cTn>
                              </p:par>
                            </p:childTnLst>
                          </p:cTn>
                        </p:par>
                        <p:par>
                          <p:cTn id="52" fill="hold">
                            <p:stCondLst>
                              <p:cond delay="12000"/>
                            </p:stCondLst>
                            <p:childTnLst>
                              <p:par>
                                <p:cTn id="53" presetID="10" presetClass="entr" presetSubtype="0" fill="hold" nodeType="after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fade">
                                      <p:cBhvr>
                                        <p:cTn id="55" dur="1000"/>
                                        <p:tgtEl>
                                          <p:spTgt spid="17"/>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57"/>
                                        </p:tgtEl>
                                        <p:attrNameLst>
                                          <p:attrName>style.visibility</p:attrName>
                                        </p:attrNameLst>
                                      </p:cBhvr>
                                      <p:to>
                                        <p:strVal val="visible"/>
                                      </p:to>
                                    </p:set>
                                    <p:animEffect transition="in" filter="fade">
                                      <p:cBhvr>
                                        <p:cTn id="60" dur="1000"/>
                                        <p:tgtEl>
                                          <p:spTgt spid="57"/>
                                        </p:tgtEl>
                                      </p:cBhvr>
                                    </p:animEffect>
                                  </p:childTnLst>
                                </p:cTn>
                              </p:par>
                            </p:childTnLst>
                          </p:cTn>
                        </p:par>
                        <p:par>
                          <p:cTn id="61" fill="hold">
                            <p:stCondLst>
                              <p:cond delay="1000"/>
                            </p:stCondLst>
                            <p:childTnLst>
                              <p:par>
                                <p:cTn id="62" presetID="10" presetClass="entr" presetSubtype="0" fill="hold" nodeType="afterEffect">
                                  <p:stCondLst>
                                    <p:cond delay="0"/>
                                  </p:stCondLst>
                                  <p:childTnLst>
                                    <p:set>
                                      <p:cBhvr>
                                        <p:cTn id="63" dur="1" fill="hold">
                                          <p:stCondLst>
                                            <p:cond delay="0"/>
                                          </p:stCondLst>
                                        </p:cTn>
                                        <p:tgtEl>
                                          <p:spTgt spid="60"/>
                                        </p:tgtEl>
                                        <p:attrNameLst>
                                          <p:attrName>style.visibility</p:attrName>
                                        </p:attrNameLst>
                                      </p:cBhvr>
                                      <p:to>
                                        <p:strVal val="visible"/>
                                      </p:to>
                                    </p:set>
                                    <p:animEffect transition="in" filter="fade">
                                      <p:cBhvr>
                                        <p:cTn id="64" dur="1000"/>
                                        <p:tgtEl>
                                          <p:spTgt spid="60"/>
                                        </p:tgtEl>
                                      </p:cBhvr>
                                    </p:animEffect>
                                  </p:childTnLst>
                                </p:cTn>
                              </p:par>
                            </p:childTnLst>
                          </p:cTn>
                        </p:par>
                        <p:par>
                          <p:cTn id="65" fill="hold">
                            <p:stCondLst>
                              <p:cond delay="2000"/>
                            </p:stCondLst>
                            <p:childTnLst>
                              <p:par>
                                <p:cTn id="66" presetID="10" presetClass="entr" presetSubtype="0" fill="hold" nodeType="afterEffect">
                                  <p:stCondLst>
                                    <p:cond delay="0"/>
                                  </p:stCondLst>
                                  <p:childTnLst>
                                    <p:set>
                                      <p:cBhvr>
                                        <p:cTn id="67" dur="1" fill="hold">
                                          <p:stCondLst>
                                            <p:cond delay="0"/>
                                          </p:stCondLst>
                                        </p:cTn>
                                        <p:tgtEl>
                                          <p:spTgt spid="64"/>
                                        </p:tgtEl>
                                        <p:attrNameLst>
                                          <p:attrName>style.visibility</p:attrName>
                                        </p:attrNameLst>
                                      </p:cBhvr>
                                      <p:to>
                                        <p:strVal val="visible"/>
                                      </p:to>
                                    </p:set>
                                    <p:animEffect transition="in" filter="fade">
                                      <p:cBhvr>
                                        <p:cTn id="68" dur="1000"/>
                                        <p:tgtEl>
                                          <p:spTgt spid="64"/>
                                        </p:tgtEl>
                                      </p:cBhvr>
                                    </p:animEffect>
                                  </p:childTnLst>
                                </p:cTn>
                              </p:par>
                            </p:childTnLst>
                          </p:cTn>
                        </p:par>
                        <p:par>
                          <p:cTn id="69" fill="hold">
                            <p:stCondLst>
                              <p:cond delay="3000"/>
                            </p:stCondLst>
                            <p:childTnLst>
                              <p:par>
                                <p:cTn id="70" presetID="10" presetClass="entr" presetSubtype="0" fill="hold" nodeType="afterEffect">
                                  <p:stCondLst>
                                    <p:cond delay="0"/>
                                  </p:stCondLst>
                                  <p:childTnLst>
                                    <p:set>
                                      <p:cBhvr>
                                        <p:cTn id="71" dur="1" fill="hold">
                                          <p:stCondLst>
                                            <p:cond delay="0"/>
                                          </p:stCondLst>
                                        </p:cTn>
                                        <p:tgtEl>
                                          <p:spTgt spid="74"/>
                                        </p:tgtEl>
                                        <p:attrNameLst>
                                          <p:attrName>style.visibility</p:attrName>
                                        </p:attrNameLst>
                                      </p:cBhvr>
                                      <p:to>
                                        <p:strVal val="visible"/>
                                      </p:to>
                                    </p:set>
                                    <p:animEffect transition="in" filter="fade">
                                      <p:cBhvr>
                                        <p:cTn id="72" dur="1000"/>
                                        <p:tgtEl>
                                          <p:spTgt spid="74"/>
                                        </p:tgtEl>
                                      </p:cBhvr>
                                    </p:animEffect>
                                  </p:childTnLst>
                                </p:cTn>
                              </p:par>
                            </p:childTnLst>
                          </p:cTn>
                        </p:par>
                        <p:par>
                          <p:cTn id="73" fill="hold">
                            <p:stCondLst>
                              <p:cond delay="4000"/>
                            </p:stCondLst>
                            <p:childTnLst>
                              <p:par>
                                <p:cTn id="74" presetID="10" presetClass="entr" presetSubtype="0" fill="hold" nodeType="afterEffect">
                                  <p:stCondLst>
                                    <p:cond delay="0"/>
                                  </p:stCondLst>
                                  <p:childTnLst>
                                    <p:set>
                                      <p:cBhvr>
                                        <p:cTn id="75" dur="1" fill="hold">
                                          <p:stCondLst>
                                            <p:cond delay="0"/>
                                          </p:stCondLst>
                                        </p:cTn>
                                        <p:tgtEl>
                                          <p:spTgt spid="77"/>
                                        </p:tgtEl>
                                        <p:attrNameLst>
                                          <p:attrName>style.visibility</p:attrName>
                                        </p:attrNameLst>
                                      </p:cBhvr>
                                      <p:to>
                                        <p:strVal val="visible"/>
                                      </p:to>
                                    </p:set>
                                    <p:animEffect transition="in" filter="fade">
                                      <p:cBhvr>
                                        <p:cTn id="76" dur="1000"/>
                                        <p:tgtEl>
                                          <p:spTgt spid="77"/>
                                        </p:tgtEl>
                                      </p:cBhvr>
                                    </p:animEffect>
                                  </p:childTnLst>
                                </p:cTn>
                              </p:par>
                            </p:childTnLst>
                          </p:cTn>
                        </p:par>
                        <p:par>
                          <p:cTn id="77" fill="hold">
                            <p:stCondLst>
                              <p:cond delay="5000"/>
                            </p:stCondLst>
                            <p:childTnLst>
                              <p:par>
                                <p:cTn id="78" presetID="10" presetClass="entr" presetSubtype="0" fill="hold" nodeType="afterEffect">
                                  <p:stCondLst>
                                    <p:cond delay="0"/>
                                  </p:stCondLst>
                                  <p:childTnLst>
                                    <p:set>
                                      <p:cBhvr>
                                        <p:cTn id="79" dur="1" fill="hold">
                                          <p:stCondLst>
                                            <p:cond delay="0"/>
                                          </p:stCondLst>
                                        </p:cTn>
                                        <p:tgtEl>
                                          <p:spTgt spid="81"/>
                                        </p:tgtEl>
                                        <p:attrNameLst>
                                          <p:attrName>style.visibility</p:attrName>
                                        </p:attrNameLst>
                                      </p:cBhvr>
                                      <p:to>
                                        <p:strVal val="visible"/>
                                      </p:to>
                                    </p:set>
                                    <p:animEffect transition="in" filter="fade">
                                      <p:cBhvr>
                                        <p:cTn id="80" dur="1000"/>
                                        <p:tgtEl>
                                          <p:spTgt spid="81"/>
                                        </p:tgtEl>
                                      </p:cBhvr>
                                    </p:animEffect>
                                  </p:childTnLst>
                                </p:cTn>
                              </p:par>
                            </p:childTnLst>
                          </p:cTn>
                        </p:par>
                        <p:par>
                          <p:cTn id="81" fill="hold">
                            <p:stCondLst>
                              <p:cond delay="6000"/>
                            </p:stCondLst>
                            <p:childTnLst>
                              <p:par>
                                <p:cTn id="82" presetID="10" presetClass="entr" presetSubtype="0" fill="hold" nodeType="afterEffect">
                                  <p:stCondLst>
                                    <p:cond delay="0"/>
                                  </p:stCondLst>
                                  <p:childTnLst>
                                    <p:set>
                                      <p:cBhvr>
                                        <p:cTn id="83" dur="1" fill="hold">
                                          <p:stCondLst>
                                            <p:cond delay="0"/>
                                          </p:stCondLst>
                                        </p:cTn>
                                        <p:tgtEl>
                                          <p:spTgt spid="84"/>
                                        </p:tgtEl>
                                        <p:attrNameLst>
                                          <p:attrName>style.visibility</p:attrName>
                                        </p:attrNameLst>
                                      </p:cBhvr>
                                      <p:to>
                                        <p:strVal val="visible"/>
                                      </p:to>
                                    </p:set>
                                    <p:animEffect transition="in" filter="fade">
                                      <p:cBhvr>
                                        <p:cTn id="84" dur="1000"/>
                                        <p:tgtEl>
                                          <p:spTgt spid="84"/>
                                        </p:tgtEl>
                                      </p:cBhvr>
                                    </p:animEffec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nodeType="clickEffect">
                                  <p:stCondLst>
                                    <p:cond delay="0"/>
                                  </p:stCondLst>
                                  <p:childTnLst>
                                    <p:set>
                                      <p:cBhvr>
                                        <p:cTn id="88" dur="1" fill="hold">
                                          <p:stCondLst>
                                            <p:cond delay="999"/>
                                          </p:stCondLst>
                                        </p:cTn>
                                        <p:tgtEl>
                                          <p:spTgt spid="89"/>
                                        </p:tgtEl>
                                        <p:attrNameLst>
                                          <p:attrName>style.visibility</p:attrName>
                                        </p:attrNameLst>
                                      </p:cBhvr>
                                      <p:to>
                                        <p:strVal val="visible"/>
                                      </p:to>
                                    </p:set>
                                  </p:childTnLst>
                                </p:cTn>
                              </p:par>
                            </p:childTnLst>
                          </p:cTn>
                        </p:par>
                        <p:par>
                          <p:cTn id="89" fill="hold">
                            <p:stCondLst>
                              <p:cond delay="1000"/>
                            </p:stCondLst>
                            <p:childTnLst>
                              <p:par>
                                <p:cTn id="90" presetID="1" presetClass="entr" presetSubtype="0" fill="hold" nodeType="afterEffect">
                                  <p:stCondLst>
                                    <p:cond delay="0"/>
                                  </p:stCondLst>
                                  <p:childTnLst>
                                    <p:set>
                                      <p:cBhvr>
                                        <p:cTn id="91" dur="1" fill="hold">
                                          <p:stCondLst>
                                            <p:cond delay="999"/>
                                          </p:stCondLst>
                                        </p:cTn>
                                        <p:tgtEl>
                                          <p:spTgt spid="95"/>
                                        </p:tgtEl>
                                        <p:attrNameLst>
                                          <p:attrName>style.visibility</p:attrName>
                                        </p:attrNameLst>
                                      </p:cBhvr>
                                      <p:to>
                                        <p:strVal val="visible"/>
                                      </p:to>
                                    </p:set>
                                  </p:childTnLst>
                                </p:cTn>
                              </p:par>
                            </p:childTnLst>
                          </p:cTn>
                        </p:par>
                        <p:par>
                          <p:cTn id="92" fill="hold">
                            <p:stCondLst>
                              <p:cond delay="2000"/>
                            </p:stCondLst>
                            <p:childTnLst>
                              <p:par>
                                <p:cTn id="93" presetID="1" presetClass="entr" presetSubtype="0" fill="hold" nodeType="afterEffect">
                                  <p:stCondLst>
                                    <p:cond delay="0"/>
                                  </p:stCondLst>
                                  <p:childTnLst>
                                    <p:set>
                                      <p:cBhvr>
                                        <p:cTn id="94" dur="1" fill="hold">
                                          <p:stCondLst>
                                            <p:cond delay="999"/>
                                          </p:stCondLst>
                                        </p:cTn>
                                        <p:tgtEl>
                                          <p:spTgt spid="101"/>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0" presetClass="entr" presetSubtype="0" fill="hold" nodeType="clickEffect">
                                  <p:stCondLst>
                                    <p:cond delay="0"/>
                                  </p:stCondLst>
                                  <p:childTnLst>
                                    <p:set>
                                      <p:cBhvr>
                                        <p:cTn id="98" dur="1" fill="hold">
                                          <p:stCondLst>
                                            <p:cond delay="0"/>
                                          </p:stCondLst>
                                        </p:cTn>
                                        <p:tgtEl>
                                          <p:spTgt spid="104"/>
                                        </p:tgtEl>
                                        <p:attrNameLst>
                                          <p:attrName>style.visibility</p:attrName>
                                        </p:attrNameLst>
                                      </p:cBhvr>
                                      <p:to>
                                        <p:strVal val="visible"/>
                                      </p:to>
                                    </p:set>
                                    <p:animEffect transition="in" filter="fade">
                                      <p:cBhvr>
                                        <p:cTn id="99" dur="1000"/>
                                        <p:tgtEl>
                                          <p:spTgt spid="104"/>
                                        </p:tgtEl>
                                      </p:cBhvr>
                                    </p:animEffect>
                                  </p:childTnLst>
                                </p:cTn>
                              </p:par>
                            </p:childTnLst>
                          </p:cTn>
                        </p:par>
                        <p:par>
                          <p:cTn id="100" fill="hold">
                            <p:stCondLst>
                              <p:cond delay="1000"/>
                            </p:stCondLst>
                            <p:childTnLst>
                              <p:par>
                                <p:cTn id="101" presetID="10" presetClass="entr" presetSubtype="0" fill="hold" nodeType="afterEffect">
                                  <p:stCondLst>
                                    <p:cond delay="0"/>
                                  </p:stCondLst>
                                  <p:childTnLst>
                                    <p:set>
                                      <p:cBhvr>
                                        <p:cTn id="102" dur="1" fill="hold">
                                          <p:stCondLst>
                                            <p:cond delay="0"/>
                                          </p:stCondLst>
                                        </p:cTn>
                                        <p:tgtEl>
                                          <p:spTgt spid="107"/>
                                        </p:tgtEl>
                                        <p:attrNameLst>
                                          <p:attrName>style.visibility</p:attrName>
                                        </p:attrNameLst>
                                      </p:cBhvr>
                                      <p:to>
                                        <p:strVal val="visible"/>
                                      </p:to>
                                    </p:set>
                                    <p:animEffect transition="in" filter="fade">
                                      <p:cBhvr>
                                        <p:cTn id="103" dur="1000"/>
                                        <p:tgtEl>
                                          <p:spTgt spid="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7917167" cy="707886"/>
          </a:xfrm>
          <a:prstGeom prst="rect">
            <a:avLst/>
          </a:prstGeom>
          <a:noFill/>
        </p:spPr>
        <p:txBody>
          <a:bodyPr wrap="none" rtlCol="0">
            <a:spAutoFit/>
          </a:bodyPr>
          <a:lstStyle/>
          <a:p>
            <a:r>
              <a:rPr lang="en-GB" sz="4000" dirty="0" smtClean="0"/>
              <a:t>Entity: focus of identification (access)</a:t>
            </a:r>
            <a:endParaRPr lang="en-GB" sz="4000" dirty="0"/>
          </a:p>
        </p:txBody>
      </p:sp>
      <p:sp>
        <p:nvSpPr>
          <p:cNvPr id="6" name="TextBox 5"/>
          <p:cNvSpPr txBox="1"/>
          <p:nvPr/>
        </p:nvSpPr>
        <p:spPr>
          <a:xfrm>
            <a:off x="770045" y="3057346"/>
            <a:ext cx="4155368" cy="3046988"/>
          </a:xfrm>
          <a:prstGeom prst="rect">
            <a:avLst/>
          </a:prstGeom>
          <a:noFill/>
        </p:spPr>
        <p:txBody>
          <a:bodyPr wrap="none" rtlCol="0">
            <a:spAutoFit/>
          </a:bodyPr>
          <a:lstStyle/>
          <a:p>
            <a:r>
              <a:rPr lang="en-GB" sz="3200" i="1" dirty="0" smtClean="0"/>
              <a:t>Attributes</a:t>
            </a:r>
            <a:r>
              <a:rPr lang="en-GB" sz="3200" dirty="0" smtClean="0"/>
              <a:t>:</a:t>
            </a:r>
          </a:p>
          <a:p>
            <a:r>
              <a:rPr lang="en-GB" sz="3200" dirty="0" smtClean="0"/>
              <a:t>Date of conference, etc.</a:t>
            </a:r>
          </a:p>
          <a:p>
            <a:r>
              <a:rPr lang="en-GB" sz="3200" dirty="0" smtClean="0"/>
              <a:t>Preferred name …</a:t>
            </a:r>
          </a:p>
          <a:p>
            <a:r>
              <a:rPr lang="en-GB" sz="3200" dirty="0" smtClean="0"/>
              <a:t>Type of corporate body</a:t>
            </a:r>
          </a:p>
          <a:p>
            <a:r>
              <a:rPr lang="en-GB" sz="3200" dirty="0" smtClean="0"/>
              <a:t>Variant name …</a:t>
            </a:r>
          </a:p>
          <a:p>
            <a:r>
              <a:rPr lang="en-GB" sz="3200" dirty="0" smtClean="0"/>
              <a:t>…</a:t>
            </a:r>
            <a:endParaRPr lang="en-GB" sz="3200" dirty="0"/>
          </a:p>
        </p:txBody>
      </p:sp>
      <p:sp>
        <p:nvSpPr>
          <p:cNvPr id="21" name="TextBox 20"/>
          <p:cNvSpPr txBox="1"/>
          <p:nvPr/>
        </p:nvSpPr>
        <p:spPr>
          <a:xfrm>
            <a:off x="5898651" y="3645024"/>
            <a:ext cx="2500364" cy="1569660"/>
          </a:xfrm>
          <a:prstGeom prst="rect">
            <a:avLst/>
          </a:prstGeom>
          <a:noFill/>
        </p:spPr>
        <p:txBody>
          <a:bodyPr wrap="none" rtlCol="0">
            <a:spAutoFit/>
          </a:bodyPr>
          <a:lstStyle/>
          <a:p>
            <a:r>
              <a:rPr lang="en-GB" sz="3200" i="1" dirty="0" smtClean="0"/>
              <a:t>Access points</a:t>
            </a:r>
            <a:r>
              <a:rPr lang="en-GB" sz="3200" dirty="0" smtClean="0"/>
              <a:t>:</a:t>
            </a:r>
          </a:p>
          <a:p>
            <a:r>
              <a:rPr lang="en-GB" sz="3200" dirty="0" smtClean="0"/>
              <a:t>Combinations</a:t>
            </a:r>
          </a:p>
          <a:p>
            <a:r>
              <a:rPr lang="en-GB" sz="3200" dirty="0" smtClean="0"/>
              <a:t>of attributes</a:t>
            </a:r>
          </a:p>
        </p:txBody>
      </p:sp>
      <p:cxnSp>
        <p:nvCxnSpPr>
          <p:cNvPr id="22" name="Straight Arrow Connector 21"/>
          <p:cNvCxnSpPr/>
          <p:nvPr/>
        </p:nvCxnSpPr>
        <p:spPr>
          <a:xfrm>
            <a:off x="4628095" y="4429854"/>
            <a:ext cx="1043121" cy="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1064945" y="1301467"/>
            <a:ext cx="2397908" cy="1050300"/>
            <a:chOff x="1043608" y="1772816"/>
            <a:chExt cx="1440160" cy="1213427"/>
          </a:xfrm>
        </p:grpSpPr>
        <p:sp>
          <p:nvSpPr>
            <p:cNvPr id="10" name="Oval 9"/>
            <p:cNvSpPr/>
            <p:nvPr/>
          </p:nvSpPr>
          <p:spPr>
            <a:xfrm>
              <a:off x="1043608" y="1772816"/>
              <a:ext cx="1440160" cy="1213427"/>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1187624" y="1848391"/>
              <a:ext cx="1152128" cy="1137852"/>
            </a:xfrm>
            <a:prstGeom prst="rect">
              <a:avLst/>
            </a:prstGeom>
            <a:noFill/>
          </p:spPr>
          <p:txBody>
            <a:bodyPr wrap="square" lIns="0" tIns="0" rIns="0" bIns="0" rtlCol="0" anchor="t" anchorCtr="0">
              <a:spAutoFit/>
            </a:bodyPr>
            <a:lstStyle/>
            <a:p>
              <a:pPr algn="ctr"/>
              <a:r>
                <a:rPr lang="en-GB" sz="3200" dirty="0" smtClean="0"/>
                <a:t>Corporate Body</a:t>
              </a:r>
              <a:endParaRPr lang="en-GB" sz="3200" dirty="0"/>
            </a:p>
          </p:txBody>
        </p:sp>
      </p:grpSp>
      <p:cxnSp>
        <p:nvCxnSpPr>
          <p:cNvPr id="12" name="Straight Arrow Connector 11"/>
          <p:cNvCxnSpPr/>
          <p:nvPr/>
        </p:nvCxnSpPr>
        <p:spPr>
          <a:xfrm>
            <a:off x="3584974" y="1826617"/>
            <a:ext cx="1043121" cy="0"/>
          </a:xfrm>
          <a:prstGeom prst="straightConnector1">
            <a:avLst/>
          </a:prstGeom>
          <a:ln w="25400">
            <a:headEnd type="none" w="lg" len="med"/>
            <a:tailEnd type="triangle" w="lg" len="med"/>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932040" y="1566936"/>
            <a:ext cx="1719766" cy="584775"/>
          </a:xfrm>
          <a:prstGeom prst="rect">
            <a:avLst/>
          </a:prstGeom>
          <a:noFill/>
        </p:spPr>
        <p:txBody>
          <a:bodyPr wrap="none" rtlCol="0">
            <a:spAutoFit/>
          </a:bodyPr>
          <a:lstStyle/>
          <a:p>
            <a:r>
              <a:rPr lang="en-GB" sz="3200" dirty="0" smtClean="0"/>
              <a:t>Identifier</a:t>
            </a:r>
            <a:endParaRPr lang="en-GB" sz="3200" dirty="0"/>
          </a:p>
        </p:txBody>
      </p:sp>
    </p:spTree>
    <p:extLst>
      <p:ext uri="{BB962C8B-B14F-4D97-AF65-F5344CB8AC3E}">
        <p14:creationId xmlns:p14="http://schemas.microsoft.com/office/powerpoint/2010/main" val="3339439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fade">
                                      <p:cBhvr>
                                        <p:cTn id="11" dur="1000"/>
                                        <p:tgtEl>
                                          <p:spTgt spid="12"/>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1000"/>
                                        <p:tgtEl>
                                          <p:spTgt spid="6"/>
                                        </p:tgtEl>
                                      </p:cBhvr>
                                    </p:animEffect>
                                  </p:childTnLst>
                                </p:cTn>
                              </p:par>
                            </p:childTnLst>
                          </p:cTn>
                        </p:par>
                        <p:par>
                          <p:cTn id="21" fill="hold">
                            <p:stCondLst>
                              <p:cond delay="1000"/>
                            </p:stCondLst>
                            <p:childTnLst>
                              <p:par>
                                <p:cTn id="22" presetID="10" presetClass="entr" presetSubtype="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1000"/>
                                        <p:tgtEl>
                                          <p:spTgt spid="22"/>
                                        </p:tgtEl>
                                      </p:cBhvr>
                                    </p:animEffect>
                                  </p:childTnLst>
                                </p:cTn>
                              </p:par>
                            </p:childTnLst>
                          </p:cTn>
                        </p:par>
                        <p:par>
                          <p:cTn id="25" fill="hold">
                            <p:stCondLst>
                              <p:cond delay="2000"/>
                            </p:stCondLst>
                            <p:childTnLst>
                              <p:par>
                                <p:cTn id="26" presetID="10" presetClass="entr" presetSubtype="0" fill="hold" grpId="0" nodeType="after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1"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404664"/>
            <a:ext cx="4824462" cy="707886"/>
          </a:xfrm>
          <a:prstGeom prst="rect">
            <a:avLst/>
          </a:prstGeom>
          <a:noFill/>
        </p:spPr>
        <p:txBody>
          <a:bodyPr wrap="none" rtlCol="0">
            <a:spAutoFit/>
          </a:bodyPr>
          <a:lstStyle/>
          <a:p>
            <a:r>
              <a:rPr lang="en-GB" sz="4000" dirty="0" smtClean="0"/>
              <a:t>Identification (access)</a:t>
            </a:r>
            <a:endParaRPr lang="en-GB" sz="4000" dirty="0"/>
          </a:p>
        </p:txBody>
      </p:sp>
      <p:sp>
        <p:nvSpPr>
          <p:cNvPr id="5" name="TextBox 4"/>
          <p:cNvSpPr txBox="1"/>
          <p:nvPr/>
        </p:nvSpPr>
        <p:spPr>
          <a:xfrm>
            <a:off x="539552" y="1819904"/>
            <a:ext cx="1873077" cy="584775"/>
          </a:xfrm>
          <a:prstGeom prst="rect">
            <a:avLst/>
          </a:prstGeom>
          <a:noFill/>
        </p:spPr>
        <p:txBody>
          <a:bodyPr wrap="none" rtlCol="0">
            <a:spAutoFit/>
          </a:bodyPr>
          <a:lstStyle/>
          <a:p>
            <a:r>
              <a:rPr lang="en-GB" sz="3200" dirty="0" smtClean="0"/>
              <a:t>Identifiers</a:t>
            </a:r>
            <a:endParaRPr lang="en-GB" sz="3200" dirty="0"/>
          </a:p>
        </p:txBody>
      </p:sp>
      <p:sp>
        <p:nvSpPr>
          <p:cNvPr id="6" name="TextBox 5"/>
          <p:cNvSpPr txBox="1"/>
          <p:nvPr/>
        </p:nvSpPr>
        <p:spPr>
          <a:xfrm>
            <a:off x="539552" y="2692306"/>
            <a:ext cx="4337662" cy="584775"/>
          </a:xfrm>
          <a:prstGeom prst="rect">
            <a:avLst/>
          </a:prstGeom>
          <a:noFill/>
        </p:spPr>
        <p:txBody>
          <a:bodyPr wrap="none" rtlCol="0">
            <a:spAutoFit/>
          </a:bodyPr>
          <a:lstStyle/>
          <a:p>
            <a:r>
              <a:rPr lang="en-GB" sz="3200" dirty="0" smtClean="0"/>
              <a:t>Authorized Access Points</a:t>
            </a:r>
            <a:endParaRPr lang="en-GB" sz="3200" dirty="0"/>
          </a:p>
        </p:txBody>
      </p:sp>
      <p:sp>
        <p:nvSpPr>
          <p:cNvPr id="8" name="TextBox 7"/>
          <p:cNvSpPr txBox="1"/>
          <p:nvPr/>
        </p:nvSpPr>
        <p:spPr>
          <a:xfrm>
            <a:off x="539552" y="3564708"/>
            <a:ext cx="4116063" cy="584775"/>
          </a:xfrm>
          <a:prstGeom prst="rect">
            <a:avLst/>
          </a:prstGeom>
          <a:noFill/>
        </p:spPr>
        <p:txBody>
          <a:bodyPr wrap="none" rtlCol="0">
            <a:spAutoFit/>
          </a:bodyPr>
          <a:lstStyle/>
          <a:p>
            <a:r>
              <a:rPr lang="en-GB" sz="3200" dirty="0" smtClean="0"/>
              <a:t>Structured Descriptions</a:t>
            </a:r>
            <a:endParaRPr lang="en-GB" sz="3200" dirty="0"/>
          </a:p>
        </p:txBody>
      </p:sp>
      <p:sp>
        <p:nvSpPr>
          <p:cNvPr id="10" name="TextBox 9"/>
          <p:cNvSpPr txBox="1"/>
          <p:nvPr/>
        </p:nvSpPr>
        <p:spPr>
          <a:xfrm>
            <a:off x="539552" y="4437111"/>
            <a:ext cx="4561890" cy="1077218"/>
          </a:xfrm>
          <a:prstGeom prst="rect">
            <a:avLst/>
          </a:prstGeom>
          <a:noFill/>
        </p:spPr>
        <p:txBody>
          <a:bodyPr wrap="none" rtlCol="0">
            <a:spAutoFit/>
          </a:bodyPr>
          <a:lstStyle/>
          <a:p>
            <a:r>
              <a:rPr lang="en-GB" sz="3200" dirty="0" smtClean="0"/>
              <a:t>Unstructured Descriptions</a:t>
            </a:r>
          </a:p>
          <a:p>
            <a:r>
              <a:rPr lang="en-GB" sz="3200" dirty="0" smtClean="0"/>
              <a:t>(i.e., notes)</a:t>
            </a:r>
            <a:endParaRPr lang="en-GB" sz="3200" dirty="0"/>
          </a:p>
        </p:txBody>
      </p:sp>
      <p:sp>
        <p:nvSpPr>
          <p:cNvPr id="12" name="TextBox 11"/>
          <p:cNvSpPr txBox="1"/>
          <p:nvPr/>
        </p:nvSpPr>
        <p:spPr>
          <a:xfrm>
            <a:off x="6734910" y="1819903"/>
            <a:ext cx="1263487" cy="584775"/>
          </a:xfrm>
          <a:prstGeom prst="rect">
            <a:avLst/>
          </a:prstGeom>
          <a:noFill/>
        </p:spPr>
        <p:txBody>
          <a:bodyPr wrap="none" rtlCol="0">
            <a:spAutoFit/>
          </a:bodyPr>
          <a:lstStyle/>
          <a:p>
            <a:r>
              <a:rPr lang="en-GB" sz="3200" dirty="0" smtClean="0"/>
              <a:t>Global</a:t>
            </a:r>
            <a:endParaRPr lang="en-GB" sz="3200" dirty="0"/>
          </a:p>
        </p:txBody>
      </p:sp>
      <p:sp>
        <p:nvSpPr>
          <p:cNvPr id="13" name="TextBox 12"/>
          <p:cNvSpPr txBox="1"/>
          <p:nvPr/>
        </p:nvSpPr>
        <p:spPr>
          <a:xfrm>
            <a:off x="6962729" y="2774379"/>
            <a:ext cx="1035668" cy="584775"/>
          </a:xfrm>
          <a:prstGeom prst="rect">
            <a:avLst/>
          </a:prstGeom>
          <a:noFill/>
        </p:spPr>
        <p:txBody>
          <a:bodyPr wrap="none" rtlCol="0">
            <a:spAutoFit/>
          </a:bodyPr>
          <a:lstStyle/>
          <a:p>
            <a:r>
              <a:rPr lang="en-GB" sz="3200" dirty="0" smtClean="0"/>
              <a:t>Local</a:t>
            </a:r>
            <a:endParaRPr lang="en-GB" sz="3200" dirty="0"/>
          </a:p>
        </p:txBody>
      </p:sp>
      <p:sp>
        <p:nvSpPr>
          <p:cNvPr id="14" name="TextBox 13"/>
          <p:cNvSpPr txBox="1"/>
          <p:nvPr/>
        </p:nvSpPr>
        <p:spPr>
          <a:xfrm>
            <a:off x="6372246" y="4683331"/>
            <a:ext cx="1626151" cy="584775"/>
          </a:xfrm>
          <a:prstGeom prst="rect">
            <a:avLst/>
          </a:prstGeom>
          <a:noFill/>
        </p:spPr>
        <p:txBody>
          <a:bodyPr wrap="none" rtlCol="0">
            <a:spAutoFit/>
          </a:bodyPr>
          <a:lstStyle/>
          <a:p>
            <a:r>
              <a:rPr lang="en-GB" sz="3200" dirty="0" smtClean="0"/>
              <a:t>Terminal</a:t>
            </a:r>
            <a:endParaRPr lang="en-GB" sz="3200" dirty="0"/>
          </a:p>
        </p:txBody>
      </p:sp>
      <p:sp>
        <p:nvSpPr>
          <p:cNvPr id="15" name="TextBox 14"/>
          <p:cNvSpPr txBox="1"/>
          <p:nvPr/>
        </p:nvSpPr>
        <p:spPr>
          <a:xfrm>
            <a:off x="6962729" y="3728855"/>
            <a:ext cx="1035668" cy="584775"/>
          </a:xfrm>
          <a:prstGeom prst="rect">
            <a:avLst/>
          </a:prstGeom>
          <a:noFill/>
        </p:spPr>
        <p:txBody>
          <a:bodyPr wrap="none" rtlCol="0">
            <a:spAutoFit/>
          </a:bodyPr>
          <a:lstStyle/>
          <a:p>
            <a:r>
              <a:rPr lang="en-GB" sz="3200" dirty="0" smtClean="0"/>
              <a:t>Local</a:t>
            </a:r>
            <a:endParaRPr lang="en-GB" sz="3200" dirty="0"/>
          </a:p>
        </p:txBody>
      </p:sp>
      <p:sp>
        <p:nvSpPr>
          <p:cNvPr id="16" name="TextBox 15"/>
          <p:cNvSpPr txBox="1"/>
          <p:nvPr/>
        </p:nvSpPr>
        <p:spPr>
          <a:xfrm>
            <a:off x="5777308" y="3076475"/>
            <a:ext cx="2082429" cy="954107"/>
          </a:xfrm>
          <a:prstGeom prst="rect">
            <a:avLst/>
          </a:prstGeom>
          <a:noFill/>
        </p:spPr>
        <p:txBody>
          <a:bodyPr wrap="none" rtlCol="0">
            <a:spAutoFit/>
          </a:bodyPr>
          <a:lstStyle/>
          <a:p>
            <a:pPr algn="ctr"/>
            <a:r>
              <a:rPr lang="en-GB" sz="2800" dirty="0" smtClean="0"/>
              <a:t>Aggregations</a:t>
            </a:r>
          </a:p>
          <a:p>
            <a:pPr algn="ctr"/>
            <a:r>
              <a:rPr lang="en-GB" sz="2800" dirty="0" smtClean="0"/>
              <a:t>of attributes</a:t>
            </a:r>
            <a:endParaRPr lang="en-GB" sz="2800" dirty="0"/>
          </a:p>
        </p:txBody>
      </p:sp>
      <p:sp>
        <p:nvSpPr>
          <p:cNvPr id="18" name="Bent Arrow 17"/>
          <p:cNvSpPr/>
          <p:nvPr/>
        </p:nvSpPr>
        <p:spPr>
          <a:xfrm rot="5400000">
            <a:off x="5820849" y="2104012"/>
            <a:ext cx="194653" cy="163346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9" name="Bent Arrow 18"/>
          <p:cNvSpPr/>
          <p:nvPr/>
        </p:nvSpPr>
        <p:spPr>
          <a:xfrm rot="16200000" flipV="1">
            <a:off x="5820849" y="3369578"/>
            <a:ext cx="194653" cy="163346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196946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5"/>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99"/>
                                          </p:stCondLst>
                                        </p:cTn>
                                        <p:tgtEl>
                                          <p:spTgt spid="6"/>
                                        </p:tgtEl>
                                        <p:attrNameLst>
                                          <p:attrName>style.visibility</p:attrName>
                                        </p:attrNameLst>
                                      </p:cBhvr>
                                      <p:to>
                                        <p:strVal val="visible"/>
                                      </p:to>
                                    </p:set>
                                  </p:childTnLst>
                                </p:cTn>
                              </p:par>
                            </p:childTnLst>
                          </p:cTn>
                        </p:par>
                        <p:par>
                          <p:cTn id="10" fill="hold">
                            <p:stCondLst>
                              <p:cond delay="2000"/>
                            </p:stCondLst>
                            <p:childTnLst>
                              <p:par>
                                <p:cTn id="11" presetID="1" presetClass="entr" presetSubtype="0" fill="hold" grpId="0" nodeType="afterEffect">
                                  <p:stCondLst>
                                    <p:cond delay="0"/>
                                  </p:stCondLst>
                                  <p:childTnLst>
                                    <p:set>
                                      <p:cBhvr>
                                        <p:cTn id="12" dur="1" fill="hold">
                                          <p:stCondLst>
                                            <p:cond delay="999"/>
                                          </p:stCondLst>
                                        </p:cTn>
                                        <p:tgtEl>
                                          <p:spTgt spid="8"/>
                                        </p:tgtEl>
                                        <p:attrNameLst>
                                          <p:attrName>style.visibility</p:attrName>
                                        </p:attrNameLst>
                                      </p:cBhvr>
                                      <p:to>
                                        <p:strVal val="visible"/>
                                      </p:to>
                                    </p:set>
                                  </p:childTnLst>
                                </p:cTn>
                              </p:par>
                            </p:childTnLst>
                          </p:cTn>
                        </p:par>
                        <p:par>
                          <p:cTn id="13" fill="hold">
                            <p:stCondLst>
                              <p:cond delay="3000"/>
                            </p:stCondLst>
                            <p:childTnLst>
                              <p:par>
                                <p:cTn id="14" presetID="1" presetClass="entr" presetSubtype="0" fill="hold" grpId="0" nodeType="afterEffect">
                                  <p:stCondLst>
                                    <p:cond delay="0"/>
                                  </p:stCondLst>
                                  <p:childTnLst>
                                    <p:set>
                                      <p:cBhvr>
                                        <p:cTn id="15" dur="1" fill="hold">
                                          <p:stCondLst>
                                            <p:cond delay="999"/>
                                          </p:stCondLst>
                                        </p:cTn>
                                        <p:tgtEl>
                                          <p:spTgt spid="1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999"/>
                                          </p:stCondLst>
                                        </p:cTn>
                                        <p:tgtEl>
                                          <p:spTgt spid="1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999"/>
                                          </p:stCondLst>
                                        </p:cTn>
                                        <p:tgtEl>
                                          <p:spTgt spid="1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999"/>
                                          </p:stCondLst>
                                        </p:cTn>
                                        <p:tgtEl>
                                          <p:spTgt spid="1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999"/>
                                          </p:stCondLst>
                                        </p:cTn>
                                        <p:tgtEl>
                                          <p:spTgt spid="14"/>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999"/>
                                          </p:stCondLst>
                                        </p:cTn>
                                        <p:tgtEl>
                                          <p:spTgt spid="18"/>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999"/>
                                          </p:stCondLst>
                                        </p:cTn>
                                        <p:tgtEl>
                                          <p:spTgt spid="19"/>
                                        </p:tgtEl>
                                        <p:attrNameLst>
                                          <p:attrName>style.visibility</p:attrName>
                                        </p:attrNameLst>
                                      </p:cBhvr>
                                      <p:to>
                                        <p:strVal val="visible"/>
                                      </p:to>
                                    </p:set>
                                  </p:childTnLst>
                                </p:cTn>
                              </p:par>
                            </p:childTnLst>
                          </p:cTn>
                        </p:par>
                        <p:par>
                          <p:cTn id="38" fill="hold">
                            <p:stCondLst>
                              <p:cond delay="1000"/>
                            </p:stCondLst>
                            <p:childTnLst>
                              <p:par>
                                <p:cTn id="39" presetID="1" presetClass="entr" presetSubtype="0" fill="hold" grpId="0" nodeType="afterEffect">
                                  <p:stCondLst>
                                    <p:cond delay="0"/>
                                  </p:stCondLst>
                                  <p:childTnLst>
                                    <p:set>
                                      <p:cBhvr>
                                        <p:cTn id="40" dur="1" fill="hold">
                                          <p:stCondLst>
                                            <p:cond delay="999"/>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10" grpId="0"/>
      <p:bldP spid="12" grpId="0"/>
      <p:bldP spid="13" grpId="0"/>
      <p:bldP spid="14" grpId="0"/>
      <p:bldP spid="15" grpId="0"/>
      <p:bldP spid="16" grpId="0"/>
      <p:bldP spid="18"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404664"/>
            <a:ext cx="3993081" cy="707886"/>
          </a:xfrm>
          <a:prstGeom prst="rect">
            <a:avLst/>
          </a:prstGeom>
          <a:noFill/>
        </p:spPr>
        <p:txBody>
          <a:bodyPr wrap="none" rtlCol="0">
            <a:spAutoFit/>
          </a:bodyPr>
          <a:lstStyle/>
          <a:p>
            <a:r>
              <a:rPr lang="en-GB" sz="4000" dirty="0" smtClean="0"/>
              <a:t>Data architectures</a:t>
            </a:r>
            <a:endParaRPr lang="en-GB" sz="4000" dirty="0"/>
          </a:p>
        </p:txBody>
      </p:sp>
      <p:sp>
        <p:nvSpPr>
          <p:cNvPr id="4" name="TextBox 3"/>
          <p:cNvSpPr txBox="1"/>
          <p:nvPr/>
        </p:nvSpPr>
        <p:spPr>
          <a:xfrm>
            <a:off x="1067920" y="1819903"/>
            <a:ext cx="1410386" cy="584775"/>
          </a:xfrm>
          <a:prstGeom prst="rect">
            <a:avLst/>
          </a:prstGeom>
          <a:noFill/>
        </p:spPr>
        <p:txBody>
          <a:bodyPr wrap="none" rtlCol="0">
            <a:spAutoFit/>
          </a:bodyPr>
          <a:lstStyle/>
          <a:p>
            <a:r>
              <a:rPr lang="en-GB" sz="3200" dirty="0" smtClean="0"/>
              <a:t>Flat file</a:t>
            </a:r>
            <a:endParaRPr lang="en-GB" sz="3200" dirty="0"/>
          </a:p>
        </p:txBody>
      </p:sp>
      <p:sp>
        <p:nvSpPr>
          <p:cNvPr id="5" name="TextBox 4"/>
          <p:cNvSpPr txBox="1"/>
          <p:nvPr/>
        </p:nvSpPr>
        <p:spPr>
          <a:xfrm>
            <a:off x="629530" y="3416539"/>
            <a:ext cx="1848776" cy="584775"/>
          </a:xfrm>
          <a:prstGeom prst="rect">
            <a:avLst/>
          </a:prstGeom>
          <a:noFill/>
        </p:spPr>
        <p:txBody>
          <a:bodyPr wrap="none" rtlCol="0">
            <a:spAutoFit/>
          </a:bodyPr>
          <a:lstStyle/>
          <a:p>
            <a:r>
              <a:rPr lang="en-GB" sz="3200" dirty="0" smtClean="0"/>
              <a:t>Relational</a:t>
            </a:r>
            <a:endParaRPr lang="en-GB" sz="3200" dirty="0"/>
          </a:p>
        </p:txBody>
      </p:sp>
      <p:sp>
        <p:nvSpPr>
          <p:cNvPr id="6" name="TextBox 5"/>
          <p:cNvSpPr txBox="1"/>
          <p:nvPr/>
        </p:nvSpPr>
        <p:spPr>
          <a:xfrm>
            <a:off x="1216807" y="5013176"/>
            <a:ext cx="1261499" cy="584775"/>
          </a:xfrm>
          <a:prstGeom prst="rect">
            <a:avLst/>
          </a:prstGeom>
          <a:noFill/>
        </p:spPr>
        <p:txBody>
          <a:bodyPr wrap="none" rtlCol="0">
            <a:spAutoFit/>
          </a:bodyPr>
          <a:lstStyle/>
          <a:p>
            <a:r>
              <a:rPr lang="en-GB" sz="3200" dirty="0" smtClean="0"/>
              <a:t>Linked</a:t>
            </a:r>
            <a:endParaRPr lang="en-GB" sz="3200" dirty="0"/>
          </a:p>
        </p:txBody>
      </p:sp>
      <p:sp>
        <p:nvSpPr>
          <p:cNvPr id="7" name="TextBox 6"/>
          <p:cNvSpPr txBox="1"/>
          <p:nvPr/>
        </p:nvSpPr>
        <p:spPr>
          <a:xfrm>
            <a:off x="3232429" y="1512124"/>
            <a:ext cx="5560881" cy="1569660"/>
          </a:xfrm>
          <a:prstGeom prst="rect">
            <a:avLst/>
          </a:prstGeom>
          <a:noFill/>
        </p:spPr>
        <p:txBody>
          <a:bodyPr wrap="none" rtlCol="0">
            <a:spAutoFit/>
          </a:bodyPr>
          <a:lstStyle/>
          <a:p>
            <a:r>
              <a:rPr lang="en-GB" sz="2400" dirty="0" smtClean="0"/>
              <a:t>Document (card, page) storing/displaying</a:t>
            </a:r>
          </a:p>
          <a:p>
            <a:r>
              <a:rPr lang="en-GB" sz="2400" dirty="0" smtClean="0"/>
              <a:t>set of data values about multiple entities</a:t>
            </a:r>
          </a:p>
          <a:p>
            <a:r>
              <a:rPr lang="en-GB" sz="2400" dirty="0" smtClean="0"/>
              <a:t>in a single aggregation. Dis-aggregation not</a:t>
            </a:r>
          </a:p>
          <a:p>
            <a:r>
              <a:rPr lang="en-GB" sz="2400" dirty="0" smtClean="0"/>
              <a:t>guaranteed. [ISBD]</a:t>
            </a:r>
            <a:endParaRPr lang="en-GB" sz="2400" dirty="0"/>
          </a:p>
        </p:txBody>
      </p:sp>
      <p:sp>
        <p:nvSpPr>
          <p:cNvPr id="9" name="TextBox 8"/>
          <p:cNvSpPr txBox="1"/>
          <p:nvPr/>
        </p:nvSpPr>
        <p:spPr>
          <a:xfrm>
            <a:off x="3247455" y="3216484"/>
            <a:ext cx="5286512" cy="2308324"/>
          </a:xfrm>
          <a:prstGeom prst="rect">
            <a:avLst/>
          </a:prstGeom>
          <a:noFill/>
        </p:spPr>
        <p:txBody>
          <a:bodyPr wrap="none" rtlCol="0">
            <a:spAutoFit/>
          </a:bodyPr>
          <a:lstStyle/>
          <a:p>
            <a:r>
              <a:rPr lang="en-GB" sz="2400" dirty="0" smtClean="0"/>
              <a:t>Record storing/displaying structured</a:t>
            </a:r>
          </a:p>
          <a:p>
            <a:r>
              <a:rPr lang="en-GB" sz="2400" dirty="0" smtClean="0"/>
              <a:t>set of data values in multiple hierarchical</a:t>
            </a:r>
          </a:p>
          <a:p>
            <a:r>
              <a:rPr lang="en-GB" sz="2400" dirty="0"/>
              <a:t>a</a:t>
            </a:r>
            <a:r>
              <a:rPr lang="en-GB" sz="2400" dirty="0" smtClean="0"/>
              <a:t>ggregations connected by local, opaque</a:t>
            </a:r>
          </a:p>
          <a:p>
            <a:r>
              <a:rPr lang="en-GB" sz="2400" dirty="0" smtClean="0"/>
              <a:t>identifiers, each with a separate entity</a:t>
            </a:r>
          </a:p>
          <a:p>
            <a:r>
              <a:rPr lang="en-GB" sz="2400" dirty="0" smtClean="0"/>
              <a:t>focus. Dis-aggregation guaranteed. </a:t>
            </a:r>
          </a:p>
          <a:p>
            <a:r>
              <a:rPr lang="en-GB" sz="2400" dirty="0" smtClean="0"/>
              <a:t>[MARC, SQL data schema]</a:t>
            </a:r>
            <a:endParaRPr lang="en-GB" sz="2400" dirty="0"/>
          </a:p>
        </p:txBody>
      </p:sp>
    </p:spTree>
    <p:extLst>
      <p:ext uri="{BB962C8B-B14F-4D97-AF65-F5344CB8AC3E}">
        <p14:creationId xmlns:p14="http://schemas.microsoft.com/office/powerpoint/2010/main" val="2778721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99"/>
                                          </p:stCondLst>
                                        </p:cTn>
                                        <p:tgtEl>
                                          <p:spTgt spid="4"/>
                                        </p:tgtEl>
                                        <p:attrNameLst>
                                          <p:attrName>style.visibility</p:attrName>
                                        </p:attrNameLst>
                                      </p:cBhvr>
                                      <p:to>
                                        <p:strVal val="visible"/>
                                      </p:to>
                                    </p:set>
                                  </p:childTnLst>
                                </p:cTn>
                              </p:par>
                            </p:childTnLst>
                          </p:cTn>
                        </p:par>
                        <p:par>
                          <p:cTn id="7" fill="hold">
                            <p:stCondLst>
                              <p:cond delay="1000"/>
                            </p:stCondLst>
                            <p:childTnLst>
                              <p:par>
                                <p:cTn id="8" presetID="1" presetClass="entr" presetSubtype="0" fill="hold" grpId="0" nodeType="afterEffect">
                                  <p:stCondLst>
                                    <p:cond delay="0"/>
                                  </p:stCondLst>
                                  <p:childTnLst>
                                    <p:set>
                                      <p:cBhvr>
                                        <p:cTn id="9" dur="1" fill="hold">
                                          <p:stCondLst>
                                            <p:cond delay="999"/>
                                          </p:stCondLst>
                                        </p:cTn>
                                        <p:tgtEl>
                                          <p:spTgt spid="7"/>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999"/>
                                          </p:stCondLst>
                                        </p:cTn>
                                        <p:tgtEl>
                                          <p:spTgt spid="5"/>
                                        </p:tgtEl>
                                        <p:attrNameLst>
                                          <p:attrName>style.visibility</p:attrName>
                                        </p:attrNameLst>
                                      </p:cBhvr>
                                      <p:to>
                                        <p:strVal val="visible"/>
                                      </p:to>
                                    </p:set>
                                  </p:childTnLst>
                                </p:cTn>
                              </p:par>
                            </p:childTnLst>
                          </p:cTn>
                        </p:par>
                        <p:par>
                          <p:cTn id="14" fill="hold">
                            <p:stCondLst>
                              <p:cond delay="1000"/>
                            </p:stCondLst>
                            <p:childTnLst>
                              <p:par>
                                <p:cTn id="15" presetID="1" presetClass="entr" presetSubtype="0" fill="hold" grpId="0" nodeType="afterEffect">
                                  <p:stCondLst>
                                    <p:cond delay="0"/>
                                  </p:stCondLst>
                                  <p:childTnLst>
                                    <p:set>
                                      <p:cBhvr>
                                        <p:cTn id="16" dur="1" fill="hold">
                                          <p:stCondLst>
                                            <p:cond delay="999"/>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999"/>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Lst>
  </p:timing>
</p:sld>
</file>

<file path=ppt/theme/theme1.xml><?xml version="1.0" encoding="utf-8"?>
<a:theme xmlns:a="http://schemas.openxmlformats.org/drawingml/2006/main" name="Gordon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GordonPPT</Template>
  <TotalTime>279</TotalTime>
  <Words>1247</Words>
  <Application>Microsoft Office PowerPoint</Application>
  <PresentationFormat>On-screen Show (4:3)</PresentationFormat>
  <Paragraphs>385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GordonPPT</vt:lpstr>
      <vt:lpstr>RDA data and applications</vt:lpstr>
      <vt:lpstr>Outline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RDA data and applications</dc:title>
  <dc:creator>Gordon Dunsire</dc:creator>
  <cp:lastModifiedBy>Gordon Dunsire</cp:lastModifiedBy>
  <cp:revision>29</cp:revision>
  <dcterms:created xsi:type="dcterms:W3CDTF">2014-03-19T18:40:01Z</dcterms:created>
  <dcterms:modified xsi:type="dcterms:W3CDTF">2014-03-20T07:24:54Z</dcterms:modified>
</cp:coreProperties>
</file>