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433" r:id="rId3"/>
    <p:sldId id="425" r:id="rId4"/>
    <p:sldId id="424" r:id="rId5"/>
    <p:sldId id="426" r:id="rId6"/>
    <p:sldId id="427" r:id="rId7"/>
    <p:sldId id="379" r:id="rId8"/>
    <p:sldId id="418" r:id="rId9"/>
    <p:sldId id="368" r:id="rId10"/>
    <p:sldId id="378" r:id="rId11"/>
    <p:sldId id="369" r:id="rId12"/>
    <p:sldId id="372" r:id="rId13"/>
    <p:sldId id="420" r:id="rId14"/>
    <p:sldId id="421" r:id="rId15"/>
    <p:sldId id="422" r:id="rId16"/>
    <p:sldId id="423" r:id="rId17"/>
    <p:sldId id="428" r:id="rId18"/>
    <p:sldId id="259" r:id="rId19"/>
    <p:sldId id="429" r:id="rId20"/>
    <p:sldId id="430" r:id="rId21"/>
    <p:sldId id="431" r:id="rId22"/>
    <p:sldId id="432" r:id="rId23"/>
    <p:sldId id="373" r:id="rId24"/>
  </p:sldIdLst>
  <p:sldSz cx="13055600" cy="9791700"/>
  <p:notesSz cx="17475200" cy="9791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51" autoAdjust="0"/>
  </p:normalViewPr>
  <p:slideViewPr>
    <p:cSldViewPr>
      <p:cViewPr varScale="1">
        <p:scale>
          <a:sx n="65" d="100"/>
          <a:sy n="65" d="100"/>
        </p:scale>
        <p:origin x="51" y="90"/>
      </p:cViewPr>
      <p:guideLst>
        <p:guide orient="horz" pos="2880"/>
        <p:guide pos="1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72" y="-17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02E99-099D-425A-8699-670917785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8FD7A-9CC0-4599-BD0A-642F10BC2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9114-80B5-4ED7-B8E5-3A0868472264}" type="datetime4">
              <a:rPr lang="en-US" smtClean="0"/>
              <a:t>November 18,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4D84F-C05A-462E-8E13-F79B6EFD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6C693-50E9-4679-B838-D4E18430B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3389-A65E-496A-AB6E-7A5B74EF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CE7E-43AE-4D7A-AD6D-EFF496C901FD}" type="datetime4">
              <a:rPr lang="en-US" smtClean="0"/>
              <a:t>November 18,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B43D-6859-4C14-84A8-D9538C97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0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November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outline of the element page structure.</a:t>
            </a:r>
          </a:p>
          <a:p>
            <a:endParaRPr lang="en-GB" dirty="0"/>
          </a:p>
          <a:p>
            <a:r>
              <a:rPr lang="en-GB" dirty="0"/>
              <a:t>The RDA Reference data are displayed in the sections highlighted in </a:t>
            </a:r>
            <a:r>
              <a:rPr lang="en-GB" dirty="0" err="1"/>
              <a:t>gray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All of these sections use content that has already been translated in the Open Metadata Registry.</a:t>
            </a:r>
          </a:p>
          <a:p>
            <a:endParaRPr lang="en-GB" dirty="0"/>
          </a:p>
          <a:p>
            <a:r>
              <a:rPr lang="en-GB" dirty="0"/>
              <a:t>The guidance and instructions are displayed in the sections highlighted in orange.</a:t>
            </a:r>
          </a:p>
          <a:p>
            <a:endParaRPr lang="en-GB" dirty="0"/>
          </a:p>
          <a:p>
            <a:r>
              <a:rPr lang="en-GB" dirty="0"/>
              <a:t>The content of these sections is translated in the Content Management System using Trados.</a:t>
            </a:r>
          </a:p>
          <a:p>
            <a:endParaRPr lang="en-GB" dirty="0"/>
          </a:p>
          <a:p>
            <a:r>
              <a:rPr lang="en-GB" dirty="0"/>
              <a:t>This allows translators to focus their work on specific areas of Toolkit content.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November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November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42C2-A0E0-4A3E-AF7F-1490075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6ABE-B97B-4A73-B202-6A3F101785E5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B245-955B-4246-A129-BE33BAC62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20">
            <a:extLst>
              <a:ext uri="{FF2B5EF4-FFF2-40B4-BE49-F238E27FC236}">
                <a16:creationId xmlns:a16="http://schemas.microsoft.com/office/drawing/2014/main" id="{430412D5-F62C-4582-822D-523D66A3740B}"/>
              </a:ext>
            </a:extLst>
          </p:cNvPr>
          <p:cNvSpPr/>
          <p:nvPr userDrawn="1"/>
        </p:nvSpPr>
        <p:spPr>
          <a:xfrm>
            <a:off x="0" y="1"/>
            <a:ext cx="13055600" cy="7447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D51EB834-5A36-462F-9766-CF5252829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8808" y="4057651"/>
            <a:ext cx="12106792" cy="190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402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82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43566-6046-4E9C-8D17-ED54F38F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B21-2B77-4727-8DA0-73215DD5C57C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E417-89F3-4937-8D80-F2DD32C66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FAD77-7179-4530-8741-F8500359AB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0B4B6A-2A81-4C9F-B649-C12A8B0BD189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047D8-AC63-4F78-8530-D1DE054AE7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810" y="2762250"/>
            <a:ext cx="10070412" cy="4343400"/>
          </a:xfrm>
          <a:prstGeom prst="rect">
            <a:avLst/>
          </a:prstGeom>
        </p:spPr>
        <p:txBody>
          <a:bodyPr/>
          <a:lstStyle>
            <a:lvl1pPr>
              <a:defRPr sz="1793"/>
            </a:lvl1pPr>
          </a:lstStyle>
          <a:p>
            <a:pPr lvl="0"/>
            <a:r>
              <a:rPr lang="en-US" dirty="0"/>
              <a:t>Click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4580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A9CF6-AB2D-46CF-8D43-4A168618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080-C00F-4680-BFFC-33C890FA1B6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936E-F890-4240-8C96-18902985B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34479D8-3FF8-47A6-AFE0-325303D56120}"/>
              </a:ext>
            </a:extLst>
          </p:cNvPr>
          <p:cNvSpPr/>
          <p:nvPr userDrawn="1"/>
        </p:nvSpPr>
        <p:spPr>
          <a:xfrm>
            <a:off x="0" y="0"/>
            <a:ext cx="4714931" cy="587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BCB6BE5-C74F-4DEB-9DB1-035B3B8BF99F}"/>
              </a:ext>
            </a:extLst>
          </p:cNvPr>
          <p:cNvSpPr/>
          <p:nvPr userDrawn="1"/>
        </p:nvSpPr>
        <p:spPr>
          <a:xfrm>
            <a:off x="0" y="793752"/>
            <a:ext cx="5058096" cy="914400"/>
          </a:xfrm>
          <a:custGeom>
            <a:avLst/>
            <a:gdLst/>
            <a:ahLst/>
            <a:cxnLst/>
            <a:rect l="l" t="t" r="r" b="b"/>
            <a:pathLst>
              <a:path w="6770370" h="914400">
                <a:moveTo>
                  <a:pt x="6769963" y="0"/>
                </a:moveTo>
                <a:lnTo>
                  <a:pt x="0" y="0"/>
                </a:lnTo>
                <a:lnTo>
                  <a:pt x="0" y="914400"/>
                </a:lnTo>
                <a:lnTo>
                  <a:pt x="5803036" y="914400"/>
                </a:lnTo>
                <a:lnTo>
                  <a:pt x="6769963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9DB7F-780C-47BB-B26D-B55B3217E60E}"/>
              </a:ext>
            </a:extLst>
          </p:cNvPr>
          <p:cNvSpPr txBox="1"/>
          <p:nvPr userDrawn="1"/>
        </p:nvSpPr>
        <p:spPr>
          <a:xfrm>
            <a:off x="-92983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14780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33AC-CE29-412E-9586-A2CCCF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B087-20D5-46FC-9AC3-EF55EF059985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548F-1227-419F-8672-16150B2A2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E9B1FBC-B132-49E1-B55E-D2FA9F7C099B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DD7E71-4917-4E7C-ABFD-6A843BCDCA0D}"/>
              </a:ext>
            </a:extLst>
          </p:cNvPr>
          <p:cNvSpPr/>
          <p:nvPr userDrawn="1"/>
        </p:nvSpPr>
        <p:spPr>
          <a:xfrm>
            <a:off x="8405156" y="793752"/>
            <a:ext cx="4650583" cy="914400"/>
          </a:xfrm>
          <a:custGeom>
            <a:avLst/>
            <a:gdLst/>
            <a:ahLst/>
            <a:cxnLst/>
            <a:rect l="l" t="t" r="r" b="b"/>
            <a:pathLst>
              <a:path w="6224905" h="914400">
                <a:moveTo>
                  <a:pt x="6224727" y="0"/>
                </a:moveTo>
                <a:lnTo>
                  <a:pt x="0" y="0"/>
                </a:lnTo>
                <a:lnTo>
                  <a:pt x="966927" y="914400"/>
                </a:lnTo>
                <a:lnTo>
                  <a:pt x="6224727" y="914400"/>
                </a:lnTo>
                <a:lnTo>
                  <a:pt x="6224727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C29F6-276F-4ED4-8E5F-E4899554D283}"/>
              </a:ext>
            </a:extLst>
          </p:cNvPr>
          <p:cNvSpPr txBox="1"/>
          <p:nvPr userDrawn="1"/>
        </p:nvSpPr>
        <p:spPr>
          <a:xfrm>
            <a:off x="908958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393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A163D-3886-46C1-8E21-E308A8A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6631-B86C-466A-BEA1-F9227B57F3C2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0779-0233-4175-AB80-845BB3D39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BA3B939-BD69-4490-A25D-1CF869864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0731" y="4057650"/>
            <a:ext cx="8064869" cy="689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83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FAA1E53A-6FBD-4DBE-8C0D-055893377F68}"/>
              </a:ext>
            </a:extLst>
          </p:cNvPr>
          <p:cNvSpPr/>
          <p:nvPr userDrawn="1"/>
        </p:nvSpPr>
        <p:spPr>
          <a:xfrm>
            <a:off x="0" y="1009650"/>
            <a:ext cx="7688230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C220C9F3-64AA-448A-9B0B-92D658D4D759}"/>
              </a:ext>
            </a:extLst>
          </p:cNvPr>
          <p:cNvSpPr/>
          <p:nvPr userDrawn="1"/>
        </p:nvSpPr>
        <p:spPr>
          <a:xfrm>
            <a:off x="0" y="5556250"/>
            <a:ext cx="1869152" cy="3035300"/>
          </a:xfrm>
          <a:custGeom>
            <a:avLst/>
            <a:gdLst/>
            <a:ahLst/>
            <a:cxnLst/>
            <a:rect l="l" t="t" r="r" b="b"/>
            <a:pathLst>
              <a:path w="2501900" h="3035300">
                <a:moveTo>
                  <a:pt x="0" y="0"/>
                </a:moveTo>
                <a:lnTo>
                  <a:pt x="0" y="3035300"/>
                </a:lnTo>
                <a:lnTo>
                  <a:pt x="2501455" y="3035300"/>
                </a:lnTo>
                <a:lnTo>
                  <a:pt x="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8" name="bk object 19">
            <a:extLst>
              <a:ext uri="{FF2B5EF4-FFF2-40B4-BE49-F238E27FC236}">
                <a16:creationId xmlns:a16="http://schemas.microsoft.com/office/drawing/2014/main" id="{593C4038-930A-43D6-BE50-90E2A5DB29B3}"/>
              </a:ext>
            </a:extLst>
          </p:cNvPr>
          <p:cNvSpPr/>
          <p:nvPr userDrawn="1"/>
        </p:nvSpPr>
        <p:spPr>
          <a:xfrm>
            <a:off x="0" y="342900"/>
            <a:ext cx="13055600" cy="914400"/>
          </a:xfrm>
          <a:custGeom>
            <a:avLst/>
            <a:gdLst/>
            <a:ahLst/>
            <a:cxnLst/>
            <a:rect l="l" t="t" r="r" b="b"/>
            <a:pathLst>
              <a:path w="17475200" h="914400">
                <a:moveTo>
                  <a:pt x="0" y="914400"/>
                </a:moveTo>
                <a:lnTo>
                  <a:pt x="17475200" y="914400"/>
                </a:lnTo>
                <a:lnTo>
                  <a:pt x="17475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E2A89CE0-A685-4873-8C87-2996DED58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705" y="578764"/>
            <a:ext cx="12254189" cy="321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2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6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6F2EA-0AF8-4EF4-BD94-B4017F8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04E9-DEAF-46AD-95B2-D63C78700BF2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EDB0C-E1C2-4B21-AE98-8E76A7AA4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</p:spTree>
    <p:extLst>
      <p:ext uri="{BB962C8B-B14F-4D97-AF65-F5344CB8AC3E}">
        <p14:creationId xmlns:p14="http://schemas.microsoft.com/office/powerpoint/2010/main" val="21967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40AA9-D85B-4470-887F-CE34A866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0D11E-C62D-46C5-97AC-FEF02646AE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972" y="2914650"/>
            <a:ext cx="9165487" cy="3772168"/>
          </a:xfrm>
          <a:prstGeom prst="rect">
            <a:avLst/>
          </a:prstGeom>
        </p:spPr>
        <p:txBody>
          <a:bodyPr/>
          <a:lstStyle>
            <a:lvl1pPr>
              <a:defRPr sz="1644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9627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96D-5BDA-4C1D-BCD7-1A03F1B7E144}" type="datetimeFigureOut">
              <a:rPr lang="en-GB" smtClean="0"/>
              <a:t>18/11/2018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D05-AF44-4D94-A505-D97A91433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8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EC5A0E8A-69B7-4BBF-8F6A-3839C6A15B8F}"/>
              </a:ext>
            </a:extLst>
          </p:cNvPr>
          <p:cNvSpPr/>
          <p:nvPr userDrawn="1"/>
        </p:nvSpPr>
        <p:spPr>
          <a:xfrm>
            <a:off x="0" y="8769355"/>
            <a:ext cx="9393201" cy="184150"/>
          </a:xfrm>
          <a:custGeom>
            <a:avLst/>
            <a:gdLst/>
            <a:ahLst/>
            <a:cxnLst/>
            <a:rect l="l" t="t" r="r" b="b"/>
            <a:pathLst>
              <a:path w="12573000" h="184150">
                <a:moveTo>
                  <a:pt x="12573000" y="0"/>
                </a:moveTo>
                <a:lnTo>
                  <a:pt x="0" y="0"/>
                </a:lnTo>
                <a:lnTo>
                  <a:pt x="0" y="184149"/>
                </a:lnTo>
                <a:lnTo>
                  <a:pt x="12393663" y="184149"/>
                </a:lnTo>
                <a:lnTo>
                  <a:pt x="1257300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42D003F-B569-416D-A322-6D45F3337DC5}"/>
              </a:ext>
            </a:extLst>
          </p:cNvPr>
          <p:cNvSpPr/>
          <p:nvPr userDrawn="1"/>
        </p:nvSpPr>
        <p:spPr>
          <a:xfrm>
            <a:off x="9421666" y="8769355"/>
            <a:ext cx="3633935" cy="184150"/>
          </a:xfrm>
          <a:custGeom>
            <a:avLst/>
            <a:gdLst/>
            <a:ahLst/>
            <a:cxnLst/>
            <a:rect l="l" t="t" r="r" b="b"/>
            <a:pathLst>
              <a:path w="4864100" h="184150">
                <a:moveTo>
                  <a:pt x="4864100" y="0"/>
                </a:moveTo>
                <a:lnTo>
                  <a:pt x="165100" y="0"/>
                </a:lnTo>
                <a:lnTo>
                  <a:pt x="0" y="184149"/>
                </a:lnTo>
                <a:lnTo>
                  <a:pt x="4864100" y="184149"/>
                </a:lnTo>
                <a:lnTo>
                  <a:pt x="4864100" y="0"/>
                </a:lnTo>
                <a:close/>
              </a:path>
            </a:pathLst>
          </a:custGeom>
          <a:solidFill>
            <a:srgbClr val="1D8BC1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4D361103-1B35-4DFB-ACCB-D2433F559F4F}"/>
              </a:ext>
            </a:extLst>
          </p:cNvPr>
          <p:cNvSpPr/>
          <p:nvPr userDrawn="1"/>
        </p:nvSpPr>
        <p:spPr>
          <a:xfrm>
            <a:off x="341571" y="8769350"/>
            <a:ext cx="474404" cy="768350"/>
          </a:xfrm>
          <a:custGeom>
            <a:avLst/>
            <a:gdLst/>
            <a:ahLst/>
            <a:cxnLst/>
            <a:rect l="l" t="t" r="r" b="b"/>
            <a:pathLst>
              <a:path w="635000" h="768350">
                <a:moveTo>
                  <a:pt x="0" y="768350"/>
                </a:moveTo>
                <a:lnTo>
                  <a:pt x="635000" y="768350"/>
                </a:lnTo>
                <a:lnTo>
                  <a:pt x="6350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C34AD-FD71-460F-9ECD-D1EB5F35A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4" baseline="0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13C5B-0668-4A88-8A60-00E4C5939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572" y="8953505"/>
            <a:ext cx="4744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4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15B787B-E169-4A6D-9BAB-6F919C455F16}"/>
              </a:ext>
            </a:extLst>
          </p:cNvPr>
          <p:cNvSpPr txBox="1">
            <a:spLocks/>
          </p:cNvSpPr>
          <p:nvPr userDrawn="1"/>
        </p:nvSpPr>
        <p:spPr>
          <a:xfrm>
            <a:off x="948808" y="9010651"/>
            <a:ext cx="5045592" cy="501645"/>
          </a:xfrm>
          <a:prstGeom prst="rect">
            <a:avLst/>
          </a:prstGeom>
        </p:spPr>
        <p:txBody>
          <a:bodyPr vert="horz" lIns="68314" tIns="34157" rIns="68314" bIns="34157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 baseline="0">
                <a:solidFill>
                  <a:srgbClr val="203189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44" dirty="0"/>
              <a:t>RDA cataloguing and linked data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A570B3C-81C1-42F9-8484-11ABABD9899B}"/>
              </a:ext>
            </a:extLst>
          </p:cNvPr>
          <p:cNvSpPr/>
          <p:nvPr userDrawn="1"/>
        </p:nvSpPr>
        <p:spPr>
          <a:xfrm>
            <a:off x="10272369" y="7784375"/>
            <a:ext cx="2427631" cy="9278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7" r:id="rId6"/>
    <p:sldLayoutId id="2147483678" r:id="rId7"/>
    <p:sldLayoutId id="2147483675" r:id="rId8"/>
    <p:sldLayoutId id="2147483681" r:id="rId9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DB831-3D3F-414C-BD80-80F881A2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04E9-DEAF-46AD-95B2-D63C78700BF2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C251D-DA0F-4B81-AEB6-433E94280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570B-69DE-458E-AADA-19513974CE03}"/>
              </a:ext>
            </a:extLst>
          </p:cNvPr>
          <p:cNvSpPr txBox="1"/>
          <p:nvPr/>
        </p:nvSpPr>
        <p:spPr>
          <a:xfrm>
            <a:off x="1193800" y="716373"/>
            <a:ext cx="1066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</a:rPr>
              <a:t>RDA cataloguing and linked data</a:t>
            </a:r>
            <a:endParaRPr lang="en-GB" sz="8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13FB1-E211-4561-901E-456C608675E0}"/>
              </a:ext>
            </a:extLst>
          </p:cNvPr>
          <p:cNvSpPr txBox="1"/>
          <p:nvPr/>
        </p:nvSpPr>
        <p:spPr>
          <a:xfrm>
            <a:off x="578774" y="4920344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Gordon Dunsire, Chair, RSC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</a:rPr>
              <a:t>Presented at First Colloquium on RDA in Latin America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</a:rPr>
              <a:t>Mexico City, Mexico, 15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65883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91A7C-FED9-4880-87DB-EF47F229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FAA62-CE5E-40D0-B2D5-889384D79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BF42C-EA8D-4950-BEDC-B6A5233C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4" y="476250"/>
            <a:ext cx="12073196" cy="561260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89E1C-013F-465E-A2FF-A8057C46BAAC}"/>
              </a:ext>
            </a:extLst>
          </p:cNvPr>
          <p:cNvSpPr txBox="1"/>
          <p:nvPr/>
        </p:nvSpPr>
        <p:spPr>
          <a:xfrm>
            <a:off x="815976" y="6555762"/>
            <a:ext cx="1141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https://github.com/RDARegistry/RDA-Vocabularies/releases</a:t>
            </a:r>
          </a:p>
        </p:txBody>
      </p:sp>
    </p:spTree>
    <p:extLst>
      <p:ext uri="{BB962C8B-B14F-4D97-AF65-F5344CB8AC3E}">
        <p14:creationId xmlns:p14="http://schemas.microsoft.com/office/powerpoint/2010/main" val="101435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D2034-67D2-4736-9620-DDBF26F8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9E31-E571-4626-876A-AFB502BC5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6A73BA-1C6B-4F51-B0B1-E8EFFAD2CFDA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60960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RDA Releases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227A0-629A-449A-982E-8D4387D0C49C}"/>
              </a:ext>
            </a:extLst>
          </p:cNvPr>
          <p:cNvSpPr txBox="1"/>
          <p:nvPr/>
        </p:nvSpPr>
        <p:spPr>
          <a:xfrm>
            <a:off x="628817" y="2152650"/>
            <a:ext cx="10318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Semantic versioning</a:t>
            </a:r>
          </a:p>
          <a:p>
            <a:r>
              <a:rPr lang="en-GB" sz="4800" dirty="0"/>
              <a:t>	</a:t>
            </a:r>
            <a:r>
              <a:rPr lang="en-GB" sz="4800" dirty="0" err="1"/>
              <a:t>Break.Bend.Minor</a:t>
            </a:r>
            <a:r>
              <a:rPr lang="en-GB" sz="4800" dirty="0"/>
              <a:t> (</a:t>
            </a:r>
            <a:r>
              <a:rPr lang="en-GB" sz="4800" dirty="0" err="1"/>
              <a:t>n.n.n</a:t>
            </a:r>
            <a:r>
              <a:rPr lang="en-GB" sz="4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13CB5-CD9E-4E02-B5B2-0983025D955C}"/>
              </a:ext>
            </a:extLst>
          </p:cNvPr>
          <p:cNvSpPr txBox="1"/>
          <p:nvPr/>
        </p:nvSpPr>
        <p:spPr>
          <a:xfrm>
            <a:off x="3708400" y="6191250"/>
            <a:ext cx="495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Warning: unstable!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C455-0CF4-4C39-B726-7CF4BF128EE3}"/>
              </a:ext>
            </a:extLst>
          </p:cNvPr>
          <p:cNvSpPr txBox="1"/>
          <p:nvPr/>
        </p:nvSpPr>
        <p:spPr>
          <a:xfrm>
            <a:off x="628817" y="4049890"/>
            <a:ext cx="1093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GitHub pre-releases used to test production infrastructure for new Toolkit</a:t>
            </a:r>
          </a:p>
        </p:txBody>
      </p:sp>
    </p:spTree>
    <p:extLst>
      <p:ext uri="{BB962C8B-B14F-4D97-AF65-F5344CB8AC3E}">
        <p14:creationId xmlns:p14="http://schemas.microsoft.com/office/powerpoint/2010/main" val="24141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D2034-67D2-4736-9620-DDBF26F8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9E31-E571-4626-876A-AFB502BC5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6A73BA-1C6B-4F51-B0B1-E8EFFAD2CFDA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60960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RDA Releases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227A0-629A-449A-982E-8D4387D0C49C}"/>
              </a:ext>
            </a:extLst>
          </p:cNvPr>
          <p:cNvSpPr txBox="1"/>
          <p:nvPr/>
        </p:nvSpPr>
        <p:spPr>
          <a:xfrm>
            <a:off x="587370" y="2152650"/>
            <a:ext cx="1031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2.7.3: Original Toolkit (April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13CB5-CD9E-4E02-B5B2-0983025D955C}"/>
              </a:ext>
            </a:extLst>
          </p:cNvPr>
          <p:cNvSpPr txBox="1"/>
          <p:nvPr/>
        </p:nvSpPr>
        <p:spPr>
          <a:xfrm>
            <a:off x="587370" y="6419850"/>
            <a:ext cx="1093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3.1.0: real soon now (December 2018?)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C455-0CF4-4C39-B726-7CF4BF128EE3}"/>
              </a:ext>
            </a:extLst>
          </p:cNvPr>
          <p:cNvSpPr txBox="1"/>
          <p:nvPr/>
        </p:nvSpPr>
        <p:spPr>
          <a:xfrm>
            <a:off x="587370" y="3328829"/>
            <a:ext cx="1093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Pre-releases: 3.0.1 – 3.0.11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175C6-DF93-4F1C-BEED-6F56A01AF6F0}"/>
              </a:ext>
            </a:extLst>
          </p:cNvPr>
          <p:cNvSpPr txBox="1"/>
          <p:nvPr/>
        </p:nvSpPr>
        <p:spPr>
          <a:xfrm>
            <a:off x="587370" y="4505008"/>
            <a:ext cx="1093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!!!: Breaks semantics of 2.7.3</a:t>
            </a:r>
          </a:p>
          <a:p>
            <a:r>
              <a:rPr lang="en-GB" sz="4800" dirty="0"/>
              <a:t>	Re-definition of Person entity (LRM)</a:t>
            </a:r>
          </a:p>
        </p:txBody>
      </p:sp>
    </p:spTree>
    <p:extLst>
      <p:ext uri="{BB962C8B-B14F-4D97-AF65-F5344CB8AC3E}">
        <p14:creationId xmlns:p14="http://schemas.microsoft.com/office/powerpoint/2010/main" val="6469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DA7B1-4346-41F3-90E1-D7C416C2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831DA-EAAF-4B5D-9D96-DBFDA09FA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A9C26-6032-4504-8F66-ED61A673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7650"/>
            <a:ext cx="5644226" cy="825326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FFCE1-A6E0-4252-A19A-98BC71ED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94" y="7334250"/>
            <a:ext cx="309276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B87E2-EAD9-4348-A230-17EF7140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59308-1326-4B24-826A-697822FD5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C857D-6A3F-4E2A-86E6-D4EEF1FE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19250"/>
            <a:ext cx="10277475" cy="683895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70618-8C8F-4A7D-AC9D-A59A1397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6" y="624656"/>
            <a:ext cx="5067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3374E-9D6C-4BA3-952D-32C9F35F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C9464-2DE3-4328-BF3F-85619747E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CF4B-D47F-425C-9BFB-29247247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7" y="476250"/>
            <a:ext cx="9072563" cy="716549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D5B8B-A37B-4592-8FDA-4E1DB79A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04" y="1162050"/>
            <a:ext cx="10191750" cy="597217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559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99D04-206F-454F-B7A5-5550CECC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6333C-8301-4FFA-A7BB-88E85863E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46B3-B1FA-4C68-A2FA-AC667A77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591516"/>
            <a:ext cx="11252200" cy="655482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3792D-1354-41C2-9046-6FC6B929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00" y="2609850"/>
            <a:ext cx="10887075" cy="50006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492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F5A48-9CEB-4B07-8882-4D9872C9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599C0-47D4-47CB-B352-F26C6EC11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815354-783B-4EE6-9FF7-904FA2159E1D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81534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Property domain &amp;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E665D-829E-4F54-963B-00614045EAA1}"/>
              </a:ext>
            </a:extLst>
          </p:cNvPr>
          <p:cNvSpPr txBox="1"/>
          <p:nvPr/>
        </p:nvSpPr>
        <p:spPr>
          <a:xfrm>
            <a:off x="508000" y="2000250"/>
            <a:ext cx="1028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Property domain specifies the expected entity (class) of a triple subject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CEE97-B6F0-42CA-B35E-84740EF2BCCF}"/>
              </a:ext>
            </a:extLst>
          </p:cNvPr>
          <p:cNvSpPr txBox="1"/>
          <p:nvPr/>
        </p:nvSpPr>
        <p:spPr>
          <a:xfrm>
            <a:off x="578774" y="3829050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Property range specifies the expected entity (class) of a triple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0114-B33E-4D77-B69A-49FB585C7B51}"/>
              </a:ext>
            </a:extLst>
          </p:cNvPr>
          <p:cNvSpPr txBox="1"/>
          <p:nvPr/>
        </p:nvSpPr>
        <p:spPr>
          <a:xfrm>
            <a:off x="578774" y="5814915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No domain or range = no expectations</a:t>
            </a:r>
          </a:p>
        </p:txBody>
      </p:sp>
    </p:spTree>
    <p:extLst>
      <p:ext uri="{BB962C8B-B14F-4D97-AF65-F5344CB8AC3E}">
        <p14:creationId xmlns:p14="http://schemas.microsoft.com/office/powerpoint/2010/main" val="290399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/>
        </p:nvSpPr>
        <p:spPr>
          <a:xfrm>
            <a:off x="4509163" y="6215845"/>
            <a:ext cx="3698570" cy="1453732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 property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(entity range)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Connector: Curved 7"/>
          <p:cNvCxnSpPr>
            <a:stCxn id="5" idx="5"/>
            <a:endCxn id="22" idx="1"/>
          </p:cNvCxnSpPr>
          <p:nvPr/>
        </p:nvCxnSpPr>
        <p:spPr>
          <a:xfrm rot="16200000" flipH="1">
            <a:off x="8731377" y="3879499"/>
            <a:ext cx="588662" cy="300173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/>
          <p:nvPr/>
        </p:nvSpPr>
        <p:spPr>
          <a:xfrm>
            <a:off x="8239418" y="3242014"/>
            <a:ext cx="4289508" cy="572336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"Unstructured description"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927390" y="3845199"/>
            <a:ext cx="4214675" cy="1453732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Datatype property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(literal range)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"/>
          <p:cNvSpPr txBox="1"/>
          <p:nvPr/>
        </p:nvSpPr>
        <p:spPr>
          <a:xfrm>
            <a:off x="8637893" y="4273722"/>
            <a:ext cx="3891257" cy="574644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"Structured description"</a:t>
            </a:r>
          </a:p>
        </p:txBody>
      </p:sp>
      <p:sp>
        <p:nvSpPr>
          <p:cNvPr id="22" name="Text Box 2"/>
          <p:cNvSpPr txBox="1"/>
          <p:nvPr/>
        </p:nvSpPr>
        <p:spPr>
          <a:xfrm>
            <a:off x="10526577" y="5387377"/>
            <a:ext cx="1928990" cy="574644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"Identifier"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11620511" y="6540260"/>
            <a:ext cx="911749" cy="804813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Connector: Curved 12"/>
          <p:cNvCxnSpPr>
            <a:stCxn id="4" idx="6"/>
            <a:endCxn id="23" idx="2"/>
          </p:cNvCxnSpPr>
          <p:nvPr/>
        </p:nvCxnSpPr>
        <p:spPr>
          <a:xfrm flipV="1">
            <a:off x="8207733" y="6942667"/>
            <a:ext cx="3412778" cy="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/>
          <p:cNvCxnSpPr>
            <a:stCxn id="5" idx="6"/>
            <a:endCxn id="20" idx="1"/>
          </p:cNvCxnSpPr>
          <p:nvPr/>
        </p:nvCxnSpPr>
        <p:spPr>
          <a:xfrm flipV="1">
            <a:off x="8142065" y="4561044"/>
            <a:ext cx="495828" cy="1102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/>
          <p:cNvCxnSpPr>
            <a:stCxn id="5" idx="7"/>
            <a:endCxn id="19" idx="1"/>
          </p:cNvCxnSpPr>
          <p:nvPr/>
        </p:nvCxnSpPr>
        <p:spPr>
          <a:xfrm rot="5400000" flipH="1" flipV="1">
            <a:off x="7617174" y="3435849"/>
            <a:ext cx="529911" cy="714578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/>
          <p:nvPr/>
        </p:nvSpPr>
        <p:spPr>
          <a:xfrm>
            <a:off x="425021" y="5033197"/>
            <a:ext cx="4297446" cy="1453732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canonical property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85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range)</a:t>
            </a:r>
            <a:endParaRPr lang="en-GB" sz="28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Connector: Curved 40"/>
          <p:cNvCxnSpPr>
            <a:cxnSpLocks/>
            <a:stCxn id="5" idx="4"/>
            <a:endCxn id="25" idx="6"/>
          </p:cNvCxnSpPr>
          <p:nvPr/>
        </p:nvCxnSpPr>
        <p:spPr>
          <a:xfrm rot="5400000">
            <a:off x="5148032" y="4873367"/>
            <a:ext cx="461132" cy="131226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  <a:stCxn id="4" idx="0"/>
            <a:endCxn id="25" idx="6"/>
          </p:cNvCxnSpPr>
          <p:nvPr/>
        </p:nvCxnSpPr>
        <p:spPr>
          <a:xfrm rot="16200000" flipV="1">
            <a:off x="5312567" y="5169963"/>
            <a:ext cx="455782" cy="163598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9"/>
          <p:cNvSpPr txBox="1"/>
          <p:nvPr/>
        </p:nvSpPr>
        <p:spPr>
          <a:xfrm>
            <a:off x="776501" y="2232257"/>
            <a:ext cx="2222019" cy="5332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6000"/>
              </a:lnSpc>
            </a:pPr>
            <a:r>
              <a:rPr lang="en-GB" sz="2570" dirty="0" err="1">
                <a:latin typeface="+mj-lt"/>
                <a:ea typeface="Times New Roman" panose="02020603050405020304" pitchFamily="18" charset="0"/>
              </a:rPr>
              <a:t>subPropertyOf</a:t>
            </a:r>
            <a:endParaRPr lang="en-GB" sz="257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2" name="Text Box 9"/>
          <p:cNvSpPr txBox="1"/>
          <p:nvPr/>
        </p:nvSpPr>
        <p:spPr>
          <a:xfrm>
            <a:off x="5648479" y="5417421"/>
            <a:ext cx="2222019" cy="5332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6000"/>
              </a:lnSpc>
            </a:pPr>
            <a:r>
              <a:rPr lang="en-GB" sz="2570" dirty="0" err="1">
                <a:latin typeface="+mj-lt"/>
                <a:ea typeface="Times New Roman" panose="02020603050405020304" pitchFamily="18" charset="0"/>
              </a:rPr>
              <a:t>subPropertyOf</a:t>
            </a:r>
            <a:endParaRPr lang="en-GB" sz="257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7" name="Text Box 2"/>
          <p:cNvSpPr txBox="1"/>
          <p:nvPr/>
        </p:nvSpPr>
        <p:spPr>
          <a:xfrm>
            <a:off x="3327400" y="1695450"/>
            <a:ext cx="4810125" cy="1326599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57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unconstrained property</a:t>
            </a:r>
            <a:endParaRPr lang="en-GB" sz="257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57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domain, no range)</a:t>
            </a:r>
            <a:endParaRPr lang="en-GB" sz="257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8" name="Connector: Curved 67"/>
          <p:cNvCxnSpPr>
            <a:cxnSpLocks/>
            <a:stCxn id="25" idx="0"/>
            <a:endCxn id="67" idx="2"/>
          </p:cNvCxnSpPr>
          <p:nvPr/>
        </p:nvCxnSpPr>
        <p:spPr>
          <a:xfrm rot="5400000" flipH="1" flipV="1">
            <a:off x="1613349" y="3319146"/>
            <a:ext cx="2674447" cy="75365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/>
          <p:cNvCxnSpPr>
            <a:cxnSpLocks/>
            <a:stCxn id="67" idx="6"/>
            <a:endCxn id="81" idx="2"/>
          </p:cNvCxnSpPr>
          <p:nvPr/>
        </p:nvCxnSpPr>
        <p:spPr>
          <a:xfrm flipV="1">
            <a:off x="8137525" y="2353476"/>
            <a:ext cx="734888" cy="527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2"/>
          <p:cNvSpPr txBox="1"/>
          <p:nvPr/>
        </p:nvSpPr>
        <p:spPr>
          <a:xfrm>
            <a:off x="8872413" y="1690176"/>
            <a:ext cx="3654930" cy="1326599"/>
          </a:xfrm>
          <a:prstGeom prst="ellipse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</p:spPr>
        <p:txBody>
          <a:bodyPr rot="0" spcFirstLastPara="0" vert="horz" wrap="none" lIns="130556" tIns="65278" rIns="130556" bIns="652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57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property</a:t>
            </a:r>
            <a:endParaRPr lang="en-GB" sz="257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57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(non-LRM)</a:t>
            </a:r>
            <a:endParaRPr lang="en-GB" sz="257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B627D2-3DFE-4CD0-9582-75E04B07741D}"/>
              </a:ext>
            </a:extLst>
          </p:cNvPr>
          <p:cNvSpPr txBox="1">
            <a:spLocks/>
          </p:cNvSpPr>
          <p:nvPr/>
        </p:nvSpPr>
        <p:spPr>
          <a:xfrm>
            <a:off x="460290" y="476250"/>
            <a:ext cx="69342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Recording methods</a:t>
            </a:r>
          </a:p>
        </p:txBody>
      </p:sp>
    </p:spTree>
    <p:extLst>
      <p:ext uri="{BB962C8B-B14F-4D97-AF65-F5344CB8AC3E}">
        <p14:creationId xmlns:p14="http://schemas.microsoft.com/office/powerpoint/2010/main" val="35659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51" grpId="0"/>
      <p:bldP spid="52" grpId="0"/>
      <p:bldP spid="67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B86E4-06EB-409B-A3DF-16D8E1A1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029E0-22EC-46AA-8578-AB7279D04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048C8-D914-4950-8657-A511D824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847850"/>
            <a:ext cx="9753600" cy="53435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D19870-4E91-4994-8320-F9177F3D7000}"/>
              </a:ext>
            </a:extLst>
          </p:cNvPr>
          <p:cNvSpPr txBox="1">
            <a:spLocks/>
          </p:cNvSpPr>
          <p:nvPr/>
        </p:nvSpPr>
        <p:spPr>
          <a:xfrm>
            <a:off x="460290" y="476250"/>
            <a:ext cx="7286710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Maps to related linked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56987-7A5A-4A26-9EF0-69224D6E698E}"/>
              </a:ext>
            </a:extLst>
          </p:cNvPr>
          <p:cNvSpPr txBox="1"/>
          <p:nvPr/>
        </p:nvSpPr>
        <p:spPr>
          <a:xfrm>
            <a:off x="460290" y="7486650"/>
            <a:ext cx="640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New!: Dublin Core Terms</a:t>
            </a:r>
          </a:p>
        </p:txBody>
      </p:sp>
    </p:spTree>
    <p:extLst>
      <p:ext uri="{BB962C8B-B14F-4D97-AF65-F5344CB8AC3E}">
        <p14:creationId xmlns:p14="http://schemas.microsoft.com/office/powerpoint/2010/main" val="36446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06BE4-09C1-4626-ACE0-7ABDA295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54A8-D548-4F5A-9815-D66FFEF9275F}" type="datetime1">
              <a:rPr lang="en-GB" smtClean="0"/>
              <a:t>18/11/2018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3EE85-A806-4480-B884-992CA917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2B6-5EE6-4294-A99A-0E24218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D05-AF44-4D94-A505-D97A91433368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02E69-2B81-4FE9-89D1-94C56CB91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-29028"/>
            <a:ext cx="13055600" cy="97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82E9-04FB-4E2F-9C6C-C684B85B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4318C-2165-4830-8C9C-9130AC0E4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31318-4D88-418B-8926-71BBE66D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4" y="279404"/>
            <a:ext cx="9682826" cy="721061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9111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865D1-8626-48DA-96F1-4EA079E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55EE8-415A-4B84-B8A8-B4CDA41E4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FF17D-68C4-474E-9F01-A77CF6A2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9" y="628650"/>
            <a:ext cx="9515762" cy="755931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FBB40-8AFB-4323-BC36-4C11049A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171" y="3219450"/>
            <a:ext cx="10744200" cy="39338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531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F5A48-9CEB-4B07-8882-4D9872C9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599C0-47D4-47CB-B352-F26C6EC11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815354-783B-4EE6-9FF7-904FA2159E1D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81534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E665D-829E-4F54-963B-00614045EAA1}"/>
              </a:ext>
            </a:extLst>
          </p:cNvPr>
          <p:cNvSpPr txBox="1"/>
          <p:nvPr/>
        </p:nvSpPr>
        <p:spPr>
          <a:xfrm>
            <a:off x="578774" y="2228850"/>
            <a:ext cx="10286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RDA provides a complete package for linked data applications</a:t>
            </a:r>
          </a:p>
          <a:p>
            <a:pPr marL="719138"/>
            <a:r>
              <a:rPr lang="en-GB" sz="4800" dirty="0"/>
              <a:t>RDF elements</a:t>
            </a:r>
          </a:p>
          <a:p>
            <a:pPr marL="719138"/>
            <a:r>
              <a:rPr lang="en-GB" sz="4800" dirty="0"/>
              <a:t>Content instructions</a:t>
            </a:r>
          </a:p>
          <a:p>
            <a:pPr marL="719138"/>
            <a:r>
              <a:rPr lang="en-GB" sz="4800" dirty="0"/>
              <a:t>Maps to related standards</a:t>
            </a:r>
          </a:p>
          <a:p>
            <a:pPr marL="719138"/>
            <a:r>
              <a:rPr lang="en-GB" sz="4800" dirty="0"/>
              <a:t>Extension mechanism for local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8799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E041-1F86-4FAD-8EFD-2DA4BE2D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B4C4D-CEAF-4C6D-AE40-311D0A41C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D3FA4-AFCB-4E2A-90DE-249633EA3885}"/>
              </a:ext>
            </a:extLst>
          </p:cNvPr>
          <p:cNvSpPr txBox="1"/>
          <p:nvPr/>
        </p:nvSpPr>
        <p:spPr>
          <a:xfrm>
            <a:off x="642840" y="364497"/>
            <a:ext cx="5224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err="1">
                <a:solidFill>
                  <a:schemeClr val="tx2"/>
                </a:solidFill>
              </a:rPr>
              <a:t>Muchas</a:t>
            </a:r>
            <a:r>
              <a:rPr lang="en-GB" sz="6000" dirty="0">
                <a:solidFill>
                  <a:schemeClr val="tx2"/>
                </a:solidFill>
              </a:rPr>
              <a:t> gracias!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3625E-76C5-4546-9471-2F7F5A47F53B}"/>
              </a:ext>
            </a:extLst>
          </p:cNvPr>
          <p:cNvSpPr txBox="1"/>
          <p:nvPr/>
        </p:nvSpPr>
        <p:spPr>
          <a:xfrm>
            <a:off x="1281053" y="5148282"/>
            <a:ext cx="5239670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RDA Steering Committee</a:t>
            </a:r>
          </a:p>
          <a:p>
            <a:pPr marL="357188"/>
            <a:r>
              <a:rPr lang="en-GB" sz="3600" dirty="0"/>
              <a:t>http://www.rda-rsc.org/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CFF9C-6879-4CCE-9E07-60AA86EB8F32}"/>
              </a:ext>
            </a:extLst>
          </p:cNvPr>
          <p:cNvSpPr txBox="1"/>
          <p:nvPr/>
        </p:nvSpPr>
        <p:spPr>
          <a:xfrm>
            <a:off x="1281052" y="6877050"/>
            <a:ext cx="5816977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RDA Toolkit:</a:t>
            </a:r>
          </a:p>
          <a:p>
            <a:pPr marL="355600"/>
            <a:r>
              <a:rPr lang="en-GB" sz="3600" dirty="0"/>
              <a:t>https://www.rdatoolkit.org/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C6CE7-F28D-4880-BC09-0D17EE4E5FBF}"/>
              </a:ext>
            </a:extLst>
          </p:cNvPr>
          <p:cNvSpPr txBox="1"/>
          <p:nvPr/>
        </p:nvSpPr>
        <p:spPr>
          <a:xfrm>
            <a:off x="1281052" y="1690746"/>
            <a:ext cx="6075937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RDA Registry</a:t>
            </a:r>
          </a:p>
          <a:p>
            <a:pPr marL="357188"/>
            <a:r>
              <a:rPr lang="en-GB" sz="3600" dirty="0"/>
              <a:t>http://www.rdaregistry.info/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B5D20-3E9B-40F8-8335-42311EAD6D2F}"/>
              </a:ext>
            </a:extLst>
          </p:cNvPr>
          <p:cNvSpPr txBox="1"/>
          <p:nvPr/>
        </p:nvSpPr>
        <p:spPr>
          <a:xfrm>
            <a:off x="1281052" y="3419514"/>
            <a:ext cx="10047348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RDA Vocabularies</a:t>
            </a:r>
          </a:p>
          <a:p>
            <a:pPr marL="357188"/>
            <a:r>
              <a:rPr lang="en-GB" sz="3600" dirty="0"/>
              <a:t>https://github.com/RDARegistry/RDA-Vocabularies</a:t>
            </a:r>
          </a:p>
        </p:txBody>
      </p:sp>
    </p:spTree>
    <p:extLst>
      <p:ext uri="{BB962C8B-B14F-4D97-AF65-F5344CB8AC3E}">
        <p14:creationId xmlns:p14="http://schemas.microsoft.com/office/powerpoint/2010/main" val="10611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E9F4B-0585-4ED4-9D5F-F9D63FEE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F3F8F-3896-48FB-9BEC-5FB9F04A4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5FE1A-20C5-48A7-B5AF-40F6C12DECF6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73914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RDA and linked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773AE-E5AC-48C6-BD94-ACC95B06F7C7}"/>
              </a:ext>
            </a:extLst>
          </p:cNvPr>
          <p:cNvSpPr txBox="1"/>
          <p:nvPr/>
        </p:nvSpPr>
        <p:spPr>
          <a:xfrm>
            <a:off x="508000" y="2512304"/>
            <a:ext cx="1151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2007: “London meeting” with linked data communities</a:t>
            </a:r>
          </a:p>
          <a:p>
            <a:pPr marL="719138"/>
            <a:r>
              <a:rPr lang="en-GB" sz="4800" dirty="0"/>
              <a:t>Committee of Principals for RDA agrees to develop linked data representation of RDA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A0CF1-17FF-4724-8146-1A4715D81E12}"/>
              </a:ext>
            </a:extLst>
          </p:cNvPr>
          <p:cNvSpPr txBox="1"/>
          <p:nvPr/>
        </p:nvSpPr>
        <p:spPr>
          <a:xfrm>
            <a:off x="508000" y="5684658"/>
            <a:ext cx="1151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2014: v1.0.0 of RDA Vocabularies on GitHub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886CF-1DB5-43F3-BD11-F77DD8A0D7EB}"/>
              </a:ext>
            </a:extLst>
          </p:cNvPr>
          <p:cNvSpPr txBox="1"/>
          <p:nvPr/>
        </p:nvSpPr>
        <p:spPr>
          <a:xfrm>
            <a:off x="508000" y="6641021"/>
            <a:ext cx="1151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2015: RDA Board strategy includes linked data communities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F4FCE-DACF-4FCF-A04F-0172E3BA900E}"/>
              </a:ext>
            </a:extLst>
          </p:cNvPr>
          <p:cNvSpPr txBox="1"/>
          <p:nvPr/>
        </p:nvSpPr>
        <p:spPr>
          <a:xfrm>
            <a:off x="508000" y="1555941"/>
            <a:ext cx="1151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2006: DCMI</a:t>
            </a:r>
            <a:r>
              <a:rPr lang="en-GB" sz="4800"/>
              <a:t>, Colima, </a:t>
            </a:r>
            <a:r>
              <a:rPr lang="en-GB" sz="4800" dirty="0"/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426899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9E2C-6AC7-44FC-9303-40B53E68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8CEDA-DAC8-42F3-903A-4E1BB87DF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17034E-76E4-4422-B7F8-59700ACA493C}"/>
              </a:ext>
            </a:extLst>
          </p:cNvPr>
          <p:cNvSpPr txBox="1">
            <a:spLocks/>
          </p:cNvSpPr>
          <p:nvPr/>
        </p:nvSpPr>
        <p:spPr>
          <a:xfrm>
            <a:off x="508000" y="498929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660E7-380B-43AD-B06A-6DA7A6A894FE}"/>
              </a:ext>
            </a:extLst>
          </p:cNvPr>
          <p:cNvSpPr/>
          <p:nvPr/>
        </p:nvSpPr>
        <p:spPr>
          <a:xfrm>
            <a:off x="508000" y="1771650"/>
            <a:ext cx="106734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/>
              <a:t>Resource Description Framework (RDF)</a:t>
            </a:r>
          </a:p>
          <a:p>
            <a:pPr>
              <a:defRPr/>
            </a:pPr>
            <a:r>
              <a:rPr lang="en-GB" sz="4400" dirty="0"/>
              <a:t>Designed for machine-processing of metadata at global scale (Semantic Web)</a:t>
            </a:r>
          </a:p>
          <a:p>
            <a:pPr lvl="1">
              <a:defRPr/>
            </a:pPr>
            <a:r>
              <a:rPr lang="en-GB" sz="4400" dirty="0"/>
              <a:t>24/7/365</a:t>
            </a:r>
          </a:p>
          <a:p>
            <a:pPr lvl="1">
              <a:defRPr/>
            </a:pPr>
            <a:r>
              <a:rPr lang="en-GB" sz="4400" dirty="0"/>
              <a:t>Trillions of operations per second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D3A21-BCEA-4815-8870-D4199F3DB29F}"/>
              </a:ext>
            </a:extLst>
          </p:cNvPr>
          <p:cNvSpPr/>
          <p:nvPr/>
        </p:nvSpPr>
        <p:spPr>
          <a:xfrm>
            <a:off x="578774" y="5505450"/>
            <a:ext cx="106734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/>
              <a:t>Everything must be dis-ambiguated</a:t>
            </a:r>
          </a:p>
          <a:p>
            <a:pPr lvl="1">
              <a:defRPr/>
            </a:pPr>
            <a:r>
              <a:rPr lang="en-GB" sz="4400" dirty="0"/>
              <a:t>Machines are dumb</a:t>
            </a:r>
          </a:p>
          <a:p>
            <a:pPr lvl="2">
              <a:defRPr/>
            </a:pPr>
            <a:r>
              <a:rPr lang="en-GB" sz="4400" dirty="0"/>
              <a:t>A simple approach helps!</a:t>
            </a:r>
          </a:p>
          <a:p>
            <a:pPr lvl="1">
              <a:defRPr/>
            </a:pPr>
            <a:r>
              <a:rPr lang="en-GB" sz="4400" dirty="0"/>
              <a:t>Require machine-readable identifiers</a:t>
            </a:r>
          </a:p>
        </p:txBody>
      </p:sp>
    </p:spTree>
    <p:extLst>
      <p:ext uri="{BB962C8B-B14F-4D97-AF65-F5344CB8AC3E}">
        <p14:creationId xmlns:p14="http://schemas.microsoft.com/office/powerpoint/2010/main" val="269345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9E2C-6AC7-44FC-9303-40B53E68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8CEDA-DAC8-42F3-903A-4E1BB87DF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17034E-76E4-4422-B7F8-59700ACA493C}"/>
              </a:ext>
            </a:extLst>
          </p:cNvPr>
          <p:cNvSpPr txBox="1">
            <a:spLocks/>
          </p:cNvSpPr>
          <p:nvPr/>
        </p:nvSpPr>
        <p:spPr>
          <a:xfrm>
            <a:off x="508000" y="498929"/>
            <a:ext cx="74676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RDF triple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660E7-380B-43AD-B06A-6DA7A6A894FE}"/>
              </a:ext>
            </a:extLst>
          </p:cNvPr>
          <p:cNvSpPr/>
          <p:nvPr/>
        </p:nvSpPr>
        <p:spPr>
          <a:xfrm>
            <a:off x="508000" y="2000250"/>
            <a:ext cx="9411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Simple, single, “atomic” statement in 3 parts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AA57B-0853-4BD9-BD30-2C689E8A2CA8}"/>
              </a:ext>
            </a:extLst>
          </p:cNvPr>
          <p:cNvSpPr/>
          <p:nvPr/>
        </p:nvSpPr>
        <p:spPr>
          <a:xfrm>
            <a:off x="508000" y="2971328"/>
            <a:ext cx="81701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subject – predicate (property) – object</a:t>
            </a:r>
          </a:p>
          <a:p>
            <a:pPr marL="719138">
              <a:defRPr/>
            </a:pPr>
            <a:r>
              <a:rPr lang="en-GB" sz="4000" dirty="0"/>
              <a:t>This slide – has title – “RDF triple”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7C6-A5F2-47B8-9E98-6835BE068685}"/>
              </a:ext>
            </a:extLst>
          </p:cNvPr>
          <p:cNvSpPr/>
          <p:nvPr/>
        </p:nvSpPr>
        <p:spPr>
          <a:xfrm>
            <a:off x="508000" y="4496404"/>
            <a:ext cx="119084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Subject and predicate must be identified by a URI or IRI*</a:t>
            </a:r>
          </a:p>
          <a:p>
            <a:pPr>
              <a:defRPr/>
            </a:pPr>
            <a:r>
              <a:rPr lang="en-GB" sz="4000" dirty="0"/>
              <a:t>	Unambiguous machine identification (a thing)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C3E81-2AAF-4C1A-823E-96958D8466F1}"/>
              </a:ext>
            </a:extLst>
          </p:cNvPr>
          <p:cNvSpPr/>
          <p:nvPr/>
        </p:nvSpPr>
        <p:spPr>
          <a:xfrm>
            <a:off x="508000" y="6021479"/>
            <a:ext cx="7188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Object may be an IRI or a literal</a:t>
            </a:r>
          </a:p>
          <a:p>
            <a:pPr marL="719138">
              <a:defRPr/>
            </a:pPr>
            <a:r>
              <a:rPr lang="en-GB" sz="4000" dirty="0"/>
              <a:t>Literal: human-readable string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52B44-0D7E-4E6D-B960-B327A5BBDFC2}"/>
              </a:ext>
            </a:extLst>
          </p:cNvPr>
          <p:cNvSpPr/>
          <p:nvPr/>
        </p:nvSpPr>
        <p:spPr>
          <a:xfrm>
            <a:off x="582403" y="7608111"/>
            <a:ext cx="8027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* Internationalized resource identifier</a:t>
            </a:r>
          </a:p>
        </p:txBody>
      </p:sp>
    </p:spTree>
    <p:extLst>
      <p:ext uri="{BB962C8B-B14F-4D97-AF65-F5344CB8AC3E}">
        <p14:creationId xmlns:p14="http://schemas.microsoft.com/office/powerpoint/2010/main" val="39025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9E2C-6AC7-44FC-9303-40B53E68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8CEDA-DAC8-42F3-903A-4E1BB87DF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17034E-76E4-4422-B7F8-59700ACA493C}"/>
              </a:ext>
            </a:extLst>
          </p:cNvPr>
          <p:cNvSpPr txBox="1">
            <a:spLocks/>
          </p:cNvSpPr>
          <p:nvPr/>
        </p:nvSpPr>
        <p:spPr>
          <a:xfrm>
            <a:off x="508000" y="498929"/>
            <a:ext cx="74676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RDF graph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660E7-380B-43AD-B06A-6DA7A6A894FE}"/>
              </a:ext>
            </a:extLst>
          </p:cNvPr>
          <p:cNvSpPr/>
          <p:nvPr/>
        </p:nvSpPr>
        <p:spPr>
          <a:xfrm>
            <a:off x="508000" y="2000250"/>
            <a:ext cx="10016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/>
              <a:t>Graphical representation of one or more triples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D7D55-45A1-4634-B791-1FDA2799CEB1}"/>
              </a:ext>
            </a:extLst>
          </p:cNvPr>
          <p:cNvSpPr txBox="1"/>
          <p:nvPr/>
        </p:nvSpPr>
        <p:spPr>
          <a:xfrm>
            <a:off x="637266" y="3167234"/>
            <a:ext cx="3034505" cy="9088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Subject IRI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D77C1-F3AC-489A-82A6-4AEB5441A261}"/>
              </a:ext>
            </a:extLst>
          </p:cNvPr>
          <p:cNvSpPr txBox="1"/>
          <p:nvPr/>
        </p:nvSpPr>
        <p:spPr>
          <a:xfrm>
            <a:off x="6373730" y="3162568"/>
            <a:ext cx="2827126" cy="9088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Object IRI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ADCB62C-BFD9-4796-81EF-415E881B7113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3671771" y="3617000"/>
            <a:ext cx="2701959" cy="4666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087F9F-7D9D-4753-BA82-586450761628}"/>
              </a:ext>
            </a:extLst>
          </p:cNvPr>
          <p:cNvSpPr txBox="1"/>
          <p:nvPr/>
        </p:nvSpPr>
        <p:spPr>
          <a:xfrm>
            <a:off x="3768697" y="2984998"/>
            <a:ext cx="240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Property IRI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823B6-473B-4742-B987-C044B9A4DE7D}"/>
              </a:ext>
            </a:extLst>
          </p:cNvPr>
          <p:cNvSpPr txBox="1"/>
          <p:nvPr/>
        </p:nvSpPr>
        <p:spPr>
          <a:xfrm>
            <a:off x="734192" y="4703104"/>
            <a:ext cx="3034505" cy="9088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Subject IRI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FFFFD-D105-44C6-B2A8-B3447A733F5E}"/>
              </a:ext>
            </a:extLst>
          </p:cNvPr>
          <p:cNvSpPr txBox="1"/>
          <p:nvPr/>
        </p:nvSpPr>
        <p:spPr>
          <a:xfrm>
            <a:off x="6410595" y="4843714"/>
            <a:ext cx="172835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“Literal”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47FEDC3-50B6-40E0-B983-3364DBD8998E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3768697" y="5157536"/>
            <a:ext cx="2641898" cy="93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A32FC2-137D-4B0D-97A5-90862D17157B}"/>
              </a:ext>
            </a:extLst>
          </p:cNvPr>
          <p:cNvSpPr txBox="1"/>
          <p:nvPr/>
        </p:nvSpPr>
        <p:spPr>
          <a:xfrm>
            <a:off x="3811056" y="4492836"/>
            <a:ext cx="240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Property IRI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7CA69-0048-4BD1-A0D3-CC2D0541288D}"/>
              </a:ext>
            </a:extLst>
          </p:cNvPr>
          <p:cNvSpPr txBox="1"/>
          <p:nvPr/>
        </p:nvSpPr>
        <p:spPr>
          <a:xfrm>
            <a:off x="920111" y="6297501"/>
            <a:ext cx="2035927" cy="7357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Subject1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92E527-9CDB-4958-90F6-4623FA7627EC}"/>
              </a:ext>
            </a:extLst>
          </p:cNvPr>
          <p:cNvSpPr txBox="1"/>
          <p:nvPr/>
        </p:nvSpPr>
        <p:spPr>
          <a:xfrm>
            <a:off x="4699000" y="5994546"/>
            <a:ext cx="2403350" cy="13416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Object1</a:t>
            </a:r>
          </a:p>
          <a:p>
            <a:r>
              <a:rPr lang="en-GB" sz="2800" dirty="0"/>
              <a:t>= Subject2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CBF0D54-603F-4C01-B889-D80485EAD170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 flipV="1">
            <a:off x="2956038" y="6665374"/>
            <a:ext cx="1742962" cy="1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81A15F-5482-4388-8672-006F6EE1E94A}"/>
              </a:ext>
            </a:extLst>
          </p:cNvPr>
          <p:cNvSpPr txBox="1"/>
          <p:nvPr/>
        </p:nvSpPr>
        <p:spPr>
          <a:xfrm>
            <a:off x="2939360" y="6142154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Property1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E4A9AAE5-3DC8-4AFE-A289-66F7A9B0F01E}"/>
              </a:ext>
            </a:extLst>
          </p:cNvPr>
          <p:cNvCxnSpPr>
            <a:cxnSpLocks/>
            <a:stCxn id="25" idx="6"/>
            <a:endCxn id="35" idx="2"/>
          </p:cNvCxnSpPr>
          <p:nvPr/>
        </p:nvCxnSpPr>
        <p:spPr>
          <a:xfrm>
            <a:off x="7102350" y="6665374"/>
            <a:ext cx="1704441" cy="23765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46E3C9-F5A7-4029-AA16-9A2044C285AF}"/>
              </a:ext>
            </a:extLst>
          </p:cNvPr>
          <p:cNvSpPr txBox="1"/>
          <p:nvPr/>
        </p:nvSpPr>
        <p:spPr>
          <a:xfrm>
            <a:off x="7077031" y="6165919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Property2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3E578-1EF6-4068-8CB5-AC0CB2E6C649}"/>
              </a:ext>
            </a:extLst>
          </p:cNvPr>
          <p:cNvSpPr txBox="1"/>
          <p:nvPr/>
        </p:nvSpPr>
        <p:spPr>
          <a:xfrm>
            <a:off x="8806791" y="6321265"/>
            <a:ext cx="1871376" cy="7357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Object2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8F41C89-46C2-404F-9AB9-6BFC665F398B}"/>
              </a:ext>
            </a:extLst>
          </p:cNvPr>
          <p:cNvCxnSpPr>
            <a:cxnSpLocks/>
            <a:stCxn id="25" idx="4"/>
            <a:endCxn id="48" idx="1"/>
          </p:cNvCxnSpPr>
          <p:nvPr/>
        </p:nvCxnSpPr>
        <p:spPr>
          <a:xfrm rot="16200000" flipH="1">
            <a:off x="6989494" y="6247382"/>
            <a:ext cx="430687" cy="2608325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A845159-DF81-449E-87BF-2C8EF9B43763}"/>
              </a:ext>
            </a:extLst>
          </p:cNvPr>
          <p:cNvSpPr txBox="1"/>
          <p:nvPr/>
        </p:nvSpPr>
        <p:spPr>
          <a:xfrm>
            <a:off x="6738393" y="7157091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Property3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E84E6F-EEA1-4EC5-8113-309B87C9656D}"/>
              </a:ext>
            </a:extLst>
          </p:cNvPr>
          <p:cNvSpPr txBox="1"/>
          <p:nvPr/>
        </p:nvSpPr>
        <p:spPr>
          <a:xfrm>
            <a:off x="8509000" y="7505279"/>
            <a:ext cx="138371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“Literal”</a:t>
            </a:r>
          </a:p>
        </p:txBody>
      </p:sp>
    </p:spTree>
    <p:extLst>
      <p:ext uri="{BB962C8B-B14F-4D97-AF65-F5344CB8AC3E}">
        <p14:creationId xmlns:p14="http://schemas.microsoft.com/office/powerpoint/2010/main" val="40833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30" grpId="0"/>
      <p:bldP spid="35" grpId="0" animBg="1"/>
      <p:bldP spid="39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97487-5AA0-403E-BBEE-D3F3322C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5B252D-87D3-4F34-8E40-38B21C38E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2080B9-2428-487E-A3B9-644B562278B4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3696846" cy="101566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RDA in RDF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14795-B4B7-4462-AB21-F2A546D9EA86}"/>
              </a:ext>
            </a:extLst>
          </p:cNvPr>
          <p:cNvSpPr txBox="1"/>
          <p:nvPr/>
        </p:nvSpPr>
        <p:spPr>
          <a:xfrm>
            <a:off x="506509" y="2305050"/>
            <a:ext cx="10591800" cy="55092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RDA uses RDF to represent </a:t>
            </a:r>
            <a:r>
              <a:rPr lang="en-GB" sz="4400" b="1" i="1" dirty="0"/>
              <a:t>RDA Reference </a:t>
            </a:r>
            <a:r>
              <a:rPr lang="en-GB" sz="4400" dirty="0"/>
              <a:t>(entities, elements, and controlled vocabularies)</a:t>
            </a:r>
          </a:p>
          <a:p>
            <a:pPr marL="407994" indent="-407994">
              <a:buFont typeface="Arial" panose="020B0604020202020204" pitchFamily="34" charset="0"/>
              <a:buChar char="•"/>
            </a:pPr>
            <a:r>
              <a:rPr lang="en-GB" sz="4400" dirty="0"/>
              <a:t>Provides data for </a:t>
            </a:r>
            <a:r>
              <a:rPr lang="en-GB" sz="4400" b="1" i="1" dirty="0"/>
              <a:t>RDA Toolkit </a:t>
            </a:r>
            <a:r>
              <a:rPr lang="en-GB" sz="4400" dirty="0"/>
              <a:t>(Glossary, element reference, navigation)</a:t>
            </a:r>
          </a:p>
          <a:p>
            <a:pPr marL="407994" indent="-407994">
              <a:buFont typeface="Arial" panose="020B0604020202020204" pitchFamily="34" charset="0"/>
              <a:buChar char="•"/>
            </a:pPr>
            <a:r>
              <a:rPr lang="en-GB" sz="4400" dirty="0"/>
              <a:t>Available from </a:t>
            </a:r>
            <a:r>
              <a:rPr lang="en-GB" sz="4400" b="1" i="1" dirty="0"/>
              <a:t>RDA Registry </a:t>
            </a:r>
            <a:r>
              <a:rPr lang="en-GB" sz="4400" dirty="0"/>
              <a:t>for external applications</a:t>
            </a:r>
          </a:p>
          <a:p>
            <a:pPr marL="865194" lvl="1" indent="-407994">
              <a:buFont typeface="Arial" panose="020B0604020202020204" pitchFamily="34" charset="0"/>
              <a:buChar char="•"/>
            </a:pPr>
            <a:r>
              <a:rPr lang="en-GB" sz="4400" dirty="0"/>
              <a:t>open license: CC0 BY</a:t>
            </a:r>
          </a:p>
        </p:txBody>
      </p:sp>
    </p:spTree>
    <p:extLst>
      <p:ext uri="{BB962C8B-B14F-4D97-AF65-F5344CB8AC3E}">
        <p14:creationId xmlns:p14="http://schemas.microsoft.com/office/powerpoint/2010/main" val="41833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789C1-FB36-42B4-8E51-15BBDFFF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D0FAD-6670-4BAB-B963-ECE9F5386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99B37-31F1-4601-9BA7-C040876C5CC2}"/>
              </a:ext>
            </a:extLst>
          </p:cNvPr>
          <p:cNvSpPr txBox="1"/>
          <p:nvPr/>
        </p:nvSpPr>
        <p:spPr>
          <a:xfrm>
            <a:off x="642840" y="270154"/>
            <a:ext cx="6800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chemeClr val="tx2"/>
                </a:solidFill>
              </a:rPr>
              <a:t>Toolkit element 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0FAD9-2A02-44FB-8C77-1B82EA7E108F}"/>
              </a:ext>
            </a:extLst>
          </p:cNvPr>
          <p:cNvSpPr txBox="1"/>
          <p:nvPr/>
        </p:nvSpPr>
        <p:spPr>
          <a:xfrm>
            <a:off x="815976" y="2076450"/>
            <a:ext cx="889115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Definition and Scope</a:t>
            </a:r>
          </a:p>
          <a:p>
            <a:r>
              <a:rPr lang="en-GB" sz="4000" dirty="0"/>
              <a:t>Element 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1A9E2-BD16-478F-9446-6E76EC9D4206}"/>
              </a:ext>
            </a:extLst>
          </p:cNvPr>
          <p:cNvSpPr txBox="1"/>
          <p:nvPr/>
        </p:nvSpPr>
        <p:spPr>
          <a:xfrm>
            <a:off x="815976" y="7153791"/>
            <a:ext cx="88911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Related Elements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6EAC1-3F31-4C48-B398-70EAAD149D8C}"/>
              </a:ext>
            </a:extLst>
          </p:cNvPr>
          <p:cNvSpPr txBox="1"/>
          <p:nvPr/>
        </p:nvSpPr>
        <p:spPr>
          <a:xfrm>
            <a:off x="815976" y="3384014"/>
            <a:ext cx="8891152" cy="378565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Prerecording</a:t>
            </a:r>
          </a:p>
          <a:p>
            <a:r>
              <a:rPr lang="en-GB" sz="4000" dirty="0"/>
              <a:t>Recording</a:t>
            </a:r>
          </a:p>
          <a:p>
            <a:pPr marL="719138"/>
            <a:r>
              <a:rPr lang="en-GB" sz="4000" dirty="0"/>
              <a:t>Recording an unstructured description</a:t>
            </a:r>
          </a:p>
          <a:p>
            <a:pPr marL="719138"/>
            <a:r>
              <a:rPr lang="en-GB" sz="4000" dirty="0"/>
              <a:t>Recording a structured description</a:t>
            </a:r>
          </a:p>
          <a:p>
            <a:pPr marL="719138"/>
            <a:r>
              <a:rPr lang="en-GB" sz="4000" dirty="0"/>
              <a:t>Recording an identifier</a:t>
            </a:r>
          </a:p>
          <a:p>
            <a:pPr marL="719138"/>
            <a:r>
              <a:rPr lang="en-GB" sz="4000" dirty="0"/>
              <a:t>Recording an IRI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4B0B2-9B62-4AFC-8BDB-E00458EED627}"/>
              </a:ext>
            </a:extLst>
          </p:cNvPr>
          <p:cNvSpPr txBox="1"/>
          <p:nvPr/>
        </p:nvSpPr>
        <p:spPr>
          <a:xfrm>
            <a:off x="10085198" y="6267450"/>
            <a:ext cx="265290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RDA 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BF5A-7DA8-44E7-BC16-2DE4797E93F9}"/>
              </a:ext>
            </a:extLst>
          </p:cNvPr>
          <p:cNvSpPr txBox="1"/>
          <p:nvPr/>
        </p:nvSpPr>
        <p:spPr>
          <a:xfrm>
            <a:off x="10261600" y="5505450"/>
            <a:ext cx="2156552" cy="58477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42932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D2034-67D2-4736-9620-DDBF26F8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November 18, 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9E31-E571-4626-876A-AFB502BC5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6A73BA-1C6B-4F51-B0B1-E8EFFAD2CFDA}"/>
              </a:ext>
            </a:extLst>
          </p:cNvPr>
          <p:cNvSpPr txBox="1">
            <a:spLocks/>
          </p:cNvSpPr>
          <p:nvPr/>
        </p:nvSpPr>
        <p:spPr>
          <a:xfrm>
            <a:off x="508000" y="476250"/>
            <a:ext cx="6096000" cy="111144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kern="0" dirty="0">
                <a:solidFill>
                  <a:schemeClr val="tx2"/>
                </a:solidFill>
              </a:rPr>
              <a:t>RDA Vocabularies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227A0-629A-449A-982E-8D4387D0C49C}"/>
              </a:ext>
            </a:extLst>
          </p:cNvPr>
          <p:cNvSpPr txBox="1"/>
          <p:nvPr/>
        </p:nvSpPr>
        <p:spPr>
          <a:xfrm>
            <a:off x="575460" y="1819905"/>
            <a:ext cx="10873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/>
              <a:t>RDA Reference</a:t>
            </a:r>
            <a:r>
              <a:rPr lang="en-GB" sz="4800" dirty="0"/>
              <a:t>:</a:t>
            </a:r>
          </a:p>
          <a:p>
            <a:pPr marL="719138"/>
            <a:r>
              <a:rPr lang="en-GB" sz="4800" dirty="0"/>
              <a:t>entities (classes), elements (properties), and terms (concepts)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13CB5-CD9E-4E02-B5B2-0983025D955C}"/>
              </a:ext>
            </a:extLst>
          </p:cNvPr>
          <p:cNvSpPr txBox="1"/>
          <p:nvPr/>
        </p:nvSpPr>
        <p:spPr>
          <a:xfrm>
            <a:off x="575460" y="5628137"/>
            <a:ext cx="9804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Published via GitHub and RDA Registry</a:t>
            </a:r>
          </a:p>
          <a:p>
            <a:pPr marL="719138"/>
            <a:r>
              <a:rPr lang="en-GB" sz="4800" dirty="0"/>
              <a:t>open license: CC0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C455-0CF4-4C39-B726-7CF4BF128EE3}"/>
              </a:ext>
            </a:extLst>
          </p:cNvPr>
          <p:cNvSpPr txBox="1"/>
          <p:nvPr/>
        </p:nvSpPr>
        <p:spPr>
          <a:xfrm>
            <a:off x="575460" y="4348457"/>
            <a:ext cx="9416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Includes translations (12+ languages)</a:t>
            </a:r>
          </a:p>
        </p:txBody>
      </p:sp>
    </p:spTree>
    <p:extLst>
      <p:ext uri="{BB962C8B-B14F-4D97-AF65-F5344CB8AC3E}">
        <p14:creationId xmlns:p14="http://schemas.microsoft.com/office/powerpoint/2010/main" val="353986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A colors">
      <a:dk1>
        <a:sysClr val="windowText" lastClr="000000"/>
      </a:dk1>
      <a:lt1>
        <a:sysClr val="window" lastClr="FFFFFF"/>
      </a:lt1>
      <a:dk2>
        <a:srgbClr val="21328A"/>
      </a:dk2>
      <a:lt2>
        <a:srgbClr val="FECE4E"/>
      </a:lt2>
      <a:accent1>
        <a:srgbClr val="F59B2D"/>
      </a:accent1>
      <a:accent2>
        <a:srgbClr val="59B2DF"/>
      </a:accent2>
      <a:accent3>
        <a:srgbClr val="CF7609"/>
      </a:accent3>
      <a:accent4>
        <a:srgbClr val="8A4F06"/>
      </a:accent4>
      <a:accent5>
        <a:srgbClr val="BFBFBF"/>
      </a:accent5>
      <a:accent6>
        <a:srgbClr val="7F7F7F"/>
      </a:accent6>
      <a:hlink>
        <a:srgbClr val="F59B2D"/>
      </a:hlink>
      <a:folHlink>
        <a:srgbClr val="2132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 template" id="{A9586000-ABCC-4F00-A5EB-CE79DC5CE2ED}" vid="{7EFD873D-87CF-4CB2-A974-3F483C95B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13957</TotalTime>
  <Words>675</Words>
  <Application>Microsoft Office PowerPoint</Application>
  <PresentationFormat>Custom</PresentationFormat>
  <Paragraphs>178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Kimberly Thornton</dc:creator>
  <cp:lastModifiedBy>Gordon Dunsire</cp:lastModifiedBy>
  <cp:revision>239</cp:revision>
  <dcterms:created xsi:type="dcterms:W3CDTF">2018-05-30T16:51:30Z</dcterms:created>
  <dcterms:modified xsi:type="dcterms:W3CDTF">2018-11-18T16:05:12Z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2018-05-30T00:00:00Z</vt:filetime>
  </property>
</Properties>
</file>