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19"/>
  </p:notesMasterIdLst>
  <p:sldIdLst>
    <p:sldId id="256" r:id="rId3"/>
    <p:sldId id="280" r:id="rId4"/>
    <p:sldId id="258" r:id="rId5"/>
    <p:sldId id="261" r:id="rId6"/>
    <p:sldId id="264" r:id="rId7"/>
    <p:sldId id="275" r:id="rId8"/>
    <p:sldId id="283" r:id="rId9"/>
    <p:sldId id="269" r:id="rId10"/>
    <p:sldId id="281" r:id="rId11"/>
    <p:sldId id="271" r:id="rId12"/>
    <p:sldId id="286" r:id="rId13"/>
    <p:sldId id="284" r:id="rId14"/>
    <p:sldId id="268" r:id="rId15"/>
    <p:sldId id="285" r:id="rId16"/>
    <p:sldId id="279" r:id="rId17"/>
    <p:sldId id="265" r:id="rId1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notesView">
  <p:normalViewPr horzBarState="maximized">
    <p:restoredLeft sz="34580" autoAdjust="0"/>
    <p:restoredTop sz="50923" autoAdjust="0"/>
  </p:normalViewPr>
  <p:slideViewPr>
    <p:cSldViewPr snapToGrid="0">
      <p:cViewPr varScale="1">
        <p:scale>
          <a:sx n="84" d="100"/>
          <a:sy n="84" d="100"/>
        </p:scale>
        <p:origin x="610" y="45"/>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p:scale>
          <a:sx n="90" d="100"/>
          <a:sy n="90" d="100"/>
        </p:scale>
        <p:origin x="2397" y="3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microsoft.com/office/2015/10/relationships/revisionInfo" Target="revisionInfo.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EF693AA-6980-49A3-9A0A-2E5F40FFCF82}" type="datetimeFigureOut">
              <a:rPr lang="en-GB" smtClean="0"/>
              <a:t>02/07/2017</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AB40ABC-08FF-40E9-9386-7C2CA2AB76A6}" type="slidenum">
              <a:rPr lang="en-GB" smtClean="0"/>
              <a:t>‹#›</a:t>
            </a:fld>
            <a:endParaRPr lang="en-GB"/>
          </a:p>
        </p:txBody>
      </p:sp>
    </p:spTree>
    <p:extLst>
      <p:ext uri="{BB962C8B-B14F-4D97-AF65-F5344CB8AC3E}">
        <p14:creationId xmlns:p14="http://schemas.microsoft.com/office/powerpoint/2010/main" val="13756215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 presentation is based on the presentation given at the RDA Steering Committee (RSC) outreach event in Chicago on 16 May 2017.</a:t>
            </a:r>
          </a:p>
          <a:p>
            <a:endParaRPr lang="en-GB" dirty="0"/>
          </a:p>
          <a:p>
            <a:r>
              <a:rPr lang="en-GB" dirty="0"/>
              <a:t>It incorporates feedback from the event, the subsequent meeting of the RSC, and further development of the 3R Project, and remains a work in progress.</a:t>
            </a:r>
          </a:p>
          <a:p>
            <a:endParaRPr lang="en-GB" dirty="0"/>
          </a:p>
        </p:txBody>
      </p:sp>
      <p:sp>
        <p:nvSpPr>
          <p:cNvPr id="4" name="Slide Number Placeholder 3"/>
          <p:cNvSpPr>
            <a:spLocks noGrp="1"/>
          </p:cNvSpPr>
          <p:nvPr>
            <p:ph type="sldNum" sz="quarter" idx="10"/>
          </p:nvPr>
        </p:nvSpPr>
        <p:spPr/>
        <p:txBody>
          <a:bodyPr/>
          <a:lstStyle/>
          <a:p>
            <a:fld id="{8AB40ABC-08FF-40E9-9386-7C2CA2AB76A6}" type="slidenum">
              <a:rPr lang="en-GB" smtClean="0"/>
              <a:t>1</a:t>
            </a:fld>
            <a:endParaRPr lang="en-GB"/>
          </a:p>
        </p:txBody>
      </p:sp>
    </p:spTree>
    <p:extLst>
      <p:ext uri="{BB962C8B-B14F-4D97-AF65-F5344CB8AC3E}">
        <p14:creationId xmlns:p14="http://schemas.microsoft.com/office/powerpoint/2010/main" val="392655457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concept of "identifying" or "known by" labels is already present in RDA.</a:t>
            </a:r>
          </a:p>
          <a:p>
            <a:endParaRPr lang="en-GB" dirty="0"/>
          </a:p>
          <a:p>
            <a:r>
              <a:rPr lang="en-GB" dirty="0"/>
              <a:t>Resources, described as Works, Expressions, Manifestations, and Items, have </a:t>
            </a:r>
            <a:r>
              <a:rPr lang="en-GB" dirty="0" err="1"/>
              <a:t>Nomens</a:t>
            </a:r>
            <a:r>
              <a:rPr lang="en-GB" dirty="0"/>
              <a:t> usually referred to as "titles"; Agents, described as Persons, Families, and Corporate Bodies, have </a:t>
            </a:r>
            <a:r>
              <a:rPr lang="en-GB" dirty="0" err="1"/>
              <a:t>Nomens</a:t>
            </a:r>
            <a:r>
              <a:rPr lang="en-GB" dirty="0"/>
              <a:t> referred to as "names". RDA has sets of elements for titles and names, arranged in hierarchies of element sub-types.</a:t>
            </a:r>
          </a:p>
          <a:p>
            <a:endParaRPr lang="en-GB" dirty="0"/>
          </a:p>
          <a:p>
            <a:r>
              <a:rPr lang="en-GB" dirty="0"/>
              <a:t>RDA also covers identifiers; there are no sub-types.</a:t>
            </a:r>
          </a:p>
          <a:p>
            <a:endParaRPr lang="en-GB" dirty="0"/>
          </a:p>
          <a:p>
            <a:r>
              <a:rPr lang="en-GB" dirty="0"/>
              <a:t>RDA does not, however, currently represent structured descriptions, in the form of access points, as elements. This now seems to be a requirement for the 4-fold path, and will be considered in the 3R Project.</a:t>
            </a:r>
          </a:p>
        </p:txBody>
      </p:sp>
      <p:sp>
        <p:nvSpPr>
          <p:cNvPr id="4" name="Slide Number Placeholder 3"/>
          <p:cNvSpPr>
            <a:spLocks noGrp="1"/>
          </p:cNvSpPr>
          <p:nvPr>
            <p:ph type="sldNum" sz="quarter" idx="10"/>
          </p:nvPr>
        </p:nvSpPr>
        <p:spPr/>
        <p:txBody>
          <a:bodyPr/>
          <a:lstStyle/>
          <a:p>
            <a:fld id="{8AB40ABC-08FF-40E9-9386-7C2CA2AB76A6}" type="slidenum">
              <a:rPr lang="en-GB" smtClean="0"/>
              <a:t>10</a:t>
            </a:fld>
            <a:endParaRPr lang="en-GB"/>
          </a:p>
        </p:txBody>
      </p:sp>
    </p:spTree>
    <p:extLst>
      <p:ext uri="{BB962C8B-B14F-4D97-AF65-F5344CB8AC3E}">
        <p14:creationId xmlns:p14="http://schemas.microsoft.com/office/powerpoint/2010/main" val="287508793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 diagram shows the RDA relationship elements between Works and </a:t>
            </a:r>
            <a:r>
              <a:rPr lang="en-GB" dirty="0" err="1"/>
              <a:t>Nomens</a:t>
            </a:r>
            <a:r>
              <a:rPr lang="en-GB" dirty="0"/>
              <a:t>. The diagram can be interpreted as an RDF graph of the relationship ontology if the connectors are assumed to be the RDFS sub-property relationship, or as a relationship hierarchy if the connectors are treated as element sub-type relationships. Nodes with solid outlines are existing RDA elements; nodes with dashed outlines are new RDA elements.</a:t>
            </a:r>
          </a:p>
          <a:p>
            <a:endParaRPr lang="en-GB" dirty="0"/>
          </a:p>
          <a:p>
            <a:r>
              <a:rPr lang="en-GB" dirty="0"/>
              <a:t>The "title" elements form a hierarchical cluster. But there is also the current relationship "[has] identifier for work": this is not a "title", so there is a requirement for a higher-level relationship of which both are sub-types or sub-properties; this is the high-level "has appellation" relationship between a Work and a </a:t>
            </a:r>
            <a:r>
              <a:rPr lang="en-GB" dirty="0" err="1"/>
              <a:t>Nomen</a:t>
            </a:r>
            <a:r>
              <a:rPr lang="en-GB" dirty="0"/>
              <a:t>.</a:t>
            </a:r>
          </a:p>
          <a:p>
            <a:endParaRPr lang="en-GB" dirty="0"/>
          </a:p>
          <a:p>
            <a:r>
              <a:rPr lang="en-GB" dirty="0"/>
              <a:t>And there is also the new relationship "[has] subject (</a:t>
            </a:r>
            <a:r>
              <a:rPr lang="en-GB" dirty="0" err="1"/>
              <a:t>nomen</a:t>
            </a:r>
            <a:r>
              <a:rPr lang="en-GB" dirty="0"/>
              <a:t>)" required for consistency with similar RDA relationships; this is not a refinement of the "has appellation of work" relationship, requiring an even higher-level relationship that is equivalent to the LRM's "has associated entity" relationship between two entities.</a:t>
            </a:r>
          </a:p>
          <a:p>
            <a:endParaRPr lang="en-GB" dirty="0"/>
          </a:p>
          <a:p>
            <a:r>
              <a:rPr lang="en-GB" dirty="0"/>
              <a:t>This allows the possibility of other new relationships, for example to link names found in a statement of responsibility directly with a Work.</a:t>
            </a:r>
          </a:p>
        </p:txBody>
      </p:sp>
      <p:sp>
        <p:nvSpPr>
          <p:cNvPr id="4" name="Slide Number Placeholder 3"/>
          <p:cNvSpPr>
            <a:spLocks noGrp="1"/>
          </p:cNvSpPr>
          <p:nvPr>
            <p:ph type="sldNum" sz="quarter" idx="10"/>
          </p:nvPr>
        </p:nvSpPr>
        <p:spPr/>
        <p:txBody>
          <a:bodyPr/>
          <a:lstStyle/>
          <a:p>
            <a:fld id="{8AB40ABC-08FF-40E9-9386-7C2CA2AB76A6}" type="slidenum">
              <a:rPr lang="en-GB" smtClean="0"/>
              <a:t>11</a:t>
            </a:fld>
            <a:endParaRPr lang="en-GB"/>
          </a:p>
        </p:txBody>
      </p:sp>
    </p:spTree>
    <p:extLst>
      <p:ext uri="{BB962C8B-B14F-4D97-AF65-F5344CB8AC3E}">
        <p14:creationId xmlns:p14="http://schemas.microsoft.com/office/powerpoint/2010/main" val="395294198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This diagram shows the RDA relationship elements between Persons and </a:t>
            </a:r>
            <a:r>
              <a:rPr lang="en-GB" dirty="0" err="1"/>
              <a:t>Nomens</a:t>
            </a:r>
            <a:r>
              <a:rPr lang="en-GB" dirty="0"/>
              <a:t>. It has a similar structure to the Work to </a:t>
            </a:r>
            <a:r>
              <a:rPr lang="en-GB" dirty="0" err="1"/>
              <a:t>Nomen</a:t>
            </a:r>
            <a:r>
              <a:rPr lang="en-GB" dirty="0"/>
              <a:t> relationships diagram</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r>
              <a:rPr lang="en-GB" dirty="0"/>
              <a:t>It exposes the conflation of "name of …" elements as unstructured descriptions, for example the form of name appearing on sources of information, and as structured descriptions, for example a normalized form of name used as the basis of an access point.</a:t>
            </a:r>
          </a:p>
          <a:p>
            <a:endParaRPr lang="en-GB" dirty="0"/>
          </a:p>
          <a:p>
            <a:r>
              <a:rPr lang="en-GB" dirty="0"/>
              <a:t>The 3R Project is investigating the clarification and distinction between different forms of name for the same agent.</a:t>
            </a:r>
          </a:p>
          <a:p>
            <a:endParaRPr lang="en-GB" dirty="0"/>
          </a:p>
          <a:p>
            <a:r>
              <a:rPr lang="en-GB" dirty="0"/>
              <a:t>For example, "Gordon Dunsire", "G. J. Dunsire", etc. are forms of name that appear on sources of information, and are unstructured descriptions, while "Dunsire, Gordon", "Dunsire, G. J.", etc. are normalized forms that are the basis of access points or structured descriptions.</a:t>
            </a:r>
          </a:p>
          <a:p>
            <a:endParaRPr lang="en-GB" dirty="0"/>
          </a:p>
        </p:txBody>
      </p:sp>
      <p:sp>
        <p:nvSpPr>
          <p:cNvPr id="4" name="Slide Number Placeholder 3"/>
          <p:cNvSpPr>
            <a:spLocks noGrp="1"/>
          </p:cNvSpPr>
          <p:nvPr>
            <p:ph type="sldNum" sz="quarter" idx="10"/>
          </p:nvPr>
        </p:nvSpPr>
        <p:spPr/>
        <p:txBody>
          <a:bodyPr/>
          <a:lstStyle/>
          <a:p>
            <a:fld id="{8AB40ABC-08FF-40E9-9386-7C2CA2AB76A6}" type="slidenum">
              <a:rPr lang="en-GB" smtClean="0"/>
              <a:t>12</a:t>
            </a:fld>
            <a:endParaRPr lang="en-GB"/>
          </a:p>
        </p:txBody>
      </p:sp>
    </p:spTree>
    <p:extLst>
      <p:ext uri="{BB962C8B-B14F-4D97-AF65-F5344CB8AC3E}">
        <p14:creationId xmlns:p14="http://schemas.microsoft.com/office/powerpoint/2010/main" val="257422730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LRM attribute for Manifestation statement supports the principle of representation – how a resource (manifestation) describes itself.</a:t>
            </a:r>
          </a:p>
          <a:p>
            <a:endParaRPr lang="en-GB" dirty="0"/>
          </a:p>
          <a:p>
            <a:r>
              <a:rPr lang="en-GB" dirty="0"/>
              <a:t>The data is usually transcribed from an exemplar of the manifestation, and supports the user task Identify only.</a:t>
            </a:r>
          </a:p>
        </p:txBody>
      </p:sp>
      <p:sp>
        <p:nvSpPr>
          <p:cNvPr id="4" name="Slide Number Placeholder 3"/>
          <p:cNvSpPr>
            <a:spLocks noGrp="1"/>
          </p:cNvSpPr>
          <p:nvPr>
            <p:ph type="sldNum" sz="quarter" idx="10"/>
          </p:nvPr>
        </p:nvSpPr>
        <p:spPr/>
        <p:txBody>
          <a:bodyPr/>
          <a:lstStyle/>
          <a:p>
            <a:fld id="{8AB40ABC-08FF-40E9-9386-7C2CA2AB76A6}" type="slidenum">
              <a:rPr lang="en-GB" smtClean="0"/>
              <a:t>13</a:t>
            </a:fld>
            <a:endParaRPr lang="en-GB"/>
          </a:p>
        </p:txBody>
      </p:sp>
    </p:spTree>
    <p:extLst>
      <p:ext uri="{BB962C8B-B14F-4D97-AF65-F5344CB8AC3E}">
        <p14:creationId xmlns:p14="http://schemas.microsoft.com/office/powerpoint/2010/main" val="116669528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RDA implementation of Manifestation statement keeps specific kinds of statement at a broad level of granularity in order to cover a wide range of ways in which the data is presented on the manifestation.</a:t>
            </a:r>
          </a:p>
          <a:p>
            <a:endParaRPr lang="en-GB" dirty="0"/>
          </a:p>
          <a:p>
            <a:r>
              <a:rPr lang="en-GB" dirty="0"/>
              <a:t>The specific kinds of statement do not have internal structure; there is only one level of hierarchy, and the specific manifestation statements are all sub-types of the general element. Internal structure is not required to support the user task Identify, and in many cases can be counter-productive. For example, it may be difficult to make a useful transcription of just the place(s) of publication.</a:t>
            </a:r>
          </a:p>
          <a:p>
            <a:endParaRPr lang="en-GB" dirty="0"/>
          </a:p>
          <a:p>
            <a:r>
              <a:rPr lang="en-GB" dirty="0"/>
              <a:t>These are some of the new RDA elements for manifestation statements. They use a labelling pattern for consistency and to distinguish them from the current hybrid transcription/recording elements, which are being retained to accommodate current practice.</a:t>
            </a:r>
          </a:p>
        </p:txBody>
      </p:sp>
      <p:sp>
        <p:nvSpPr>
          <p:cNvPr id="4" name="Slide Number Placeholder 3"/>
          <p:cNvSpPr>
            <a:spLocks noGrp="1"/>
          </p:cNvSpPr>
          <p:nvPr>
            <p:ph type="sldNum" sz="quarter" idx="10"/>
          </p:nvPr>
        </p:nvSpPr>
        <p:spPr/>
        <p:txBody>
          <a:bodyPr/>
          <a:lstStyle/>
          <a:p>
            <a:fld id="{8AB40ABC-08FF-40E9-9386-7C2CA2AB76A6}" type="slidenum">
              <a:rPr lang="en-GB" smtClean="0"/>
              <a:t>14</a:t>
            </a:fld>
            <a:endParaRPr lang="en-GB"/>
          </a:p>
        </p:txBody>
      </p:sp>
    </p:spTree>
    <p:extLst>
      <p:ext uri="{BB962C8B-B14F-4D97-AF65-F5344CB8AC3E}">
        <p14:creationId xmlns:p14="http://schemas.microsoft.com/office/powerpoint/2010/main" val="259298836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To return to the issue of non-human persons (Martians?) being named in a statement of responsibility, this is an example of how it might be resolved.</a:t>
            </a:r>
          </a:p>
          <a:p>
            <a:endParaRPr lang="en-GB" dirty="0"/>
          </a:p>
          <a:p>
            <a:r>
              <a:rPr lang="en-GB" dirty="0"/>
              <a:t>This volume has a non-human entity, a cartoon animal, named in a statement of responsibility. The top set of metadata shows a new manifestation statement element with a basic WYSIWYG transcription and two of the existing hybrid elements that are used for "normalized" transcription.</a:t>
            </a:r>
          </a:p>
          <a:p>
            <a:endParaRPr lang="en-GB" dirty="0"/>
          </a:p>
          <a:p>
            <a:r>
              <a:rPr lang="en-GB" dirty="0"/>
              <a:t>We have a name, but we do not know which agent (one or more human beings) the name is an appellation of, so it is difficult to link the name to the creator role. We could use a placeholder Agent entity, with the name as a pseudonym, or we can introduce a new relationship designator that links the name directly to </a:t>
            </a:r>
            <a:r>
              <a:rPr lang="en-GB"/>
              <a:t>the work.</a:t>
            </a:r>
            <a:endParaRPr lang="en-GB" dirty="0"/>
          </a:p>
          <a:p>
            <a:endParaRPr lang="en-GB" dirty="0"/>
          </a:p>
          <a:p>
            <a:r>
              <a:rPr lang="en-GB" dirty="0"/>
              <a:t>This approach is being investigated by the RSC Fictitious Entities Working Group</a:t>
            </a:r>
          </a:p>
        </p:txBody>
      </p:sp>
      <p:sp>
        <p:nvSpPr>
          <p:cNvPr id="4" name="Slide Number Placeholder 3"/>
          <p:cNvSpPr>
            <a:spLocks noGrp="1"/>
          </p:cNvSpPr>
          <p:nvPr>
            <p:ph type="sldNum" sz="quarter" idx="10"/>
          </p:nvPr>
        </p:nvSpPr>
        <p:spPr/>
        <p:txBody>
          <a:bodyPr/>
          <a:lstStyle/>
          <a:p>
            <a:fld id="{8AB40ABC-08FF-40E9-9386-7C2CA2AB76A6}" type="slidenum">
              <a:rPr lang="en-GB" smtClean="0"/>
              <a:t>15</a:t>
            </a:fld>
            <a:endParaRPr lang="en-GB"/>
          </a:p>
        </p:txBody>
      </p:sp>
    </p:spTree>
    <p:extLst>
      <p:ext uri="{BB962C8B-B14F-4D97-AF65-F5344CB8AC3E}">
        <p14:creationId xmlns:p14="http://schemas.microsoft.com/office/powerpoint/2010/main" val="230327604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F0AE34AA-D804-4CB9-B15D-A67A5BA83B42}" type="slidenum">
              <a:rPr lang="en-US" smtClean="0"/>
              <a:t>16</a:t>
            </a:fld>
            <a:endParaRPr lang="en-US"/>
          </a:p>
        </p:txBody>
      </p:sp>
    </p:spTree>
    <p:extLst>
      <p:ext uri="{BB962C8B-B14F-4D97-AF65-F5344CB8AC3E}">
        <p14:creationId xmlns:p14="http://schemas.microsoft.com/office/powerpoint/2010/main" val="17979291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8AB40ABC-08FF-40E9-9386-7C2CA2AB76A6}" type="slidenum">
              <a:rPr lang="en-GB" smtClean="0"/>
              <a:t>2</a:t>
            </a:fld>
            <a:endParaRPr lang="en-GB"/>
          </a:p>
        </p:txBody>
      </p:sp>
    </p:spTree>
    <p:extLst>
      <p:ext uri="{BB962C8B-B14F-4D97-AF65-F5344CB8AC3E}">
        <p14:creationId xmlns:p14="http://schemas.microsoft.com/office/powerpoint/2010/main" val="24987216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LRM uses a super-entity, "Res", to model high-level relationships and attributes for all other entities. In RDA, the super-entity "RDA Entity" is used in place of Res for all other RDA entities. RDA Entity is a sub-type (sub-class in RDF) of Res.</a:t>
            </a:r>
          </a:p>
          <a:p>
            <a:endParaRPr lang="en-GB" dirty="0"/>
          </a:p>
          <a:p>
            <a:r>
              <a:rPr lang="en-GB" dirty="0"/>
              <a:t>This RDF graph shows new RDA entities taken from the LRM: </a:t>
            </a:r>
            <a:r>
              <a:rPr lang="en-GB" dirty="0" err="1"/>
              <a:t>Nomen</a:t>
            </a:r>
            <a:r>
              <a:rPr lang="en-GB" dirty="0"/>
              <a:t>, Place, Time-span, Collective Agent, and Agent. Current RDA entities are labelled only with their initials. The graph also shows the high-level relationships between the new and current entities.</a:t>
            </a:r>
          </a:p>
          <a:p>
            <a:endParaRPr lang="en-GB" dirty="0"/>
          </a:p>
          <a:p>
            <a:r>
              <a:rPr lang="en-GB" dirty="0"/>
              <a:t>The only RDA entity which does not fit without significant modification is Person. In the LRM, the definition of this entity restricts it to a human being, and non-humans including animals, fictitious and legendary beings, and natural </a:t>
            </a:r>
            <a:r>
              <a:rPr lang="en-GB" dirty="0" err="1"/>
              <a:t>phemomena</a:t>
            </a:r>
            <a:r>
              <a:rPr lang="en-GB" dirty="0"/>
              <a:t>, are excluded.</a:t>
            </a:r>
          </a:p>
          <a:p>
            <a:endParaRPr lang="en-GB" dirty="0"/>
          </a:p>
          <a:p>
            <a:r>
              <a:rPr lang="en-GB" dirty="0"/>
              <a:t>The integrated semantic structure of the LRM and RDA entities allows the RDA relationships to be refinements of the high-level LRM relationships, as element sub-types (sub-properties in RDF).</a:t>
            </a:r>
          </a:p>
        </p:txBody>
      </p:sp>
      <p:sp>
        <p:nvSpPr>
          <p:cNvPr id="4" name="Slide Number Placeholder 3"/>
          <p:cNvSpPr>
            <a:spLocks noGrp="1"/>
          </p:cNvSpPr>
          <p:nvPr>
            <p:ph type="sldNum" sz="quarter" idx="10"/>
          </p:nvPr>
        </p:nvSpPr>
        <p:spPr/>
        <p:txBody>
          <a:bodyPr/>
          <a:lstStyle/>
          <a:p>
            <a:fld id="{8AB40ABC-08FF-40E9-9386-7C2CA2AB76A6}" type="slidenum">
              <a:rPr lang="en-GB" smtClean="0"/>
              <a:t>3</a:t>
            </a:fld>
            <a:endParaRPr lang="en-GB"/>
          </a:p>
        </p:txBody>
      </p:sp>
    </p:spTree>
    <p:extLst>
      <p:ext uri="{BB962C8B-B14F-4D97-AF65-F5344CB8AC3E}">
        <p14:creationId xmlns:p14="http://schemas.microsoft.com/office/powerpoint/2010/main" val="41461267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err="1"/>
              <a:t>Nomen</a:t>
            </a:r>
            <a:r>
              <a:rPr lang="en-GB" dirty="0"/>
              <a:t> is a new LRM entity for RDA, and represents the class of strings (names, titles, etc.) used to label and identify any other entity. The high-level relationship between RDA Entity and </a:t>
            </a:r>
            <a:r>
              <a:rPr lang="en-GB" dirty="0" err="1"/>
              <a:t>Nomen</a:t>
            </a:r>
            <a:r>
              <a:rPr lang="en-GB" dirty="0"/>
              <a:t> is "has appellation". This essentially says "All things have names". The current RDA relationships between an entity and an identifying label are refinements of the high-level relationships. So "[has] title proper" is a refinement of the "has appellation" relationship between a Manifestation and a </a:t>
            </a:r>
            <a:r>
              <a:rPr lang="en-GB" dirty="0" err="1"/>
              <a:t>Nomen</a:t>
            </a:r>
            <a:r>
              <a:rPr lang="en-GB" dirty="0"/>
              <a:t>.</a:t>
            </a:r>
          </a:p>
          <a:p>
            <a:endParaRPr lang="en-GB" dirty="0"/>
          </a:p>
          <a:p>
            <a:r>
              <a:rPr lang="en-GB" dirty="0"/>
              <a:t>The </a:t>
            </a:r>
            <a:r>
              <a:rPr lang="en-GB" dirty="0" err="1"/>
              <a:t>Nomen</a:t>
            </a:r>
            <a:r>
              <a:rPr lang="en-GB" dirty="0"/>
              <a:t> entity is always associated with the string of characters, symbols, etc. that constitutes the "name" or other label by which the entity is known or called. The "has </a:t>
            </a:r>
            <a:r>
              <a:rPr lang="en-GB" dirty="0" err="1"/>
              <a:t>nomen</a:t>
            </a:r>
            <a:r>
              <a:rPr lang="en-GB" dirty="0"/>
              <a:t> string" relationship associates the </a:t>
            </a:r>
            <a:r>
              <a:rPr lang="en-GB" dirty="0" err="1"/>
              <a:t>Nomen</a:t>
            </a:r>
            <a:r>
              <a:rPr lang="en-GB" dirty="0"/>
              <a:t> with its string. The chain of relationships "has title proper" + "has </a:t>
            </a:r>
            <a:r>
              <a:rPr lang="en-GB" dirty="0" err="1"/>
              <a:t>nomen</a:t>
            </a:r>
            <a:r>
              <a:rPr lang="en-GB" dirty="0"/>
              <a:t> string" can be short-cut to give the current RDA model of "appellation" attributes.</a:t>
            </a:r>
          </a:p>
          <a:p>
            <a:endParaRPr lang="en-GB" dirty="0"/>
          </a:p>
          <a:p>
            <a:r>
              <a:rPr lang="en-GB" dirty="0"/>
              <a:t>Similarly, the RDA "[has] identifier for …" attributes are also refinements of "has appellation". Note that the </a:t>
            </a:r>
            <a:r>
              <a:rPr lang="en-GB" dirty="0" err="1"/>
              <a:t>nomen</a:t>
            </a:r>
            <a:r>
              <a:rPr lang="en-GB" dirty="0"/>
              <a:t> string is this example may look like an ISSN, but it could be some other kind of identifier. More information about the </a:t>
            </a:r>
            <a:r>
              <a:rPr lang="en-GB" dirty="0" err="1"/>
              <a:t>Nomen</a:t>
            </a:r>
            <a:r>
              <a:rPr lang="en-GB" dirty="0"/>
              <a:t> is needed; this is one reason for treating such string labels as an entity or class that can have other attributes and relationships.</a:t>
            </a:r>
          </a:p>
          <a:p>
            <a:endParaRPr lang="en-GB" dirty="0"/>
          </a:p>
        </p:txBody>
      </p:sp>
      <p:sp>
        <p:nvSpPr>
          <p:cNvPr id="4" name="Slide Number Placeholder 3"/>
          <p:cNvSpPr>
            <a:spLocks noGrp="1"/>
          </p:cNvSpPr>
          <p:nvPr>
            <p:ph type="sldNum" sz="quarter" idx="10"/>
          </p:nvPr>
        </p:nvSpPr>
        <p:spPr/>
        <p:txBody>
          <a:bodyPr/>
          <a:lstStyle/>
          <a:p>
            <a:fld id="{8AB40ABC-08FF-40E9-9386-7C2CA2AB76A6}" type="slidenum">
              <a:rPr lang="en-GB" smtClean="0"/>
              <a:t>4</a:t>
            </a:fld>
            <a:endParaRPr lang="en-GB"/>
          </a:p>
        </p:txBody>
      </p:sp>
    </p:spTree>
    <p:extLst>
      <p:ext uri="{BB962C8B-B14F-4D97-AF65-F5344CB8AC3E}">
        <p14:creationId xmlns:p14="http://schemas.microsoft.com/office/powerpoint/2010/main" val="28095946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current RDA instructions allow an related entity to be described using three distinct types of string: an unstructured description, a structured description, or an identifier. In addition, RDA implicitly allows a related entity to be identified by an Internationalized Resource Identifier (IRI) or URI; the related entity is represented as a thing, not a string.</a:t>
            </a:r>
          </a:p>
          <a:p>
            <a:endParaRPr lang="en-GB" dirty="0"/>
          </a:p>
          <a:p>
            <a:r>
              <a:rPr lang="en-GB" dirty="0"/>
              <a:t>But all things have names: the related entity represented as a thing may have each of the equivalent strings as a </a:t>
            </a:r>
            <a:r>
              <a:rPr lang="en-GB" dirty="0" err="1"/>
              <a:t>nomen</a:t>
            </a:r>
            <a:r>
              <a:rPr lang="en-GB" dirty="0"/>
              <a:t> string of some related </a:t>
            </a:r>
            <a:r>
              <a:rPr lang="en-GB" dirty="0" err="1"/>
              <a:t>Nomen</a:t>
            </a:r>
            <a:r>
              <a:rPr lang="en-GB" dirty="0"/>
              <a:t>. It is a moot point whether an unstructured description is a </a:t>
            </a:r>
            <a:r>
              <a:rPr lang="en-GB" dirty="0" err="1"/>
              <a:t>nomen</a:t>
            </a:r>
            <a:r>
              <a:rPr lang="en-GB" dirty="0"/>
              <a:t> string …</a:t>
            </a:r>
          </a:p>
          <a:p>
            <a:endParaRPr lang="en-GB" dirty="0"/>
          </a:p>
          <a:p>
            <a:r>
              <a:rPr lang="en-GB" dirty="0"/>
              <a:t>RDA's 4-fold path is thus an extension of LRM's "has appellation" relationship.</a:t>
            </a:r>
          </a:p>
        </p:txBody>
      </p:sp>
      <p:sp>
        <p:nvSpPr>
          <p:cNvPr id="4" name="Slide Number Placeholder 3"/>
          <p:cNvSpPr>
            <a:spLocks noGrp="1"/>
          </p:cNvSpPr>
          <p:nvPr>
            <p:ph type="sldNum" sz="quarter" idx="10"/>
          </p:nvPr>
        </p:nvSpPr>
        <p:spPr/>
        <p:txBody>
          <a:bodyPr/>
          <a:lstStyle/>
          <a:p>
            <a:fld id="{8AB40ABC-08FF-40E9-9386-7C2CA2AB76A6}" type="slidenum">
              <a:rPr lang="en-GB" smtClean="0"/>
              <a:t>5</a:t>
            </a:fld>
            <a:endParaRPr lang="en-GB"/>
          </a:p>
        </p:txBody>
      </p:sp>
    </p:spTree>
    <p:extLst>
      <p:ext uri="{BB962C8B-B14F-4D97-AF65-F5344CB8AC3E}">
        <p14:creationId xmlns:p14="http://schemas.microsoft.com/office/powerpoint/2010/main" val="2385761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4-fold path accommodates both string and thing data.</a:t>
            </a:r>
          </a:p>
          <a:p>
            <a:endParaRPr lang="en-GB" dirty="0"/>
          </a:p>
          <a:p>
            <a:r>
              <a:rPr lang="en-GB" dirty="0"/>
              <a:t>This is compatible with the LRM which allows attributes to be treated as relationships, and relationships to be treated as attributes.</a:t>
            </a:r>
          </a:p>
        </p:txBody>
      </p:sp>
      <p:sp>
        <p:nvSpPr>
          <p:cNvPr id="4" name="Slide Number Placeholder 3"/>
          <p:cNvSpPr>
            <a:spLocks noGrp="1"/>
          </p:cNvSpPr>
          <p:nvPr>
            <p:ph type="sldNum" sz="quarter" idx="10"/>
          </p:nvPr>
        </p:nvSpPr>
        <p:spPr/>
        <p:txBody>
          <a:bodyPr/>
          <a:lstStyle/>
          <a:p>
            <a:fld id="{8AB40ABC-08FF-40E9-9386-7C2CA2AB76A6}" type="slidenum">
              <a:rPr lang="en-GB" smtClean="0"/>
              <a:t>6</a:t>
            </a:fld>
            <a:endParaRPr lang="en-GB"/>
          </a:p>
        </p:txBody>
      </p:sp>
    </p:spTree>
    <p:extLst>
      <p:ext uri="{BB962C8B-B14F-4D97-AF65-F5344CB8AC3E}">
        <p14:creationId xmlns:p14="http://schemas.microsoft.com/office/powerpoint/2010/main" val="32515726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distinction between an unstructured description and a structured description lies with the string containing structured data.</a:t>
            </a:r>
          </a:p>
          <a:p>
            <a:endParaRPr lang="en-GB" dirty="0"/>
          </a:p>
          <a:p>
            <a:r>
              <a:rPr lang="en-GB" dirty="0"/>
              <a:t>An unstructured description is assumed to have no internal structure that can be parsed by an application, except for standard string manipulation such as keyword extraction.</a:t>
            </a:r>
          </a:p>
          <a:p>
            <a:endParaRPr lang="en-GB" dirty="0"/>
          </a:p>
          <a:p>
            <a:r>
              <a:rPr lang="en-GB" dirty="0"/>
              <a:t>A structured description has some kind of internal structure. An "aggregated statement" for a super-element is a string composed of the string values of its sub-elements with an indication of what string </a:t>
            </a:r>
            <a:r>
              <a:rPr lang="en-GB" dirty="0" err="1"/>
              <a:t>iss</a:t>
            </a:r>
            <a:r>
              <a:rPr lang="en-GB" dirty="0"/>
              <a:t> associated with what sub-element, through the use of punctuation or name/value pairs.</a:t>
            </a:r>
          </a:p>
          <a:p>
            <a:endParaRPr lang="en-GB" dirty="0"/>
          </a:p>
          <a:p>
            <a:r>
              <a:rPr lang="en-GB" dirty="0"/>
              <a:t>A structured description may also have external structure, such as a term taken from a controlled vocabulary or authority file.</a:t>
            </a:r>
          </a:p>
        </p:txBody>
      </p:sp>
      <p:sp>
        <p:nvSpPr>
          <p:cNvPr id="4" name="Slide Number Placeholder 3"/>
          <p:cNvSpPr>
            <a:spLocks noGrp="1"/>
          </p:cNvSpPr>
          <p:nvPr>
            <p:ph type="sldNum" sz="quarter" idx="10"/>
          </p:nvPr>
        </p:nvSpPr>
        <p:spPr/>
        <p:txBody>
          <a:bodyPr/>
          <a:lstStyle/>
          <a:p>
            <a:fld id="{8AB40ABC-08FF-40E9-9386-7C2CA2AB76A6}" type="slidenum">
              <a:rPr lang="en-GB" smtClean="0"/>
              <a:t>7</a:t>
            </a:fld>
            <a:endParaRPr lang="en-GB"/>
          </a:p>
        </p:txBody>
      </p:sp>
    </p:spTree>
    <p:extLst>
      <p:ext uri="{BB962C8B-B14F-4D97-AF65-F5344CB8AC3E}">
        <p14:creationId xmlns:p14="http://schemas.microsoft.com/office/powerpoint/2010/main" val="416813517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RDA does not currently distinguish between general identifiers and IRIs. Such a distinction is required for the 4-fold path to be recorded as RDA data in a well-formed way.</a:t>
            </a:r>
          </a:p>
          <a:p>
            <a:endParaRPr lang="en-GB" dirty="0"/>
          </a:p>
          <a:p>
            <a:r>
              <a:rPr lang="en-GB" dirty="0"/>
              <a:t>The distinction lies in the guaranteed global uniqueness of an IRI required for machine-processing. Other identifiers cannot be guaranteed to be unique at global level, including international identifiers such as ISBNs and ISSNs. For example, the same ISBN is often used for different Manifestations.</a:t>
            </a:r>
          </a:p>
          <a:p>
            <a:endParaRPr lang="en-GB" dirty="0"/>
          </a:p>
          <a:p>
            <a:r>
              <a:rPr lang="en-GB" dirty="0"/>
              <a:t>There is also a requirement to distinguish an identifier from other forms of </a:t>
            </a:r>
            <a:r>
              <a:rPr lang="en-GB" dirty="0" err="1"/>
              <a:t>Nomen</a:t>
            </a:r>
            <a:r>
              <a:rPr lang="en-GB" dirty="0"/>
              <a:t>; they all "identify" or "describe" an entity. The distinction is linguistic: identifiers are usually coded and intended for machine processing, and can be considered distinct from language-based labels, even if they carry hints of human or social labelling.</a:t>
            </a:r>
          </a:p>
        </p:txBody>
      </p:sp>
      <p:sp>
        <p:nvSpPr>
          <p:cNvPr id="4" name="Slide Number Placeholder 3"/>
          <p:cNvSpPr>
            <a:spLocks noGrp="1"/>
          </p:cNvSpPr>
          <p:nvPr>
            <p:ph type="sldNum" sz="quarter" idx="10"/>
          </p:nvPr>
        </p:nvSpPr>
        <p:spPr/>
        <p:txBody>
          <a:bodyPr/>
          <a:lstStyle/>
          <a:p>
            <a:fld id="{8AB40ABC-08FF-40E9-9386-7C2CA2AB76A6}" type="slidenum">
              <a:rPr lang="en-GB" smtClean="0"/>
              <a:t>8</a:t>
            </a:fld>
            <a:endParaRPr lang="en-GB"/>
          </a:p>
        </p:txBody>
      </p:sp>
    </p:spTree>
    <p:extLst>
      <p:ext uri="{BB962C8B-B14F-4D97-AF65-F5344CB8AC3E}">
        <p14:creationId xmlns:p14="http://schemas.microsoft.com/office/powerpoint/2010/main" val="18630095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user task Identify is best served with an identifier (Identifier or IRI path). If these are available, there is no need for a unique and distinct string label; there is no requirement for a preferred </a:t>
            </a:r>
            <a:r>
              <a:rPr lang="en-GB" dirty="0" err="1"/>
              <a:t>nomen</a:t>
            </a:r>
            <a:r>
              <a:rPr lang="en-GB" dirty="0"/>
              <a:t>.</a:t>
            </a:r>
          </a:p>
          <a:p>
            <a:endParaRPr lang="en-GB" dirty="0"/>
          </a:p>
          <a:p>
            <a:r>
              <a:rPr lang="en-GB" dirty="0"/>
              <a:t>Of course, human-readable </a:t>
            </a:r>
            <a:r>
              <a:rPr lang="en-GB" dirty="0" err="1"/>
              <a:t>nomens</a:t>
            </a:r>
            <a:r>
              <a:rPr lang="en-GB" dirty="0"/>
              <a:t> are required for the user tasks Find and Explore.</a:t>
            </a:r>
          </a:p>
          <a:p>
            <a:endParaRPr lang="en-GB" dirty="0"/>
          </a:p>
          <a:p>
            <a:r>
              <a:rPr lang="en-GB" dirty="0"/>
              <a:t>This results in a shift of emphasis in traditional authority control systems, from developing preferred or authoritative forms of </a:t>
            </a:r>
            <a:r>
              <a:rPr lang="en-GB" dirty="0" err="1"/>
              <a:t>nomen</a:t>
            </a:r>
            <a:r>
              <a:rPr lang="en-GB" dirty="0"/>
              <a:t> to maintaining multiple forms that can be used for Find and Explore. This is essentially what happens in VIAF, where all local "preferred" forms are treated equally; that is, there is no selection of one local form to be the preferred form overall.</a:t>
            </a:r>
          </a:p>
          <a:p>
            <a:endParaRPr lang="en-GB" dirty="0"/>
          </a:p>
          <a:p>
            <a:r>
              <a:rPr lang="en-GB" dirty="0"/>
              <a:t>This also applies to Vocabulary Encoding Schemes and other forms of KOS (knowledge organization systems) in linked data environments. Although SKOS accommodates a "preferred label", it is not mandatory; the concept or instance is uniquely identified by an IRI.</a:t>
            </a:r>
          </a:p>
        </p:txBody>
      </p:sp>
      <p:sp>
        <p:nvSpPr>
          <p:cNvPr id="4" name="Slide Number Placeholder 3"/>
          <p:cNvSpPr>
            <a:spLocks noGrp="1"/>
          </p:cNvSpPr>
          <p:nvPr>
            <p:ph type="sldNum" sz="quarter" idx="10"/>
          </p:nvPr>
        </p:nvSpPr>
        <p:spPr/>
        <p:txBody>
          <a:bodyPr/>
          <a:lstStyle/>
          <a:p>
            <a:fld id="{8AB40ABC-08FF-40E9-9386-7C2CA2AB76A6}" type="slidenum">
              <a:rPr lang="en-GB" smtClean="0"/>
              <a:t>9</a:t>
            </a:fld>
            <a:endParaRPr lang="en-GB"/>
          </a:p>
        </p:txBody>
      </p:sp>
    </p:spTree>
    <p:extLst>
      <p:ext uri="{BB962C8B-B14F-4D97-AF65-F5344CB8AC3E}">
        <p14:creationId xmlns:p14="http://schemas.microsoft.com/office/powerpoint/2010/main" val="18458288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49A3B1F-CEAC-48AC-BBFD-248665FF9153}" type="datetimeFigureOut">
              <a:rPr lang="en-GB" smtClean="0"/>
              <a:t>02/07/2017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3C8BB97-C203-47C2-9AD1-E2B6849B25E3}" type="slidenum">
              <a:rPr lang="en-GB" smtClean="0"/>
              <a:t>‹#›</a:t>
            </a:fld>
            <a:endParaRPr lang="en-GB"/>
          </a:p>
        </p:txBody>
      </p:sp>
    </p:spTree>
    <p:extLst>
      <p:ext uri="{BB962C8B-B14F-4D97-AF65-F5344CB8AC3E}">
        <p14:creationId xmlns:p14="http://schemas.microsoft.com/office/powerpoint/2010/main" val="2413791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49A3B1F-CEAC-48AC-BBFD-248665FF9153}" type="datetimeFigureOut">
              <a:rPr lang="en-GB" smtClean="0"/>
              <a:t>02/07/2017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3C8BB97-C203-47C2-9AD1-E2B6849B25E3}" type="slidenum">
              <a:rPr lang="en-GB" smtClean="0"/>
              <a:t>‹#›</a:t>
            </a:fld>
            <a:endParaRPr lang="en-GB"/>
          </a:p>
        </p:txBody>
      </p:sp>
    </p:spTree>
    <p:extLst>
      <p:ext uri="{BB962C8B-B14F-4D97-AF65-F5344CB8AC3E}">
        <p14:creationId xmlns:p14="http://schemas.microsoft.com/office/powerpoint/2010/main" val="30489314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49A3B1F-CEAC-48AC-BBFD-248665FF9153}" type="datetimeFigureOut">
              <a:rPr lang="en-GB" smtClean="0"/>
              <a:t>02/07/2017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3C8BB97-C203-47C2-9AD1-E2B6849B25E3}" type="slidenum">
              <a:rPr lang="en-GB" smtClean="0"/>
              <a:t>‹#›</a:t>
            </a:fld>
            <a:endParaRPr lang="en-GB"/>
          </a:p>
        </p:txBody>
      </p:sp>
    </p:spTree>
    <p:extLst>
      <p:ext uri="{BB962C8B-B14F-4D97-AF65-F5344CB8AC3E}">
        <p14:creationId xmlns:p14="http://schemas.microsoft.com/office/powerpoint/2010/main" val="42815323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649A3B1F-CEAC-48AC-BBFD-248665FF9153}" type="datetimeFigureOut">
              <a:rPr lang="en-GB" smtClean="0"/>
              <a:t>02/07/2017</a:t>
            </a:fld>
            <a:endParaRPr lang="en-GB"/>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A3C8BB97-C203-47C2-9AD1-E2B6849B25E3}" type="slidenum">
              <a:rPr lang="en-GB" smtClean="0"/>
              <a:t>‹#›</a:t>
            </a:fld>
            <a:endParaRPr lang="en-GB"/>
          </a:p>
        </p:txBody>
      </p:sp>
    </p:spTree>
    <p:extLst>
      <p:ext uri="{BB962C8B-B14F-4D97-AF65-F5344CB8AC3E}">
        <p14:creationId xmlns:p14="http://schemas.microsoft.com/office/powerpoint/2010/main" val="67744449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649A3B1F-CEAC-48AC-BBFD-248665FF9153}" type="datetimeFigureOut">
              <a:rPr lang="en-GB" smtClean="0"/>
              <a:t>02/07/2017</a:t>
            </a:fld>
            <a:endParaRPr lang="en-GB"/>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A3C8BB97-C203-47C2-9AD1-E2B6849B25E3}" type="slidenum">
              <a:rPr lang="en-GB" smtClean="0"/>
              <a:t>‹#›</a:t>
            </a:fld>
            <a:endParaRPr lang="en-GB"/>
          </a:p>
        </p:txBody>
      </p:sp>
    </p:spTree>
    <p:extLst>
      <p:ext uri="{BB962C8B-B14F-4D97-AF65-F5344CB8AC3E}">
        <p14:creationId xmlns:p14="http://schemas.microsoft.com/office/powerpoint/2010/main" val="424510356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649A3B1F-CEAC-48AC-BBFD-248665FF9153}" type="datetimeFigureOut">
              <a:rPr lang="en-GB" smtClean="0"/>
              <a:t>02/07/2017</a:t>
            </a:fld>
            <a:endParaRPr lang="en-GB"/>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A3C8BB97-C203-47C2-9AD1-E2B6849B25E3}" type="slidenum">
              <a:rPr lang="en-GB" smtClean="0"/>
              <a:t>‹#›</a:t>
            </a:fld>
            <a:endParaRPr lang="en-GB"/>
          </a:p>
        </p:txBody>
      </p:sp>
    </p:spTree>
    <p:extLst>
      <p:ext uri="{BB962C8B-B14F-4D97-AF65-F5344CB8AC3E}">
        <p14:creationId xmlns:p14="http://schemas.microsoft.com/office/powerpoint/2010/main" val="9326729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628650" y="6356351"/>
            <a:ext cx="2057400" cy="365125"/>
          </a:xfrm>
          <a:prstGeom prst="rect">
            <a:avLst/>
          </a:prstGeom>
        </p:spPr>
        <p:txBody>
          <a:bodyPr/>
          <a:lstStyle/>
          <a:p>
            <a:fld id="{649A3B1F-CEAC-48AC-BBFD-248665FF9153}" type="datetimeFigureOut">
              <a:rPr lang="en-GB" smtClean="0"/>
              <a:t>02/07/2017</a:t>
            </a:fld>
            <a:endParaRPr lang="en-GB"/>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endParaRPr lang="en-GB"/>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A3C8BB97-C203-47C2-9AD1-E2B6849B25E3}" type="slidenum">
              <a:rPr lang="en-GB" smtClean="0"/>
              <a:t>‹#›</a:t>
            </a:fld>
            <a:endParaRPr lang="en-GB"/>
          </a:p>
        </p:txBody>
      </p:sp>
    </p:spTree>
    <p:extLst>
      <p:ext uri="{BB962C8B-B14F-4D97-AF65-F5344CB8AC3E}">
        <p14:creationId xmlns:p14="http://schemas.microsoft.com/office/powerpoint/2010/main" val="317296948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628650" y="6356351"/>
            <a:ext cx="2057400" cy="365125"/>
          </a:xfrm>
          <a:prstGeom prst="rect">
            <a:avLst/>
          </a:prstGeom>
        </p:spPr>
        <p:txBody>
          <a:bodyPr/>
          <a:lstStyle/>
          <a:p>
            <a:fld id="{649A3B1F-CEAC-48AC-BBFD-248665FF9153}" type="datetimeFigureOut">
              <a:rPr lang="en-GB" smtClean="0"/>
              <a:t>02/07/2017</a:t>
            </a:fld>
            <a:endParaRPr lang="en-GB"/>
          </a:p>
        </p:txBody>
      </p:sp>
      <p:sp>
        <p:nvSpPr>
          <p:cNvPr id="8" name="Footer Placeholder 7"/>
          <p:cNvSpPr>
            <a:spLocks noGrp="1"/>
          </p:cNvSpPr>
          <p:nvPr>
            <p:ph type="ftr" sz="quarter" idx="11"/>
          </p:nvPr>
        </p:nvSpPr>
        <p:spPr>
          <a:xfrm>
            <a:off x="3028950" y="6356351"/>
            <a:ext cx="3086100" cy="365125"/>
          </a:xfrm>
          <a:prstGeom prst="rect">
            <a:avLst/>
          </a:prstGeom>
        </p:spPr>
        <p:txBody>
          <a:bodyPr/>
          <a:lstStyle/>
          <a:p>
            <a:endParaRPr lang="en-GB"/>
          </a:p>
        </p:txBody>
      </p:sp>
      <p:sp>
        <p:nvSpPr>
          <p:cNvPr id="9" name="Slide Number Placeholder 8"/>
          <p:cNvSpPr>
            <a:spLocks noGrp="1"/>
          </p:cNvSpPr>
          <p:nvPr>
            <p:ph type="sldNum" sz="quarter" idx="12"/>
          </p:nvPr>
        </p:nvSpPr>
        <p:spPr>
          <a:xfrm>
            <a:off x="6457950" y="6356351"/>
            <a:ext cx="2057400" cy="365125"/>
          </a:xfrm>
          <a:prstGeom prst="rect">
            <a:avLst/>
          </a:prstGeom>
        </p:spPr>
        <p:txBody>
          <a:bodyPr/>
          <a:lstStyle/>
          <a:p>
            <a:fld id="{A3C8BB97-C203-47C2-9AD1-E2B6849B25E3}" type="slidenum">
              <a:rPr lang="en-GB" smtClean="0"/>
              <a:t>‹#›</a:t>
            </a:fld>
            <a:endParaRPr lang="en-GB"/>
          </a:p>
        </p:txBody>
      </p:sp>
    </p:spTree>
    <p:extLst>
      <p:ext uri="{BB962C8B-B14F-4D97-AF65-F5344CB8AC3E}">
        <p14:creationId xmlns:p14="http://schemas.microsoft.com/office/powerpoint/2010/main" val="378143704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628650" y="6356351"/>
            <a:ext cx="2057400" cy="365125"/>
          </a:xfrm>
          <a:prstGeom prst="rect">
            <a:avLst/>
          </a:prstGeom>
        </p:spPr>
        <p:txBody>
          <a:bodyPr/>
          <a:lstStyle/>
          <a:p>
            <a:fld id="{649A3B1F-CEAC-48AC-BBFD-248665FF9153}" type="datetimeFigureOut">
              <a:rPr lang="en-GB" smtClean="0"/>
              <a:t>02/07/2017</a:t>
            </a:fld>
            <a:endParaRPr lang="en-GB"/>
          </a:p>
        </p:txBody>
      </p:sp>
      <p:sp>
        <p:nvSpPr>
          <p:cNvPr id="4" name="Footer Placeholder 3"/>
          <p:cNvSpPr>
            <a:spLocks noGrp="1"/>
          </p:cNvSpPr>
          <p:nvPr>
            <p:ph type="ftr" sz="quarter" idx="11"/>
          </p:nvPr>
        </p:nvSpPr>
        <p:spPr>
          <a:xfrm>
            <a:off x="3028950" y="6356351"/>
            <a:ext cx="3086100" cy="365125"/>
          </a:xfrm>
          <a:prstGeom prst="rect">
            <a:avLst/>
          </a:prstGeom>
        </p:spPr>
        <p:txBody>
          <a:bodyPr/>
          <a:lstStyle/>
          <a:p>
            <a:endParaRPr lang="en-GB"/>
          </a:p>
        </p:txBody>
      </p:sp>
      <p:sp>
        <p:nvSpPr>
          <p:cNvPr id="5" name="Slide Number Placeholder 4"/>
          <p:cNvSpPr>
            <a:spLocks noGrp="1"/>
          </p:cNvSpPr>
          <p:nvPr>
            <p:ph type="sldNum" sz="quarter" idx="12"/>
          </p:nvPr>
        </p:nvSpPr>
        <p:spPr>
          <a:xfrm>
            <a:off x="6457950" y="6356351"/>
            <a:ext cx="2057400" cy="365125"/>
          </a:xfrm>
          <a:prstGeom prst="rect">
            <a:avLst/>
          </a:prstGeom>
        </p:spPr>
        <p:txBody>
          <a:bodyPr/>
          <a:lstStyle/>
          <a:p>
            <a:fld id="{A3C8BB97-C203-47C2-9AD1-E2B6849B25E3}" type="slidenum">
              <a:rPr lang="en-GB" smtClean="0"/>
              <a:t>‹#›</a:t>
            </a:fld>
            <a:endParaRPr lang="en-GB"/>
          </a:p>
        </p:txBody>
      </p:sp>
    </p:spTree>
    <p:extLst>
      <p:ext uri="{BB962C8B-B14F-4D97-AF65-F5344CB8AC3E}">
        <p14:creationId xmlns:p14="http://schemas.microsoft.com/office/powerpoint/2010/main" val="130922924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28650" y="6356351"/>
            <a:ext cx="2057400" cy="365125"/>
          </a:xfrm>
          <a:prstGeom prst="rect">
            <a:avLst/>
          </a:prstGeom>
        </p:spPr>
        <p:txBody>
          <a:bodyPr/>
          <a:lstStyle/>
          <a:p>
            <a:fld id="{649A3B1F-CEAC-48AC-BBFD-248665FF9153}" type="datetimeFigureOut">
              <a:rPr lang="en-GB" smtClean="0"/>
              <a:t>02/07/2017</a:t>
            </a:fld>
            <a:endParaRPr lang="en-GB"/>
          </a:p>
        </p:txBody>
      </p:sp>
      <p:sp>
        <p:nvSpPr>
          <p:cNvPr id="3" name="Footer Placeholder 2"/>
          <p:cNvSpPr>
            <a:spLocks noGrp="1"/>
          </p:cNvSpPr>
          <p:nvPr>
            <p:ph type="ftr" sz="quarter" idx="11"/>
          </p:nvPr>
        </p:nvSpPr>
        <p:spPr>
          <a:xfrm>
            <a:off x="3028950" y="6356351"/>
            <a:ext cx="3086100" cy="365125"/>
          </a:xfrm>
          <a:prstGeom prst="rect">
            <a:avLst/>
          </a:prstGeom>
        </p:spPr>
        <p:txBody>
          <a:bodyPr/>
          <a:lstStyle/>
          <a:p>
            <a:endParaRPr lang="en-GB"/>
          </a:p>
        </p:txBody>
      </p:sp>
      <p:sp>
        <p:nvSpPr>
          <p:cNvPr id="4" name="Slide Number Placeholder 3"/>
          <p:cNvSpPr>
            <a:spLocks noGrp="1"/>
          </p:cNvSpPr>
          <p:nvPr>
            <p:ph type="sldNum" sz="quarter" idx="12"/>
          </p:nvPr>
        </p:nvSpPr>
        <p:spPr>
          <a:xfrm>
            <a:off x="6457950" y="6356351"/>
            <a:ext cx="2057400" cy="365125"/>
          </a:xfrm>
          <a:prstGeom prst="rect">
            <a:avLst/>
          </a:prstGeom>
        </p:spPr>
        <p:txBody>
          <a:bodyPr/>
          <a:lstStyle/>
          <a:p>
            <a:fld id="{A3C8BB97-C203-47C2-9AD1-E2B6849B25E3}" type="slidenum">
              <a:rPr lang="en-GB" smtClean="0"/>
              <a:t>‹#›</a:t>
            </a:fld>
            <a:endParaRPr lang="en-GB"/>
          </a:p>
        </p:txBody>
      </p:sp>
    </p:spTree>
    <p:extLst>
      <p:ext uri="{BB962C8B-B14F-4D97-AF65-F5344CB8AC3E}">
        <p14:creationId xmlns:p14="http://schemas.microsoft.com/office/powerpoint/2010/main" val="104062697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628650" y="6356351"/>
            <a:ext cx="2057400" cy="365125"/>
          </a:xfrm>
          <a:prstGeom prst="rect">
            <a:avLst/>
          </a:prstGeom>
        </p:spPr>
        <p:txBody>
          <a:bodyPr/>
          <a:lstStyle/>
          <a:p>
            <a:fld id="{649A3B1F-CEAC-48AC-BBFD-248665FF9153}" type="datetimeFigureOut">
              <a:rPr lang="en-GB" smtClean="0"/>
              <a:t>02/07/2017</a:t>
            </a:fld>
            <a:endParaRPr lang="en-GB"/>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endParaRPr lang="en-GB"/>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A3C8BB97-C203-47C2-9AD1-E2B6849B25E3}" type="slidenum">
              <a:rPr lang="en-GB" smtClean="0"/>
              <a:t>‹#›</a:t>
            </a:fld>
            <a:endParaRPr lang="en-GB"/>
          </a:p>
        </p:txBody>
      </p:sp>
    </p:spTree>
    <p:extLst>
      <p:ext uri="{BB962C8B-B14F-4D97-AF65-F5344CB8AC3E}">
        <p14:creationId xmlns:p14="http://schemas.microsoft.com/office/powerpoint/2010/main" val="39046112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49A3B1F-CEAC-48AC-BBFD-248665FF9153}" type="datetimeFigureOut">
              <a:rPr lang="en-GB" smtClean="0"/>
              <a:t>02/07/2017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3C8BB97-C203-47C2-9AD1-E2B6849B25E3}" type="slidenum">
              <a:rPr lang="en-GB" smtClean="0"/>
              <a:t>‹#›</a:t>
            </a:fld>
            <a:endParaRPr lang="en-GB"/>
          </a:p>
        </p:txBody>
      </p:sp>
    </p:spTree>
    <p:extLst>
      <p:ext uri="{BB962C8B-B14F-4D97-AF65-F5344CB8AC3E}">
        <p14:creationId xmlns:p14="http://schemas.microsoft.com/office/powerpoint/2010/main" val="198763644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628650" y="6356351"/>
            <a:ext cx="2057400" cy="365125"/>
          </a:xfrm>
          <a:prstGeom prst="rect">
            <a:avLst/>
          </a:prstGeom>
        </p:spPr>
        <p:txBody>
          <a:bodyPr/>
          <a:lstStyle/>
          <a:p>
            <a:fld id="{649A3B1F-CEAC-48AC-BBFD-248665FF9153}" type="datetimeFigureOut">
              <a:rPr lang="en-GB" smtClean="0"/>
              <a:t>02/07/2017</a:t>
            </a:fld>
            <a:endParaRPr lang="en-GB"/>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endParaRPr lang="en-GB"/>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A3C8BB97-C203-47C2-9AD1-E2B6849B25E3}" type="slidenum">
              <a:rPr lang="en-GB" smtClean="0"/>
              <a:t>‹#›</a:t>
            </a:fld>
            <a:endParaRPr lang="en-GB"/>
          </a:p>
        </p:txBody>
      </p:sp>
    </p:spTree>
    <p:extLst>
      <p:ext uri="{BB962C8B-B14F-4D97-AF65-F5344CB8AC3E}">
        <p14:creationId xmlns:p14="http://schemas.microsoft.com/office/powerpoint/2010/main" val="337158729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649A3B1F-CEAC-48AC-BBFD-248665FF9153}" type="datetimeFigureOut">
              <a:rPr lang="en-GB" smtClean="0"/>
              <a:t>02/07/2017</a:t>
            </a:fld>
            <a:endParaRPr lang="en-GB"/>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A3C8BB97-C203-47C2-9AD1-E2B6849B25E3}" type="slidenum">
              <a:rPr lang="en-GB" smtClean="0"/>
              <a:t>‹#›</a:t>
            </a:fld>
            <a:endParaRPr lang="en-GB"/>
          </a:p>
        </p:txBody>
      </p:sp>
    </p:spTree>
    <p:extLst>
      <p:ext uri="{BB962C8B-B14F-4D97-AF65-F5344CB8AC3E}">
        <p14:creationId xmlns:p14="http://schemas.microsoft.com/office/powerpoint/2010/main" val="274012181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649A3B1F-CEAC-48AC-BBFD-248665FF9153}" type="datetimeFigureOut">
              <a:rPr lang="en-GB" smtClean="0"/>
              <a:t>02/07/2017</a:t>
            </a:fld>
            <a:endParaRPr lang="en-GB"/>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A3C8BB97-C203-47C2-9AD1-E2B6849B25E3}" type="slidenum">
              <a:rPr lang="en-GB" smtClean="0"/>
              <a:t>‹#›</a:t>
            </a:fld>
            <a:endParaRPr lang="en-GB"/>
          </a:p>
        </p:txBody>
      </p:sp>
    </p:spTree>
    <p:extLst>
      <p:ext uri="{BB962C8B-B14F-4D97-AF65-F5344CB8AC3E}">
        <p14:creationId xmlns:p14="http://schemas.microsoft.com/office/powerpoint/2010/main" val="20513325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49A3B1F-CEAC-48AC-BBFD-248665FF9153}" type="datetimeFigureOut">
              <a:rPr lang="en-GB" smtClean="0"/>
              <a:t>02/07/2017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3C8BB97-C203-47C2-9AD1-E2B6849B25E3}" type="slidenum">
              <a:rPr lang="en-GB" smtClean="0"/>
              <a:t>‹#›</a:t>
            </a:fld>
            <a:endParaRPr lang="en-GB"/>
          </a:p>
        </p:txBody>
      </p:sp>
    </p:spTree>
    <p:extLst>
      <p:ext uri="{BB962C8B-B14F-4D97-AF65-F5344CB8AC3E}">
        <p14:creationId xmlns:p14="http://schemas.microsoft.com/office/powerpoint/2010/main" val="19721396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49A3B1F-CEAC-48AC-BBFD-248665FF9153}" type="datetimeFigureOut">
              <a:rPr lang="en-GB" smtClean="0"/>
              <a:t>02/07/2017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3C8BB97-C203-47C2-9AD1-E2B6849B25E3}" type="slidenum">
              <a:rPr lang="en-GB" smtClean="0"/>
              <a:t>‹#›</a:t>
            </a:fld>
            <a:endParaRPr lang="en-GB"/>
          </a:p>
        </p:txBody>
      </p:sp>
    </p:spTree>
    <p:extLst>
      <p:ext uri="{BB962C8B-B14F-4D97-AF65-F5344CB8AC3E}">
        <p14:creationId xmlns:p14="http://schemas.microsoft.com/office/powerpoint/2010/main" val="17473996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49A3B1F-CEAC-48AC-BBFD-248665FF9153}" type="datetimeFigureOut">
              <a:rPr lang="en-GB" smtClean="0"/>
              <a:t>02/07/2017</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3C8BB97-C203-47C2-9AD1-E2B6849B25E3}" type="slidenum">
              <a:rPr lang="en-GB" smtClean="0"/>
              <a:t>‹#›</a:t>
            </a:fld>
            <a:endParaRPr lang="en-GB"/>
          </a:p>
        </p:txBody>
      </p:sp>
    </p:spTree>
    <p:extLst>
      <p:ext uri="{BB962C8B-B14F-4D97-AF65-F5344CB8AC3E}">
        <p14:creationId xmlns:p14="http://schemas.microsoft.com/office/powerpoint/2010/main" val="4519724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49A3B1F-CEAC-48AC-BBFD-248665FF9153}" type="datetimeFigureOut">
              <a:rPr lang="en-GB" smtClean="0"/>
              <a:t>02/07/2017</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3C8BB97-C203-47C2-9AD1-E2B6849B25E3}" type="slidenum">
              <a:rPr lang="en-GB" smtClean="0"/>
              <a:t>‹#›</a:t>
            </a:fld>
            <a:endParaRPr lang="en-GB"/>
          </a:p>
        </p:txBody>
      </p:sp>
    </p:spTree>
    <p:extLst>
      <p:ext uri="{BB962C8B-B14F-4D97-AF65-F5344CB8AC3E}">
        <p14:creationId xmlns:p14="http://schemas.microsoft.com/office/powerpoint/2010/main" val="15252106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9A3B1F-CEAC-48AC-BBFD-248665FF9153}" type="datetimeFigureOut">
              <a:rPr lang="en-GB" smtClean="0"/>
              <a:t>02/07/2017</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3C8BB97-C203-47C2-9AD1-E2B6849B25E3}" type="slidenum">
              <a:rPr lang="en-GB" smtClean="0"/>
              <a:t>‹#›</a:t>
            </a:fld>
            <a:endParaRPr lang="en-GB"/>
          </a:p>
        </p:txBody>
      </p:sp>
    </p:spTree>
    <p:extLst>
      <p:ext uri="{BB962C8B-B14F-4D97-AF65-F5344CB8AC3E}">
        <p14:creationId xmlns:p14="http://schemas.microsoft.com/office/powerpoint/2010/main" val="42438237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49A3B1F-CEAC-48AC-BBFD-248665FF9153}" type="datetimeFigureOut">
              <a:rPr lang="en-GB" smtClean="0"/>
              <a:t>02/07/2017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3C8BB97-C203-47C2-9AD1-E2B6849B25E3}" type="slidenum">
              <a:rPr lang="en-GB" smtClean="0"/>
              <a:t>‹#›</a:t>
            </a:fld>
            <a:endParaRPr lang="en-GB"/>
          </a:p>
        </p:txBody>
      </p:sp>
    </p:spTree>
    <p:extLst>
      <p:ext uri="{BB962C8B-B14F-4D97-AF65-F5344CB8AC3E}">
        <p14:creationId xmlns:p14="http://schemas.microsoft.com/office/powerpoint/2010/main" val="42169603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49A3B1F-CEAC-48AC-BBFD-248665FF9153}" type="datetimeFigureOut">
              <a:rPr lang="en-GB" smtClean="0"/>
              <a:t>02/07/2017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3C8BB97-C203-47C2-9AD1-E2B6849B25E3}" type="slidenum">
              <a:rPr lang="en-GB" smtClean="0"/>
              <a:t>‹#›</a:t>
            </a:fld>
            <a:endParaRPr lang="en-GB"/>
          </a:p>
        </p:txBody>
      </p:sp>
    </p:spTree>
    <p:extLst>
      <p:ext uri="{BB962C8B-B14F-4D97-AF65-F5344CB8AC3E}">
        <p14:creationId xmlns:p14="http://schemas.microsoft.com/office/powerpoint/2010/main" val="10787600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49A3B1F-CEAC-48AC-BBFD-248665FF9153}" type="datetimeFigureOut">
              <a:rPr lang="en-GB" smtClean="0"/>
              <a:t>02/07/2017</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3C8BB97-C203-47C2-9AD1-E2B6849B25E3}" type="slidenum">
              <a:rPr lang="en-GB" smtClean="0"/>
              <a:t>‹#›</a:t>
            </a:fld>
            <a:endParaRPr lang="en-GB"/>
          </a:p>
        </p:txBody>
      </p:sp>
    </p:spTree>
    <p:extLst>
      <p:ext uri="{BB962C8B-B14F-4D97-AF65-F5344CB8AC3E}">
        <p14:creationId xmlns:p14="http://schemas.microsoft.com/office/powerpoint/2010/main" val="427146870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8" name="Picture 7"/>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628650" y="6325114"/>
            <a:ext cx="2121383" cy="381087"/>
          </a:xfrm>
          <a:prstGeom prst="rect">
            <a:avLst/>
          </a:prstGeom>
        </p:spPr>
      </p:pic>
    </p:spTree>
    <p:extLst>
      <p:ext uri="{BB962C8B-B14F-4D97-AF65-F5344CB8AC3E}">
        <p14:creationId xmlns:p14="http://schemas.microsoft.com/office/powerpoint/2010/main" val="113228123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5.xml"/><Relationship Id="rId1" Type="http://schemas.openxmlformats.org/officeDocument/2006/relationships/slideLayout" Target="../slideLayouts/slideLayout18.xml"/></Relationships>
</file>

<file path=ppt/slides/_rels/slide16.xml.rels><?xml version="1.0" encoding="UTF-8" standalone="yes"?>
<Relationships xmlns="http://schemas.openxmlformats.org/package/2006/relationships"><Relationship Id="rId3" Type="http://schemas.openxmlformats.org/officeDocument/2006/relationships/hyperlink" Target="mailto:rscchair@rdatoolkit.org" TargetMode="External"/><Relationship Id="rId2" Type="http://schemas.openxmlformats.org/officeDocument/2006/relationships/notesSlide" Target="../notesSlides/notesSlide16.xml"/><Relationship Id="rId1" Type="http://schemas.openxmlformats.org/officeDocument/2006/relationships/slideLayout" Target="../slideLayouts/slideLayout13.xml"/><Relationship Id="rId6" Type="http://schemas.openxmlformats.org/officeDocument/2006/relationships/hyperlink" Target="http://www.rda-rsc.org/" TargetMode="External"/><Relationship Id="rId5" Type="http://schemas.openxmlformats.org/officeDocument/2006/relationships/hyperlink" Target="http://www.rdaregistry.info/" TargetMode="External"/><Relationship Id="rId4" Type="http://schemas.openxmlformats.org/officeDocument/2006/relationships/hyperlink" Target="http://access.rdatoolkit.org/"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GB" dirty="0"/>
              <a:t>Appellations, Authorities, and Access Plus</a:t>
            </a:r>
          </a:p>
        </p:txBody>
      </p:sp>
      <p:sp>
        <p:nvSpPr>
          <p:cNvPr id="3" name="Subtitle 2"/>
          <p:cNvSpPr>
            <a:spLocks noGrp="1"/>
          </p:cNvSpPr>
          <p:nvPr>
            <p:ph type="subTitle" idx="1"/>
          </p:nvPr>
        </p:nvSpPr>
        <p:spPr/>
        <p:txBody>
          <a:bodyPr>
            <a:normAutofit/>
          </a:bodyPr>
          <a:lstStyle/>
          <a:p>
            <a:r>
              <a:rPr lang="en-GB" dirty="0"/>
              <a:t>Gordon Dunsire</a:t>
            </a:r>
          </a:p>
          <a:p>
            <a:r>
              <a:rPr lang="en-GB" dirty="0"/>
              <a:t>Presented to CC:DA, Chicago, USA, 24 June 2017</a:t>
            </a:r>
          </a:p>
        </p:txBody>
      </p:sp>
    </p:spTree>
    <p:extLst>
      <p:ext uri="{BB962C8B-B14F-4D97-AF65-F5344CB8AC3E}">
        <p14:creationId xmlns:p14="http://schemas.microsoft.com/office/powerpoint/2010/main" val="30091168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94360" y="493776"/>
            <a:ext cx="6670352" cy="646331"/>
          </a:xfrm>
          <a:prstGeom prst="rect">
            <a:avLst/>
          </a:prstGeom>
          <a:noFill/>
        </p:spPr>
        <p:txBody>
          <a:bodyPr wrap="none" rtlCol="0">
            <a:spAutoFit/>
          </a:bodyPr>
          <a:lstStyle/>
          <a:p>
            <a:r>
              <a:rPr lang="en-US" sz="3600" dirty="0" err="1"/>
              <a:t>Nomen</a:t>
            </a:r>
            <a:r>
              <a:rPr lang="en-US" sz="3600" dirty="0"/>
              <a:t> granularity and hierarchies</a:t>
            </a:r>
          </a:p>
        </p:txBody>
      </p:sp>
      <p:sp>
        <p:nvSpPr>
          <p:cNvPr id="3" name="TextBox 2"/>
          <p:cNvSpPr txBox="1"/>
          <p:nvPr/>
        </p:nvSpPr>
        <p:spPr>
          <a:xfrm>
            <a:off x="752273" y="1413754"/>
            <a:ext cx="7859948" cy="523220"/>
          </a:xfrm>
          <a:prstGeom prst="rect">
            <a:avLst/>
          </a:prstGeom>
          <a:noFill/>
        </p:spPr>
        <p:txBody>
          <a:bodyPr wrap="square" rtlCol="0">
            <a:spAutoFit/>
          </a:bodyPr>
          <a:lstStyle/>
          <a:p>
            <a:r>
              <a:rPr lang="en-GB" sz="2800" dirty="0"/>
              <a:t>Current RDA elements form categories of </a:t>
            </a:r>
            <a:r>
              <a:rPr lang="en-GB" sz="2800" dirty="0" err="1"/>
              <a:t>nomens</a:t>
            </a:r>
            <a:endParaRPr lang="en-GB" sz="2800" dirty="0"/>
          </a:p>
        </p:txBody>
      </p:sp>
      <p:sp>
        <p:nvSpPr>
          <p:cNvPr id="4" name="TextBox 3"/>
          <p:cNvSpPr txBox="1"/>
          <p:nvPr/>
        </p:nvSpPr>
        <p:spPr>
          <a:xfrm>
            <a:off x="752273" y="2128816"/>
            <a:ext cx="7859948" cy="954107"/>
          </a:xfrm>
          <a:prstGeom prst="rect">
            <a:avLst/>
          </a:prstGeom>
          <a:noFill/>
        </p:spPr>
        <p:txBody>
          <a:bodyPr wrap="square" rtlCol="0">
            <a:spAutoFit/>
          </a:bodyPr>
          <a:lstStyle/>
          <a:p>
            <a:r>
              <a:rPr lang="en-GB" sz="2800" dirty="0"/>
              <a:t>Titles: essentially unstructured descriptions with no "authority"; hierarchical (sub-types)</a:t>
            </a:r>
          </a:p>
        </p:txBody>
      </p:sp>
      <p:sp>
        <p:nvSpPr>
          <p:cNvPr id="5" name="TextBox 4"/>
          <p:cNvSpPr txBox="1"/>
          <p:nvPr/>
        </p:nvSpPr>
        <p:spPr>
          <a:xfrm>
            <a:off x="752273" y="3274765"/>
            <a:ext cx="7859948" cy="954107"/>
          </a:xfrm>
          <a:prstGeom prst="rect">
            <a:avLst/>
          </a:prstGeom>
          <a:noFill/>
        </p:spPr>
        <p:txBody>
          <a:bodyPr wrap="square" rtlCol="0">
            <a:spAutoFit/>
          </a:bodyPr>
          <a:lstStyle/>
          <a:p>
            <a:r>
              <a:rPr lang="en-GB" sz="2800" dirty="0"/>
              <a:t>Names: essentially unstructured labels  or structured labels with "authority"; hierarchical (sub-types)</a:t>
            </a:r>
          </a:p>
        </p:txBody>
      </p:sp>
      <p:sp>
        <p:nvSpPr>
          <p:cNvPr id="6" name="TextBox 5"/>
          <p:cNvSpPr txBox="1"/>
          <p:nvPr/>
        </p:nvSpPr>
        <p:spPr>
          <a:xfrm>
            <a:off x="752273" y="4420714"/>
            <a:ext cx="7859948" cy="523220"/>
          </a:xfrm>
          <a:prstGeom prst="rect">
            <a:avLst/>
          </a:prstGeom>
          <a:noFill/>
        </p:spPr>
        <p:txBody>
          <a:bodyPr wrap="square" rtlCol="0">
            <a:spAutoFit/>
          </a:bodyPr>
          <a:lstStyle/>
          <a:p>
            <a:r>
              <a:rPr lang="en-GB" sz="2800" dirty="0"/>
              <a:t>Identifiers; no sub-types</a:t>
            </a:r>
          </a:p>
        </p:txBody>
      </p:sp>
      <p:sp>
        <p:nvSpPr>
          <p:cNvPr id="7" name="TextBox 6"/>
          <p:cNvSpPr txBox="1"/>
          <p:nvPr/>
        </p:nvSpPr>
        <p:spPr>
          <a:xfrm>
            <a:off x="752273" y="5135777"/>
            <a:ext cx="7859948" cy="954107"/>
          </a:xfrm>
          <a:prstGeom prst="rect">
            <a:avLst/>
          </a:prstGeom>
          <a:noFill/>
        </p:spPr>
        <p:txBody>
          <a:bodyPr wrap="square" rtlCol="0">
            <a:spAutoFit/>
          </a:bodyPr>
          <a:lstStyle/>
          <a:p>
            <a:r>
              <a:rPr lang="en-GB" sz="2800" dirty="0"/>
              <a:t>No current elements for access points: structured descriptions</a:t>
            </a:r>
          </a:p>
        </p:txBody>
      </p:sp>
    </p:spTree>
    <p:extLst>
      <p:ext uri="{BB962C8B-B14F-4D97-AF65-F5344CB8AC3E}">
        <p14:creationId xmlns:p14="http://schemas.microsoft.com/office/powerpoint/2010/main" val="1171854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94360" y="493776"/>
            <a:ext cx="5678542" cy="646331"/>
          </a:xfrm>
          <a:prstGeom prst="rect">
            <a:avLst/>
          </a:prstGeom>
          <a:noFill/>
        </p:spPr>
        <p:txBody>
          <a:bodyPr wrap="none" rtlCol="0">
            <a:spAutoFit/>
          </a:bodyPr>
          <a:lstStyle/>
          <a:p>
            <a:r>
              <a:rPr lang="en-US" sz="3600" dirty="0"/>
              <a:t>Work to </a:t>
            </a:r>
            <a:r>
              <a:rPr lang="en-US" sz="3600" dirty="0" err="1"/>
              <a:t>Nomen</a:t>
            </a:r>
            <a:r>
              <a:rPr lang="en-US" sz="3600" dirty="0"/>
              <a:t> relationships</a:t>
            </a:r>
          </a:p>
        </p:txBody>
      </p:sp>
      <p:sp>
        <p:nvSpPr>
          <p:cNvPr id="4" name="TextBox 3"/>
          <p:cNvSpPr txBox="1"/>
          <p:nvPr/>
        </p:nvSpPr>
        <p:spPr>
          <a:xfrm>
            <a:off x="2529145" y="1260760"/>
            <a:ext cx="2983382" cy="908864"/>
          </a:xfrm>
          <a:prstGeom prst="ellipse">
            <a:avLst/>
          </a:prstGeom>
          <a:noFill/>
          <a:ln w="28575">
            <a:solidFill>
              <a:schemeClr val="accent5"/>
            </a:solidFill>
            <a:prstDash val="dash"/>
          </a:ln>
        </p:spPr>
        <p:txBody>
          <a:bodyPr wrap="none" rtlCol="0">
            <a:spAutoFit/>
          </a:bodyPr>
          <a:lstStyle/>
          <a:p>
            <a:pPr algn="ctr"/>
            <a:r>
              <a:rPr lang="en-GB" b="1" dirty="0"/>
              <a:t>[has] related </a:t>
            </a:r>
            <a:r>
              <a:rPr lang="en-GB" b="1" dirty="0" err="1"/>
              <a:t>nomen</a:t>
            </a:r>
            <a:endParaRPr lang="en-GB" b="1" dirty="0"/>
          </a:p>
          <a:p>
            <a:pPr algn="ctr"/>
            <a:r>
              <a:rPr lang="en-GB" b="1" dirty="0"/>
              <a:t>(work)</a:t>
            </a:r>
          </a:p>
        </p:txBody>
      </p:sp>
      <p:sp>
        <p:nvSpPr>
          <p:cNvPr id="5" name="TextBox 4"/>
          <p:cNvSpPr txBox="1"/>
          <p:nvPr/>
        </p:nvSpPr>
        <p:spPr>
          <a:xfrm>
            <a:off x="480508" y="2159764"/>
            <a:ext cx="1977321" cy="908864"/>
          </a:xfrm>
          <a:prstGeom prst="ellipse">
            <a:avLst/>
          </a:prstGeom>
          <a:noFill/>
          <a:ln w="28575">
            <a:solidFill>
              <a:schemeClr val="accent5"/>
            </a:solidFill>
            <a:prstDash val="dash"/>
          </a:ln>
        </p:spPr>
        <p:txBody>
          <a:bodyPr wrap="none" rtlCol="0">
            <a:spAutoFit/>
          </a:bodyPr>
          <a:lstStyle/>
          <a:p>
            <a:pPr algn="ctr"/>
            <a:r>
              <a:rPr lang="en-GB" b="1" dirty="0"/>
              <a:t>[has] subject</a:t>
            </a:r>
          </a:p>
          <a:p>
            <a:pPr algn="ctr"/>
            <a:r>
              <a:rPr lang="en-GB" b="1" dirty="0"/>
              <a:t>(</a:t>
            </a:r>
            <a:r>
              <a:rPr lang="en-GB" b="1" dirty="0" err="1"/>
              <a:t>nomen</a:t>
            </a:r>
            <a:r>
              <a:rPr lang="en-GB" b="1" dirty="0"/>
              <a:t>)</a:t>
            </a:r>
          </a:p>
        </p:txBody>
      </p:sp>
      <p:sp>
        <p:nvSpPr>
          <p:cNvPr id="6" name="TextBox 5"/>
          <p:cNvSpPr txBox="1"/>
          <p:nvPr/>
        </p:nvSpPr>
        <p:spPr>
          <a:xfrm>
            <a:off x="250423" y="3692375"/>
            <a:ext cx="2706576" cy="908864"/>
          </a:xfrm>
          <a:prstGeom prst="ellipse">
            <a:avLst/>
          </a:prstGeom>
          <a:noFill/>
          <a:ln w="28575">
            <a:solidFill>
              <a:schemeClr val="accent5"/>
            </a:solidFill>
          </a:ln>
        </p:spPr>
        <p:txBody>
          <a:bodyPr wrap="none" rtlCol="0">
            <a:spAutoFit/>
          </a:bodyPr>
          <a:lstStyle/>
          <a:p>
            <a:pPr algn="ctr"/>
            <a:r>
              <a:rPr lang="en-GB" b="1" dirty="0"/>
              <a:t>[has] identifier for</a:t>
            </a:r>
          </a:p>
          <a:p>
            <a:pPr algn="ctr"/>
            <a:r>
              <a:rPr lang="en-GB" b="1" dirty="0"/>
              <a:t>work</a:t>
            </a:r>
          </a:p>
        </p:txBody>
      </p:sp>
      <p:sp>
        <p:nvSpPr>
          <p:cNvPr id="7" name="TextBox 6"/>
          <p:cNvSpPr txBox="1"/>
          <p:nvPr/>
        </p:nvSpPr>
        <p:spPr>
          <a:xfrm>
            <a:off x="3068242" y="3692375"/>
            <a:ext cx="1905189" cy="908864"/>
          </a:xfrm>
          <a:prstGeom prst="ellipse">
            <a:avLst/>
          </a:prstGeom>
          <a:noFill/>
          <a:ln w="28575">
            <a:solidFill>
              <a:schemeClr val="accent5"/>
            </a:solidFill>
          </a:ln>
        </p:spPr>
        <p:txBody>
          <a:bodyPr wrap="none" rtlCol="0">
            <a:spAutoFit/>
          </a:bodyPr>
          <a:lstStyle/>
          <a:p>
            <a:pPr algn="ctr"/>
            <a:r>
              <a:rPr lang="en-GB" b="1" dirty="0"/>
              <a:t>[has] title of</a:t>
            </a:r>
          </a:p>
          <a:p>
            <a:pPr algn="ctr"/>
            <a:r>
              <a:rPr lang="en-GB" b="1" dirty="0"/>
              <a:t>work</a:t>
            </a:r>
          </a:p>
        </p:txBody>
      </p:sp>
      <p:sp>
        <p:nvSpPr>
          <p:cNvPr id="8" name="TextBox 7"/>
          <p:cNvSpPr txBox="1"/>
          <p:nvPr/>
        </p:nvSpPr>
        <p:spPr>
          <a:xfrm>
            <a:off x="1696704" y="4807125"/>
            <a:ext cx="2275406" cy="1298377"/>
          </a:xfrm>
          <a:prstGeom prst="ellipse">
            <a:avLst/>
          </a:prstGeom>
          <a:noFill/>
          <a:ln w="28575">
            <a:solidFill>
              <a:schemeClr val="accent5"/>
            </a:solidFill>
          </a:ln>
        </p:spPr>
        <p:txBody>
          <a:bodyPr wrap="none" rtlCol="0">
            <a:spAutoFit/>
          </a:bodyPr>
          <a:lstStyle/>
          <a:p>
            <a:pPr algn="ctr"/>
            <a:r>
              <a:rPr lang="en-GB" b="1" dirty="0"/>
              <a:t>[has] preferred</a:t>
            </a:r>
          </a:p>
          <a:p>
            <a:pPr algn="ctr"/>
            <a:r>
              <a:rPr lang="en-GB" b="1" dirty="0"/>
              <a:t>title of</a:t>
            </a:r>
          </a:p>
          <a:p>
            <a:pPr algn="ctr"/>
            <a:r>
              <a:rPr lang="en-GB" b="1" dirty="0"/>
              <a:t>work</a:t>
            </a:r>
          </a:p>
        </p:txBody>
      </p:sp>
      <p:sp>
        <p:nvSpPr>
          <p:cNvPr id="9" name="TextBox 8"/>
          <p:cNvSpPr txBox="1"/>
          <p:nvPr/>
        </p:nvSpPr>
        <p:spPr>
          <a:xfrm>
            <a:off x="4106649" y="4807125"/>
            <a:ext cx="1953787" cy="1298377"/>
          </a:xfrm>
          <a:prstGeom prst="ellipse">
            <a:avLst/>
          </a:prstGeom>
          <a:noFill/>
          <a:ln w="28575">
            <a:solidFill>
              <a:schemeClr val="accent5"/>
            </a:solidFill>
          </a:ln>
        </p:spPr>
        <p:txBody>
          <a:bodyPr wrap="none" rtlCol="0">
            <a:spAutoFit/>
          </a:bodyPr>
          <a:lstStyle/>
          <a:p>
            <a:pPr algn="ctr"/>
            <a:r>
              <a:rPr lang="en-GB" b="1" dirty="0"/>
              <a:t>[has] variant</a:t>
            </a:r>
          </a:p>
          <a:p>
            <a:pPr algn="ctr"/>
            <a:r>
              <a:rPr lang="en-GB" b="1" dirty="0"/>
              <a:t>title of</a:t>
            </a:r>
          </a:p>
          <a:p>
            <a:pPr algn="ctr"/>
            <a:r>
              <a:rPr lang="en-GB" b="1" dirty="0"/>
              <a:t>work</a:t>
            </a:r>
          </a:p>
        </p:txBody>
      </p:sp>
      <p:sp>
        <p:nvSpPr>
          <p:cNvPr id="10" name="TextBox 9"/>
          <p:cNvSpPr txBox="1"/>
          <p:nvPr/>
        </p:nvSpPr>
        <p:spPr>
          <a:xfrm>
            <a:off x="2579457" y="2476567"/>
            <a:ext cx="2882758" cy="908864"/>
          </a:xfrm>
          <a:prstGeom prst="ellipse">
            <a:avLst/>
          </a:prstGeom>
          <a:noFill/>
          <a:ln w="28575">
            <a:solidFill>
              <a:schemeClr val="accent5"/>
            </a:solidFill>
            <a:prstDash val="dash"/>
          </a:ln>
        </p:spPr>
        <p:txBody>
          <a:bodyPr wrap="none" rtlCol="0">
            <a:spAutoFit/>
          </a:bodyPr>
          <a:lstStyle/>
          <a:p>
            <a:pPr algn="ctr"/>
            <a:r>
              <a:rPr lang="en-GB" b="1" dirty="0"/>
              <a:t>[has] appellation of</a:t>
            </a:r>
          </a:p>
          <a:p>
            <a:pPr algn="ctr"/>
            <a:r>
              <a:rPr lang="en-GB" b="1" dirty="0"/>
              <a:t>work</a:t>
            </a:r>
          </a:p>
        </p:txBody>
      </p:sp>
      <p:cxnSp>
        <p:nvCxnSpPr>
          <p:cNvPr id="11" name="Curved Connector 47"/>
          <p:cNvCxnSpPr>
            <a:cxnSpLocks/>
            <a:stCxn id="10" idx="0"/>
            <a:endCxn id="4" idx="4"/>
          </p:cNvCxnSpPr>
          <p:nvPr/>
        </p:nvCxnSpPr>
        <p:spPr>
          <a:xfrm rot="5400000" flipH="1" flipV="1">
            <a:off x="3867365" y="2323096"/>
            <a:ext cx="306943" cy="12700"/>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4" name="Curved Connector 47"/>
          <p:cNvCxnSpPr>
            <a:cxnSpLocks/>
            <a:stCxn id="7" idx="0"/>
            <a:endCxn id="10" idx="4"/>
          </p:cNvCxnSpPr>
          <p:nvPr/>
        </p:nvCxnSpPr>
        <p:spPr>
          <a:xfrm rot="16200000" flipV="1">
            <a:off x="3867365" y="3538902"/>
            <a:ext cx="306944" cy="1"/>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8" name="Curved Connector 47"/>
          <p:cNvCxnSpPr>
            <a:cxnSpLocks/>
            <a:stCxn id="5" idx="7"/>
            <a:endCxn id="4" idx="2"/>
          </p:cNvCxnSpPr>
          <p:nvPr/>
        </p:nvCxnSpPr>
        <p:spPr>
          <a:xfrm rot="5400000" flipH="1" flipV="1">
            <a:off x="2059865" y="1823584"/>
            <a:ext cx="577672" cy="360888"/>
          </a:xfrm>
          <a:prstGeom prst="curvedConnector2">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1" name="Curved Connector 47"/>
          <p:cNvCxnSpPr>
            <a:cxnSpLocks/>
            <a:stCxn id="9" idx="1"/>
            <a:endCxn id="7" idx="4"/>
          </p:cNvCxnSpPr>
          <p:nvPr/>
        </p:nvCxnSpPr>
        <p:spPr>
          <a:xfrm rot="16200000" flipV="1">
            <a:off x="4008792" y="4613285"/>
            <a:ext cx="396029" cy="371937"/>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4" name="Curved Connector 47"/>
          <p:cNvCxnSpPr>
            <a:cxnSpLocks/>
            <a:stCxn id="8" idx="7"/>
            <a:endCxn id="7" idx="4"/>
          </p:cNvCxnSpPr>
          <p:nvPr/>
        </p:nvCxnSpPr>
        <p:spPr>
          <a:xfrm rot="5400000" flipH="1" flipV="1">
            <a:off x="3631847" y="4608278"/>
            <a:ext cx="396029" cy="381952"/>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7" name="Curved Connector 47"/>
          <p:cNvCxnSpPr>
            <a:cxnSpLocks/>
            <a:stCxn id="6" idx="7"/>
            <a:endCxn id="10" idx="4"/>
          </p:cNvCxnSpPr>
          <p:nvPr/>
        </p:nvCxnSpPr>
        <p:spPr>
          <a:xfrm rot="5400000" flipH="1" flipV="1">
            <a:off x="3070711" y="2875350"/>
            <a:ext cx="440044" cy="1460206"/>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sp>
        <p:nvSpPr>
          <p:cNvPr id="45" name="TextBox 44"/>
          <p:cNvSpPr txBox="1"/>
          <p:nvPr/>
        </p:nvSpPr>
        <p:spPr>
          <a:xfrm>
            <a:off x="5655317" y="3692375"/>
            <a:ext cx="2993210" cy="908864"/>
          </a:xfrm>
          <a:prstGeom prst="ellipse">
            <a:avLst/>
          </a:prstGeom>
          <a:noFill/>
          <a:ln w="28575">
            <a:solidFill>
              <a:schemeClr val="accent5"/>
            </a:solidFill>
            <a:prstDash val="dash"/>
          </a:ln>
        </p:spPr>
        <p:txBody>
          <a:bodyPr wrap="none" rtlCol="0">
            <a:spAutoFit/>
          </a:bodyPr>
          <a:lstStyle/>
          <a:p>
            <a:pPr algn="ctr"/>
            <a:r>
              <a:rPr lang="en-GB" b="1" dirty="0"/>
              <a:t>[has] access point of</a:t>
            </a:r>
          </a:p>
          <a:p>
            <a:pPr algn="ctr"/>
            <a:r>
              <a:rPr lang="en-GB" b="1" dirty="0"/>
              <a:t>work</a:t>
            </a:r>
          </a:p>
        </p:txBody>
      </p:sp>
      <p:cxnSp>
        <p:nvCxnSpPr>
          <p:cNvPr id="46" name="Curved Connector 47"/>
          <p:cNvCxnSpPr>
            <a:cxnSpLocks/>
            <a:stCxn id="45" idx="1"/>
            <a:endCxn id="10" idx="4"/>
          </p:cNvCxnSpPr>
          <p:nvPr/>
        </p:nvCxnSpPr>
        <p:spPr>
          <a:xfrm rot="16200000" flipV="1">
            <a:off x="4837227" y="2569040"/>
            <a:ext cx="440044" cy="2072826"/>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sp>
        <p:nvSpPr>
          <p:cNvPr id="51" name="TextBox 50"/>
          <p:cNvSpPr txBox="1"/>
          <p:nvPr/>
        </p:nvSpPr>
        <p:spPr>
          <a:xfrm>
            <a:off x="6275941" y="5196639"/>
            <a:ext cx="1037349" cy="519351"/>
          </a:xfrm>
          <a:prstGeom prst="ellipse">
            <a:avLst/>
          </a:prstGeom>
          <a:noFill/>
          <a:ln w="28575">
            <a:solidFill>
              <a:schemeClr val="accent5"/>
            </a:solidFill>
            <a:prstDash val="dash"/>
          </a:ln>
        </p:spPr>
        <p:txBody>
          <a:bodyPr wrap="none" rtlCol="0">
            <a:spAutoFit/>
          </a:bodyPr>
          <a:lstStyle/>
          <a:p>
            <a:pPr algn="ctr"/>
            <a:r>
              <a:rPr lang="en-GB" b="1" dirty="0"/>
              <a:t>[AAP]</a:t>
            </a:r>
          </a:p>
        </p:txBody>
      </p:sp>
      <p:sp>
        <p:nvSpPr>
          <p:cNvPr id="52" name="TextBox 51"/>
          <p:cNvSpPr txBox="1"/>
          <p:nvPr/>
        </p:nvSpPr>
        <p:spPr>
          <a:xfrm>
            <a:off x="7392459" y="5196639"/>
            <a:ext cx="1015530" cy="519351"/>
          </a:xfrm>
          <a:prstGeom prst="ellipse">
            <a:avLst/>
          </a:prstGeom>
          <a:noFill/>
          <a:ln w="28575">
            <a:solidFill>
              <a:schemeClr val="accent5"/>
            </a:solidFill>
            <a:prstDash val="dash"/>
          </a:ln>
        </p:spPr>
        <p:txBody>
          <a:bodyPr wrap="none" rtlCol="0">
            <a:spAutoFit/>
          </a:bodyPr>
          <a:lstStyle/>
          <a:p>
            <a:pPr algn="ctr"/>
            <a:r>
              <a:rPr lang="en-GB" b="1" dirty="0"/>
              <a:t>[VAP]</a:t>
            </a:r>
          </a:p>
        </p:txBody>
      </p:sp>
      <p:cxnSp>
        <p:nvCxnSpPr>
          <p:cNvPr id="63" name="Curved Connector 47"/>
          <p:cNvCxnSpPr>
            <a:cxnSpLocks/>
            <a:stCxn id="52" idx="0"/>
            <a:endCxn id="45" idx="4"/>
          </p:cNvCxnSpPr>
          <p:nvPr/>
        </p:nvCxnSpPr>
        <p:spPr>
          <a:xfrm rot="16200000" flipV="1">
            <a:off x="7228373" y="4524788"/>
            <a:ext cx="595400" cy="748302"/>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66" name="Curved Connector 47"/>
          <p:cNvCxnSpPr>
            <a:cxnSpLocks/>
            <a:stCxn id="51" idx="0"/>
            <a:endCxn id="45" idx="4"/>
          </p:cNvCxnSpPr>
          <p:nvPr/>
        </p:nvCxnSpPr>
        <p:spPr>
          <a:xfrm rot="5400000" flipH="1" flipV="1">
            <a:off x="6675569" y="4720286"/>
            <a:ext cx="595400" cy="357306"/>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sp>
        <p:nvSpPr>
          <p:cNvPr id="73" name="TextBox 72"/>
          <p:cNvSpPr txBox="1"/>
          <p:nvPr/>
        </p:nvSpPr>
        <p:spPr>
          <a:xfrm>
            <a:off x="5834475" y="1965008"/>
            <a:ext cx="2634892" cy="1298377"/>
          </a:xfrm>
          <a:prstGeom prst="ellipse">
            <a:avLst/>
          </a:prstGeom>
          <a:noFill/>
          <a:ln w="28575">
            <a:solidFill>
              <a:schemeClr val="accent5"/>
            </a:solidFill>
            <a:prstDash val="dash"/>
          </a:ln>
        </p:spPr>
        <p:txBody>
          <a:bodyPr wrap="none" rtlCol="0">
            <a:spAutoFit/>
          </a:bodyPr>
          <a:lstStyle/>
          <a:p>
            <a:pPr algn="ctr"/>
            <a:r>
              <a:rPr lang="en-GB" b="1" dirty="0"/>
              <a:t>[has] represented</a:t>
            </a:r>
          </a:p>
          <a:p>
            <a:pPr algn="ctr"/>
            <a:r>
              <a:rPr lang="en-GB" b="1" dirty="0"/>
              <a:t>name of creator</a:t>
            </a:r>
          </a:p>
          <a:p>
            <a:pPr algn="ctr"/>
            <a:r>
              <a:rPr lang="en-GB" b="1" dirty="0"/>
              <a:t>(work)</a:t>
            </a:r>
          </a:p>
        </p:txBody>
      </p:sp>
      <p:cxnSp>
        <p:nvCxnSpPr>
          <p:cNvPr id="76" name="Curved Connector 47"/>
          <p:cNvCxnSpPr>
            <a:cxnSpLocks/>
            <a:stCxn id="73" idx="1"/>
            <a:endCxn id="4" idx="6"/>
          </p:cNvCxnSpPr>
          <p:nvPr/>
        </p:nvCxnSpPr>
        <p:spPr>
          <a:xfrm rot="16200000" flipV="1">
            <a:off x="5646458" y="1581262"/>
            <a:ext cx="439959" cy="707819"/>
          </a:xfrm>
          <a:prstGeom prst="curvedConnector2">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sp>
        <p:nvSpPr>
          <p:cNvPr id="83" name="TextBox 82"/>
          <p:cNvSpPr txBox="1"/>
          <p:nvPr/>
        </p:nvSpPr>
        <p:spPr>
          <a:xfrm>
            <a:off x="6962682" y="309109"/>
            <a:ext cx="1856886" cy="1323439"/>
          </a:xfrm>
          <a:prstGeom prst="rect">
            <a:avLst/>
          </a:prstGeom>
          <a:solidFill>
            <a:schemeClr val="accent1"/>
          </a:solidFill>
          <a:ln w="19050">
            <a:solidFill>
              <a:schemeClr val="tx1"/>
            </a:solidFill>
          </a:ln>
        </p:spPr>
        <p:txBody>
          <a:bodyPr wrap="square" rtlCol="0">
            <a:spAutoFit/>
          </a:bodyPr>
          <a:lstStyle/>
          <a:p>
            <a:r>
              <a:rPr lang="en-GB" sz="2000" dirty="0">
                <a:solidFill>
                  <a:schemeClr val="bg1"/>
                </a:solidFill>
              </a:rPr>
              <a:t>4-fold path</a:t>
            </a:r>
          </a:p>
          <a:p>
            <a:r>
              <a:rPr lang="en-GB" sz="2000" dirty="0">
                <a:solidFill>
                  <a:schemeClr val="bg1"/>
                </a:solidFill>
              </a:rPr>
              <a:t>1: Unstructured</a:t>
            </a:r>
          </a:p>
          <a:p>
            <a:r>
              <a:rPr lang="en-GB" sz="2000" dirty="0">
                <a:solidFill>
                  <a:schemeClr val="bg1"/>
                </a:solidFill>
              </a:rPr>
              <a:t>2: Structured</a:t>
            </a:r>
          </a:p>
          <a:p>
            <a:r>
              <a:rPr lang="en-GB" sz="2000" dirty="0">
                <a:solidFill>
                  <a:schemeClr val="bg1"/>
                </a:solidFill>
              </a:rPr>
              <a:t>3: Identifier</a:t>
            </a:r>
          </a:p>
        </p:txBody>
      </p:sp>
      <p:sp>
        <p:nvSpPr>
          <p:cNvPr id="84" name="TextBox 83"/>
          <p:cNvSpPr txBox="1"/>
          <p:nvPr/>
        </p:nvSpPr>
        <p:spPr>
          <a:xfrm>
            <a:off x="3869994" y="6105502"/>
            <a:ext cx="301685" cy="369332"/>
          </a:xfrm>
          <a:prstGeom prst="rect">
            <a:avLst/>
          </a:prstGeom>
          <a:solidFill>
            <a:schemeClr val="accent1"/>
          </a:solidFill>
          <a:ln w="28575">
            <a:solidFill>
              <a:schemeClr val="tx1"/>
            </a:solidFill>
            <a:prstDash val="solid"/>
          </a:ln>
        </p:spPr>
        <p:txBody>
          <a:bodyPr wrap="none" rtlCol="0">
            <a:spAutoFit/>
          </a:bodyPr>
          <a:lstStyle/>
          <a:p>
            <a:pPr algn="ctr"/>
            <a:r>
              <a:rPr lang="en-GB" b="1" dirty="0">
                <a:solidFill>
                  <a:schemeClr val="bg1"/>
                </a:solidFill>
              </a:rPr>
              <a:t>1</a:t>
            </a:r>
          </a:p>
        </p:txBody>
      </p:sp>
      <p:sp>
        <p:nvSpPr>
          <p:cNvPr id="85" name="TextBox 84"/>
          <p:cNvSpPr txBox="1"/>
          <p:nvPr/>
        </p:nvSpPr>
        <p:spPr>
          <a:xfrm>
            <a:off x="7163116" y="6051714"/>
            <a:ext cx="301685" cy="369332"/>
          </a:xfrm>
          <a:prstGeom prst="rect">
            <a:avLst/>
          </a:prstGeom>
          <a:solidFill>
            <a:schemeClr val="accent1"/>
          </a:solidFill>
          <a:ln w="28575">
            <a:solidFill>
              <a:schemeClr val="tx1"/>
            </a:solidFill>
            <a:prstDash val="solid"/>
          </a:ln>
        </p:spPr>
        <p:txBody>
          <a:bodyPr wrap="none" rtlCol="0">
            <a:spAutoFit/>
          </a:bodyPr>
          <a:lstStyle/>
          <a:p>
            <a:pPr algn="ctr"/>
            <a:r>
              <a:rPr lang="en-GB" b="1" dirty="0">
                <a:solidFill>
                  <a:schemeClr val="bg1"/>
                </a:solidFill>
              </a:rPr>
              <a:t>2</a:t>
            </a:r>
          </a:p>
        </p:txBody>
      </p:sp>
      <p:sp>
        <p:nvSpPr>
          <p:cNvPr id="86" name="TextBox 85"/>
          <p:cNvSpPr txBox="1"/>
          <p:nvPr/>
        </p:nvSpPr>
        <p:spPr>
          <a:xfrm>
            <a:off x="770386" y="4827307"/>
            <a:ext cx="301685" cy="369332"/>
          </a:xfrm>
          <a:prstGeom prst="rect">
            <a:avLst/>
          </a:prstGeom>
          <a:solidFill>
            <a:schemeClr val="accent1"/>
          </a:solidFill>
          <a:ln w="28575">
            <a:solidFill>
              <a:schemeClr val="tx1"/>
            </a:solidFill>
            <a:prstDash val="solid"/>
          </a:ln>
        </p:spPr>
        <p:txBody>
          <a:bodyPr wrap="none" rtlCol="0">
            <a:spAutoFit/>
          </a:bodyPr>
          <a:lstStyle/>
          <a:p>
            <a:pPr algn="ctr"/>
            <a:r>
              <a:rPr lang="en-GB" b="1" dirty="0">
                <a:solidFill>
                  <a:schemeClr val="bg1"/>
                </a:solidFill>
              </a:rPr>
              <a:t>3</a:t>
            </a:r>
          </a:p>
        </p:txBody>
      </p:sp>
      <p:cxnSp>
        <p:nvCxnSpPr>
          <p:cNvPr id="88" name="Straight Arrow Connector 87"/>
          <p:cNvCxnSpPr>
            <a:cxnSpLocks/>
            <a:stCxn id="86" idx="0"/>
          </p:cNvCxnSpPr>
          <p:nvPr/>
        </p:nvCxnSpPr>
        <p:spPr>
          <a:xfrm flipV="1">
            <a:off x="921229" y="4289612"/>
            <a:ext cx="304937" cy="537695"/>
          </a:xfrm>
          <a:prstGeom prst="straightConnector1">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91" name="Straight Arrow Connector 90"/>
          <p:cNvCxnSpPr>
            <a:cxnSpLocks/>
            <a:stCxn id="85" idx="0"/>
          </p:cNvCxnSpPr>
          <p:nvPr/>
        </p:nvCxnSpPr>
        <p:spPr>
          <a:xfrm flipV="1">
            <a:off x="7313959" y="5614147"/>
            <a:ext cx="444994" cy="437567"/>
          </a:xfrm>
          <a:prstGeom prst="straightConnector1">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94" name="Straight Arrow Connector 93"/>
          <p:cNvCxnSpPr>
            <a:cxnSpLocks/>
            <a:stCxn id="85" idx="0"/>
          </p:cNvCxnSpPr>
          <p:nvPr/>
        </p:nvCxnSpPr>
        <p:spPr>
          <a:xfrm flipH="1" flipV="1">
            <a:off x="6868964" y="5614147"/>
            <a:ext cx="444995" cy="437567"/>
          </a:xfrm>
          <a:prstGeom prst="straightConnector1">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98" name="Straight Arrow Connector 97"/>
          <p:cNvCxnSpPr>
            <a:cxnSpLocks/>
            <a:stCxn id="84" idx="0"/>
          </p:cNvCxnSpPr>
          <p:nvPr/>
        </p:nvCxnSpPr>
        <p:spPr>
          <a:xfrm flipH="1" flipV="1">
            <a:off x="3298121" y="5630754"/>
            <a:ext cx="722716" cy="474748"/>
          </a:xfrm>
          <a:prstGeom prst="straightConnector1">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01" name="Straight Arrow Connector 100"/>
          <p:cNvCxnSpPr>
            <a:cxnSpLocks/>
            <a:stCxn id="84" idx="0"/>
          </p:cNvCxnSpPr>
          <p:nvPr/>
        </p:nvCxnSpPr>
        <p:spPr>
          <a:xfrm flipV="1">
            <a:off x="4020837" y="5715990"/>
            <a:ext cx="678910" cy="389512"/>
          </a:xfrm>
          <a:prstGeom prst="straightConnector1">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901128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childTnLst>
                                </p:cTn>
                              </p:par>
                            </p:childTnLst>
                          </p:cTn>
                        </p:par>
                        <p:par>
                          <p:cTn id="8" fill="hold">
                            <p:stCondLst>
                              <p:cond delay="1000"/>
                            </p:stCondLst>
                            <p:childTnLst>
                              <p:par>
                                <p:cTn id="9" presetID="10" presetClass="entr" presetSubtype="0" fill="hold" nodeType="afterEffect">
                                  <p:stCondLst>
                                    <p:cond delay="0"/>
                                  </p:stCondLst>
                                  <p:childTnLst>
                                    <p:set>
                                      <p:cBhvr>
                                        <p:cTn id="10" dur="1" fill="hold">
                                          <p:stCondLst>
                                            <p:cond delay="0"/>
                                          </p:stCondLst>
                                        </p:cTn>
                                        <p:tgtEl>
                                          <p:spTgt spid="24"/>
                                        </p:tgtEl>
                                        <p:attrNameLst>
                                          <p:attrName>style.visibility</p:attrName>
                                        </p:attrNameLst>
                                      </p:cBhvr>
                                      <p:to>
                                        <p:strVal val="visible"/>
                                      </p:to>
                                    </p:set>
                                    <p:animEffect transition="in" filter="fade">
                                      <p:cBhvr>
                                        <p:cTn id="11" dur="1000"/>
                                        <p:tgtEl>
                                          <p:spTgt spid="24"/>
                                        </p:tgtEl>
                                      </p:cBhvr>
                                    </p:animEffect>
                                  </p:childTnLst>
                                </p:cTn>
                              </p:par>
                            </p:childTnLst>
                          </p:cTn>
                        </p:par>
                        <p:par>
                          <p:cTn id="12" fill="hold">
                            <p:stCondLst>
                              <p:cond delay="2000"/>
                            </p:stCondLst>
                            <p:childTnLst>
                              <p:par>
                                <p:cTn id="13" presetID="10" presetClass="entr" presetSubtype="0" fill="hold" grpId="0" nodeType="after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fade">
                                      <p:cBhvr>
                                        <p:cTn id="15" dur="1000"/>
                                        <p:tgtEl>
                                          <p:spTgt spid="7"/>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9"/>
                                        </p:tgtEl>
                                        <p:attrNameLst>
                                          <p:attrName>style.visibility</p:attrName>
                                        </p:attrNameLst>
                                      </p:cBhvr>
                                      <p:to>
                                        <p:strVal val="visible"/>
                                      </p:to>
                                    </p:set>
                                    <p:animEffect transition="in" filter="fade">
                                      <p:cBhvr>
                                        <p:cTn id="20" dur="1000"/>
                                        <p:tgtEl>
                                          <p:spTgt spid="9"/>
                                        </p:tgtEl>
                                      </p:cBhvr>
                                    </p:animEffect>
                                  </p:childTnLst>
                                </p:cTn>
                              </p:par>
                            </p:childTnLst>
                          </p:cTn>
                        </p:par>
                        <p:par>
                          <p:cTn id="21" fill="hold">
                            <p:stCondLst>
                              <p:cond delay="1000"/>
                            </p:stCondLst>
                            <p:childTnLst>
                              <p:par>
                                <p:cTn id="22" presetID="10" presetClass="entr" presetSubtype="0" fill="hold" nodeType="afterEffect">
                                  <p:stCondLst>
                                    <p:cond delay="0"/>
                                  </p:stCondLst>
                                  <p:childTnLst>
                                    <p:set>
                                      <p:cBhvr>
                                        <p:cTn id="23" dur="1" fill="hold">
                                          <p:stCondLst>
                                            <p:cond delay="0"/>
                                          </p:stCondLst>
                                        </p:cTn>
                                        <p:tgtEl>
                                          <p:spTgt spid="21"/>
                                        </p:tgtEl>
                                        <p:attrNameLst>
                                          <p:attrName>style.visibility</p:attrName>
                                        </p:attrNameLst>
                                      </p:cBhvr>
                                      <p:to>
                                        <p:strVal val="visible"/>
                                      </p:to>
                                    </p:set>
                                    <p:animEffect transition="in" filter="fade">
                                      <p:cBhvr>
                                        <p:cTn id="24" dur="1000"/>
                                        <p:tgtEl>
                                          <p:spTgt spid="21"/>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6"/>
                                        </p:tgtEl>
                                        <p:attrNameLst>
                                          <p:attrName>style.visibility</p:attrName>
                                        </p:attrNameLst>
                                      </p:cBhvr>
                                      <p:to>
                                        <p:strVal val="visible"/>
                                      </p:to>
                                    </p:set>
                                    <p:animEffect transition="in" filter="fade">
                                      <p:cBhvr>
                                        <p:cTn id="29" dur="1000"/>
                                        <p:tgtEl>
                                          <p:spTgt spid="6"/>
                                        </p:tgtEl>
                                      </p:cBhvr>
                                    </p:animEffect>
                                  </p:childTnLst>
                                </p:cTn>
                              </p:par>
                            </p:childTnLst>
                          </p:cTn>
                        </p:par>
                        <p:par>
                          <p:cTn id="30" fill="hold">
                            <p:stCondLst>
                              <p:cond delay="1000"/>
                            </p:stCondLst>
                            <p:childTnLst>
                              <p:par>
                                <p:cTn id="31" presetID="10" presetClass="entr" presetSubtype="0" fill="hold" nodeType="afterEffect">
                                  <p:stCondLst>
                                    <p:cond delay="0"/>
                                  </p:stCondLst>
                                  <p:childTnLst>
                                    <p:set>
                                      <p:cBhvr>
                                        <p:cTn id="32" dur="1" fill="hold">
                                          <p:stCondLst>
                                            <p:cond delay="0"/>
                                          </p:stCondLst>
                                        </p:cTn>
                                        <p:tgtEl>
                                          <p:spTgt spid="27"/>
                                        </p:tgtEl>
                                        <p:attrNameLst>
                                          <p:attrName>style.visibility</p:attrName>
                                        </p:attrNameLst>
                                      </p:cBhvr>
                                      <p:to>
                                        <p:strVal val="visible"/>
                                      </p:to>
                                    </p:set>
                                    <p:animEffect transition="in" filter="fade">
                                      <p:cBhvr>
                                        <p:cTn id="33" dur="1000"/>
                                        <p:tgtEl>
                                          <p:spTgt spid="27"/>
                                        </p:tgtEl>
                                      </p:cBhvr>
                                    </p:animEffect>
                                  </p:childTnLst>
                                </p:cTn>
                              </p:par>
                            </p:childTnLst>
                          </p:cTn>
                        </p:par>
                        <p:par>
                          <p:cTn id="34" fill="hold">
                            <p:stCondLst>
                              <p:cond delay="2000"/>
                            </p:stCondLst>
                            <p:childTnLst>
                              <p:par>
                                <p:cTn id="35" presetID="10" presetClass="entr" presetSubtype="0" fill="hold" grpId="0" nodeType="afterEffect">
                                  <p:stCondLst>
                                    <p:cond delay="0"/>
                                  </p:stCondLst>
                                  <p:childTnLst>
                                    <p:set>
                                      <p:cBhvr>
                                        <p:cTn id="36" dur="1" fill="hold">
                                          <p:stCondLst>
                                            <p:cond delay="0"/>
                                          </p:stCondLst>
                                        </p:cTn>
                                        <p:tgtEl>
                                          <p:spTgt spid="10"/>
                                        </p:tgtEl>
                                        <p:attrNameLst>
                                          <p:attrName>style.visibility</p:attrName>
                                        </p:attrNameLst>
                                      </p:cBhvr>
                                      <p:to>
                                        <p:strVal val="visible"/>
                                      </p:to>
                                    </p:set>
                                    <p:animEffect transition="in" filter="fade">
                                      <p:cBhvr>
                                        <p:cTn id="37" dur="1000"/>
                                        <p:tgtEl>
                                          <p:spTgt spid="10"/>
                                        </p:tgtEl>
                                      </p:cBhvr>
                                    </p:animEffect>
                                  </p:childTnLst>
                                </p:cTn>
                              </p:par>
                            </p:childTnLst>
                          </p:cTn>
                        </p:par>
                        <p:par>
                          <p:cTn id="38" fill="hold">
                            <p:stCondLst>
                              <p:cond delay="3000"/>
                            </p:stCondLst>
                            <p:childTnLst>
                              <p:par>
                                <p:cTn id="39" presetID="10" presetClass="entr" presetSubtype="0" fill="hold" nodeType="afterEffect">
                                  <p:stCondLst>
                                    <p:cond delay="0"/>
                                  </p:stCondLst>
                                  <p:childTnLst>
                                    <p:set>
                                      <p:cBhvr>
                                        <p:cTn id="40" dur="1" fill="hold">
                                          <p:stCondLst>
                                            <p:cond delay="0"/>
                                          </p:stCondLst>
                                        </p:cTn>
                                        <p:tgtEl>
                                          <p:spTgt spid="14"/>
                                        </p:tgtEl>
                                        <p:attrNameLst>
                                          <p:attrName>style.visibility</p:attrName>
                                        </p:attrNameLst>
                                      </p:cBhvr>
                                      <p:to>
                                        <p:strVal val="visible"/>
                                      </p:to>
                                    </p:set>
                                    <p:animEffect transition="in" filter="fade">
                                      <p:cBhvr>
                                        <p:cTn id="41" dur="1000"/>
                                        <p:tgtEl>
                                          <p:spTgt spid="14"/>
                                        </p:tgtEl>
                                      </p:cBhvr>
                                    </p:animEffect>
                                  </p:childTnLst>
                                </p:cTn>
                              </p:par>
                            </p:childTnLst>
                          </p:cTn>
                        </p:par>
                      </p:childTnLst>
                    </p:cTn>
                  </p:par>
                  <p:par>
                    <p:cTn id="42" fill="hold">
                      <p:stCondLst>
                        <p:cond delay="indefinite"/>
                      </p:stCondLst>
                      <p:childTnLst>
                        <p:par>
                          <p:cTn id="43" fill="hold">
                            <p:stCondLst>
                              <p:cond delay="0"/>
                            </p:stCondLst>
                            <p:childTnLst>
                              <p:par>
                                <p:cTn id="44" presetID="10" presetClass="entr" presetSubtype="0" fill="hold" grpId="0" nodeType="clickEffect">
                                  <p:stCondLst>
                                    <p:cond delay="0"/>
                                  </p:stCondLst>
                                  <p:childTnLst>
                                    <p:set>
                                      <p:cBhvr>
                                        <p:cTn id="45" dur="1" fill="hold">
                                          <p:stCondLst>
                                            <p:cond delay="0"/>
                                          </p:stCondLst>
                                        </p:cTn>
                                        <p:tgtEl>
                                          <p:spTgt spid="5"/>
                                        </p:tgtEl>
                                        <p:attrNameLst>
                                          <p:attrName>style.visibility</p:attrName>
                                        </p:attrNameLst>
                                      </p:cBhvr>
                                      <p:to>
                                        <p:strVal val="visible"/>
                                      </p:to>
                                    </p:set>
                                    <p:animEffect transition="in" filter="fade">
                                      <p:cBhvr>
                                        <p:cTn id="46" dur="1000"/>
                                        <p:tgtEl>
                                          <p:spTgt spid="5"/>
                                        </p:tgtEl>
                                      </p:cBhvr>
                                    </p:animEffect>
                                  </p:childTnLst>
                                </p:cTn>
                              </p:par>
                            </p:childTnLst>
                          </p:cTn>
                        </p:par>
                      </p:childTnLst>
                    </p:cTn>
                  </p:par>
                  <p:par>
                    <p:cTn id="47" fill="hold">
                      <p:stCondLst>
                        <p:cond delay="indefinite"/>
                      </p:stCondLst>
                      <p:childTnLst>
                        <p:par>
                          <p:cTn id="48" fill="hold">
                            <p:stCondLst>
                              <p:cond delay="0"/>
                            </p:stCondLst>
                            <p:childTnLst>
                              <p:par>
                                <p:cTn id="49" presetID="10" presetClass="entr" presetSubtype="0" fill="hold" nodeType="clickEffect">
                                  <p:stCondLst>
                                    <p:cond delay="0"/>
                                  </p:stCondLst>
                                  <p:childTnLst>
                                    <p:set>
                                      <p:cBhvr>
                                        <p:cTn id="50" dur="1" fill="hold">
                                          <p:stCondLst>
                                            <p:cond delay="0"/>
                                          </p:stCondLst>
                                        </p:cTn>
                                        <p:tgtEl>
                                          <p:spTgt spid="18"/>
                                        </p:tgtEl>
                                        <p:attrNameLst>
                                          <p:attrName>style.visibility</p:attrName>
                                        </p:attrNameLst>
                                      </p:cBhvr>
                                      <p:to>
                                        <p:strVal val="visible"/>
                                      </p:to>
                                    </p:set>
                                    <p:animEffect transition="in" filter="fade">
                                      <p:cBhvr>
                                        <p:cTn id="51" dur="1000"/>
                                        <p:tgtEl>
                                          <p:spTgt spid="18"/>
                                        </p:tgtEl>
                                      </p:cBhvr>
                                    </p:animEffect>
                                  </p:childTnLst>
                                </p:cTn>
                              </p:par>
                            </p:childTnLst>
                          </p:cTn>
                        </p:par>
                        <p:par>
                          <p:cTn id="52" fill="hold">
                            <p:stCondLst>
                              <p:cond delay="1000"/>
                            </p:stCondLst>
                            <p:childTnLst>
                              <p:par>
                                <p:cTn id="53" presetID="10" presetClass="entr" presetSubtype="0" fill="hold" grpId="0" nodeType="afterEffect">
                                  <p:stCondLst>
                                    <p:cond delay="0"/>
                                  </p:stCondLst>
                                  <p:childTnLst>
                                    <p:set>
                                      <p:cBhvr>
                                        <p:cTn id="54" dur="1" fill="hold">
                                          <p:stCondLst>
                                            <p:cond delay="0"/>
                                          </p:stCondLst>
                                        </p:cTn>
                                        <p:tgtEl>
                                          <p:spTgt spid="4"/>
                                        </p:tgtEl>
                                        <p:attrNameLst>
                                          <p:attrName>style.visibility</p:attrName>
                                        </p:attrNameLst>
                                      </p:cBhvr>
                                      <p:to>
                                        <p:strVal val="visible"/>
                                      </p:to>
                                    </p:set>
                                    <p:animEffect transition="in" filter="fade">
                                      <p:cBhvr>
                                        <p:cTn id="55" dur="1000"/>
                                        <p:tgtEl>
                                          <p:spTgt spid="4"/>
                                        </p:tgtEl>
                                      </p:cBhvr>
                                    </p:animEffect>
                                  </p:childTnLst>
                                </p:cTn>
                              </p:par>
                            </p:childTnLst>
                          </p:cTn>
                        </p:par>
                        <p:par>
                          <p:cTn id="56" fill="hold">
                            <p:stCondLst>
                              <p:cond delay="2000"/>
                            </p:stCondLst>
                            <p:childTnLst>
                              <p:par>
                                <p:cTn id="57" presetID="10" presetClass="entr" presetSubtype="0" fill="hold" nodeType="afterEffect">
                                  <p:stCondLst>
                                    <p:cond delay="0"/>
                                  </p:stCondLst>
                                  <p:childTnLst>
                                    <p:set>
                                      <p:cBhvr>
                                        <p:cTn id="58" dur="1" fill="hold">
                                          <p:stCondLst>
                                            <p:cond delay="0"/>
                                          </p:stCondLst>
                                        </p:cTn>
                                        <p:tgtEl>
                                          <p:spTgt spid="11"/>
                                        </p:tgtEl>
                                        <p:attrNameLst>
                                          <p:attrName>style.visibility</p:attrName>
                                        </p:attrNameLst>
                                      </p:cBhvr>
                                      <p:to>
                                        <p:strVal val="visible"/>
                                      </p:to>
                                    </p:set>
                                    <p:animEffect transition="in" filter="fade">
                                      <p:cBhvr>
                                        <p:cTn id="59" dur="1000"/>
                                        <p:tgtEl>
                                          <p:spTgt spid="11"/>
                                        </p:tgtEl>
                                      </p:cBhvr>
                                    </p:animEffect>
                                  </p:childTnLst>
                                </p:cTn>
                              </p:par>
                            </p:childTnLst>
                          </p:cTn>
                        </p:par>
                      </p:childTnLst>
                    </p:cTn>
                  </p:par>
                  <p:par>
                    <p:cTn id="60" fill="hold">
                      <p:stCondLst>
                        <p:cond delay="indefinite"/>
                      </p:stCondLst>
                      <p:childTnLst>
                        <p:par>
                          <p:cTn id="61" fill="hold">
                            <p:stCondLst>
                              <p:cond delay="0"/>
                            </p:stCondLst>
                            <p:childTnLst>
                              <p:par>
                                <p:cTn id="62" presetID="10" presetClass="entr" presetSubtype="0" fill="hold" grpId="0" nodeType="clickEffect">
                                  <p:stCondLst>
                                    <p:cond delay="0"/>
                                  </p:stCondLst>
                                  <p:childTnLst>
                                    <p:set>
                                      <p:cBhvr>
                                        <p:cTn id="63" dur="1" fill="hold">
                                          <p:stCondLst>
                                            <p:cond delay="0"/>
                                          </p:stCondLst>
                                        </p:cTn>
                                        <p:tgtEl>
                                          <p:spTgt spid="83"/>
                                        </p:tgtEl>
                                        <p:attrNameLst>
                                          <p:attrName>style.visibility</p:attrName>
                                        </p:attrNameLst>
                                      </p:cBhvr>
                                      <p:to>
                                        <p:strVal val="visible"/>
                                      </p:to>
                                    </p:set>
                                    <p:animEffect transition="in" filter="fade">
                                      <p:cBhvr>
                                        <p:cTn id="64" dur="1000"/>
                                        <p:tgtEl>
                                          <p:spTgt spid="83"/>
                                        </p:tgtEl>
                                      </p:cBhvr>
                                    </p:animEffect>
                                  </p:childTnLst>
                                </p:cTn>
                              </p:par>
                            </p:childTnLst>
                          </p:cTn>
                        </p:par>
                        <p:par>
                          <p:cTn id="65" fill="hold">
                            <p:stCondLst>
                              <p:cond delay="1000"/>
                            </p:stCondLst>
                            <p:childTnLst>
                              <p:par>
                                <p:cTn id="66" presetID="10" presetClass="entr" presetSubtype="0" fill="hold" grpId="0" nodeType="afterEffect">
                                  <p:stCondLst>
                                    <p:cond delay="0"/>
                                  </p:stCondLst>
                                  <p:childTnLst>
                                    <p:set>
                                      <p:cBhvr>
                                        <p:cTn id="67" dur="1" fill="hold">
                                          <p:stCondLst>
                                            <p:cond delay="0"/>
                                          </p:stCondLst>
                                        </p:cTn>
                                        <p:tgtEl>
                                          <p:spTgt spid="84"/>
                                        </p:tgtEl>
                                        <p:attrNameLst>
                                          <p:attrName>style.visibility</p:attrName>
                                        </p:attrNameLst>
                                      </p:cBhvr>
                                      <p:to>
                                        <p:strVal val="visible"/>
                                      </p:to>
                                    </p:set>
                                    <p:animEffect transition="in" filter="fade">
                                      <p:cBhvr>
                                        <p:cTn id="68" dur="1000"/>
                                        <p:tgtEl>
                                          <p:spTgt spid="84"/>
                                        </p:tgtEl>
                                      </p:cBhvr>
                                    </p:animEffect>
                                  </p:childTnLst>
                                </p:cTn>
                              </p:par>
                            </p:childTnLst>
                          </p:cTn>
                        </p:par>
                        <p:par>
                          <p:cTn id="69" fill="hold">
                            <p:stCondLst>
                              <p:cond delay="2000"/>
                            </p:stCondLst>
                            <p:childTnLst>
                              <p:par>
                                <p:cTn id="70" presetID="10" presetClass="entr" presetSubtype="0" fill="hold" nodeType="afterEffect">
                                  <p:stCondLst>
                                    <p:cond delay="0"/>
                                  </p:stCondLst>
                                  <p:childTnLst>
                                    <p:set>
                                      <p:cBhvr>
                                        <p:cTn id="71" dur="1" fill="hold">
                                          <p:stCondLst>
                                            <p:cond delay="0"/>
                                          </p:stCondLst>
                                        </p:cTn>
                                        <p:tgtEl>
                                          <p:spTgt spid="98"/>
                                        </p:tgtEl>
                                        <p:attrNameLst>
                                          <p:attrName>style.visibility</p:attrName>
                                        </p:attrNameLst>
                                      </p:cBhvr>
                                      <p:to>
                                        <p:strVal val="visible"/>
                                      </p:to>
                                    </p:set>
                                    <p:animEffect transition="in" filter="fade">
                                      <p:cBhvr>
                                        <p:cTn id="72" dur="1000"/>
                                        <p:tgtEl>
                                          <p:spTgt spid="98"/>
                                        </p:tgtEl>
                                      </p:cBhvr>
                                    </p:animEffect>
                                  </p:childTnLst>
                                </p:cTn>
                              </p:par>
                            </p:childTnLst>
                          </p:cTn>
                        </p:par>
                        <p:par>
                          <p:cTn id="73" fill="hold">
                            <p:stCondLst>
                              <p:cond delay="3000"/>
                            </p:stCondLst>
                            <p:childTnLst>
                              <p:par>
                                <p:cTn id="74" presetID="10" presetClass="entr" presetSubtype="0" fill="hold" nodeType="afterEffect">
                                  <p:stCondLst>
                                    <p:cond delay="0"/>
                                  </p:stCondLst>
                                  <p:childTnLst>
                                    <p:set>
                                      <p:cBhvr>
                                        <p:cTn id="75" dur="1" fill="hold">
                                          <p:stCondLst>
                                            <p:cond delay="0"/>
                                          </p:stCondLst>
                                        </p:cTn>
                                        <p:tgtEl>
                                          <p:spTgt spid="101"/>
                                        </p:tgtEl>
                                        <p:attrNameLst>
                                          <p:attrName>style.visibility</p:attrName>
                                        </p:attrNameLst>
                                      </p:cBhvr>
                                      <p:to>
                                        <p:strVal val="visible"/>
                                      </p:to>
                                    </p:set>
                                    <p:animEffect transition="in" filter="fade">
                                      <p:cBhvr>
                                        <p:cTn id="76" dur="1000"/>
                                        <p:tgtEl>
                                          <p:spTgt spid="101"/>
                                        </p:tgtEl>
                                      </p:cBhvr>
                                    </p:animEffect>
                                  </p:childTnLst>
                                </p:cTn>
                              </p:par>
                            </p:childTnLst>
                          </p:cTn>
                        </p:par>
                        <p:par>
                          <p:cTn id="77" fill="hold">
                            <p:stCondLst>
                              <p:cond delay="4000"/>
                            </p:stCondLst>
                            <p:childTnLst>
                              <p:par>
                                <p:cTn id="78" presetID="10" presetClass="entr" presetSubtype="0" fill="hold" grpId="0" nodeType="afterEffect">
                                  <p:stCondLst>
                                    <p:cond delay="0"/>
                                  </p:stCondLst>
                                  <p:childTnLst>
                                    <p:set>
                                      <p:cBhvr>
                                        <p:cTn id="79" dur="1" fill="hold">
                                          <p:stCondLst>
                                            <p:cond delay="0"/>
                                          </p:stCondLst>
                                        </p:cTn>
                                        <p:tgtEl>
                                          <p:spTgt spid="86"/>
                                        </p:tgtEl>
                                        <p:attrNameLst>
                                          <p:attrName>style.visibility</p:attrName>
                                        </p:attrNameLst>
                                      </p:cBhvr>
                                      <p:to>
                                        <p:strVal val="visible"/>
                                      </p:to>
                                    </p:set>
                                    <p:animEffect transition="in" filter="fade">
                                      <p:cBhvr>
                                        <p:cTn id="80" dur="1000"/>
                                        <p:tgtEl>
                                          <p:spTgt spid="86"/>
                                        </p:tgtEl>
                                      </p:cBhvr>
                                    </p:animEffect>
                                  </p:childTnLst>
                                </p:cTn>
                              </p:par>
                            </p:childTnLst>
                          </p:cTn>
                        </p:par>
                        <p:par>
                          <p:cTn id="81" fill="hold">
                            <p:stCondLst>
                              <p:cond delay="5000"/>
                            </p:stCondLst>
                            <p:childTnLst>
                              <p:par>
                                <p:cTn id="82" presetID="10" presetClass="entr" presetSubtype="0" fill="hold" nodeType="afterEffect">
                                  <p:stCondLst>
                                    <p:cond delay="0"/>
                                  </p:stCondLst>
                                  <p:childTnLst>
                                    <p:set>
                                      <p:cBhvr>
                                        <p:cTn id="83" dur="1" fill="hold">
                                          <p:stCondLst>
                                            <p:cond delay="0"/>
                                          </p:stCondLst>
                                        </p:cTn>
                                        <p:tgtEl>
                                          <p:spTgt spid="88"/>
                                        </p:tgtEl>
                                        <p:attrNameLst>
                                          <p:attrName>style.visibility</p:attrName>
                                        </p:attrNameLst>
                                      </p:cBhvr>
                                      <p:to>
                                        <p:strVal val="visible"/>
                                      </p:to>
                                    </p:set>
                                    <p:animEffect transition="in" filter="fade">
                                      <p:cBhvr>
                                        <p:cTn id="84" dur="1000"/>
                                        <p:tgtEl>
                                          <p:spTgt spid="88"/>
                                        </p:tgtEl>
                                      </p:cBhvr>
                                    </p:animEffect>
                                  </p:childTnLst>
                                </p:cTn>
                              </p:par>
                            </p:childTnLst>
                          </p:cTn>
                        </p:par>
                      </p:childTnLst>
                    </p:cTn>
                  </p:par>
                  <p:par>
                    <p:cTn id="85" fill="hold">
                      <p:stCondLst>
                        <p:cond delay="indefinite"/>
                      </p:stCondLst>
                      <p:childTnLst>
                        <p:par>
                          <p:cTn id="86" fill="hold">
                            <p:stCondLst>
                              <p:cond delay="0"/>
                            </p:stCondLst>
                            <p:childTnLst>
                              <p:par>
                                <p:cTn id="87" presetID="10" presetClass="entr" presetSubtype="0" fill="hold" grpId="0" nodeType="clickEffect">
                                  <p:stCondLst>
                                    <p:cond delay="0"/>
                                  </p:stCondLst>
                                  <p:childTnLst>
                                    <p:set>
                                      <p:cBhvr>
                                        <p:cTn id="88" dur="1" fill="hold">
                                          <p:stCondLst>
                                            <p:cond delay="0"/>
                                          </p:stCondLst>
                                        </p:cTn>
                                        <p:tgtEl>
                                          <p:spTgt spid="85"/>
                                        </p:tgtEl>
                                        <p:attrNameLst>
                                          <p:attrName>style.visibility</p:attrName>
                                        </p:attrNameLst>
                                      </p:cBhvr>
                                      <p:to>
                                        <p:strVal val="visible"/>
                                      </p:to>
                                    </p:set>
                                    <p:animEffect transition="in" filter="fade">
                                      <p:cBhvr>
                                        <p:cTn id="89" dur="1000"/>
                                        <p:tgtEl>
                                          <p:spTgt spid="85"/>
                                        </p:tgtEl>
                                      </p:cBhvr>
                                    </p:animEffect>
                                  </p:childTnLst>
                                </p:cTn>
                              </p:par>
                            </p:childTnLst>
                          </p:cTn>
                        </p:par>
                        <p:par>
                          <p:cTn id="90" fill="hold">
                            <p:stCondLst>
                              <p:cond delay="1000"/>
                            </p:stCondLst>
                            <p:childTnLst>
                              <p:par>
                                <p:cTn id="91" presetID="10" presetClass="entr" presetSubtype="0" fill="hold" grpId="0" nodeType="afterEffect">
                                  <p:stCondLst>
                                    <p:cond delay="0"/>
                                  </p:stCondLst>
                                  <p:childTnLst>
                                    <p:set>
                                      <p:cBhvr>
                                        <p:cTn id="92" dur="1" fill="hold">
                                          <p:stCondLst>
                                            <p:cond delay="0"/>
                                          </p:stCondLst>
                                        </p:cTn>
                                        <p:tgtEl>
                                          <p:spTgt spid="45"/>
                                        </p:tgtEl>
                                        <p:attrNameLst>
                                          <p:attrName>style.visibility</p:attrName>
                                        </p:attrNameLst>
                                      </p:cBhvr>
                                      <p:to>
                                        <p:strVal val="visible"/>
                                      </p:to>
                                    </p:set>
                                    <p:animEffect transition="in" filter="fade">
                                      <p:cBhvr>
                                        <p:cTn id="93" dur="1000"/>
                                        <p:tgtEl>
                                          <p:spTgt spid="45"/>
                                        </p:tgtEl>
                                      </p:cBhvr>
                                    </p:animEffect>
                                  </p:childTnLst>
                                </p:cTn>
                              </p:par>
                            </p:childTnLst>
                          </p:cTn>
                        </p:par>
                        <p:par>
                          <p:cTn id="94" fill="hold">
                            <p:stCondLst>
                              <p:cond delay="2000"/>
                            </p:stCondLst>
                            <p:childTnLst>
                              <p:par>
                                <p:cTn id="95" presetID="10" presetClass="entr" presetSubtype="0" fill="hold" nodeType="afterEffect">
                                  <p:stCondLst>
                                    <p:cond delay="0"/>
                                  </p:stCondLst>
                                  <p:childTnLst>
                                    <p:set>
                                      <p:cBhvr>
                                        <p:cTn id="96" dur="1" fill="hold">
                                          <p:stCondLst>
                                            <p:cond delay="0"/>
                                          </p:stCondLst>
                                        </p:cTn>
                                        <p:tgtEl>
                                          <p:spTgt spid="46"/>
                                        </p:tgtEl>
                                        <p:attrNameLst>
                                          <p:attrName>style.visibility</p:attrName>
                                        </p:attrNameLst>
                                      </p:cBhvr>
                                      <p:to>
                                        <p:strVal val="visible"/>
                                      </p:to>
                                    </p:set>
                                    <p:animEffect transition="in" filter="fade">
                                      <p:cBhvr>
                                        <p:cTn id="97" dur="1000"/>
                                        <p:tgtEl>
                                          <p:spTgt spid="46"/>
                                        </p:tgtEl>
                                      </p:cBhvr>
                                    </p:animEffect>
                                  </p:childTnLst>
                                </p:cTn>
                              </p:par>
                            </p:childTnLst>
                          </p:cTn>
                        </p:par>
                      </p:childTnLst>
                    </p:cTn>
                  </p:par>
                  <p:par>
                    <p:cTn id="98" fill="hold">
                      <p:stCondLst>
                        <p:cond delay="indefinite"/>
                      </p:stCondLst>
                      <p:childTnLst>
                        <p:par>
                          <p:cTn id="99" fill="hold">
                            <p:stCondLst>
                              <p:cond delay="0"/>
                            </p:stCondLst>
                            <p:childTnLst>
                              <p:par>
                                <p:cTn id="100" presetID="10" presetClass="entr" presetSubtype="0" fill="hold" grpId="0" nodeType="clickEffect">
                                  <p:stCondLst>
                                    <p:cond delay="0"/>
                                  </p:stCondLst>
                                  <p:childTnLst>
                                    <p:set>
                                      <p:cBhvr>
                                        <p:cTn id="101" dur="1" fill="hold">
                                          <p:stCondLst>
                                            <p:cond delay="0"/>
                                          </p:stCondLst>
                                        </p:cTn>
                                        <p:tgtEl>
                                          <p:spTgt spid="51"/>
                                        </p:tgtEl>
                                        <p:attrNameLst>
                                          <p:attrName>style.visibility</p:attrName>
                                        </p:attrNameLst>
                                      </p:cBhvr>
                                      <p:to>
                                        <p:strVal val="visible"/>
                                      </p:to>
                                    </p:set>
                                    <p:animEffect transition="in" filter="fade">
                                      <p:cBhvr>
                                        <p:cTn id="102" dur="1000"/>
                                        <p:tgtEl>
                                          <p:spTgt spid="51"/>
                                        </p:tgtEl>
                                      </p:cBhvr>
                                    </p:animEffect>
                                  </p:childTnLst>
                                </p:cTn>
                              </p:par>
                              <p:par>
                                <p:cTn id="103" presetID="10" presetClass="entr" presetSubtype="0" fill="hold" grpId="0" nodeType="withEffect">
                                  <p:stCondLst>
                                    <p:cond delay="0"/>
                                  </p:stCondLst>
                                  <p:childTnLst>
                                    <p:set>
                                      <p:cBhvr>
                                        <p:cTn id="104" dur="1" fill="hold">
                                          <p:stCondLst>
                                            <p:cond delay="0"/>
                                          </p:stCondLst>
                                        </p:cTn>
                                        <p:tgtEl>
                                          <p:spTgt spid="52"/>
                                        </p:tgtEl>
                                        <p:attrNameLst>
                                          <p:attrName>style.visibility</p:attrName>
                                        </p:attrNameLst>
                                      </p:cBhvr>
                                      <p:to>
                                        <p:strVal val="visible"/>
                                      </p:to>
                                    </p:set>
                                    <p:animEffect transition="in" filter="fade">
                                      <p:cBhvr>
                                        <p:cTn id="105" dur="1000"/>
                                        <p:tgtEl>
                                          <p:spTgt spid="52"/>
                                        </p:tgtEl>
                                      </p:cBhvr>
                                    </p:animEffect>
                                  </p:childTnLst>
                                </p:cTn>
                              </p:par>
                              <p:par>
                                <p:cTn id="106" presetID="10" presetClass="entr" presetSubtype="0" fill="hold" nodeType="withEffect">
                                  <p:stCondLst>
                                    <p:cond delay="0"/>
                                  </p:stCondLst>
                                  <p:childTnLst>
                                    <p:set>
                                      <p:cBhvr>
                                        <p:cTn id="107" dur="1" fill="hold">
                                          <p:stCondLst>
                                            <p:cond delay="0"/>
                                          </p:stCondLst>
                                        </p:cTn>
                                        <p:tgtEl>
                                          <p:spTgt spid="66"/>
                                        </p:tgtEl>
                                        <p:attrNameLst>
                                          <p:attrName>style.visibility</p:attrName>
                                        </p:attrNameLst>
                                      </p:cBhvr>
                                      <p:to>
                                        <p:strVal val="visible"/>
                                      </p:to>
                                    </p:set>
                                    <p:animEffect transition="in" filter="fade">
                                      <p:cBhvr>
                                        <p:cTn id="108" dur="1000"/>
                                        <p:tgtEl>
                                          <p:spTgt spid="66"/>
                                        </p:tgtEl>
                                      </p:cBhvr>
                                    </p:animEffect>
                                  </p:childTnLst>
                                </p:cTn>
                              </p:par>
                              <p:par>
                                <p:cTn id="109" presetID="10" presetClass="entr" presetSubtype="0" fill="hold" nodeType="withEffect">
                                  <p:stCondLst>
                                    <p:cond delay="0"/>
                                  </p:stCondLst>
                                  <p:childTnLst>
                                    <p:set>
                                      <p:cBhvr>
                                        <p:cTn id="110" dur="1" fill="hold">
                                          <p:stCondLst>
                                            <p:cond delay="0"/>
                                          </p:stCondLst>
                                        </p:cTn>
                                        <p:tgtEl>
                                          <p:spTgt spid="63"/>
                                        </p:tgtEl>
                                        <p:attrNameLst>
                                          <p:attrName>style.visibility</p:attrName>
                                        </p:attrNameLst>
                                      </p:cBhvr>
                                      <p:to>
                                        <p:strVal val="visible"/>
                                      </p:to>
                                    </p:set>
                                    <p:animEffect transition="in" filter="fade">
                                      <p:cBhvr>
                                        <p:cTn id="111" dur="1000"/>
                                        <p:tgtEl>
                                          <p:spTgt spid="63"/>
                                        </p:tgtEl>
                                      </p:cBhvr>
                                    </p:animEffect>
                                  </p:childTnLst>
                                </p:cTn>
                              </p:par>
                            </p:childTnLst>
                          </p:cTn>
                        </p:par>
                        <p:par>
                          <p:cTn id="112" fill="hold">
                            <p:stCondLst>
                              <p:cond delay="1000"/>
                            </p:stCondLst>
                            <p:childTnLst>
                              <p:par>
                                <p:cTn id="113" presetID="10" presetClass="entr" presetSubtype="0" fill="hold" nodeType="afterEffect">
                                  <p:stCondLst>
                                    <p:cond delay="0"/>
                                  </p:stCondLst>
                                  <p:childTnLst>
                                    <p:set>
                                      <p:cBhvr>
                                        <p:cTn id="114" dur="1" fill="hold">
                                          <p:stCondLst>
                                            <p:cond delay="0"/>
                                          </p:stCondLst>
                                        </p:cTn>
                                        <p:tgtEl>
                                          <p:spTgt spid="94"/>
                                        </p:tgtEl>
                                        <p:attrNameLst>
                                          <p:attrName>style.visibility</p:attrName>
                                        </p:attrNameLst>
                                      </p:cBhvr>
                                      <p:to>
                                        <p:strVal val="visible"/>
                                      </p:to>
                                    </p:set>
                                    <p:animEffect transition="in" filter="fade">
                                      <p:cBhvr>
                                        <p:cTn id="115" dur="1000"/>
                                        <p:tgtEl>
                                          <p:spTgt spid="94"/>
                                        </p:tgtEl>
                                      </p:cBhvr>
                                    </p:animEffect>
                                  </p:childTnLst>
                                </p:cTn>
                              </p:par>
                              <p:par>
                                <p:cTn id="116" presetID="10" presetClass="entr" presetSubtype="0" fill="hold" nodeType="withEffect">
                                  <p:stCondLst>
                                    <p:cond delay="0"/>
                                  </p:stCondLst>
                                  <p:childTnLst>
                                    <p:set>
                                      <p:cBhvr>
                                        <p:cTn id="117" dur="1" fill="hold">
                                          <p:stCondLst>
                                            <p:cond delay="0"/>
                                          </p:stCondLst>
                                        </p:cTn>
                                        <p:tgtEl>
                                          <p:spTgt spid="91"/>
                                        </p:tgtEl>
                                        <p:attrNameLst>
                                          <p:attrName>style.visibility</p:attrName>
                                        </p:attrNameLst>
                                      </p:cBhvr>
                                      <p:to>
                                        <p:strVal val="visible"/>
                                      </p:to>
                                    </p:set>
                                    <p:animEffect transition="in" filter="fade">
                                      <p:cBhvr>
                                        <p:cTn id="118" dur="1000"/>
                                        <p:tgtEl>
                                          <p:spTgt spid="91"/>
                                        </p:tgtEl>
                                      </p:cBhvr>
                                    </p:animEffect>
                                  </p:childTnLst>
                                </p:cTn>
                              </p:par>
                            </p:childTnLst>
                          </p:cTn>
                        </p:par>
                      </p:childTnLst>
                    </p:cTn>
                  </p:par>
                  <p:par>
                    <p:cTn id="119" fill="hold">
                      <p:stCondLst>
                        <p:cond delay="indefinite"/>
                      </p:stCondLst>
                      <p:childTnLst>
                        <p:par>
                          <p:cTn id="120" fill="hold">
                            <p:stCondLst>
                              <p:cond delay="0"/>
                            </p:stCondLst>
                            <p:childTnLst>
                              <p:par>
                                <p:cTn id="121" presetID="10" presetClass="entr" presetSubtype="0" fill="hold" grpId="0" nodeType="clickEffect">
                                  <p:stCondLst>
                                    <p:cond delay="0"/>
                                  </p:stCondLst>
                                  <p:childTnLst>
                                    <p:set>
                                      <p:cBhvr>
                                        <p:cTn id="122" dur="1" fill="hold">
                                          <p:stCondLst>
                                            <p:cond delay="0"/>
                                          </p:stCondLst>
                                        </p:cTn>
                                        <p:tgtEl>
                                          <p:spTgt spid="73"/>
                                        </p:tgtEl>
                                        <p:attrNameLst>
                                          <p:attrName>style.visibility</p:attrName>
                                        </p:attrNameLst>
                                      </p:cBhvr>
                                      <p:to>
                                        <p:strVal val="visible"/>
                                      </p:to>
                                    </p:set>
                                    <p:animEffect transition="in" filter="fade">
                                      <p:cBhvr>
                                        <p:cTn id="123" dur="1000"/>
                                        <p:tgtEl>
                                          <p:spTgt spid="73"/>
                                        </p:tgtEl>
                                      </p:cBhvr>
                                    </p:animEffect>
                                  </p:childTnLst>
                                </p:cTn>
                              </p:par>
                            </p:childTnLst>
                          </p:cTn>
                        </p:par>
                        <p:par>
                          <p:cTn id="124" fill="hold">
                            <p:stCondLst>
                              <p:cond delay="1000"/>
                            </p:stCondLst>
                            <p:childTnLst>
                              <p:par>
                                <p:cTn id="125" presetID="10" presetClass="entr" presetSubtype="0" fill="hold" nodeType="afterEffect">
                                  <p:stCondLst>
                                    <p:cond delay="0"/>
                                  </p:stCondLst>
                                  <p:childTnLst>
                                    <p:set>
                                      <p:cBhvr>
                                        <p:cTn id="126" dur="1" fill="hold">
                                          <p:stCondLst>
                                            <p:cond delay="0"/>
                                          </p:stCondLst>
                                        </p:cTn>
                                        <p:tgtEl>
                                          <p:spTgt spid="76"/>
                                        </p:tgtEl>
                                        <p:attrNameLst>
                                          <p:attrName>style.visibility</p:attrName>
                                        </p:attrNameLst>
                                      </p:cBhvr>
                                      <p:to>
                                        <p:strVal val="visible"/>
                                      </p:to>
                                    </p:set>
                                    <p:animEffect transition="in" filter="fade">
                                      <p:cBhvr>
                                        <p:cTn id="127" dur="1000"/>
                                        <p:tgtEl>
                                          <p:spTgt spid="7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P spid="45" grpId="0" animBg="1"/>
      <p:bldP spid="51" grpId="0" animBg="1"/>
      <p:bldP spid="52" grpId="0" animBg="1"/>
      <p:bldP spid="73" grpId="0" animBg="1"/>
      <p:bldP spid="83" grpId="0" animBg="1"/>
      <p:bldP spid="84" grpId="0" animBg="1"/>
      <p:bldP spid="85" grpId="0" animBg="1"/>
      <p:bldP spid="86"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18861" y="517256"/>
            <a:ext cx="1960024" cy="1200329"/>
          </a:xfrm>
          <a:prstGeom prst="rect">
            <a:avLst/>
          </a:prstGeom>
          <a:noFill/>
        </p:spPr>
        <p:txBody>
          <a:bodyPr wrap="none" rtlCol="0">
            <a:spAutoFit/>
          </a:bodyPr>
          <a:lstStyle/>
          <a:p>
            <a:r>
              <a:rPr lang="en-US" sz="3600" dirty="0"/>
              <a:t>Person to</a:t>
            </a:r>
          </a:p>
          <a:p>
            <a:r>
              <a:rPr lang="en-US" sz="3600" dirty="0" err="1"/>
              <a:t>Nomen</a:t>
            </a:r>
            <a:endParaRPr lang="en-US" sz="3600" dirty="0"/>
          </a:p>
        </p:txBody>
      </p:sp>
      <p:sp>
        <p:nvSpPr>
          <p:cNvPr id="4" name="TextBox 3"/>
          <p:cNvSpPr txBox="1"/>
          <p:nvPr/>
        </p:nvSpPr>
        <p:spPr>
          <a:xfrm>
            <a:off x="2938050" y="517000"/>
            <a:ext cx="2983382" cy="908864"/>
          </a:xfrm>
          <a:prstGeom prst="ellipse">
            <a:avLst/>
          </a:prstGeom>
          <a:noFill/>
          <a:ln w="28575">
            <a:solidFill>
              <a:schemeClr val="accent5"/>
            </a:solidFill>
            <a:prstDash val="dash"/>
          </a:ln>
        </p:spPr>
        <p:txBody>
          <a:bodyPr wrap="none" rtlCol="0">
            <a:spAutoFit/>
          </a:bodyPr>
          <a:lstStyle/>
          <a:p>
            <a:pPr algn="ctr"/>
            <a:r>
              <a:rPr lang="en-GB" b="1" dirty="0"/>
              <a:t>[has] related </a:t>
            </a:r>
            <a:r>
              <a:rPr lang="en-GB" b="1" dirty="0" err="1"/>
              <a:t>nomen</a:t>
            </a:r>
            <a:endParaRPr lang="en-GB" b="1" dirty="0"/>
          </a:p>
          <a:p>
            <a:pPr algn="ctr"/>
            <a:r>
              <a:rPr lang="en-GB" b="1" dirty="0"/>
              <a:t>(person)</a:t>
            </a:r>
          </a:p>
        </p:txBody>
      </p:sp>
      <p:sp>
        <p:nvSpPr>
          <p:cNvPr id="6" name="TextBox 5"/>
          <p:cNvSpPr txBox="1"/>
          <p:nvPr/>
        </p:nvSpPr>
        <p:spPr>
          <a:xfrm>
            <a:off x="6103448" y="2930631"/>
            <a:ext cx="2706576" cy="908864"/>
          </a:xfrm>
          <a:prstGeom prst="ellipse">
            <a:avLst/>
          </a:prstGeom>
          <a:noFill/>
          <a:ln w="28575">
            <a:solidFill>
              <a:schemeClr val="accent5"/>
            </a:solidFill>
          </a:ln>
        </p:spPr>
        <p:txBody>
          <a:bodyPr wrap="none" rtlCol="0">
            <a:spAutoFit/>
          </a:bodyPr>
          <a:lstStyle/>
          <a:p>
            <a:pPr algn="ctr"/>
            <a:r>
              <a:rPr lang="en-GB" b="1" dirty="0"/>
              <a:t>[has] identifier for</a:t>
            </a:r>
          </a:p>
          <a:p>
            <a:pPr algn="ctr"/>
            <a:r>
              <a:rPr lang="en-GB" b="1" dirty="0"/>
              <a:t>person</a:t>
            </a:r>
          </a:p>
        </p:txBody>
      </p:sp>
      <p:sp>
        <p:nvSpPr>
          <p:cNvPr id="7" name="TextBox 6"/>
          <p:cNvSpPr txBox="1"/>
          <p:nvPr/>
        </p:nvSpPr>
        <p:spPr>
          <a:xfrm>
            <a:off x="636704" y="2934853"/>
            <a:ext cx="2119330" cy="908864"/>
          </a:xfrm>
          <a:prstGeom prst="ellipse">
            <a:avLst/>
          </a:prstGeom>
          <a:noFill/>
          <a:ln w="28575">
            <a:solidFill>
              <a:schemeClr val="accent5"/>
            </a:solidFill>
          </a:ln>
        </p:spPr>
        <p:txBody>
          <a:bodyPr wrap="none" rtlCol="0">
            <a:spAutoFit/>
          </a:bodyPr>
          <a:lstStyle/>
          <a:p>
            <a:pPr algn="ctr"/>
            <a:r>
              <a:rPr lang="en-GB" b="1" dirty="0"/>
              <a:t>[has] name of</a:t>
            </a:r>
          </a:p>
          <a:p>
            <a:pPr algn="ctr"/>
            <a:r>
              <a:rPr lang="en-GB" b="1" dirty="0"/>
              <a:t>person</a:t>
            </a:r>
          </a:p>
        </p:txBody>
      </p:sp>
      <p:sp>
        <p:nvSpPr>
          <p:cNvPr id="8" name="TextBox 7"/>
          <p:cNvSpPr txBox="1"/>
          <p:nvPr/>
        </p:nvSpPr>
        <p:spPr>
          <a:xfrm>
            <a:off x="636704" y="4103391"/>
            <a:ext cx="2275406" cy="1298377"/>
          </a:xfrm>
          <a:prstGeom prst="ellipse">
            <a:avLst/>
          </a:prstGeom>
          <a:noFill/>
          <a:ln w="28575">
            <a:solidFill>
              <a:schemeClr val="accent5"/>
            </a:solidFill>
          </a:ln>
        </p:spPr>
        <p:txBody>
          <a:bodyPr wrap="none" rtlCol="0">
            <a:spAutoFit/>
          </a:bodyPr>
          <a:lstStyle/>
          <a:p>
            <a:pPr algn="ctr"/>
            <a:r>
              <a:rPr lang="en-GB" b="1" dirty="0"/>
              <a:t>[has] preferred</a:t>
            </a:r>
          </a:p>
          <a:p>
            <a:pPr algn="ctr"/>
            <a:r>
              <a:rPr lang="en-GB" b="1" dirty="0"/>
              <a:t>name of</a:t>
            </a:r>
          </a:p>
          <a:p>
            <a:pPr algn="ctr"/>
            <a:r>
              <a:rPr lang="en-GB" b="1" dirty="0"/>
              <a:t>person</a:t>
            </a:r>
          </a:p>
        </p:txBody>
      </p:sp>
      <p:sp>
        <p:nvSpPr>
          <p:cNvPr id="9" name="TextBox 8"/>
          <p:cNvSpPr txBox="1"/>
          <p:nvPr/>
        </p:nvSpPr>
        <p:spPr>
          <a:xfrm>
            <a:off x="3046987" y="4054953"/>
            <a:ext cx="1953787" cy="1298377"/>
          </a:xfrm>
          <a:prstGeom prst="ellipse">
            <a:avLst/>
          </a:prstGeom>
          <a:noFill/>
          <a:ln w="28575">
            <a:solidFill>
              <a:schemeClr val="accent5"/>
            </a:solidFill>
          </a:ln>
        </p:spPr>
        <p:txBody>
          <a:bodyPr wrap="none" rtlCol="0">
            <a:spAutoFit/>
          </a:bodyPr>
          <a:lstStyle/>
          <a:p>
            <a:pPr algn="ctr"/>
            <a:r>
              <a:rPr lang="en-GB" b="1" dirty="0"/>
              <a:t>[has] variant</a:t>
            </a:r>
          </a:p>
          <a:p>
            <a:pPr algn="ctr"/>
            <a:r>
              <a:rPr lang="en-GB" b="1" dirty="0"/>
              <a:t>name of</a:t>
            </a:r>
          </a:p>
          <a:p>
            <a:pPr algn="ctr"/>
            <a:r>
              <a:rPr lang="en-GB" b="1" dirty="0"/>
              <a:t>person</a:t>
            </a:r>
          </a:p>
        </p:txBody>
      </p:sp>
      <p:sp>
        <p:nvSpPr>
          <p:cNvPr id="10" name="TextBox 9"/>
          <p:cNvSpPr txBox="1"/>
          <p:nvPr/>
        </p:nvSpPr>
        <p:spPr>
          <a:xfrm>
            <a:off x="2988362" y="1717585"/>
            <a:ext cx="2882758" cy="908864"/>
          </a:xfrm>
          <a:prstGeom prst="ellipse">
            <a:avLst/>
          </a:prstGeom>
          <a:noFill/>
          <a:ln w="28575">
            <a:solidFill>
              <a:schemeClr val="accent5"/>
            </a:solidFill>
            <a:prstDash val="dash"/>
          </a:ln>
        </p:spPr>
        <p:txBody>
          <a:bodyPr wrap="none" rtlCol="0">
            <a:spAutoFit/>
          </a:bodyPr>
          <a:lstStyle/>
          <a:p>
            <a:pPr algn="ctr"/>
            <a:r>
              <a:rPr lang="en-GB" b="1" dirty="0"/>
              <a:t>[has] appellation of</a:t>
            </a:r>
          </a:p>
          <a:p>
            <a:pPr algn="ctr"/>
            <a:r>
              <a:rPr lang="en-GB" b="1" dirty="0"/>
              <a:t>person</a:t>
            </a:r>
          </a:p>
        </p:txBody>
      </p:sp>
      <p:cxnSp>
        <p:nvCxnSpPr>
          <p:cNvPr id="11" name="Curved Connector 47"/>
          <p:cNvCxnSpPr>
            <a:cxnSpLocks/>
            <a:stCxn id="10" idx="0"/>
            <a:endCxn id="4" idx="4"/>
          </p:cNvCxnSpPr>
          <p:nvPr/>
        </p:nvCxnSpPr>
        <p:spPr>
          <a:xfrm rot="5400000" flipH="1" flipV="1">
            <a:off x="4283881" y="1571725"/>
            <a:ext cx="291721" cy="12700"/>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4" name="Curved Connector 47"/>
          <p:cNvCxnSpPr>
            <a:cxnSpLocks/>
            <a:stCxn id="7" idx="0"/>
            <a:endCxn id="10" idx="4"/>
          </p:cNvCxnSpPr>
          <p:nvPr/>
        </p:nvCxnSpPr>
        <p:spPr>
          <a:xfrm rot="5400000" flipH="1" flipV="1">
            <a:off x="2908853" y="1413965"/>
            <a:ext cx="308404" cy="2733372"/>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1" name="Curved Connector 47"/>
          <p:cNvCxnSpPr>
            <a:cxnSpLocks/>
            <a:stCxn id="9" idx="1"/>
            <a:endCxn id="7" idx="4"/>
          </p:cNvCxnSpPr>
          <p:nvPr/>
        </p:nvCxnSpPr>
        <p:spPr>
          <a:xfrm rot="16200000" flipV="1">
            <a:off x="2314052" y="3226035"/>
            <a:ext cx="401379" cy="1636743"/>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4" name="Curved Connector 47"/>
          <p:cNvCxnSpPr>
            <a:cxnSpLocks/>
            <a:stCxn id="8" idx="0"/>
            <a:endCxn id="7" idx="4"/>
          </p:cNvCxnSpPr>
          <p:nvPr/>
        </p:nvCxnSpPr>
        <p:spPr>
          <a:xfrm rot="16200000" flipV="1">
            <a:off x="1605551" y="3934535"/>
            <a:ext cx="259674" cy="78038"/>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7" name="Curved Connector 47"/>
          <p:cNvCxnSpPr>
            <a:cxnSpLocks/>
            <a:stCxn id="6" idx="0"/>
            <a:endCxn id="10" idx="4"/>
          </p:cNvCxnSpPr>
          <p:nvPr/>
        </p:nvCxnSpPr>
        <p:spPr>
          <a:xfrm rot="16200000" flipV="1">
            <a:off x="5791148" y="1265042"/>
            <a:ext cx="304182" cy="3026995"/>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sp>
        <p:nvSpPr>
          <p:cNvPr id="45" name="TextBox 44"/>
          <p:cNvSpPr txBox="1"/>
          <p:nvPr/>
        </p:nvSpPr>
        <p:spPr>
          <a:xfrm>
            <a:off x="2878090" y="2918171"/>
            <a:ext cx="3103302" cy="908864"/>
          </a:xfrm>
          <a:prstGeom prst="ellipse">
            <a:avLst/>
          </a:prstGeom>
          <a:noFill/>
          <a:ln w="28575">
            <a:solidFill>
              <a:schemeClr val="accent5"/>
            </a:solidFill>
            <a:prstDash val="dash"/>
          </a:ln>
        </p:spPr>
        <p:txBody>
          <a:bodyPr wrap="none" rtlCol="0">
            <a:spAutoFit/>
          </a:bodyPr>
          <a:lstStyle/>
          <a:p>
            <a:pPr algn="ctr"/>
            <a:r>
              <a:rPr lang="en-GB" b="1" dirty="0"/>
              <a:t>[has] access point for</a:t>
            </a:r>
          </a:p>
          <a:p>
            <a:pPr algn="ctr"/>
            <a:r>
              <a:rPr lang="en-GB" b="1" dirty="0"/>
              <a:t>person</a:t>
            </a:r>
          </a:p>
        </p:txBody>
      </p:sp>
      <p:cxnSp>
        <p:nvCxnSpPr>
          <p:cNvPr id="46" name="Curved Connector 47"/>
          <p:cNvCxnSpPr>
            <a:cxnSpLocks/>
            <a:stCxn id="45" idx="0"/>
            <a:endCxn id="10" idx="4"/>
          </p:cNvCxnSpPr>
          <p:nvPr/>
        </p:nvCxnSpPr>
        <p:spPr>
          <a:xfrm rot="5400000" flipH="1" flipV="1">
            <a:off x="4283880" y="2772310"/>
            <a:ext cx="291722" cy="12700"/>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sp>
        <p:nvSpPr>
          <p:cNvPr id="51" name="TextBox 50"/>
          <p:cNvSpPr txBox="1"/>
          <p:nvPr/>
        </p:nvSpPr>
        <p:spPr>
          <a:xfrm>
            <a:off x="5343501" y="4423271"/>
            <a:ext cx="1037349" cy="519351"/>
          </a:xfrm>
          <a:prstGeom prst="ellipse">
            <a:avLst/>
          </a:prstGeom>
          <a:noFill/>
          <a:ln w="28575">
            <a:solidFill>
              <a:schemeClr val="accent5"/>
            </a:solidFill>
            <a:prstDash val="dash"/>
          </a:ln>
        </p:spPr>
        <p:txBody>
          <a:bodyPr wrap="none" rtlCol="0">
            <a:spAutoFit/>
          </a:bodyPr>
          <a:lstStyle/>
          <a:p>
            <a:pPr algn="ctr"/>
            <a:r>
              <a:rPr lang="en-GB" b="1" dirty="0"/>
              <a:t>[AAP]</a:t>
            </a:r>
          </a:p>
        </p:txBody>
      </p:sp>
      <p:sp>
        <p:nvSpPr>
          <p:cNvPr id="52" name="TextBox 51"/>
          <p:cNvSpPr txBox="1"/>
          <p:nvPr/>
        </p:nvSpPr>
        <p:spPr>
          <a:xfrm>
            <a:off x="6503976" y="4440584"/>
            <a:ext cx="1015530" cy="519351"/>
          </a:xfrm>
          <a:prstGeom prst="ellipse">
            <a:avLst/>
          </a:prstGeom>
          <a:noFill/>
          <a:ln w="28575">
            <a:solidFill>
              <a:schemeClr val="accent5"/>
            </a:solidFill>
            <a:prstDash val="dash"/>
          </a:ln>
        </p:spPr>
        <p:txBody>
          <a:bodyPr wrap="none" rtlCol="0">
            <a:spAutoFit/>
          </a:bodyPr>
          <a:lstStyle/>
          <a:p>
            <a:pPr algn="ctr"/>
            <a:r>
              <a:rPr lang="en-GB" b="1" dirty="0"/>
              <a:t>[VAP]</a:t>
            </a:r>
          </a:p>
        </p:txBody>
      </p:sp>
      <p:cxnSp>
        <p:nvCxnSpPr>
          <p:cNvPr id="63" name="Curved Connector 47"/>
          <p:cNvCxnSpPr>
            <a:cxnSpLocks/>
            <a:stCxn id="52" idx="0"/>
            <a:endCxn id="45" idx="4"/>
          </p:cNvCxnSpPr>
          <p:nvPr/>
        </p:nvCxnSpPr>
        <p:spPr>
          <a:xfrm rot="16200000" flipV="1">
            <a:off x="5413967" y="2842810"/>
            <a:ext cx="613549" cy="2582000"/>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66" name="Curved Connector 47"/>
          <p:cNvCxnSpPr>
            <a:cxnSpLocks/>
            <a:stCxn id="51" idx="0"/>
            <a:endCxn id="45" idx="4"/>
          </p:cNvCxnSpPr>
          <p:nvPr/>
        </p:nvCxnSpPr>
        <p:spPr>
          <a:xfrm rot="16200000" flipV="1">
            <a:off x="4847841" y="3408935"/>
            <a:ext cx="596236" cy="1432435"/>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sp>
        <p:nvSpPr>
          <p:cNvPr id="83" name="TextBox 82"/>
          <p:cNvSpPr txBox="1"/>
          <p:nvPr/>
        </p:nvSpPr>
        <p:spPr>
          <a:xfrm>
            <a:off x="6953138" y="584670"/>
            <a:ext cx="1856886" cy="1323439"/>
          </a:xfrm>
          <a:prstGeom prst="rect">
            <a:avLst/>
          </a:prstGeom>
          <a:solidFill>
            <a:schemeClr val="accent1"/>
          </a:solidFill>
          <a:ln w="19050">
            <a:solidFill>
              <a:schemeClr val="tx1"/>
            </a:solidFill>
          </a:ln>
        </p:spPr>
        <p:txBody>
          <a:bodyPr wrap="square" rtlCol="0">
            <a:spAutoFit/>
          </a:bodyPr>
          <a:lstStyle/>
          <a:p>
            <a:r>
              <a:rPr lang="en-GB" sz="2000" dirty="0">
                <a:solidFill>
                  <a:schemeClr val="bg1"/>
                </a:solidFill>
              </a:rPr>
              <a:t>4-fold path</a:t>
            </a:r>
          </a:p>
          <a:p>
            <a:r>
              <a:rPr lang="en-GB" sz="2000" dirty="0">
                <a:solidFill>
                  <a:schemeClr val="bg1"/>
                </a:solidFill>
              </a:rPr>
              <a:t>1: Unstructured</a:t>
            </a:r>
          </a:p>
          <a:p>
            <a:r>
              <a:rPr lang="en-GB" sz="2000" dirty="0">
                <a:solidFill>
                  <a:schemeClr val="bg1"/>
                </a:solidFill>
              </a:rPr>
              <a:t>2: Structured</a:t>
            </a:r>
          </a:p>
          <a:p>
            <a:r>
              <a:rPr lang="en-GB" sz="2000" dirty="0">
                <a:solidFill>
                  <a:schemeClr val="bg1"/>
                </a:solidFill>
              </a:rPr>
              <a:t>3: Identifier</a:t>
            </a:r>
          </a:p>
        </p:txBody>
      </p:sp>
      <p:sp>
        <p:nvSpPr>
          <p:cNvPr id="84" name="TextBox 83"/>
          <p:cNvSpPr txBox="1"/>
          <p:nvPr/>
        </p:nvSpPr>
        <p:spPr>
          <a:xfrm>
            <a:off x="2837519" y="5542236"/>
            <a:ext cx="301685" cy="369332"/>
          </a:xfrm>
          <a:prstGeom prst="rect">
            <a:avLst/>
          </a:prstGeom>
          <a:solidFill>
            <a:schemeClr val="accent1"/>
          </a:solidFill>
          <a:ln w="28575">
            <a:solidFill>
              <a:schemeClr val="tx1"/>
            </a:solidFill>
            <a:prstDash val="solid"/>
          </a:ln>
        </p:spPr>
        <p:txBody>
          <a:bodyPr wrap="none" rtlCol="0">
            <a:spAutoFit/>
          </a:bodyPr>
          <a:lstStyle/>
          <a:p>
            <a:pPr algn="ctr"/>
            <a:r>
              <a:rPr lang="en-GB" b="1" dirty="0">
                <a:solidFill>
                  <a:schemeClr val="bg1"/>
                </a:solidFill>
              </a:rPr>
              <a:t>1</a:t>
            </a:r>
          </a:p>
        </p:txBody>
      </p:sp>
      <p:sp>
        <p:nvSpPr>
          <p:cNvPr id="85" name="TextBox 84"/>
          <p:cNvSpPr txBox="1"/>
          <p:nvPr/>
        </p:nvSpPr>
        <p:spPr>
          <a:xfrm>
            <a:off x="6292173" y="5420354"/>
            <a:ext cx="301685" cy="369332"/>
          </a:xfrm>
          <a:prstGeom prst="rect">
            <a:avLst/>
          </a:prstGeom>
          <a:solidFill>
            <a:schemeClr val="accent1"/>
          </a:solidFill>
          <a:ln w="28575">
            <a:solidFill>
              <a:schemeClr val="tx1"/>
            </a:solidFill>
            <a:prstDash val="solid"/>
          </a:ln>
        </p:spPr>
        <p:txBody>
          <a:bodyPr wrap="none" rtlCol="0">
            <a:spAutoFit/>
          </a:bodyPr>
          <a:lstStyle/>
          <a:p>
            <a:pPr algn="ctr"/>
            <a:r>
              <a:rPr lang="en-GB" b="1" dirty="0">
                <a:solidFill>
                  <a:schemeClr val="bg1"/>
                </a:solidFill>
              </a:rPr>
              <a:t>2</a:t>
            </a:r>
          </a:p>
        </p:txBody>
      </p:sp>
      <p:sp>
        <p:nvSpPr>
          <p:cNvPr id="86" name="TextBox 85"/>
          <p:cNvSpPr txBox="1"/>
          <p:nvPr/>
        </p:nvSpPr>
        <p:spPr>
          <a:xfrm>
            <a:off x="7957526" y="4245096"/>
            <a:ext cx="301685" cy="369332"/>
          </a:xfrm>
          <a:prstGeom prst="rect">
            <a:avLst/>
          </a:prstGeom>
          <a:solidFill>
            <a:schemeClr val="accent1"/>
          </a:solidFill>
          <a:ln w="28575">
            <a:solidFill>
              <a:schemeClr val="tx1"/>
            </a:solidFill>
            <a:prstDash val="solid"/>
          </a:ln>
        </p:spPr>
        <p:txBody>
          <a:bodyPr wrap="none" rtlCol="0">
            <a:spAutoFit/>
          </a:bodyPr>
          <a:lstStyle/>
          <a:p>
            <a:pPr algn="ctr"/>
            <a:r>
              <a:rPr lang="en-GB" b="1" dirty="0">
                <a:solidFill>
                  <a:schemeClr val="bg1"/>
                </a:solidFill>
              </a:rPr>
              <a:t>3</a:t>
            </a:r>
          </a:p>
        </p:txBody>
      </p:sp>
      <p:cxnSp>
        <p:nvCxnSpPr>
          <p:cNvPr id="88" name="Straight Arrow Connector 87"/>
          <p:cNvCxnSpPr>
            <a:cxnSpLocks/>
            <a:stCxn id="86" idx="0"/>
            <a:endCxn id="6" idx="4"/>
          </p:cNvCxnSpPr>
          <p:nvPr/>
        </p:nvCxnSpPr>
        <p:spPr>
          <a:xfrm flipH="1" flipV="1">
            <a:off x="7456736" y="3839495"/>
            <a:ext cx="651633" cy="405601"/>
          </a:xfrm>
          <a:prstGeom prst="straightConnector1">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91" name="Straight Arrow Connector 90"/>
          <p:cNvCxnSpPr>
            <a:cxnSpLocks/>
            <a:stCxn id="85" idx="0"/>
            <a:endCxn id="52" idx="4"/>
          </p:cNvCxnSpPr>
          <p:nvPr/>
        </p:nvCxnSpPr>
        <p:spPr>
          <a:xfrm flipV="1">
            <a:off x="6443016" y="4959935"/>
            <a:ext cx="568725" cy="460419"/>
          </a:xfrm>
          <a:prstGeom prst="straightConnector1">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94" name="Straight Arrow Connector 93"/>
          <p:cNvCxnSpPr>
            <a:cxnSpLocks/>
            <a:stCxn id="85" idx="0"/>
            <a:endCxn id="51" idx="4"/>
          </p:cNvCxnSpPr>
          <p:nvPr/>
        </p:nvCxnSpPr>
        <p:spPr>
          <a:xfrm flipH="1" flipV="1">
            <a:off x="5862176" y="4942622"/>
            <a:ext cx="580840" cy="477732"/>
          </a:xfrm>
          <a:prstGeom prst="straightConnector1">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98" name="Straight Arrow Connector 97"/>
          <p:cNvCxnSpPr>
            <a:cxnSpLocks/>
            <a:stCxn id="84" idx="0"/>
            <a:endCxn id="8" idx="5"/>
          </p:cNvCxnSpPr>
          <p:nvPr/>
        </p:nvCxnSpPr>
        <p:spPr>
          <a:xfrm flipH="1" flipV="1">
            <a:off x="2578885" y="5211625"/>
            <a:ext cx="409477" cy="330611"/>
          </a:xfrm>
          <a:prstGeom prst="straightConnector1">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01" name="Straight Arrow Connector 100"/>
          <p:cNvCxnSpPr>
            <a:cxnSpLocks/>
            <a:stCxn id="84" idx="0"/>
            <a:endCxn id="9" idx="3"/>
          </p:cNvCxnSpPr>
          <p:nvPr/>
        </p:nvCxnSpPr>
        <p:spPr>
          <a:xfrm flipV="1">
            <a:off x="2988362" y="5163187"/>
            <a:ext cx="344750" cy="379049"/>
          </a:xfrm>
          <a:prstGeom prst="straightConnector1">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309750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594359" y="493776"/>
            <a:ext cx="7174080" cy="646331"/>
          </a:xfrm>
          <a:prstGeom prst="rect">
            <a:avLst/>
          </a:prstGeom>
          <a:noFill/>
        </p:spPr>
        <p:txBody>
          <a:bodyPr wrap="none" rtlCol="0">
            <a:spAutoFit/>
          </a:bodyPr>
          <a:lstStyle/>
          <a:p>
            <a:r>
              <a:rPr lang="en-GB" sz="3600" dirty="0"/>
              <a:t>LRM-E4-A4 Manifestation statements</a:t>
            </a:r>
            <a:endParaRPr lang="en-US" sz="3600" dirty="0"/>
          </a:p>
        </p:txBody>
      </p:sp>
      <p:sp>
        <p:nvSpPr>
          <p:cNvPr id="2" name="TextBox 1"/>
          <p:cNvSpPr txBox="1"/>
          <p:nvPr/>
        </p:nvSpPr>
        <p:spPr>
          <a:xfrm>
            <a:off x="594359" y="1551710"/>
            <a:ext cx="7265194" cy="2677656"/>
          </a:xfrm>
          <a:prstGeom prst="rect">
            <a:avLst/>
          </a:prstGeom>
          <a:noFill/>
        </p:spPr>
        <p:txBody>
          <a:bodyPr wrap="square" rtlCol="0">
            <a:spAutoFit/>
          </a:bodyPr>
          <a:lstStyle/>
          <a:p>
            <a:r>
              <a:rPr lang="en-GB" sz="2800" dirty="0"/>
              <a:t>A statement appearing in the </a:t>
            </a:r>
            <a:r>
              <a:rPr lang="en-GB" sz="2800" i="1" dirty="0"/>
              <a:t>manifestation </a:t>
            </a:r>
            <a:r>
              <a:rPr lang="en-GB" sz="2800" dirty="0"/>
              <a:t>and</a:t>
            </a:r>
          </a:p>
          <a:p>
            <a:r>
              <a:rPr lang="en-GB" sz="2800" dirty="0"/>
              <a:t>deemed to be significant for users to understand</a:t>
            </a:r>
          </a:p>
          <a:p>
            <a:r>
              <a:rPr lang="en-GB" sz="2800" dirty="0"/>
              <a:t>how the resource represents itself.</a:t>
            </a:r>
          </a:p>
          <a:p>
            <a:r>
              <a:rPr lang="en-GB" sz="2800" dirty="0"/>
              <a:t>… </a:t>
            </a:r>
            <a:r>
              <a:rPr lang="en-GB" sz="2800" b="1" dirty="0"/>
              <a:t>normally transcribed </a:t>
            </a:r>
            <a:r>
              <a:rPr lang="en-GB" sz="2800" dirty="0"/>
              <a:t>from a source … in a</a:t>
            </a:r>
          </a:p>
          <a:p>
            <a:r>
              <a:rPr lang="en-GB" sz="2800" dirty="0"/>
              <a:t>manifestation. Transcription conventions are</a:t>
            </a:r>
          </a:p>
          <a:p>
            <a:r>
              <a:rPr lang="en-GB" sz="2800" dirty="0"/>
              <a:t>codified by each implementation.</a:t>
            </a:r>
          </a:p>
        </p:txBody>
      </p:sp>
      <p:sp>
        <p:nvSpPr>
          <p:cNvPr id="8" name="TextBox 7"/>
          <p:cNvSpPr txBox="1"/>
          <p:nvPr/>
        </p:nvSpPr>
        <p:spPr>
          <a:xfrm>
            <a:off x="2011758" y="4640969"/>
            <a:ext cx="5170839" cy="646331"/>
          </a:xfrm>
          <a:prstGeom prst="rect">
            <a:avLst/>
          </a:prstGeom>
          <a:noFill/>
          <a:ln w="19050">
            <a:solidFill>
              <a:schemeClr val="tx1"/>
            </a:solidFill>
          </a:ln>
        </p:spPr>
        <p:txBody>
          <a:bodyPr wrap="none" rtlCol="0">
            <a:spAutoFit/>
          </a:bodyPr>
          <a:lstStyle/>
          <a:p>
            <a:r>
              <a:rPr lang="en-GB" sz="3600" dirty="0"/>
              <a:t>Principle of representation</a:t>
            </a:r>
          </a:p>
        </p:txBody>
      </p:sp>
      <p:sp>
        <p:nvSpPr>
          <p:cNvPr id="4" name="Rectangle 3"/>
          <p:cNvSpPr/>
          <p:nvPr/>
        </p:nvSpPr>
        <p:spPr>
          <a:xfrm>
            <a:off x="594359" y="2430095"/>
            <a:ext cx="5190356" cy="460443"/>
          </a:xfrm>
          <a:prstGeom prst="rect">
            <a:avLst/>
          </a:prstGeom>
          <a:no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extBox 6"/>
          <p:cNvSpPr txBox="1"/>
          <p:nvPr/>
        </p:nvSpPr>
        <p:spPr>
          <a:xfrm>
            <a:off x="4354130" y="5713286"/>
            <a:ext cx="2828467" cy="523220"/>
          </a:xfrm>
          <a:prstGeom prst="rect">
            <a:avLst/>
          </a:prstGeom>
          <a:noFill/>
        </p:spPr>
        <p:txBody>
          <a:bodyPr wrap="none" rtlCol="0">
            <a:spAutoFit/>
          </a:bodyPr>
          <a:lstStyle/>
          <a:p>
            <a:r>
              <a:rPr lang="en-GB" sz="2800" dirty="0"/>
              <a:t>User task: Identify</a:t>
            </a:r>
          </a:p>
        </p:txBody>
      </p:sp>
    </p:spTree>
    <p:extLst>
      <p:ext uri="{BB962C8B-B14F-4D97-AF65-F5344CB8AC3E}">
        <p14:creationId xmlns:p14="http://schemas.microsoft.com/office/powerpoint/2010/main" val="39494967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childTnLst>
                                </p:cTn>
                              </p:par>
                            </p:childTnLst>
                          </p:cTn>
                        </p:par>
                        <p:par>
                          <p:cTn id="8" fill="hold">
                            <p:stCondLst>
                              <p:cond delay="1000"/>
                            </p:stCondLst>
                            <p:childTnLst>
                              <p:par>
                                <p:cTn id="9" presetID="10" presetClass="entr" presetSubtype="0"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fade">
                                      <p:cBhvr>
                                        <p:cTn id="11" dur="1000"/>
                                        <p:tgtEl>
                                          <p:spTgt spid="4"/>
                                        </p:tgtEl>
                                      </p:cBhvr>
                                    </p:animEffect>
                                  </p:childTnLst>
                                </p:cTn>
                              </p:par>
                            </p:childTnLst>
                          </p:cTn>
                        </p:par>
                        <p:par>
                          <p:cTn id="12" fill="hold">
                            <p:stCondLst>
                              <p:cond delay="2000"/>
                            </p:stCondLst>
                            <p:childTnLst>
                              <p:par>
                                <p:cTn id="13" presetID="10" presetClass="entr" presetSubtype="0" fill="hold" grpId="0" nodeType="after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fade">
                                      <p:cBhvr>
                                        <p:cTn id="15"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4" grpId="0" animBg="1"/>
      <p:bldP spid="7"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FA5455E2-8AE2-489A-8255-80AE95DBF69B}"/>
              </a:ext>
            </a:extLst>
          </p:cNvPr>
          <p:cNvSpPr txBox="1"/>
          <p:nvPr/>
        </p:nvSpPr>
        <p:spPr>
          <a:xfrm>
            <a:off x="594359" y="493776"/>
            <a:ext cx="7544566" cy="646331"/>
          </a:xfrm>
          <a:prstGeom prst="rect">
            <a:avLst/>
          </a:prstGeom>
          <a:noFill/>
        </p:spPr>
        <p:txBody>
          <a:bodyPr wrap="none" rtlCol="0">
            <a:spAutoFit/>
          </a:bodyPr>
          <a:lstStyle/>
          <a:p>
            <a:r>
              <a:rPr lang="en-GB" sz="3600" dirty="0"/>
              <a:t>RDA Manifestation statement elements</a:t>
            </a:r>
            <a:endParaRPr lang="en-US" sz="3600" dirty="0"/>
          </a:p>
        </p:txBody>
      </p:sp>
      <p:sp>
        <p:nvSpPr>
          <p:cNvPr id="6" name="TextBox 5">
            <a:extLst>
              <a:ext uri="{FF2B5EF4-FFF2-40B4-BE49-F238E27FC236}">
                <a16:creationId xmlns:a16="http://schemas.microsoft.com/office/drawing/2014/main" id="{7DCB200B-C3AD-42CC-AB0A-A970D80807C6}"/>
              </a:ext>
            </a:extLst>
          </p:cNvPr>
          <p:cNvSpPr txBox="1"/>
          <p:nvPr/>
        </p:nvSpPr>
        <p:spPr>
          <a:xfrm>
            <a:off x="1233123" y="1404901"/>
            <a:ext cx="6905801" cy="954107"/>
          </a:xfrm>
          <a:prstGeom prst="rect">
            <a:avLst/>
          </a:prstGeom>
          <a:noFill/>
          <a:ln w="19050">
            <a:noFill/>
          </a:ln>
        </p:spPr>
        <p:txBody>
          <a:bodyPr wrap="none" rtlCol="0">
            <a:spAutoFit/>
          </a:bodyPr>
          <a:lstStyle/>
          <a:p>
            <a:r>
              <a:rPr lang="en-GB" sz="2800" dirty="0"/>
              <a:t>Broad level of granularity:</a:t>
            </a:r>
          </a:p>
          <a:p>
            <a:r>
              <a:rPr lang="en-GB" sz="2800" dirty="0"/>
              <a:t>Covers wide range of layouts on manifestation</a:t>
            </a:r>
          </a:p>
        </p:txBody>
      </p:sp>
      <p:sp>
        <p:nvSpPr>
          <p:cNvPr id="7" name="TextBox 6">
            <a:extLst>
              <a:ext uri="{FF2B5EF4-FFF2-40B4-BE49-F238E27FC236}">
                <a16:creationId xmlns:a16="http://schemas.microsoft.com/office/drawing/2014/main" id="{6F03D469-6DBE-4E11-8E02-3AD87AEF138C}"/>
              </a:ext>
            </a:extLst>
          </p:cNvPr>
          <p:cNvSpPr txBox="1"/>
          <p:nvPr/>
        </p:nvSpPr>
        <p:spPr>
          <a:xfrm>
            <a:off x="1233123" y="2623802"/>
            <a:ext cx="5486182" cy="954107"/>
          </a:xfrm>
          <a:prstGeom prst="rect">
            <a:avLst/>
          </a:prstGeom>
          <a:noFill/>
          <a:ln w="19050">
            <a:noFill/>
          </a:ln>
        </p:spPr>
        <p:txBody>
          <a:bodyPr wrap="none" rtlCol="0">
            <a:spAutoFit/>
          </a:bodyPr>
          <a:lstStyle/>
          <a:p>
            <a:r>
              <a:rPr lang="en-GB" sz="2800" dirty="0"/>
              <a:t>One level of hierarchy:</a:t>
            </a:r>
          </a:p>
          <a:p>
            <a:r>
              <a:rPr lang="en-GB" sz="2800" dirty="0"/>
              <a:t>All specific statements are sub-types</a:t>
            </a:r>
          </a:p>
        </p:txBody>
      </p:sp>
      <p:sp>
        <p:nvSpPr>
          <p:cNvPr id="8" name="TextBox 7">
            <a:extLst>
              <a:ext uri="{FF2B5EF4-FFF2-40B4-BE49-F238E27FC236}">
                <a16:creationId xmlns:a16="http://schemas.microsoft.com/office/drawing/2014/main" id="{A77DF10C-9B8F-4071-BE6B-162F508C8969}"/>
              </a:ext>
            </a:extLst>
          </p:cNvPr>
          <p:cNvSpPr txBox="1"/>
          <p:nvPr/>
        </p:nvSpPr>
        <p:spPr>
          <a:xfrm>
            <a:off x="1233123" y="3842703"/>
            <a:ext cx="7366697" cy="2246769"/>
          </a:xfrm>
          <a:prstGeom prst="rect">
            <a:avLst/>
          </a:prstGeom>
          <a:noFill/>
          <a:ln w="19050">
            <a:solidFill>
              <a:schemeClr val="tx1"/>
            </a:solidFill>
          </a:ln>
        </p:spPr>
        <p:txBody>
          <a:bodyPr wrap="none" rtlCol="0">
            <a:spAutoFit/>
          </a:bodyPr>
          <a:lstStyle/>
          <a:p>
            <a:r>
              <a:rPr lang="en-GB" sz="2800" dirty="0"/>
              <a:t>Manifestation statement</a:t>
            </a:r>
          </a:p>
          <a:p>
            <a:r>
              <a:rPr lang="en-GB" sz="2800" dirty="0"/>
              <a:t>&gt; Manifestation title and responsibility statement</a:t>
            </a:r>
          </a:p>
          <a:p>
            <a:r>
              <a:rPr lang="en-GB" sz="2800" dirty="0"/>
              <a:t>&gt; Manifestation edition statement</a:t>
            </a:r>
          </a:p>
          <a:p>
            <a:r>
              <a:rPr lang="en-GB" sz="2800" dirty="0"/>
              <a:t>&gt; Manifestation identifier statement</a:t>
            </a:r>
          </a:p>
          <a:p>
            <a:r>
              <a:rPr lang="en-GB" sz="2800" dirty="0"/>
              <a:t>&gt; …</a:t>
            </a:r>
          </a:p>
        </p:txBody>
      </p:sp>
    </p:spTree>
    <p:extLst>
      <p:ext uri="{BB962C8B-B14F-4D97-AF65-F5344CB8AC3E}">
        <p14:creationId xmlns:p14="http://schemas.microsoft.com/office/powerpoint/2010/main" val="35918358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10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94359" y="1305431"/>
            <a:ext cx="3248025" cy="4752975"/>
          </a:xfrm>
          <a:prstGeom prst="rect">
            <a:avLst/>
          </a:prstGeom>
        </p:spPr>
      </p:pic>
      <p:sp>
        <p:nvSpPr>
          <p:cNvPr id="4" name="TextBox 3"/>
          <p:cNvSpPr txBox="1"/>
          <p:nvPr/>
        </p:nvSpPr>
        <p:spPr>
          <a:xfrm>
            <a:off x="594359" y="493776"/>
            <a:ext cx="3767250" cy="646331"/>
          </a:xfrm>
          <a:prstGeom prst="rect">
            <a:avLst/>
          </a:prstGeom>
          <a:noFill/>
        </p:spPr>
        <p:txBody>
          <a:bodyPr wrap="none" rtlCol="0">
            <a:spAutoFit/>
          </a:bodyPr>
          <a:lstStyle/>
          <a:p>
            <a:r>
              <a:rPr lang="en-GB" sz="3600" dirty="0"/>
              <a:t>Non-human agents</a:t>
            </a:r>
            <a:endParaRPr lang="en-US" sz="3600" dirty="0"/>
          </a:p>
        </p:txBody>
      </p:sp>
      <p:graphicFrame>
        <p:nvGraphicFramePr>
          <p:cNvPr id="5" name="Table 4"/>
          <p:cNvGraphicFramePr>
            <a:graphicFrameLocks noGrp="1"/>
          </p:cNvGraphicFramePr>
          <p:nvPr>
            <p:extLst>
              <p:ext uri="{D42A27DB-BD31-4B8C-83A1-F6EECF244321}">
                <p14:modId xmlns:p14="http://schemas.microsoft.com/office/powerpoint/2010/main" val="2283074110"/>
              </p:ext>
            </p:extLst>
          </p:nvPr>
        </p:nvGraphicFramePr>
        <p:xfrm>
          <a:off x="4046708" y="1305431"/>
          <a:ext cx="4863830" cy="2641473"/>
        </p:xfrm>
        <a:graphic>
          <a:graphicData uri="http://schemas.openxmlformats.org/drawingml/2006/table">
            <a:tbl>
              <a:tblPr firstCol="1" bandRow="1">
                <a:tableStyleId>{5C22544A-7EE6-4342-B048-85BDC9FD1C3A}</a:tableStyleId>
              </a:tblPr>
              <a:tblGrid>
                <a:gridCol w="1914840">
                  <a:extLst>
                    <a:ext uri="{9D8B030D-6E8A-4147-A177-3AD203B41FA5}">
                      <a16:colId xmlns:a16="http://schemas.microsoft.com/office/drawing/2014/main" val="1552722067"/>
                    </a:ext>
                  </a:extLst>
                </a:gridCol>
                <a:gridCol w="2948990">
                  <a:extLst>
                    <a:ext uri="{9D8B030D-6E8A-4147-A177-3AD203B41FA5}">
                      <a16:colId xmlns:a16="http://schemas.microsoft.com/office/drawing/2014/main" val="1788949632"/>
                    </a:ext>
                  </a:extLst>
                </a:gridCol>
              </a:tblGrid>
              <a:tr h="260622">
                <a:tc>
                  <a:txBody>
                    <a:bodyPr/>
                    <a:lstStyle/>
                    <a:p>
                      <a:pPr>
                        <a:lnSpc>
                          <a:spcPct val="107000"/>
                        </a:lnSpc>
                        <a:spcAft>
                          <a:spcPts val="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Manifestation title  and responsibility statement</a:t>
                      </a:r>
                    </a:p>
                  </a:txBody>
                  <a:tcPr marL="68580" marR="68580" marT="0" marB="0"/>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US" sz="1800" dirty="0">
                          <a:effectLst/>
                        </a:rPr>
                        <a:t>Geronimo Stilton THE </a:t>
                      </a:r>
                      <a:r>
                        <a:rPr lang="en-GB" sz="1800" dirty="0">
                          <a:effectLst/>
                        </a:rPr>
                        <a:t>CHEESE EXPERIMENT</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32551049"/>
                  </a:ext>
                </a:extLst>
              </a:tr>
              <a:tr h="260622">
                <a:tc>
                  <a:txBody>
                    <a:bodyPr/>
                    <a:lstStyle/>
                    <a:p>
                      <a:pPr>
                        <a:lnSpc>
                          <a:spcPct val="107000"/>
                        </a:lnSpc>
                        <a:spcAft>
                          <a:spcPts val="0"/>
                        </a:spcAft>
                      </a:pPr>
                      <a:r>
                        <a:rPr lang="en-US" sz="1800" dirty="0">
                          <a:effectLst/>
                        </a:rPr>
                        <a:t>Title proper [normalized]</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US" sz="1800" dirty="0">
                          <a:effectLst/>
                        </a:rPr>
                        <a:t>The cheese experiment</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009153042"/>
                  </a:ext>
                </a:extLst>
              </a:tr>
              <a:tr h="533311">
                <a:tc>
                  <a:txBody>
                    <a:bodyPr/>
                    <a:lstStyle/>
                    <a:p>
                      <a:pPr>
                        <a:lnSpc>
                          <a:spcPct val="107000"/>
                        </a:lnSpc>
                        <a:spcAft>
                          <a:spcPts val="0"/>
                        </a:spcAft>
                      </a:pPr>
                      <a:r>
                        <a:rPr lang="en-US" sz="1800" dirty="0">
                          <a:effectLst/>
                        </a:rPr>
                        <a:t>Statement of responsibility relating to title proper</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US" sz="1800" dirty="0">
                          <a:effectLst/>
                        </a:rPr>
                        <a:t>Geronimo Stilton</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541814031"/>
                  </a:ext>
                </a:extLst>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284854759"/>
              </p:ext>
            </p:extLst>
          </p:nvPr>
        </p:nvGraphicFramePr>
        <p:xfrm>
          <a:off x="4046708" y="5190932"/>
          <a:ext cx="4842803" cy="880491"/>
        </p:xfrm>
        <a:graphic>
          <a:graphicData uri="http://schemas.openxmlformats.org/drawingml/2006/table">
            <a:tbl>
              <a:tblPr firstCol="1" bandRow="1">
                <a:tableStyleId>{5C22544A-7EE6-4342-B048-85BDC9FD1C3A}</a:tableStyleId>
              </a:tblPr>
              <a:tblGrid>
                <a:gridCol w="1885593">
                  <a:extLst>
                    <a:ext uri="{9D8B030D-6E8A-4147-A177-3AD203B41FA5}">
                      <a16:colId xmlns:a16="http://schemas.microsoft.com/office/drawing/2014/main" val="1552722067"/>
                    </a:ext>
                  </a:extLst>
                </a:gridCol>
                <a:gridCol w="2957210">
                  <a:extLst>
                    <a:ext uri="{9D8B030D-6E8A-4147-A177-3AD203B41FA5}">
                      <a16:colId xmlns:a16="http://schemas.microsoft.com/office/drawing/2014/main" val="1788949632"/>
                    </a:ext>
                  </a:extLst>
                </a:gridCol>
              </a:tblGrid>
              <a:tr h="260622">
                <a:tc>
                  <a:txBody>
                    <a:bodyPr/>
                    <a:lstStyle/>
                    <a:p>
                      <a:pPr>
                        <a:lnSpc>
                          <a:spcPct val="107000"/>
                        </a:lnSpc>
                        <a:spcAft>
                          <a:spcPts val="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Represented</a:t>
                      </a:r>
                    </a:p>
                    <a:p>
                      <a:pPr>
                        <a:lnSpc>
                          <a:spcPct val="107000"/>
                        </a:lnSpc>
                        <a:spcAft>
                          <a:spcPts val="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name of creator</a:t>
                      </a:r>
                    </a:p>
                    <a:p>
                      <a:pPr>
                        <a:lnSpc>
                          <a:spcPct val="107000"/>
                        </a:lnSpc>
                        <a:spcAft>
                          <a:spcPts val="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(work)</a:t>
                      </a:r>
                    </a:p>
                  </a:txBody>
                  <a:tcPr marL="68580" marR="68580" marT="0" marB="0"/>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US" sz="1800" dirty="0">
                          <a:effectLst/>
                        </a:rPr>
                        <a:t>Stilton, Geronimo</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32551049"/>
                  </a:ext>
                </a:extLst>
              </a:tr>
            </a:tbl>
          </a:graphicData>
        </a:graphic>
      </p:graphicFrame>
      <p:cxnSp>
        <p:nvCxnSpPr>
          <p:cNvPr id="7" name="Curved Connector 63">
            <a:extLst>
              <a:ext uri="{FF2B5EF4-FFF2-40B4-BE49-F238E27FC236}">
                <a16:creationId xmlns:a16="http://schemas.microsoft.com/office/drawing/2014/main" id="{0BC47CE9-72C7-495B-87E7-CCD867B5915A}"/>
              </a:ext>
            </a:extLst>
          </p:cNvPr>
          <p:cNvCxnSpPr>
            <a:cxnSpLocks/>
            <a:stCxn id="10" idx="6"/>
            <a:endCxn id="9" idx="2"/>
          </p:cNvCxnSpPr>
          <p:nvPr/>
        </p:nvCxnSpPr>
        <p:spPr>
          <a:xfrm>
            <a:off x="6738556" y="4560165"/>
            <a:ext cx="1176258" cy="12700"/>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7B51B6C4-D7BC-4B56-BF66-BDA121F4244C}"/>
              </a:ext>
            </a:extLst>
          </p:cNvPr>
          <p:cNvSpPr txBox="1"/>
          <p:nvPr/>
        </p:nvSpPr>
        <p:spPr>
          <a:xfrm>
            <a:off x="6706085" y="4033954"/>
            <a:ext cx="1208729" cy="400110"/>
          </a:xfrm>
          <a:prstGeom prst="rect">
            <a:avLst/>
          </a:prstGeom>
          <a:noFill/>
        </p:spPr>
        <p:txBody>
          <a:bodyPr wrap="none" rtlCol="0">
            <a:spAutoFit/>
          </a:bodyPr>
          <a:lstStyle/>
          <a:p>
            <a:r>
              <a:rPr lang="en-GB" sz="2000" dirty="0"/>
              <a:t>creator of</a:t>
            </a:r>
          </a:p>
        </p:txBody>
      </p:sp>
      <p:sp>
        <p:nvSpPr>
          <p:cNvPr id="9" name="TextBox 8">
            <a:extLst>
              <a:ext uri="{FF2B5EF4-FFF2-40B4-BE49-F238E27FC236}">
                <a16:creationId xmlns:a16="http://schemas.microsoft.com/office/drawing/2014/main" id="{FC835665-47F2-47F1-B90A-2A8446E99A4A}"/>
              </a:ext>
            </a:extLst>
          </p:cNvPr>
          <p:cNvSpPr txBox="1"/>
          <p:nvPr/>
        </p:nvSpPr>
        <p:spPr>
          <a:xfrm>
            <a:off x="7914814" y="4235571"/>
            <a:ext cx="651893" cy="649188"/>
          </a:xfrm>
          <a:prstGeom prst="ellipse">
            <a:avLst/>
          </a:prstGeom>
          <a:noFill/>
          <a:ln w="28575">
            <a:solidFill>
              <a:schemeClr val="accent5"/>
            </a:solidFill>
          </a:ln>
        </p:spPr>
        <p:txBody>
          <a:bodyPr wrap="none" rtlCol="0">
            <a:spAutoFit/>
          </a:bodyPr>
          <a:lstStyle/>
          <a:p>
            <a:pPr algn="ctr"/>
            <a:r>
              <a:rPr lang="en-GB" sz="2400" b="1" dirty="0"/>
              <a:t>W</a:t>
            </a:r>
          </a:p>
        </p:txBody>
      </p:sp>
      <p:sp>
        <p:nvSpPr>
          <p:cNvPr id="10" name="TextBox 9">
            <a:extLst>
              <a:ext uri="{FF2B5EF4-FFF2-40B4-BE49-F238E27FC236}">
                <a16:creationId xmlns:a16="http://schemas.microsoft.com/office/drawing/2014/main" id="{7563E73F-5BC5-4125-B936-222108205500}"/>
              </a:ext>
            </a:extLst>
          </p:cNvPr>
          <p:cNvSpPr txBox="1"/>
          <p:nvPr/>
        </p:nvSpPr>
        <p:spPr>
          <a:xfrm>
            <a:off x="5218552" y="4235571"/>
            <a:ext cx="1520004" cy="649188"/>
          </a:xfrm>
          <a:prstGeom prst="ellipse">
            <a:avLst/>
          </a:prstGeom>
          <a:noFill/>
          <a:ln w="28575">
            <a:solidFill>
              <a:schemeClr val="accent5"/>
            </a:solidFill>
          </a:ln>
        </p:spPr>
        <p:txBody>
          <a:bodyPr wrap="none" rtlCol="0">
            <a:spAutoFit/>
          </a:bodyPr>
          <a:lstStyle/>
          <a:p>
            <a:pPr algn="ctr"/>
            <a:r>
              <a:rPr lang="en-GB" sz="2400" b="1" dirty="0"/>
              <a:t>Agent?</a:t>
            </a:r>
          </a:p>
        </p:txBody>
      </p:sp>
      <p:cxnSp>
        <p:nvCxnSpPr>
          <p:cNvPr id="12" name="Curved Connector 63">
            <a:extLst>
              <a:ext uri="{FF2B5EF4-FFF2-40B4-BE49-F238E27FC236}">
                <a16:creationId xmlns:a16="http://schemas.microsoft.com/office/drawing/2014/main" id="{7CFEE8DA-00AC-4370-BF0E-44EEF1533E0D}"/>
              </a:ext>
            </a:extLst>
          </p:cNvPr>
          <p:cNvCxnSpPr>
            <a:cxnSpLocks/>
            <a:stCxn id="14" idx="6"/>
            <a:endCxn id="10" idx="2"/>
          </p:cNvCxnSpPr>
          <p:nvPr/>
        </p:nvCxnSpPr>
        <p:spPr>
          <a:xfrm>
            <a:off x="4735275" y="4560165"/>
            <a:ext cx="483277" cy="12700"/>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5BE2DBD0-2B0A-4973-9F6F-8736F26B32FA}"/>
              </a:ext>
            </a:extLst>
          </p:cNvPr>
          <p:cNvSpPr txBox="1"/>
          <p:nvPr/>
        </p:nvSpPr>
        <p:spPr>
          <a:xfrm>
            <a:off x="4191580" y="4235571"/>
            <a:ext cx="543695" cy="649188"/>
          </a:xfrm>
          <a:prstGeom prst="ellipse">
            <a:avLst/>
          </a:prstGeom>
          <a:noFill/>
          <a:ln w="28575">
            <a:solidFill>
              <a:schemeClr val="accent5"/>
            </a:solidFill>
          </a:ln>
        </p:spPr>
        <p:txBody>
          <a:bodyPr wrap="none" rtlCol="0">
            <a:spAutoFit/>
          </a:bodyPr>
          <a:lstStyle/>
          <a:p>
            <a:pPr algn="ctr"/>
            <a:r>
              <a:rPr lang="en-GB" sz="2400" b="1" dirty="0"/>
              <a:t>N</a:t>
            </a:r>
          </a:p>
        </p:txBody>
      </p:sp>
    </p:spTree>
    <p:extLst>
      <p:ext uri="{BB962C8B-B14F-4D97-AF65-F5344CB8AC3E}">
        <p14:creationId xmlns:p14="http://schemas.microsoft.com/office/powerpoint/2010/main" val="24599236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1000"/>
                                        <p:tgtEl>
                                          <p:spTgt spid="14"/>
                                        </p:tgtEl>
                                      </p:cBhvr>
                                    </p:animEffect>
                                  </p:childTnLst>
                                </p:cTn>
                              </p:par>
                            </p:childTnLst>
                          </p:cTn>
                        </p:par>
                        <p:par>
                          <p:cTn id="8" fill="hold">
                            <p:stCondLst>
                              <p:cond delay="1000"/>
                            </p:stCondLst>
                            <p:childTnLst>
                              <p:par>
                                <p:cTn id="9" presetID="10" presetClass="entr" presetSubtype="0" fill="hold" nodeType="afterEffect">
                                  <p:stCondLst>
                                    <p:cond delay="0"/>
                                  </p:stCondLst>
                                  <p:childTnLst>
                                    <p:set>
                                      <p:cBhvr>
                                        <p:cTn id="10" dur="1" fill="hold">
                                          <p:stCondLst>
                                            <p:cond delay="0"/>
                                          </p:stCondLst>
                                        </p:cTn>
                                        <p:tgtEl>
                                          <p:spTgt spid="12"/>
                                        </p:tgtEl>
                                        <p:attrNameLst>
                                          <p:attrName>style.visibility</p:attrName>
                                        </p:attrNameLst>
                                      </p:cBhvr>
                                      <p:to>
                                        <p:strVal val="visible"/>
                                      </p:to>
                                    </p:set>
                                    <p:animEffect transition="in" filter="fade">
                                      <p:cBhvr>
                                        <p:cTn id="11" dur="1000"/>
                                        <p:tgtEl>
                                          <p:spTgt spid="12"/>
                                        </p:tgtEl>
                                      </p:cBhvr>
                                    </p:animEffect>
                                  </p:childTnLst>
                                </p:cTn>
                              </p:par>
                              <p:par>
                                <p:cTn id="12" presetID="10" presetClass="entr" presetSubtype="0" fill="hold" grpId="0" nodeType="withEffect">
                                  <p:stCondLst>
                                    <p:cond delay="0"/>
                                  </p:stCondLst>
                                  <p:childTnLst>
                                    <p:set>
                                      <p:cBhvr>
                                        <p:cTn id="13" dur="1" fill="hold">
                                          <p:stCondLst>
                                            <p:cond delay="0"/>
                                          </p:stCondLst>
                                        </p:cTn>
                                        <p:tgtEl>
                                          <p:spTgt spid="10"/>
                                        </p:tgtEl>
                                        <p:attrNameLst>
                                          <p:attrName>style.visibility</p:attrName>
                                        </p:attrNameLst>
                                      </p:cBhvr>
                                      <p:to>
                                        <p:strVal val="visible"/>
                                      </p:to>
                                    </p:set>
                                    <p:animEffect transition="in" filter="fade">
                                      <p:cBhvr>
                                        <p:cTn id="14" dur="1000"/>
                                        <p:tgtEl>
                                          <p:spTgt spid="10"/>
                                        </p:tgtEl>
                                      </p:cBhvr>
                                    </p:animEffect>
                                  </p:childTnLst>
                                </p:cTn>
                              </p:par>
                            </p:childTnLst>
                          </p:cTn>
                        </p:par>
                        <p:par>
                          <p:cTn id="15" fill="hold">
                            <p:stCondLst>
                              <p:cond delay="2000"/>
                            </p:stCondLst>
                            <p:childTnLst>
                              <p:par>
                                <p:cTn id="16" presetID="10" presetClass="entr" presetSubtype="0" fill="hold" nodeType="after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fade">
                                      <p:cBhvr>
                                        <p:cTn id="18" dur="1000"/>
                                        <p:tgtEl>
                                          <p:spTgt spid="7"/>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fade">
                                      <p:cBhvr>
                                        <p:cTn id="21" dur="1000"/>
                                        <p:tgtEl>
                                          <p:spTgt spid="8"/>
                                        </p:tgtEl>
                                      </p:cBhvr>
                                    </p:animEffect>
                                  </p:childTnLst>
                                </p:cTn>
                              </p:par>
                            </p:childTnLst>
                          </p:cTn>
                        </p:par>
                        <p:par>
                          <p:cTn id="22" fill="hold">
                            <p:stCondLst>
                              <p:cond delay="3000"/>
                            </p:stCondLst>
                            <p:childTnLst>
                              <p:par>
                                <p:cTn id="23" presetID="10" presetClass="entr" presetSubtype="0" fill="hold" grpId="0" nodeType="afterEffect">
                                  <p:stCondLst>
                                    <p:cond delay="0"/>
                                  </p:stCondLst>
                                  <p:childTnLst>
                                    <p:set>
                                      <p:cBhvr>
                                        <p:cTn id="24" dur="1" fill="hold">
                                          <p:stCondLst>
                                            <p:cond delay="0"/>
                                          </p:stCondLst>
                                        </p:cTn>
                                        <p:tgtEl>
                                          <p:spTgt spid="9"/>
                                        </p:tgtEl>
                                        <p:attrNameLst>
                                          <p:attrName>style.visibility</p:attrName>
                                        </p:attrNameLst>
                                      </p:cBhvr>
                                      <p:to>
                                        <p:strVal val="visible"/>
                                      </p:to>
                                    </p:set>
                                    <p:animEffect transition="in" filter="fade">
                                      <p:cBhvr>
                                        <p:cTn id="25" dur="1000"/>
                                        <p:tgtEl>
                                          <p:spTgt spid="9"/>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nodeType="clickEffect">
                                  <p:stCondLst>
                                    <p:cond delay="0"/>
                                  </p:stCondLst>
                                  <p:childTnLst>
                                    <p:set>
                                      <p:cBhvr>
                                        <p:cTn id="29" dur="1" fill="hold">
                                          <p:stCondLst>
                                            <p:cond delay="0"/>
                                          </p:stCondLst>
                                        </p:cTn>
                                        <p:tgtEl>
                                          <p:spTgt spid="6"/>
                                        </p:tgtEl>
                                        <p:attrNameLst>
                                          <p:attrName>style.visibility</p:attrName>
                                        </p:attrNameLst>
                                      </p:cBhvr>
                                      <p:to>
                                        <p:strVal val="visible"/>
                                      </p:to>
                                    </p:set>
                                    <p:animEffect transition="in" filter="fade">
                                      <p:cBhvr>
                                        <p:cTn id="30"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animBg="1"/>
      <p:bldP spid="10" grpId="0" animBg="1"/>
      <p:bldP spid="14"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Thank you!</a:t>
            </a:r>
          </a:p>
        </p:txBody>
      </p:sp>
      <p:sp>
        <p:nvSpPr>
          <p:cNvPr id="3" name="Content Placeholder 2"/>
          <p:cNvSpPr>
            <a:spLocks noGrp="1"/>
          </p:cNvSpPr>
          <p:nvPr>
            <p:ph idx="1"/>
          </p:nvPr>
        </p:nvSpPr>
        <p:spPr/>
        <p:txBody>
          <a:bodyPr/>
          <a:lstStyle/>
          <a:p>
            <a:r>
              <a:rPr lang="en-GB" dirty="0">
                <a:hlinkClick r:id="rId3"/>
              </a:rPr>
              <a:t>rscchair@rdatoolkit.org</a:t>
            </a:r>
            <a:endParaRPr lang="en-GB" dirty="0"/>
          </a:p>
          <a:p>
            <a:r>
              <a:rPr lang="en-GB" dirty="0">
                <a:hlinkClick r:id="rId4"/>
              </a:rPr>
              <a:t>http://access.rdatoolkit.org/</a:t>
            </a:r>
            <a:endParaRPr lang="en-GB" dirty="0"/>
          </a:p>
          <a:p>
            <a:r>
              <a:rPr lang="en-GB" dirty="0">
                <a:hlinkClick r:id="rId5"/>
              </a:rPr>
              <a:t>http://www.rdaregistry.info/</a:t>
            </a:r>
            <a:endParaRPr lang="en-GB" dirty="0"/>
          </a:p>
          <a:p>
            <a:r>
              <a:rPr lang="en-GB" dirty="0">
                <a:hlinkClick r:id="rId6"/>
              </a:rPr>
              <a:t>http://www.rda-rsc.org/</a:t>
            </a:r>
            <a:r>
              <a:rPr lang="en-GB" dirty="0"/>
              <a:t> </a:t>
            </a:r>
          </a:p>
        </p:txBody>
      </p:sp>
    </p:spTree>
    <p:extLst>
      <p:ext uri="{BB962C8B-B14F-4D97-AF65-F5344CB8AC3E}">
        <p14:creationId xmlns:p14="http://schemas.microsoft.com/office/powerpoint/2010/main" val="18532164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94360" y="493776"/>
            <a:ext cx="1959960" cy="646331"/>
          </a:xfrm>
          <a:prstGeom prst="rect">
            <a:avLst/>
          </a:prstGeom>
          <a:noFill/>
        </p:spPr>
        <p:txBody>
          <a:bodyPr wrap="none" rtlCol="0">
            <a:spAutoFit/>
          </a:bodyPr>
          <a:lstStyle/>
          <a:p>
            <a:r>
              <a:rPr lang="en-GB" sz="3600" dirty="0"/>
              <a:t>Overview</a:t>
            </a:r>
            <a:endParaRPr lang="en-US" sz="3600" dirty="0"/>
          </a:p>
        </p:txBody>
      </p:sp>
      <p:sp>
        <p:nvSpPr>
          <p:cNvPr id="5" name="TextBox 4"/>
          <p:cNvSpPr txBox="1"/>
          <p:nvPr/>
        </p:nvSpPr>
        <p:spPr>
          <a:xfrm>
            <a:off x="788752" y="1518496"/>
            <a:ext cx="7544610" cy="461665"/>
          </a:xfrm>
          <a:prstGeom prst="rect">
            <a:avLst/>
          </a:prstGeom>
          <a:noFill/>
          <a:ln w="19050">
            <a:noFill/>
          </a:ln>
        </p:spPr>
        <p:txBody>
          <a:bodyPr wrap="square" rtlCol="0">
            <a:spAutoFit/>
          </a:bodyPr>
          <a:lstStyle/>
          <a:p>
            <a:r>
              <a:rPr lang="en-GB" sz="2400" dirty="0"/>
              <a:t>Aligning RDA with LRM</a:t>
            </a:r>
          </a:p>
        </p:txBody>
      </p:sp>
      <p:sp>
        <p:nvSpPr>
          <p:cNvPr id="6" name="TextBox 5"/>
          <p:cNvSpPr txBox="1"/>
          <p:nvPr/>
        </p:nvSpPr>
        <p:spPr>
          <a:xfrm>
            <a:off x="788752" y="2292503"/>
            <a:ext cx="7544610" cy="461665"/>
          </a:xfrm>
          <a:prstGeom prst="rect">
            <a:avLst/>
          </a:prstGeom>
          <a:noFill/>
          <a:ln w="19050">
            <a:noFill/>
          </a:ln>
        </p:spPr>
        <p:txBody>
          <a:bodyPr wrap="square" rtlCol="0">
            <a:spAutoFit/>
          </a:bodyPr>
          <a:lstStyle/>
          <a:p>
            <a:r>
              <a:rPr lang="en-GB" sz="2400" dirty="0"/>
              <a:t>4-fold path for data capture and format</a:t>
            </a:r>
          </a:p>
        </p:txBody>
      </p:sp>
      <p:sp>
        <p:nvSpPr>
          <p:cNvPr id="7" name="TextBox 6"/>
          <p:cNvSpPr txBox="1"/>
          <p:nvPr/>
        </p:nvSpPr>
        <p:spPr>
          <a:xfrm>
            <a:off x="788752" y="3066510"/>
            <a:ext cx="7544610" cy="461665"/>
          </a:xfrm>
          <a:prstGeom prst="rect">
            <a:avLst/>
          </a:prstGeom>
          <a:noFill/>
          <a:ln w="19050">
            <a:noFill/>
          </a:ln>
        </p:spPr>
        <p:txBody>
          <a:bodyPr wrap="square" rtlCol="0">
            <a:spAutoFit/>
          </a:bodyPr>
          <a:lstStyle/>
          <a:p>
            <a:r>
              <a:rPr lang="en-GB" sz="2400" dirty="0" err="1"/>
              <a:t>Nomens</a:t>
            </a:r>
            <a:endParaRPr lang="en-GB" sz="2400" dirty="0"/>
          </a:p>
        </p:txBody>
      </p:sp>
      <p:sp>
        <p:nvSpPr>
          <p:cNvPr id="8" name="TextBox 7"/>
          <p:cNvSpPr txBox="1"/>
          <p:nvPr/>
        </p:nvSpPr>
        <p:spPr>
          <a:xfrm>
            <a:off x="788752" y="3840516"/>
            <a:ext cx="7544610" cy="461665"/>
          </a:xfrm>
          <a:prstGeom prst="rect">
            <a:avLst/>
          </a:prstGeom>
          <a:noFill/>
          <a:ln w="19050">
            <a:noFill/>
          </a:ln>
        </p:spPr>
        <p:txBody>
          <a:bodyPr wrap="square" rtlCol="0">
            <a:spAutoFit/>
          </a:bodyPr>
          <a:lstStyle/>
          <a:p>
            <a:r>
              <a:rPr lang="en-GB" sz="2400" dirty="0"/>
              <a:t>Manifestation statements and transcription</a:t>
            </a:r>
          </a:p>
        </p:txBody>
      </p:sp>
      <p:sp>
        <p:nvSpPr>
          <p:cNvPr id="9" name="TextBox 8"/>
          <p:cNvSpPr txBox="1"/>
          <p:nvPr/>
        </p:nvSpPr>
        <p:spPr>
          <a:xfrm>
            <a:off x="788752" y="4614522"/>
            <a:ext cx="7544610" cy="461665"/>
          </a:xfrm>
          <a:prstGeom prst="rect">
            <a:avLst/>
          </a:prstGeom>
          <a:noFill/>
          <a:ln w="19050">
            <a:noFill/>
          </a:ln>
        </p:spPr>
        <p:txBody>
          <a:bodyPr wrap="square" rtlCol="0">
            <a:spAutoFit/>
          </a:bodyPr>
          <a:lstStyle/>
          <a:p>
            <a:r>
              <a:rPr lang="en-GB" sz="2400" dirty="0"/>
              <a:t>Non-human entities</a:t>
            </a:r>
          </a:p>
        </p:txBody>
      </p:sp>
    </p:spTree>
    <p:extLst>
      <p:ext uri="{BB962C8B-B14F-4D97-AF65-F5344CB8AC3E}">
        <p14:creationId xmlns:p14="http://schemas.microsoft.com/office/powerpoint/2010/main" val="38337928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0" name="Curved Connector 9"/>
          <p:cNvCxnSpPr>
            <a:cxnSpLocks/>
            <a:stCxn id="83" idx="6"/>
            <a:endCxn id="87" idx="2"/>
          </p:cNvCxnSpPr>
          <p:nvPr/>
        </p:nvCxnSpPr>
        <p:spPr>
          <a:xfrm>
            <a:off x="5455310" y="2116076"/>
            <a:ext cx="1785918" cy="24651"/>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5461971" y="1692521"/>
            <a:ext cx="1777281" cy="400110"/>
          </a:xfrm>
          <a:prstGeom prst="rect">
            <a:avLst/>
          </a:prstGeom>
          <a:noFill/>
        </p:spPr>
        <p:txBody>
          <a:bodyPr wrap="none" rtlCol="0">
            <a:spAutoFit/>
          </a:bodyPr>
          <a:lstStyle/>
          <a:p>
            <a:r>
              <a:rPr lang="en-GB" sz="2000" dirty="0"/>
              <a:t>has appellation</a:t>
            </a:r>
          </a:p>
        </p:txBody>
      </p:sp>
      <p:cxnSp>
        <p:nvCxnSpPr>
          <p:cNvPr id="29" name="Curved Connector 28"/>
          <p:cNvCxnSpPr>
            <a:cxnSpLocks/>
            <a:stCxn id="80" idx="0"/>
            <a:endCxn id="100" idx="4"/>
          </p:cNvCxnSpPr>
          <p:nvPr/>
        </p:nvCxnSpPr>
        <p:spPr>
          <a:xfrm rot="5400000" flipH="1" flipV="1">
            <a:off x="4422206" y="5457584"/>
            <a:ext cx="264111" cy="349331"/>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30" name="Curved Connector 29"/>
          <p:cNvCxnSpPr>
            <a:cxnSpLocks/>
            <a:stCxn id="81" idx="0"/>
            <a:endCxn id="100" idx="4"/>
          </p:cNvCxnSpPr>
          <p:nvPr/>
        </p:nvCxnSpPr>
        <p:spPr>
          <a:xfrm rot="16200000" flipV="1">
            <a:off x="4768099" y="5461022"/>
            <a:ext cx="264111" cy="342453"/>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46" name="Curved Connector 45"/>
          <p:cNvCxnSpPr>
            <a:cxnSpLocks/>
            <a:stCxn id="83" idx="6"/>
            <a:endCxn id="89" idx="2"/>
          </p:cNvCxnSpPr>
          <p:nvPr/>
        </p:nvCxnSpPr>
        <p:spPr>
          <a:xfrm>
            <a:off x="5455310" y="2116076"/>
            <a:ext cx="2155595" cy="1063392"/>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49" name="Curved Connector 48"/>
          <p:cNvCxnSpPr>
            <a:cxnSpLocks/>
            <a:stCxn id="83" idx="6"/>
            <a:endCxn id="91" idx="2"/>
          </p:cNvCxnSpPr>
          <p:nvPr/>
        </p:nvCxnSpPr>
        <p:spPr>
          <a:xfrm>
            <a:off x="5455310" y="2116076"/>
            <a:ext cx="1229150" cy="2102133"/>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58" name="Curved Connector 57"/>
          <p:cNvCxnSpPr>
            <a:cxnSpLocks/>
            <a:stCxn id="75" idx="0"/>
            <a:endCxn id="93" idx="4"/>
          </p:cNvCxnSpPr>
          <p:nvPr/>
        </p:nvCxnSpPr>
        <p:spPr>
          <a:xfrm rot="5400000" flipH="1" flipV="1">
            <a:off x="2643136" y="4853535"/>
            <a:ext cx="1812483" cy="9056"/>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61" name="Curved Connector 60"/>
          <p:cNvCxnSpPr>
            <a:cxnSpLocks/>
            <a:stCxn id="100" idx="0"/>
            <a:endCxn id="93" idx="4"/>
          </p:cNvCxnSpPr>
          <p:nvPr/>
        </p:nvCxnSpPr>
        <p:spPr>
          <a:xfrm rot="16200000" flipV="1">
            <a:off x="3951500" y="3554227"/>
            <a:ext cx="379833" cy="1175022"/>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64" name="Curved Connector 63"/>
          <p:cNvCxnSpPr>
            <a:cxnSpLocks/>
            <a:stCxn id="65" idx="6"/>
            <a:endCxn id="93" idx="2"/>
          </p:cNvCxnSpPr>
          <p:nvPr/>
        </p:nvCxnSpPr>
        <p:spPr>
          <a:xfrm>
            <a:off x="1356098" y="2902803"/>
            <a:ext cx="1538114" cy="724424"/>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67" name="Curved Connector 66"/>
          <p:cNvCxnSpPr>
            <a:cxnSpLocks/>
            <a:stCxn id="66" idx="6"/>
            <a:endCxn id="93" idx="2"/>
          </p:cNvCxnSpPr>
          <p:nvPr/>
        </p:nvCxnSpPr>
        <p:spPr>
          <a:xfrm>
            <a:off x="1265933" y="3614436"/>
            <a:ext cx="1628279" cy="12791"/>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70" name="Curved Connector 69"/>
          <p:cNvCxnSpPr>
            <a:cxnSpLocks/>
            <a:stCxn id="68" idx="6"/>
            <a:endCxn id="93" idx="2"/>
          </p:cNvCxnSpPr>
          <p:nvPr/>
        </p:nvCxnSpPr>
        <p:spPr>
          <a:xfrm flipV="1">
            <a:off x="1314895" y="3627227"/>
            <a:ext cx="1579317" cy="698842"/>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73" name="Curved Connector 72"/>
          <p:cNvCxnSpPr>
            <a:cxnSpLocks/>
            <a:stCxn id="69" idx="6"/>
            <a:endCxn id="93" idx="2"/>
          </p:cNvCxnSpPr>
          <p:nvPr/>
        </p:nvCxnSpPr>
        <p:spPr>
          <a:xfrm flipV="1">
            <a:off x="1217469" y="3627227"/>
            <a:ext cx="1676743" cy="1410476"/>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sp>
        <p:nvSpPr>
          <p:cNvPr id="76" name="TextBox 75"/>
          <p:cNvSpPr txBox="1"/>
          <p:nvPr/>
        </p:nvSpPr>
        <p:spPr>
          <a:xfrm>
            <a:off x="1332236" y="2540451"/>
            <a:ext cx="1500539" cy="400110"/>
          </a:xfrm>
          <a:prstGeom prst="rect">
            <a:avLst/>
          </a:prstGeom>
          <a:noFill/>
        </p:spPr>
        <p:txBody>
          <a:bodyPr wrap="none" rtlCol="0">
            <a:spAutoFit/>
          </a:bodyPr>
          <a:lstStyle/>
          <a:p>
            <a:r>
              <a:rPr lang="en-GB" sz="2000" dirty="0"/>
              <a:t>is created by</a:t>
            </a:r>
          </a:p>
        </p:txBody>
      </p:sp>
      <p:sp>
        <p:nvSpPr>
          <p:cNvPr id="77" name="TextBox 76"/>
          <p:cNvSpPr txBox="1"/>
          <p:nvPr/>
        </p:nvSpPr>
        <p:spPr>
          <a:xfrm>
            <a:off x="6195452" y="3427172"/>
            <a:ext cx="2019784" cy="400110"/>
          </a:xfrm>
          <a:prstGeom prst="rect">
            <a:avLst/>
          </a:prstGeom>
          <a:noFill/>
        </p:spPr>
        <p:txBody>
          <a:bodyPr wrap="none" rtlCol="0">
            <a:spAutoFit/>
          </a:bodyPr>
          <a:lstStyle/>
          <a:p>
            <a:r>
              <a:rPr lang="en-GB" sz="2000" dirty="0"/>
              <a:t>is associated with</a:t>
            </a:r>
          </a:p>
        </p:txBody>
      </p:sp>
      <p:sp>
        <p:nvSpPr>
          <p:cNvPr id="78" name="TextBox 77"/>
          <p:cNvSpPr txBox="1"/>
          <p:nvPr/>
        </p:nvSpPr>
        <p:spPr>
          <a:xfrm>
            <a:off x="4139535" y="3742949"/>
            <a:ext cx="1345240" cy="707886"/>
          </a:xfrm>
          <a:prstGeom prst="rect">
            <a:avLst/>
          </a:prstGeom>
          <a:noFill/>
        </p:spPr>
        <p:txBody>
          <a:bodyPr wrap="none" rtlCol="0">
            <a:spAutoFit/>
          </a:bodyPr>
          <a:lstStyle/>
          <a:p>
            <a:pPr algn="r"/>
            <a:r>
              <a:rPr lang="en-GB" sz="2000" dirty="0"/>
              <a:t>is sub-class</a:t>
            </a:r>
          </a:p>
          <a:p>
            <a:pPr algn="r"/>
            <a:r>
              <a:rPr lang="en-GB" sz="2000" dirty="0"/>
              <a:t>of</a:t>
            </a:r>
          </a:p>
        </p:txBody>
      </p:sp>
      <p:sp>
        <p:nvSpPr>
          <p:cNvPr id="79" name="Down Arrow 78"/>
          <p:cNvSpPr/>
          <p:nvPr/>
        </p:nvSpPr>
        <p:spPr>
          <a:xfrm>
            <a:off x="4471608" y="2706860"/>
            <a:ext cx="654601" cy="33526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9" name="TextBox 58"/>
          <p:cNvSpPr txBox="1"/>
          <p:nvPr/>
        </p:nvSpPr>
        <p:spPr>
          <a:xfrm>
            <a:off x="6962682" y="309109"/>
            <a:ext cx="1856886" cy="1015663"/>
          </a:xfrm>
          <a:prstGeom prst="rect">
            <a:avLst/>
          </a:prstGeom>
          <a:solidFill>
            <a:srgbClr val="00B0F0"/>
          </a:solidFill>
          <a:ln w="19050">
            <a:solidFill>
              <a:schemeClr val="accent5"/>
            </a:solidFill>
          </a:ln>
        </p:spPr>
        <p:txBody>
          <a:bodyPr wrap="square" rtlCol="0">
            <a:spAutoFit/>
          </a:bodyPr>
          <a:lstStyle/>
          <a:p>
            <a:pPr algn="r"/>
            <a:r>
              <a:rPr lang="en-GB" sz="2000" dirty="0">
                <a:solidFill>
                  <a:schemeClr val="bg1"/>
                </a:solidFill>
              </a:rPr>
              <a:t>Any RDA Thing:</a:t>
            </a:r>
          </a:p>
          <a:p>
            <a:pPr algn="r"/>
            <a:r>
              <a:rPr lang="en-GB" sz="2000" dirty="0">
                <a:solidFill>
                  <a:schemeClr val="bg1"/>
                </a:solidFill>
              </a:rPr>
              <a:t>Covers all other types of entity</a:t>
            </a:r>
          </a:p>
        </p:txBody>
      </p:sp>
      <p:sp>
        <p:nvSpPr>
          <p:cNvPr id="60" name="TextBox 59"/>
          <p:cNvSpPr txBox="1"/>
          <p:nvPr/>
        </p:nvSpPr>
        <p:spPr>
          <a:xfrm>
            <a:off x="1250492" y="4968382"/>
            <a:ext cx="1643720" cy="400110"/>
          </a:xfrm>
          <a:prstGeom prst="rect">
            <a:avLst/>
          </a:prstGeom>
          <a:noFill/>
        </p:spPr>
        <p:txBody>
          <a:bodyPr wrap="none" rtlCol="0">
            <a:spAutoFit/>
          </a:bodyPr>
          <a:lstStyle/>
          <a:p>
            <a:r>
              <a:rPr lang="en-GB" sz="2000" dirty="0"/>
              <a:t>is modified by</a:t>
            </a:r>
          </a:p>
        </p:txBody>
      </p:sp>
      <p:sp>
        <p:nvSpPr>
          <p:cNvPr id="62" name="TextBox 61"/>
          <p:cNvSpPr txBox="1"/>
          <p:nvPr/>
        </p:nvSpPr>
        <p:spPr>
          <a:xfrm>
            <a:off x="594360" y="493776"/>
            <a:ext cx="5336910" cy="646331"/>
          </a:xfrm>
          <a:prstGeom prst="rect">
            <a:avLst/>
          </a:prstGeom>
          <a:noFill/>
        </p:spPr>
        <p:txBody>
          <a:bodyPr wrap="none" rtlCol="0">
            <a:spAutoFit/>
          </a:bodyPr>
          <a:lstStyle/>
          <a:p>
            <a:r>
              <a:rPr lang="en-GB" sz="3600" dirty="0"/>
              <a:t>FRBR-LRM and RDA entities</a:t>
            </a:r>
            <a:endParaRPr lang="en-US" sz="3600" dirty="0"/>
          </a:p>
        </p:txBody>
      </p:sp>
      <p:sp>
        <p:nvSpPr>
          <p:cNvPr id="63" name="TextBox 62"/>
          <p:cNvSpPr txBox="1"/>
          <p:nvPr/>
        </p:nvSpPr>
        <p:spPr>
          <a:xfrm>
            <a:off x="6263161" y="4870484"/>
            <a:ext cx="2556407" cy="1323439"/>
          </a:xfrm>
          <a:prstGeom prst="rect">
            <a:avLst/>
          </a:prstGeom>
          <a:solidFill>
            <a:srgbClr val="00B0F0"/>
          </a:solidFill>
          <a:ln w="19050">
            <a:solidFill>
              <a:schemeClr val="accent5"/>
            </a:solidFill>
          </a:ln>
        </p:spPr>
        <p:txBody>
          <a:bodyPr wrap="square" rtlCol="0">
            <a:spAutoFit/>
          </a:bodyPr>
          <a:lstStyle/>
          <a:p>
            <a:pPr algn="r"/>
            <a:r>
              <a:rPr lang="en-GB" sz="2000" dirty="0">
                <a:solidFill>
                  <a:schemeClr val="bg1"/>
                </a:solidFill>
              </a:rPr>
              <a:t>RDA refines LRM relationships as element sub-types (RDF sub-properties)</a:t>
            </a:r>
          </a:p>
        </p:txBody>
      </p:sp>
      <p:sp>
        <p:nvSpPr>
          <p:cNvPr id="65" name="TextBox 64"/>
          <p:cNvSpPr txBox="1"/>
          <p:nvPr/>
        </p:nvSpPr>
        <p:spPr>
          <a:xfrm>
            <a:off x="704205" y="2578209"/>
            <a:ext cx="651893" cy="649188"/>
          </a:xfrm>
          <a:prstGeom prst="ellipse">
            <a:avLst/>
          </a:prstGeom>
          <a:noFill/>
          <a:ln w="28575">
            <a:solidFill>
              <a:schemeClr val="accent5"/>
            </a:solidFill>
          </a:ln>
        </p:spPr>
        <p:txBody>
          <a:bodyPr wrap="none" rtlCol="0">
            <a:spAutoFit/>
          </a:bodyPr>
          <a:lstStyle/>
          <a:p>
            <a:pPr algn="ctr"/>
            <a:r>
              <a:rPr lang="en-GB" sz="2400" b="1" dirty="0"/>
              <a:t>W</a:t>
            </a:r>
          </a:p>
        </p:txBody>
      </p:sp>
      <p:sp>
        <p:nvSpPr>
          <p:cNvPr id="66" name="TextBox 65"/>
          <p:cNvSpPr txBox="1"/>
          <p:nvPr/>
        </p:nvSpPr>
        <p:spPr>
          <a:xfrm>
            <a:off x="794370" y="3289842"/>
            <a:ext cx="471563" cy="649188"/>
          </a:xfrm>
          <a:prstGeom prst="ellipse">
            <a:avLst/>
          </a:prstGeom>
          <a:noFill/>
          <a:ln w="28575">
            <a:solidFill>
              <a:schemeClr val="accent5"/>
            </a:solidFill>
          </a:ln>
        </p:spPr>
        <p:txBody>
          <a:bodyPr wrap="none" rtlCol="0">
            <a:spAutoFit/>
          </a:bodyPr>
          <a:lstStyle/>
          <a:p>
            <a:pPr algn="ctr"/>
            <a:r>
              <a:rPr lang="en-GB" sz="2400" b="1" dirty="0"/>
              <a:t>E</a:t>
            </a:r>
          </a:p>
        </p:txBody>
      </p:sp>
      <p:sp>
        <p:nvSpPr>
          <p:cNvPr id="68" name="TextBox 67"/>
          <p:cNvSpPr txBox="1"/>
          <p:nvPr/>
        </p:nvSpPr>
        <p:spPr>
          <a:xfrm>
            <a:off x="745407" y="4001475"/>
            <a:ext cx="569488" cy="649188"/>
          </a:xfrm>
          <a:prstGeom prst="ellipse">
            <a:avLst/>
          </a:prstGeom>
          <a:noFill/>
          <a:ln w="28575">
            <a:solidFill>
              <a:schemeClr val="accent5"/>
            </a:solidFill>
          </a:ln>
        </p:spPr>
        <p:txBody>
          <a:bodyPr wrap="square" rtlCol="0">
            <a:spAutoFit/>
          </a:bodyPr>
          <a:lstStyle/>
          <a:p>
            <a:pPr algn="ctr"/>
            <a:r>
              <a:rPr lang="en-GB" sz="2400" b="1" dirty="0"/>
              <a:t>M</a:t>
            </a:r>
          </a:p>
        </p:txBody>
      </p:sp>
      <p:sp>
        <p:nvSpPr>
          <p:cNvPr id="69" name="TextBox 68"/>
          <p:cNvSpPr txBox="1"/>
          <p:nvPr/>
        </p:nvSpPr>
        <p:spPr>
          <a:xfrm>
            <a:off x="842833" y="4713109"/>
            <a:ext cx="374636" cy="649188"/>
          </a:xfrm>
          <a:prstGeom prst="ellipse">
            <a:avLst/>
          </a:prstGeom>
          <a:noFill/>
          <a:ln w="28575">
            <a:solidFill>
              <a:schemeClr val="accent5"/>
            </a:solidFill>
          </a:ln>
        </p:spPr>
        <p:txBody>
          <a:bodyPr wrap="none" rtlCol="0">
            <a:spAutoFit/>
          </a:bodyPr>
          <a:lstStyle/>
          <a:p>
            <a:pPr algn="ctr"/>
            <a:r>
              <a:rPr lang="en-GB" sz="2400" b="1" dirty="0"/>
              <a:t>I</a:t>
            </a:r>
          </a:p>
        </p:txBody>
      </p:sp>
      <p:sp>
        <p:nvSpPr>
          <p:cNvPr id="75" name="TextBox 74"/>
          <p:cNvSpPr txBox="1"/>
          <p:nvPr/>
        </p:nvSpPr>
        <p:spPr>
          <a:xfrm>
            <a:off x="3191853" y="5764304"/>
            <a:ext cx="705992" cy="649188"/>
          </a:xfrm>
          <a:prstGeom prst="ellipse">
            <a:avLst/>
          </a:prstGeom>
          <a:noFill/>
          <a:ln w="28575">
            <a:solidFill>
              <a:schemeClr val="accent5"/>
            </a:solidFill>
          </a:ln>
        </p:spPr>
        <p:txBody>
          <a:bodyPr wrap="none" rtlCol="0">
            <a:spAutoFit/>
          </a:bodyPr>
          <a:lstStyle/>
          <a:p>
            <a:pPr algn="ctr"/>
            <a:r>
              <a:rPr lang="en-GB" sz="2400" b="1" dirty="0"/>
              <a:t>P*</a:t>
            </a:r>
          </a:p>
        </p:txBody>
      </p:sp>
      <p:sp>
        <p:nvSpPr>
          <p:cNvPr id="80" name="TextBox 79"/>
          <p:cNvSpPr txBox="1"/>
          <p:nvPr/>
        </p:nvSpPr>
        <p:spPr>
          <a:xfrm>
            <a:off x="4150577" y="5764304"/>
            <a:ext cx="458038" cy="649188"/>
          </a:xfrm>
          <a:prstGeom prst="ellipse">
            <a:avLst/>
          </a:prstGeom>
          <a:noFill/>
          <a:ln w="28575">
            <a:solidFill>
              <a:schemeClr val="accent5"/>
            </a:solidFill>
          </a:ln>
        </p:spPr>
        <p:txBody>
          <a:bodyPr wrap="none" rtlCol="0">
            <a:spAutoFit/>
          </a:bodyPr>
          <a:lstStyle/>
          <a:p>
            <a:pPr algn="ctr"/>
            <a:r>
              <a:rPr lang="en-GB" sz="2400" b="1" dirty="0"/>
              <a:t>F</a:t>
            </a:r>
          </a:p>
        </p:txBody>
      </p:sp>
      <p:sp>
        <p:nvSpPr>
          <p:cNvPr id="81" name="TextBox 80"/>
          <p:cNvSpPr txBox="1"/>
          <p:nvPr/>
        </p:nvSpPr>
        <p:spPr>
          <a:xfrm>
            <a:off x="4826582" y="5764304"/>
            <a:ext cx="489596" cy="649188"/>
          </a:xfrm>
          <a:prstGeom prst="ellipse">
            <a:avLst/>
          </a:prstGeom>
          <a:noFill/>
          <a:ln w="28575">
            <a:solidFill>
              <a:schemeClr val="accent5"/>
            </a:solidFill>
          </a:ln>
        </p:spPr>
        <p:txBody>
          <a:bodyPr wrap="none" rtlCol="0">
            <a:spAutoFit/>
          </a:bodyPr>
          <a:lstStyle/>
          <a:p>
            <a:pPr algn="ctr"/>
            <a:r>
              <a:rPr lang="en-GB" sz="2400" b="1" dirty="0"/>
              <a:t>C</a:t>
            </a:r>
          </a:p>
        </p:txBody>
      </p:sp>
      <p:sp>
        <p:nvSpPr>
          <p:cNvPr id="83" name="TextBox 82"/>
          <p:cNvSpPr txBox="1"/>
          <p:nvPr/>
        </p:nvSpPr>
        <p:spPr>
          <a:xfrm>
            <a:off x="4142506" y="1531806"/>
            <a:ext cx="1312804" cy="1168539"/>
          </a:xfrm>
          <a:prstGeom prst="ellipse">
            <a:avLst/>
          </a:prstGeom>
          <a:noFill/>
          <a:ln w="28575">
            <a:solidFill>
              <a:schemeClr val="accent5"/>
            </a:solidFill>
          </a:ln>
        </p:spPr>
        <p:txBody>
          <a:bodyPr wrap="none" rtlCol="0">
            <a:spAutoFit/>
          </a:bodyPr>
          <a:lstStyle/>
          <a:p>
            <a:pPr algn="ctr"/>
            <a:r>
              <a:rPr lang="en-GB" sz="2400" b="1" dirty="0"/>
              <a:t>RDA</a:t>
            </a:r>
          </a:p>
          <a:p>
            <a:pPr algn="ctr"/>
            <a:r>
              <a:rPr lang="en-GB" sz="2400" b="1" dirty="0"/>
              <a:t>Entity</a:t>
            </a:r>
          </a:p>
        </p:txBody>
      </p:sp>
      <p:sp>
        <p:nvSpPr>
          <p:cNvPr id="87" name="TextBox 86"/>
          <p:cNvSpPr txBox="1"/>
          <p:nvPr/>
        </p:nvSpPr>
        <p:spPr>
          <a:xfrm>
            <a:off x="7241228" y="1816133"/>
            <a:ext cx="1578340" cy="649188"/>
          </a:xfrm>
          <a:prstGeom prst="ellipse">
            <a:avLst/>
          </a:prstGeom>
          <a:noFill/>
          <a:ln w="28575">
            <a:solidFill>
              <a:schemeClr val="accent5"/>
            </a:solidFill>
          </a:ln>
        </p:spPr>
        <p:txBody>
          <a:bodyPr wrap="none" rtlCol="0">
            <a:spAutoFit/>
          </a:bodyPr>
          <a:lstStyle/>
          <a:p>
            <a:pPr algn="ctr"/>
            <a:r>
              <a:rPr lang="en-GB" sz="2400" b="1" dirty="0" err="1"/>
              <a:t>Nomen</a:t>
            </a:r>
            <a:endParaRPr lang="en-GB" sz="2400" b="1" dirty="0"/>
          </a:p>
        </p:txBody>
      </p:sp>
      <p:sp>
        <p:nvSpPr>
          <p:cNvPr id="89" name="TextBox 88"/>
          <p:cNvSpPr txBox="1"/>
          <p:nvPr/>
        </p:nvSpPr>
        <p:spPr>
          <a:xfrm>
            <a:off x="7610905" y="2854874"/>
            <a:ext cx="1208663" cy="649188"/>
          </a:xfrm>
          <a:prstGeom prst="ellipse">
            <a:avLst/>
          </a:prstGeom>
          <a:noFill/>
          <a:ln w="28575">
            <a:solidFill>
              <a:schemeClr val="accent5"/>
            </a:solidFill>
          </a:ln>
        </p:spPr>
        <p:txBody>
          <a:bodyPr wrap="none" rtlCol="0">
            <a:spAutoFit/>
          </a:bodyPr>
          <a:lstStyle/>
          <a:p>
            <a:pPr algn="ctr"/>
            <a:r>
              <a:rPr lang="en-GB" sz="2400" b="1" dirty="0"/>
              <a:t>Place</a:t>
            </a:r>
          </a:p>
        </p:txBody>
      </p:sp>
      <p:sp>
        <p:nvSpPr>
          <p:cNvPr id="91" name="TextBox 90"/>
          <p:cNvSpPr txBox="1"/>
          <p:nvPr/>
        </p:nvSpPr>
        <p:spPr>
          <a:xfrm>
            <a:off x="6684460" y="3893615"/>
            <a:ext cx="2135108" cy="649188"/>
          </a:xfrm>
          <a:prstGeom prst="ellipse">
            <a:avLst/>
          </a:prstGeom>
          <a:noFill/>
          <a:ln w="28575">
            <a:solidFill>
              <a:schemeClr val="accent5"/>
            </a:solidFill>
          </a:ln>
        </p:spPr>
        <p:txBody>
          <a:bodyPr wrap="none" rtlCol="0">
            <a:spAutoFit/>
          </a:bodyPr>
          <a:lstStyle/>
          <a:p>
            <a:pPr algn="ctr"/>
            <a:r>
              <a:rPr lang="en-GB" sz="2400" b="1" dirty="0"/>
              <a:t>Time-span</a:t>
            </a:r>
          </a:p>
        </p:txBody>
      </p:sp>
      <p:sp>
        <p:nvSpPr>
          <p:cNvPr id="93" name="TextBox 92"/>
          <p:cNvSpPr txBox="1"/>
          <p:nvPr/>
        </p:nvSpPr>
        <p:spPr>
          <a:xfrm>
            <a:off x="2894212" y="3302633"/>
            <a:ext cx="1319386" cy="649188"/>
          </a:xfrm>
          <a:prstGeom prst="ellipse">
            <a:avLst/>
          </a:prstGeom>
          <a:noFill/>
          <a:ln w="28575">
            <a:solidFill>
              <a:schemeClr val="accent5"/>
            </a:solidFill>
          </a:ln>
        </p:spPr>
        <p:txBody>
          <a:bodyPr wrap="none" rtlCol="0">
            <a:spAutoFit/>
          </a:bodyPr>
          <a:lstStyle/>
          <a:p>
            <a:pPr algn="ctr"/>
            <a:r>
              <a:rPr lang="en-GB" sz="2400" b="1" dirty="0"/>
              <a:t>Agent</a:t>
            </a:r>
          </a:p>
        </p:txBody>
      </p:sp>
      <p:sp>
        <p:nvSpPr>
          <p:cNvPr id="100" name="TextBox 99"/>
          <p:cNvSpPr txBox="1"/>
          <p:nvPr/>
        </p:nvSpPr>
        <p:spPr>
          <a:xfrm>
            <a:off x="3724263" y="4331654"/>
            <a:ext cx="2009327" cy="1168539"/>
          </a:xfrm>
          <a:prstGeom prst="ellipse">
            <a:avLst/>
          </a:prstGeom>
          <a:noFill/>
          <a:ln w="28575">
            <a:solidFill>
              <a:schemeClr val="accent5"/>
            </a:solidFill>
          </a:ln>
        </p:spPr>
        <p:txBody>
          <a:bodyPr wrap="none" rtlCol="0">
            <a:spAutoFit/>
          </a:bodyPr>
          <a:lstStyle/>
          <a:p>
            <a:pPr algn="ctr"/>
            <a:r>
              <a:rPr lang="en-GB" sz="2400" b="1" dirty="0"/>
              <a:t>Collective</a:t>
            </a:r>
          </a:p>
          <a:p>
            <a:pPr algn="ctr"/>
            <a:r>
              <a:rPr lang="en-GB" sz="2400" b="1" dirty="0"/>
              <a:t>Agent</a:t>
            </a:r>
          </a:p>
        </p:txBody>
      </p:sp>
      <p:sp>
        <p:nvSpPr>
          <p:cNvPr id="137" name="TextBox 136"/>
          <p:cNvSpPr txBox="1"/>
          <p:nvPr/>
        </p:nvSpPr>
        <p:spPr>
          <a:xfrm>
            <a:off x="745407" y="1209970"/>
            <a:ext cx="889027" cy="649188"/>
          </a:xfrm>
          <a:prstGeom prst="ellipse">
            <a:avLst/>
          </a:prstGeom>
          <a:noFill/>
          <a:ln w="28575">
            <a:solidFill>
              <a:schemeClr val="accent5"/>
            </a:solidFill>
          </a:ln>
        </p:spPr>
        <p:txBody>
          <a:bodyPr wrap="none" rtlCol="0">
            <a:spAutoFit/>
          </a:bodyPr>
          <a:lstStyle/>
          <a:p>
            <a:pPr algn="ctr"/>
            <a:r>
              <a:rPr lang="en-GB" sz="2400" b="1" dirty="0"/>
              <a:t>Res</a:t>
            </a:r>
          </a:p>
        </p:txBody>
      </p:sp>
      <p:cxnSp>
        <p:nvCxnSpPr>
          <p:cNvPr id="141" name="Curved Connector 57"/>
          <p:cNvCxnSpPr>
            <a:cxnSpLocks/>
            <a:stCxn id="83" idx="0"/>
            <a:endCxn id="137" idx="4"/>
          </p:cNvCxnSpPr>
          <p:nvPr/>
        </p:nvCxnSpPr>
        <p:spPr>
          <a:xfrm rot="16200000" flipH="1" flipV="1">
            <a:off x="2830739" y="-109012"/>
            <a:ext cx="327352" cy="3608987"/>
          </a:xfrm>
          <a:prstGeom prst="curvedConnector5">
            <a:avLst>
              <a:gd name="adj1" fmla="val -69833"/>
              <a:gd name="adj2" fmla="val 52936"/>
              <a:gd name="adj3" fmla="val 169833"/>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sp>
        <p:nvSpPr>
          <p:cNvPr id="186" name="TextBox 185"/>
          <p:cNvSpPr txBox="1"/>
          <p:nvPr/>
        </p:nvSpPr>
        <p:spPr>
          <a:xfrm>
            <a:off x="2965888" y="1462190"/>
            <a:ext cx="1345240" cy="707886"/>
          </a:xfrm>
          <a:prstGeom prst="rect">
            <a:avLst/>
          </a:prstGeom>
          <a:noFill/>
        </p:spPr>
        <p:txBody>
          <a:bodyPr wrap="none" rtlCol="0">
            <a:spAutoFit/>
          </a:bodyPr>
          <a:lstStyle/>
          <a:p>
            <a:r>
              <a:rPr lang="en-GB" sz="2000" dirty="0"/>
              <a:t>is sub-class</a:t>
            </a:r>
          </a:p>
          <a:p>
            <a:r>
              <a:rPr lang="en-GB" sz="2000" dirty="0"/>
              <a:t>of</a:t>
            </a:r>
          </a:p>
        </p:txBody>
      </p:sp>
    </p:spTree>
    <p:extLst>
      <p:ext uri="{BB962C8B-B14F-4D97-AF65-F5344CB8AC3E}">
        <p14:creationId xmlns:p14="http://schemas.microsoft.com/office/powerpoint/2010/main" val="12763296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3"/>
                                        </p:tgtEl>
                                        <p:attrNameLst>
                                          <p:attrName>style.visibility</p:attrName>
                                        </p:attrNameLst>
                                      </p:cBhvr>
                                      <p:to>
                                        <p:strVal val="visible"/>
                                      </p:to>
                                    </p:set>
                                    <p:animEffect transition="in" filter="fade">
                                      <p:cBhvr>
                                        <p:cTn id="7" dur="1000"/>
                                        <p:tgtEl>
                                          <p:spTgt spid="83"/>
                                        </p:tgtEl>
                                      </p:cBhvr>
                                    </p:animEffect>
                                  </p:childTnLst>
                                </p:cTn>
                              </p:par>
                            </p:childTnLst>
                          </p:cTn>
                        </p:par>
                        <p:par>
                          <p:cTn id="8" fill="hold">
                            <p:stCondLst>
                              <p:cond delay="1000"/>
                            </p:stCondLst>
                            <p:childTnLst>
                              <p:par>
                                <p:cTn id="9" presetID="10" presetClass="entr" presetSubtype="0" fill="hold" nodeType="afterEffect">
                                  <p:stCondLst>
                                    <p:cond delay="0"/>
                                  </p:stCondLst>
                                  <p:childTnLst>
                                    <p:set>
                                      <p:cBhvr>
                                        <p:cTn id="10" dur="1" fill="hold">
                                          <p:stCondLst>
                                            <p:cond delay="0"/>
                                          </p:stCondLst>
                                        </p:cTn>
                                        <p:tgtEl>
                                          <p:spTgt spid="141"/>
                                        </p:tgtEl>
                                        <p:attrNameLst>
                                          <p:attrName>style.visibility</p:attrName>
                                        </p:attrNameLst>
                                      </p:cBhvr>
                                      <p:to>
                                        <p:strVal val="visible"/>
                                      </p:to>
                                    </p:set>
                                    <p:animEffect transition="in" filter="fade">
                                      <p:cBhvr>
                                        <p:cTn id="11" dur="1000"/>
                                        <p:tgtEl>
                                          <p:spTgt spid="141"/>
                                        </p:tgtEl>
                                      </p:cBhvr>
                                    </p:animEffect>
                                  </p:childTnLst>
                                </p:cTn>
                              </p:par>
                              <p:par>
                                <p:cTn id="12" presetID="10" presetClass="entr" presetSubtype="0" fill="hold" grpId="0" nodeType="withEffect">
                                  <p:stCondLst>
                                    <p:cond delay="0"/>
                                  </p:stCondLst>
                                  <p:childTnLst>
                                    <p:set>
                                      <p:cBhvr>
                                        <p:cTn id="13" dur="1" fill="hold">
                                          <p:stCondLst>
                                            <p:cond delay="0"/>
                                          </p:stCondLst>
                                        </p:cTn>
                                        <p:tgtEl>
                                          <p:spTgt spid="186"/>
                                        </p:tgtEl>
                                        <p:attrNameLst>
                                          <p:attrName>style.visibility</p:attrName>
                                        </p:attrNameLst>
                                      </p:cBhvr>
                                      <p:to>
                                        <p:strVal val="visible"/>
                                      </p:to>
                                    </p:set>
                                    <p:animEffect transition="in" filter="fade">
                                      <p:cBhvr>
                                        <p:cTn id="14" dur="1000"/>
                                        <p:tgtEl>
                                          <p:spTgt spid="186"/>
                                        </p:tgtEl>
                                      </p:cBhvr>
                                    </p:animEffect>
                                  </p:childTnLst>
                                </p:cTn>
                              </p:par>
                            </p:childTnLst>
                          </p:cTn>
                        </p:par>
                        <p:par>
                          <p:cTn id="15" fill="hold">
                            <p:stCondLst>
                              <p:cond delay="2000"/>
                            </p:stCondLst>
                            <p:childTnLst>
                              <p:par>
                                <p:cTn id="16" presetID="10" presetClass="entr" presetSubtype="0" fill="hold" grpId="0" nodeType="afterEffect">
                                  <p:stCondLst>
                                    <p:cond delay="0"/>
                                  </p:stCondLst>
                                  <p:childTnLst>
                                    <p:set>
                                      <p:cBhvr>
                                        <p:cTn id="17" dur="1" fill="hold">
                                          <p:stCondLst>
                                            <p:cond delay="0"/>
                                          </p:stCondLst>
                                        </p:cTn>
                                        <p:tgtEl>
                                          <p:spTgt spid="137"/>
                                        </p:tgtEl>
                                        <p:attrNameLst>
                                          <p:attrName>style.visibility</p:attrName>
                                        </p:attrNameLst>
                                      </p:cBhvr>
                                      <p:to>
                                        <p:strVal val="visible"/>
                                      </p:to>
                                    </p:set>
                                    <p:animEffect transition="in" filter="fade">
                                      <p:cBhvr>
                                        <p:cTn id="18" dur="1000"/>
                                        <p:tgtEl>
                                          <p:spTgt spid="137"/>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79"/>
                                        </p:tgtEl>
                                        <p:attrNameLst>
                                          <p:attrName>style.visibility</p:attrName>
                                        </p:attrNameLst>
                                      </p:cBhvr>
                                      <p:to>
                                        <p:strVal val="visible"/>
                                      </p:to>
                                    </p:set>
                                    <p:animEffect transition="in" filter="fade">
                                      <p:cBhvr>
                                        <p:cTn id="23" dur="1000"/>
                                        <p:tgtEl>
                                          <p:spTgt spid="79"/>
                                        </p:tgtEl>
                                      </p:cBhvr>
                                    </p:animEffect>
                                  </p:childTnLst>
                                </p:cTn>
                              </p:par>
                            </p:childTnLst>
                          </p:cTn>
                        </p:par>
                        <p:par>
                          <p:cTn id="24" fill="hold">
                            <p:stCondLst>
                              <p:cond delay="1000"/>
                            </p:stCondLst>
                            <p:childTnLst>
                              <p:par>
                                <p:cTn id="25" presetID="10" presetClass="entr" presetSubtype="0" fill="hold" grpId="0" nodeType="afterEffect">
                                  <p:stCondLst>
                                    <p:cond delay="0"/>
                                  </p:stCondLst>
                                  <p:childTnLst>
                                    <p:set>
                                      <p:cBhvr>
                                        <p:cTn id="26" dur="1" fill="hold">
                                          <p:stCondLst>
                                            <p:cond delay="0"/>
                                          </p:stCondLst>
                                        </p:cTn>
                                        <p:tgtEl>
                                          <p:spTgt spid="59"/>
                                        </p:tgtEl>
                                        <p:attrNameLst>
                                          <p:attrName>style.visibility</p:attrName>
                                        </p:attrNameLst>
                                      </p:cBhvr>
                                      <p:to>
                                        <p:strVal val="visible"/>
                                      </p:to>
                                    </p:set>
                                    <p:animEffect transition="in" filter="fade">
                                      <p:cBhvr>
                                        <p:cTn id="27" dur="1000"/>
                                        <p:tgtEl>
                                          <p:spTgt spid="59"/>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fade">
                                      <p:cBhvr>
                                        <p:cTn id="32" dur="1000"/>
                                        <p:tgtEl>
                                          <p:spTgt spid="10"/>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13"/>
                                        </p:tgtEl>
                                        <p:attrNameLst>
                                          <p:attrName>style.visibility</p:attrName>
                                        </p:attrNameLst>
                                      </p:cBhvr>
                                      <p:to>
                                        <p:strVal val="visible"/>
                                      </p:to>
                                    </p:set>
                                    <p:animEffect transition="in" filter="fade">
                                      <p:cBhvr>
                                        <p:cTn id="35" dur="1000"/>
                                        <p:tgtEl>
                                          <p:spTgt spid="13"/>
                                        </p:tgtEl>
                                      </p:cBhvr>
                                    </p:animEffect>
                                  </p:childTnLst>
                                </p:cTn>
                              </p:par>
                            </p:childTnLst>
                          </p:cTn>
                        </p:par>
                        <p:par>
                          <p:cTn id="36" fill="hold">
                            <p:stCondLst>
                              <p:cond delay="1000"/>
                            </p:stCondLst>
                            <p:childTnLst>
                              <p:par>
                                <p:cTn id="37" presetID="10" presetClass="entr" presetSubtype="0" fill="hold" grpId="0" nodeType="afterEffect">
                                  <p:stCondLst>
                                    <p:cond delay="0"/>
                                  </p:stCondLst>
                                  <p:childTnLst>
                                    <p:set>
                                      <p:cBhvr>
                                        <p:cTn id="38" dur="1" fill="hold">
                                          <p:stCondLst>
                                            <p:cond delay="0"/>
                                          </p:stCondLst>
                                        </p:cTn>
                                        <p:tgtEl>
                                          <p:spTgt spid="87"/>
                                        </p:tgtEl>
                                        <p:attrNameLst>
                                          <p:attrName>style.visibility</p:attrName>
                                        </p:attrNameLst>
                                      </p:cBhvr>
                                      <p:to>
                                        <p:strVal val="visible"/>
                                      </p:to>
                                    </p:set>
                                    <p:animEffect transition="in" filter="fade">
                                      <p:cBhvr>
                                        <p:cTn id="39" dur="1000"/>
                                        <p:tgtEl>
                                          <p:spTgt spid="87"/>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nodeType="clickEffect">
                                  <p:stCondLst>
                                    <p:cond delay="0"/>
                                  </p:stCondLst>
                                  <p:childTnLst>
                                    <p:set>
                                      <p:cBhvr>
                                        <p:cTn id="43" dur="1" fill="hold">
                                          <p:stCondLst>
                                            <p:cond delay="0"/>
                                          </p:stCondLst>
                                        </p:cTn>
                                        <p:tgtEl>
                                          <p:spTgt spid="46"/>
                                        </p:tgtEl>
                                        <p:attrNameLst>
                                          <p:attrName>style.visibility</p:attrName>
                                        </p:attrNameLst>
                                      </p:cBhvr>
                                      <p:to>
                                        <p:strVal val="visible"/>
                                      </p:to>
                                    </p:set>
                                    <p:animEffect transition="in" filter="fade">
                                      <p:cBhvr>
                                        <p:cTn id="44" dur="1000"/>
                                        <p:tgtEl>
                                          <p:spTgt spid="46"/>
                                        </p:tgtEl>
                                      </p:cBhvr>
                                    </p:animEffect>
                                  </p:childTnLst>
                                </p:cTn>
                              </p:par>
                              <p:par>
                                <p:cTn id="45" presetID="10" presetClass="entr" presetSubtype="0" fill="hold" grpId="0" nodeType="withEffect">
                                  <p:stCondLst>
                                    <p:cond delay="0"/>
                                  </p:stCondLst>
                                  <p:childTnLst>
                                    <p:set>
                                      <p:cBhvr>
                                        <p:cTn id="46" dur="1" fill="hold">
                                          <p:stCondLst>
                                            <p:cond delay="0"/>
                                          </p:stCondLst>
                                        </p:cTn>
                                        <p:tgtEl>
                                          <p:spTgt spid="77"/>
                                        </p:tgtEl>
                                        <p:attrNameLst>
                                          <p:attrName>style.visibility</p:attrName>
                                        </p:attrNameLst>
                                      </p:cBhvr>
                                      <p:to>
                                        <p:strVal val="visible"/>
                                      </p:to>
                                    </p:set>
                                    <p:animEffect transition="in" filter="fade">
                                      <p:cBhvr>
                                        <p:cTn id="47" dur="1000"/>
                                        <p:tgtEl>
                                          <p:spTgt spid="77"/>
                                        </p:tgtEl>
                                      </p:cBhvr>
                                    </p:animEffect>
                                  </p:childTnLst>
                                </p:cTn>
                              </p:par>
                            </p:childTnLst>
                          </p:cTn>
                        </p:par>
                        <p:par>
                          <p:cTn id="48" fill="hold">
                            <p:stCondLst>
                              <p:cond delay="1000"/>
                            </p:stCondLst>
                            <p:childTnLst>
                              <p:par>
                                <p:cTn id="49" presetID="10" presetClass="entr" presetSubtype="0" fill="hold" grpId="0" nodeType="afterEffect">
                                  <p:stCondLst>
                                    <p:cond delay="0"/>
                                  </p:stCondLst>
                                  <p:childTnLst>
                                    <p:set>
                                      <p:cBhvr>
                                        <p:cTn id="50" dur="1" fill="hold">
                                          <p:stCondLst>
                                            <p:cond delay="0"/>
                                          </p:stCondLst>
                                        </p:cTn>
                                        <p:tgtEl>
                                          <p:spTgt spid="89"/>
                                        </p:tgtEl>
                                        <p:attrNameLst>
                                          <p:attrName>style.visibility</p:attrName>
                                        </p:attrNameLst>
                                      </p:cBhvr>
                                      <p:to>
                                        <p:strVal val="visible"/>
                                      </p:to>
                                    </p:set>
                                    <p:animEffect transition="in" filter="fade">
                                      <p:cBhvr>
                                        <p:cTn id="51" dur="1000"/>
                                        <p:tgtEl>
                                          <p:spTgt spid="89"/>
                                        </p:tgtEl>
                                      </p:cBhvr>
                                    </p:animEffect>
                                  </p:childTnLst>
                                </p:cTn>
                              </p:par>
                            </p:childTnLst>
                          </p:cTn>
                        </p:par>
                        <p:par>
                          <p:cTn id="52" fill="hold">
                            <p:stCondLst>
                              <p:cond delay="2000"/>
                            </p:stCondLst>
                            <p:childTnLst>
                              <p:par>
                                <p:cTn id="53" presetID="10" presetClass="entr" presetSubtype="0" fill="hold" nodeType="afterEffect">
                                  <p:stCondLst>
                                    <p:cond delay="0"/>
                                  </p:stCondLst>
                                  <p:childTnLst>
                                    <p:set>
                                      <p:cBhvr>
                                        <p:cTn id="54" dur="1" fill="hold">
                                          <p:stCondLst>
                                            <p:cond delay="0"/>
                                          </p:stCondLst>
                                        </p:cTn>
                                        <p:tgtEl>
                                          <p:spTgt spid="49"/>
                                        </p:tgtEl>
                                        <p:attrNameLst>
                                          <p:attrName>style.visibility</p:attrName>
                                        </p:attrNameLst>
                                      </p:cBhvr>
                                      <p:to>
                                        <p:strVal val="visible"/>
                                      </p:to>
                                    </p:set>
                                    <p:animEffect transition="in" filter="fade">
                                      <p:cBhvr>
                                        <p:cTn id="55" dur="1000"/>
                                        <p:tgtEl>
                                          <p:spTgt spid="49"/>
                                        </p:tgtEl>
                                      </p:cBhvr>
                                    </p:animEffect>
                                  </p:childTnLst>
                                </p:cTn>
                              </p:par>
                            </p:childTnLst>
                          </p:cTn>
                        </p:par>
                        <p:par>
                          <p:cTn id="56" fill="hold">
                            <p:stCondLst>
                              <p:cond delay="3000"/>
                            </p:stCondLst>
                            <p:childTnLst>
                              <p:par>
                                <p:cTn id="57" presetID="10" presetClass="entr" presetSubtype="0" fill="hold" grpId="0" nodeType="afterEffect">
                                  <p:stCondLst>
                                    <p:cond delay="0"/>
                                  </p:stCondLst>
                                  <p:childTnLst>
                                    <p:set>
                                      <p:cBhvr>
                                        <p:cTn id="58" dur="1" fill="hold">
                                          <p:stCondLst>
                                            <p:cond delay="0"/>
                                          </p:stCondLst>
                                        </p:cTn>
                                        <p:tgtEl>
                                          <p:spTgt spid="91"/>
                                        </p:tgtEl>
                                        <p:attrNameLst>
                                          <p:attrName>style.visibility</p:attrName>
                                        </p:attrNameLst>
                                      </p:cBhvr>
                                      <p:to>
                                        <p:strVal val="visible"/>
                                      </p:to>
                                    </p:set>
                                    <p:animEffect transition="in" filter="fade">
                                      <p:cBhvr>
                                        <p:cTn id="59" dur="1000"/>
                                        <p:tgtEl>
                                          <p:spTgt spid="91"/>
                                        </p:tgtEl>
                                      </p:cBhvr>
                                    </p:animEffect>
                                  </p:childTnLst>
                                </p:cTn>
                              </p:par>
                            </p:childTnLst>
                          </p:cTn>
                        </p:par>
                      </p:childTnLst>
                    </p:cTn>
                  </p:par>
                  <p:par>
                    <p:cTn id="60" fill="hold">
                      <p:stCondLst>
                        <p:cond delay="indefinite"/>
                      </p:stCondLst>
                      <p:childTnLst>
                        <p:par>
                          <p:cTn id="61" fill="hold">
                            <p:stCondLst>
                              <p:cond delay="0"/>
                            </p:stCondLst>
                            <p:childTnLst>
                              <p:par>
                                <p:cTn id="62" presetID="10" presetClass="entr" presetSubtype="0" fill="hold" grpId="0" nodeType="clickEffect">
                                  <p:stCondLst>
                                    <p:cond delay="0"/>
                                  </p:stCondLst>
                                  <p:childTnLst>
                                    <p:set>
                                      <p:cBhvr>
                                        <p:cTn id="63" dur="1" fill="hold">
                                          <p:stCondLst>
                                            <p:cond delay="0"/>
                                          </p:stCondLst>
                                        </p:cTn>
                                        <p:tgtEl>
                                          <p:spTgt spid="100"/>
                                        </p:tgtEl>
                                        <p:attrNameLst>
                                          <p:attrName>style.visibility</p:attrName>
                                        </p:attrNameLst>
                                      </p:cBhvr>
                                      <p:to>
                                        <p:strVal val="visible"/>
                                      </p:to>
                                    </p:set>
                                    <p:animEffect transition="in" filter="fade">
                                      <p:cBhvr>
                                        <p:cTn id="64" dur="1000"/>
                                        <p:tgtEl>
                                          <p:spTgt spid="100"/>
                                        </p:tgtEl>
                                      </p:cBhvr>
                                    </p:animEffect>
                                  </p:childTnLst>
                                </p:cTn>
                              </p:par>
                            </p:childTnLst>
                          </p:cTn>
                        </p:par>
                        <p:par>
                          <p:cTn id="65" fill="hold">
                            <p:stCondLst>
                              <p:cond delay="1000"/>
                            </p:stCondLst>
                            <p:childTnLst>
                              <p:par>
                                <p:cTn id="66" presetID="10" presetClass="entr" presetSubtype="0" fill="hold" nodeType="afterEffect">
                                  <p:stCondLst>
                                    <p:cond delay="0"/>
                                  </p:stCondLst>
                                  <p:childTnLst>
                                    <p:set>
                                      <p:cBhvr>
                                        <p:cTn id="67" dur="1" fill="hold">
                                          <p:stCondLst>
                                            <p:cond delay="0"/>
                                          </p:stCondLst>
                                        </p:cTn>
                                        <p:tgtEl>
                                          <p:spTgt spid="61"/>
                                        </p:tgtEl>
                                        <p:attrNameLst>
                                          <p:attrName>style.visibility</p:attrName>
                                        </p:attrNameLst>
                                      </p:cBhvr>
                                      <p:to>
                                        <p:strVal val="visible"/>
                                      </p:to>
                                    </p:set>
                                    <p:animEffect transition="in" filter="fade">
                                      <p:cBhvr>
                                        <p:cTn id="68" dur="1000"/>
                                        <p:tgtEl>
                                          <p:spTgt spid="61"/>
                                        </p:tgtEl>
                                      </p:cBhvr>
                                    </p:animEffect>
                                  </p:childTnLst>
                                </p:cTn>
                              </p:par>
                              <p:par>
                                <p:cTn id="69" presetID="10" presetClass="entr" presetSubtype="0" fill="hold" grpId="0" nodeType="withEffect">
                                  <p:stCondLst>
                                    <p:cond delay="0"/>
                                  </p:stCondLst>
                                  <p:childTnLst>
                                    <p:set>
                                      <p:cBhvr>
                                        <p:cTn id="70" dur="1" fill="hold">
                                          <p:stCondLst>
                                            <p:cond delay="0"/>
                                          </p:stCondLst>
                                        </p:cTn>
                                        <p:tgtEl>
                                          <p:spTgt spid="78"/>
                                        </p:tgtEl>
                                        <p:attrNameLst>
                                          <p:attrName>style.visibility</p:attrName>
                                        </p:attrNameLst>
                                      </p:cBhvr>
                                      <p:to>
                                        <p:strVal val="visible"/>
                                      </p:to>
                                    </p:set>
                                    <p:animEffect transition="in" filter="fade">
                                      <p:cBhvr>
                                        <p:cTn id="71" dur="1000"/>
                                        <p:tgtEl>
                                          <p:spTgt spid="78"/>
                                        </p:tgtEl>
                                      </p:cBhvr>
                                    </p:animEffect>
                                  </p:childTnLst>
                                </p:cTn>
                              </p:par>
                            </p:childTnLst>
                          </p:cTn>
                        </p:par>
                        <p:par>
                          <p:cTn id="72" fill="hold">
                            <p:stCondLst>
                              <p:cond delay="2000"/>
                            </p:stCondLst>
                            <p:childTnLst>
                              <p:par>
                                <p:cTn id="73" presetID="10" presetClass="entr" presetSubtype="0" fill="hold" grpId="0" nodeType="afterEffect">
                                  <p:stCondLst>
                                    <p:cond delay="0"/>
                                  </p:stCondLst>
                                  <p:childTnLst>
                                    <p:set>
                                      <p:cBhvr>
                                        <p:cTn id="74" dur="1" fill="hold">
                                          <p:stCondLst>
                                            <p:cond delay="0"/>
                                          </p:stCondLst>
                                        </p:cTn>
                                        <p:tgtEl>
                                          <p:spTgt spid="93"/>
                                        </p:tgtEl>
                                        <p:attrNameLst>
                                          <p:attrName>style.visibility</p:attrName>
                                        </p:attrNameLst>
                                      </p:cBhvr>
                                      <p:to>
                                        <p:strVal val="visible"/>
                                      </p:to>
                                    </p:set>
                                    <p:animEffect transition="in" filter="fade">
                                      <p:cBhvr>
                                        <p:cTn id="75" dur="1000"/>
                                        <p:tgtEl>
                                          <p:spTgt spid="93"/>
                                        </p:tgtEl>
                                      </p:cBhvr>
                                    </p:animEffect>
                                  </p:childTnLst>
                                </p:cTn>
                              </p:par>
                            </p:childTnLst>
                          </p:cTn>
                        </p:par>
                      </p:childTnLst>
                    </p:cTn>
                  </p:par>
                  <p:par>
                    <p:cTn id="76" fill="hold">
                      <p:stCondLst>
                        <p:cond delay="indefinite"/>
                      </p:stCondLst>
                      <p:childTnLst>
                        <p:par>
                          <p:cTn id="77" fill="hold">
                            <p:stCondLst>
                              <p:cond delay="0"/>
                            </p:stCondLst>
                            <p:childTnLst>
                              <p:par>
                                <p:cTn id="78" presetID="10" presetClass="entr" presetSubtype="0" fill="hold" grpId="0" nodeType="clickEffect">
                                  <p:stCondLst>
                                    <p:cond delay="0"/>
                                  </p:stCondLst>
                                  <p:childTnLst>
                                    <p:set>
                                      <p:cBhvr>
                                        <p:cTn id="79" dur="1" fill="hold">
                                          <p:stCondLst>
                                            <p:cond delay="0"/>
                                          </p:stCondLst>
                                        </p:cTn>
                                        <p:tgtEl>
                                          <p:spTgt spid="80"/>
                                        </p:tgtEl>
                                        <p:attrNameLst>
                                          <p:attrName>style.visibility</p:attrName>
                                        </p:attrNameLst>
                                      </p:cBhvr>
                                      <p:to>
                                        <p:strVal val="visible"/>
                                      </p:to>
                                    </p:set>
                                    <p:animEffect transition="in" filter="fade">
                                      <p:cBhvr>
                                        <p:cTn id="80" dur="1000"/>
                                        <p:tgtEl>
                                          <p:spTgt spid="80"/>
                                        </p:tgtEl>
                                      </p:cBhvr>
                                    </p:animEffect>
                                  </p:childTnLst>
                                </p:cTn>
                              </p:par>
                            </p:childTnLst>
                          </p:cTn>
                        </p:par>
                        <p:par>
                          <p:cTn id="81" fill="hold">
                            <p:stCondLst>
                              <p:cond delay="1000"/>
                            </p:stCondLst>
                            <p:childTnLst>
                              <p:par>
                                <p:cTn id="82" presetID="10" presetClass="entr" presetSubtype="0" fill="hold" nodeType="afterEffect">
                                  <p:stCondLst>
                                    <p:cond delay="0"/>
                                  </p:stCondLst>
                                  <p:childTnLst>
                                    <p:set>
                                      <p:cBhvr>
                                        <p:cTn id="83" dur="1" fill="hold">
                                          <p:stCondLst>
                                            <p:cond delay="0"/>
                                          </p:stCondLst>
                                        </p:cTn>
                                        <p:tgtEl>
                                          <p:spTgt spid="29"/>
                                        </p:tgtEl>
                                        <p:attrNameLst>
                                          <p:attrName>style.visibility</p:attrName>
                                        </p:attrNameLst>
                                      </p:cBhvr>
                                      <p:to>
                                        <p:strVal val="visible"/>
                                      </p:to>
                                    </p:set>
                                    <p:animEffect transition="in" filter="fade">
                                      <p:cBhvr>
                                        <p:cTn id="84" dur="1000"/>
                                        <p:tgtEl>
                                          <p:spTgt spid="29"/>
                                        </p:tgtEl>
                                      </p:cBhvr>
                                    </p:animEffect>
                                  </p:childTnLst>
                                </p:cTn>
                              </p:par>
                            </p:childTnLst>
                          </p:cTn>
                        </p:par>
                        <p:par>
                          <p:cTn id="85" fill="hold">
                            <p:stCondLst>
                              <p:cond delay="2000"/>
                            </p:stCondLst>
                            <p:childTnLst>
                              <p:par>
                                <p:cTn id="86" presetID="10" presetClass="entr" presetSubtype="0" fill="hold" grpId="0" nodeType="afterEffect">
                                  <p:stCondLst>
                                    <p:cond delay="0"/>
                                  </p:stCondLst>
                                  <p:childTnLst>
                                    <p:set>
                                      <p:cBhvr>
                                        <p:cTn id="87" dur="1" fill="hold">
                                          <p:stCondLst>
                                            <p:cond delay="0"/>
                                          </p:stCondLst>
                                        </p:cTn>
                                        <p:tgtEl>
                                          <p:spTgt spid="81"/>
                                        </p:tgtEl>
                                        <p:attrNameLst>
                                          <p:attrName>style.visibility</p:attrName>
                                        </p:attrNameLst>
                                      </p:cBhvr>
                                      <p:to>
                                        <p:strVal val="visible"/>
                                      </p:to>
                                    </p:set>
                                    <p:animEffect transition="in" filter="fade">
                                      <p:cBhvr>
                                        <p:cTn id="88" dur="1000"/>
                                        <p:tgtEl>
                                          <p:spTgt spid="81"/>
                                        </p:tgtEl>
                                      </p:cBhvr>
                                    </p:animEffect>
                                  </p:childTnLst>
                                </p:cTn>
                              </p:par>
                            </p:childTnLst>
                          </p:cTn>
                        </p:par>
                        <p:par>
                          <p:cTn id="89" fill="hold">
                            <p:stCondLst>
                              <p:cond delay="3000"/>
                            </p:stCondLst>
                            <p:childTnLst>
                              <p:par>
                                <p:cTn id="90" presetID="10" presetClass="entr" presetSubtype="0" fill="hold" nodeType="afterEffect">
                                  <p:stCondLst>
                                    <p:cond delay="0"/>
                                  </p:stCondLst>
                                  <p:childTnLst>
                                    <p:set>
                                      <p:cBhvr>
                                        <p:cTn id="91" dur="1" fill="hold">
                                          <p:stCondLst>
                                            <p:cond delay="0"/>
                                          </p:stCondLst>
                                        </p:cTn>
                                        <p:tgtEl>
                                          <p:spTgt spid="30"/>
                                        </p:tgtEl>
                                        <p:attrNameLst>
                                          <p:attrName>style.visibility</p:attrName>
                                        </p:attrNameLst>
                                      </p:cBhvr>
                                      <p:to>
                                        <p:strVal val="visible"/>
                                      </p:to>
                                    </p:set>
                                    <p:animEffect transition="in" filter="fade">
                                      <p:cBhvr>
                                        <p:cTn id="92" dur="1000"/>
                                        <p:tgtEl>
                                          <p:spTgt spid="30"/>
                                        </p:tgtEl>
                                      </p:cBhvr>
                                    </p:animEffect>
                                  </p:childTnLst>
                                </p:cTn>
                              </p:par>
                            </p:childTnLst>
                          </p:cTn>
                        </p:par>
                      </p:childTnLst>
                    </p:cTn>
                  </p:par>
                  <p:par>
                    <p:cTn id="93" fill="hold">
                      <p:stCondLst>
                        <p:cond delay="indefinite"/>
                      </p:stCondLst>
                      <p:childTnLst>
                        <p:par>
                          <p:cTn id="94" fill="hold">
                            <p:stCondLst>
                              <p:cond delay="0"/>
                            </p:stCondLst>
                            <p:childTnLst>
                              <p:par>
                                <p:cTn id="95" presetID="10" presetClass="entr" presetSubtype="0" fill="hold" grpId="0" nodeType="clickEffect">
                                  <p:stCondLst>
                                    <p:cond delay="0"/>
                                  </p:stCondLst>
                                  <p:childTnLst>
                                    <p:set>
                                      <p:cBhvr>
                                        <p:cTn id="96" dur="1" fill="hold">
                                          <p:stCondLst>
                                            <p:cond delay="0"/>
                                          </p:stCondLst>
                                        </p:cTn>
                                        <p:tgtEl>
                                          <p:spTgt spid="75"/>
                                        </p:tgtEl>
                                        <p:attrNameLst>
                                          <p:attrName>style.visibility</p:attrName>
                                        </p:attrNameLst>
                                      </p:cBhvr>
                                      <p:to>
                                        <p:strVal val="visible"/>
                                      </p:to>
                                    </p:set>
                                    <p:animEffect transition="in" filter="fade">
                                      <p:cBhvr>
                                        <p:cTn id="97" dur="1000"/>
                                        <p:tgtEl>
                                          <p:spTgt spid="75"/>
                                        </p:tgtEl>
                                      </p:cBhvr>
                                    </p:animEffect>
                                  </p:childTnLst>
                                </p:cTn>
                              </p:par>
                            </p:childTnLst>
                          </p:cTn>
                        </p:par>
                        <p:par>
                          <p:cTn id="98" fill="hold">
                            <p:stCondLst>
                              <p:cond delay="1000"/>
                            </p:stCondLst>
                            <p:childTnLst>
                              <p:par>
                                <p:cTn id="99" presetID="10" presetClass="entr" presetSubtype="0" fill="hold" nodeType="afterEffect">
                                  <p:stCondLst>
                                    <p:cond delay="0"/>
                                  </p:stCondLst>
                                  <p:childTnLst>
                                    <p:set>
                                      <p:cBhvr>
                                        <p:cTn id="100" dur="1" fill="hold">
                                          <p:stCondLst>
                                            <p:cond delay="0"/>
                                          </p:stCondLst>
                                        </p:cTn>
                                        <p:tgtEl>
                                          <p:spTgt spid="58"/>
                                        </p:tgtEl>
                                        <p:attrNameLst>
                                          <p:attrName>style.visibility</p:attrName>
                                        </p:attrNameLst>
                                      </p:cBhvr>
                                      <p:to>
                                        <p:strVal val="visible"/>
                                      </p:to>
                                    </p:set>
                                    <p:animEffect transition="in" filter="fade">
                                      <p:cBhvr>
                                        <p:cTn id="101" dur="1000"/>
                                        <p:tgtEl>
                                          <p:spTgt spid="58"/>
                                        </p:tgtEl>
                                      </p:cBhvr>
                                    </p:animEffect>
                                  </p:childTnLst>
                                </p:cTn>
                              </p:par>
                            </p:childTnLst>
                          </p:cTn>
                        </p:par>
                      </p:childTnLst>
                    </p:cTn>
                  </p:par>
                  <p:par>
                    <p:cTn id="102" fill="hold">
                      <p:stCondLst>
                        <p:cond delay="indefinite"/>
                      </p:stCondLst>
                      <p:childTnLst>
                        <p:par>
                          <p:cTn id="103" fill="hold">
                            <p:stCondLst>
                              <p:cond delay="0"/>
                            </p:stCondLst>
                            <p:childTnLst>
                              <p:par>
                                <p:cTn id="104" presetID="10" presetClass="entr" presetSubtype="0" fill="hold" grpId="0" nodeType="clickEffect">
                                  <p:stCondLst>
                                    <p:cond delay="0"/>
                                  </p:stCondLst>
                                  <p:childTnLst>
                                    <p:set>
                                      <p:cBhvr>
                                        <p:cTn id="105" dur="1" fill="hold">
                                          <p:stCondLst>
                                            <p:cond delay="0"/>
                                          </p:stCondLst>
                                        </p:cTn>
                                        <p:tgtEl>
                                          <p:spTgt spid="65"/>
                                        </p:tgtEl>
                                        <p:attrNameLst>
                                          <p:attrName>style.visibility</p:attrName>
                                        </p:attrNameLst>
                                      </p:cBhvr>
                                      <p:to>
                                        <p:strVal val="visible"/>
                                      </p:to>
                                    </p:set>
                                    <p:animEffect transition="in" filter="fade">
                                      <p:cBhvr>
                                        <p:cTn id="106" dur="1000"/>
                                        <p:tgtEl>
                                          <p:spTgt spid="65"/>
                                        </p:tgtEl>
                                      </p:cBhvr>
                                    </p:animEffect>
                                  </p:childTnLst>
                                </p:cTn>
                              </p:par>
                            </p:childTnLst>
                          </p:cTn>
                        </p:par>
                        <p:par>
                          <p:cTn id="107" fill="hold">
                            <p:stCondLst>
                              <p:cond delay="1000"/>
                            </p:stCondLst>
                            <p:childTnLst>
                              <p:par>
                                <p:cTn id="108" presetID="10" presetClass="entr" presetSubtype="0" fill="hold" nodeType="afterEffect">
                                  <p:stCondLst>
                                    <p:cond delay="0"/>
                                  </p:stCondLst>
                                  <p:childTnLst>
                                    <p:set>
                                      <p:cBhvr>
                                        <p:cTn id="109" dur="1" fill="hold">
                                          <p:stCondLst>
                                            <p:cond delay="0"/>
                                          </p:stCondLst>
                                        </p:cTn>
                                        <p:tgtEl>
                                          <p:spTgt spid="64"/>
                                        </p:tgtEl>
                                        <p:attrNameLst>
                                          <p:attrName>style.visibility</p:attrName>
                                        </p:attrNameLst>
                                      </p:cBhvr>
                                      <p:to>
                                        <p:strVal val="visible"/>
                                      </p:to>
                                    </p:set>
                                    <p:animEffect transition="in" filter="fade">
                                      <p:cBhvr>
                                        <p:cTn id="110" dur="1000"/>
                                        <p:tgtEl>
                                          <p:spTgt spid="64"/>
                                        </p:tgtEl>
                                      </p:cBhvr>
                                    </p:animEffect>
                                  </p:childTnLst>
                                </p:cTn>
                              </p:par>
                              <p:par>
                                <p:cTn id="111" presetID="10" presetClass="entr" presetSubtype="0" fill="hold" grpId="0" nodeType="withEffect">
                                  <p:stCondLst>
                                    <p:cond delay="0"/>
                                  </p:stCondLst>
                                  <p:childTnLst>
                                    <p:set>
                                      <p:cBhvr>
                                        <p:cTn id="112" dur="1" fill="hold">
                                          <p:stCondLst>
                                            <p:cond delay="0"/>
                                          </p:stCondLst>
                                        </p:cTn>
                                        <p:tgtEl>
                                          <p:spTgt spid="76"/>
                                        </p:tgtEl>
                                        <p:attrNameLst>
                                          <p:attrName>style.visibility</p:attrName>
                                        </p:attrNameLst>
                                      </p:cBhvr>
                                      <p:to>
                                        <p:strVal val="visible"/>
                                      </p:to>
                                    </p:set>
                                    <p:animEffect transition="in" filter="fade">
                                      <p:cBhvr>
                                        <p:cTn id="113" dur="1000"/>
                                        <p:tgtEl>
                                          <p:spTgt spid="76"/>
                                        </p:tgtEl>
                                      </p:cBhvr>
                                    </p:animEffect>
                                  </p:childTnLst>
                                </p:cTn>
                              </p:par>
                            </p:childTnLst>
                          </p:cTn>
                        </p:par>
                        <p:par>
                          <p:cTn id="114" fill="hold">
                            <p:stCondLst>
                              <p:cond delay="2000"/>
                            </p:stCondLst>
                            <p:childTnLst>
                              <p:par>
                                <p:cTn id="115" presetID="10" presetClass="entr" presetSubtype="0" fill="hold" grpId="0" nodeType="afterEffect">
                                  <p:stCondLst>
                                    <p:cond delay="0"/>
                                  </p:stCondLst>
                                  <p:childTnLst>
                                    <p:set>
                                      <p:cBhvr>
                                        <p:cTn id="116" dur="1" fill="hold">
                                          <p:stCondLst>
                                            <p:cond delay="0"/>
                                          </p:stCondLst>
                                        </p:cTn>
                                        <p:tgtEl>
                                          <p:spTgt spid="66"/>
                                        </p:tgtEl>
                                        <p:attrNameLst>
                                          <p:attrName>style.visibility</p:attrName>
                                        </p:attrNameLst>
                                      </p:cBhvr>
                                      <p:to>
                                        <p:strVal val="visible"/>
                                      </p:to>
                                    </p:set>
                                    <p:animEffect transition="in" filter="fade">
                                      <p:cBhvr>
                                        <p:cTn id="117" dur="1000"/>
                                        <p:tgtEl>
                                          <p:spTgt spid="66"/>
                                        </p:tgtEl>
                                      </p:cBhvr>
                                    </p:animEffect>
                                  </p:childTnLst>
                                </p:cTn>
                              </p:par>
                            </p:childTnLst>
                          </p:cTn>
                        </p:par>
                        <p:par>
                          <p:cTn id="118" fill="hold">
                            <p:stCondLst>
                              <p:cond delay="3000"/>
                            </p:stCondLst>
                            <p:childTnLst>
                              <p:par>
                                <p:cTn id="119" presetID="10" presetClass="entr" presetSubtype="0" fill="hold" nodeType="afterEffect">
                                  <p:stCondLst>
                                    <p:cond delay="0"/>
                                  </p:stCondLst>
                                  <p:childTnLst>
                                    <p:set>
                                      <p:cBhvr>
                                        <p:cTn id="120" dur="1" fill="hold">
                                          <p:stCondLst>
                                            <p:cond delay="0"/>
                                          </p:stCondLst>
                                        </p:cTn>
                                        <p:tgtEl>
                                          <p:spTgt spid="67"/>
                                        </p:tgtEl>
                                        <p:attrNameLst>
                                          <p:attrName>style.visibility</p:attrName>
                                        </p:attrNameLst>
                                      </p:cBhvr>
                                      <p:to>
                                        <p:strVal val="visible"/>
                                      </p:to>
                                    </p:set>
                                    <p:animEffect transition="in" filter="fade">
                                      <p:cBhvr>
                                        <p:cTn id="121" dur="1000"/>
                                        <p:tgtEl>
                                          <p:spTgt spid="67"/>
                                        </p:tgtEl>
                                      </p:cBhvr>
                                    </p:animEffect>
                                  </p:childTnLst>
                                </p:cTn>
                              </p:par>
                            </p:childTnLst>
                          </p:cTn>
                        </p:par>
                        <p:par>
                          <p:cTn id="122" fill="hold">
                            <p:stCondLst>
                              <p:cond delay="4000"/>
                            </p:stCondLst>
                            <p:childTnLst>
                              <p:par>
                                <p:cTn id="123" presetID="10" presetClass="entr" presetSubtype="0" fill="hold" grpId="0" nodeType="afterEffect">
                                  <p:stCondLst>
                                    <p:cond delay="0"/>
                                  </p:stCondLst>
                                  <p:childTnLst>
                                    <p:set>
                                      <p:cBhvr>
                                        <p:cTn id="124" dur="1" fill="hold">
                                          <p:stCondLst>
                                            <p:cond delay="0"/>
                                          </p:stCondLst>
                                        </p:cTn>
                                        <p:tgtEl>
                                          <p:spTgt spid="68"/>
                                        </p:tgtEl>
                                        <p:attrNameLst>
                                          <p:attrName>style.visibility</p:attrName>
                                        </p:attrNameLst>
                                      </p:cBhvr>
                                      <p:to>
                                        <p:strVal val="visible"/>
                                      </p:to>
                                    </p:set>
                                    <p:animEffect transition="in" filter="fade">
                                      <p:cBhvr>
                                        <p:cTn id="125" dur="1000"/>
                                        <p:tgtEl>
                                          <p:spTgt spid="68"/>
                                        </p:tgtEl>
                                      </p:cBhvr>
                                    </p:animEffect>
                                  </p:childTnLst>
                                </p:cTn>
                              </p:par>
                            </p:childTnLst>
                          </p:cTn>
                        </p:par>
                        <p:par>
                          <p:cTn id="126" fill="hold">
                            <p:stCondLst>
                              <p:cond delay="5000"/>
                            </p:stCondLst>
                            <p:childTnLst>
                              <p:par>
                                <p:cTn id="127" presetID="10" presetClass="entr" presetSubtype="0" fill="hold" nodeType="afterEffect">
                                  <p:stCondLst>
                                    <p:cond delay="0"/>
                                  </p:stCondLst>
                                  <p:childTnLst>
                                    <p:set>
                                      <p:cBhvr>
                                        <p:cTn id="128" dur="1" fill="hold">
                                          <p:stCondLst>
                                            <p:cond delay="0"/>
                                          </p:stCondLst>
                                        </p:cTn>
                                        <p:tgtEl>
                                          <p:spTgt spid="70"/>
                                        </p:tgtEl>
                                        <p:attrNameLst>
                                          <p:attrName>style.visibility</p:attrName>
                                        </p:attrNameLst>
                                      </p:cBhvr>
                                      <p:to>
                                        <p:strVal val="visible"/>
                                      </p:to>
                                    </p:set>
                                    <p:animEffect transition="in" filter="fade">
                                      <p:cBhvr>
                                        <p:cTn id="129" dur="1000"/>
                                        <p:tgtEl>
                                          <p:spTgt spid="70"/>
                                        </p:tgtEl>
                                      </p:cBhvr>
                                    </p:animEffect>
                                  </p:childTnLst>
                                </p:cTn>
                              </p:par>
                            </p:childTnLst>
                          </p:cTn>
                        </p:par>
                      </p:childTnLst>
                    </p:cTn>
                  </p:par>
                  <p:par>
                    <p:cTn id="130" fill="hold">
                      <p:stCondLst>
                        <p:cond delay="indefinite"/>
                      </p:stCondLst>
                      <p:childTnLst>
                        <p:par>
                          <p:cTn id="131" fill="hold">
                            <p:stCondLst>
                              <p:cond delay="0"/>
                            </p:stCondLst>
                            <p:childTnLst>
                              <p:par>
                                <p:cTn id="132" presetID="10" presetClass="entr" presetSubtype="0" fill="hold" grpId="0" nodeType="clickEffect">
                                  <p:stCondLst>
                                    <p:cond delay="0"/>
                                  </p:stCondLst>
                                  <p:childTnLst>
                                    <p:set>
                                      <p:cBhvr>
                                        <p:cTn id="133" dur="1" fill="hold">
                                          <p:stCondLst>
                                            <p:cond delay="0"/>
                                          </p:stCondLst>
                                        </p:cTn>
                                        <p:tgtEl>
                                          <p:spTgt spid="69"/>
                                        </p:tgtEl>
                                        <p:attrNameLst>
                                          <p:attrName>style.visibility</p:attrName>
                                        </p:attrNameLst>
                                      </p:cBhvr>
                                      <p:to>
                                        <p:strVal val="visible"/>
                                      </p:to>
                                    </p:set>
                                    <p:animEffect transition="in" filter="fade">
                                      <p:cBhvr>
                                        <p:cTn id="134" dur="1000"/>
                                        <p:tgtEl>
                                          <p:spTgt spid="69"/>
                                        </p:tgtEl>
                                      </p:cBhvr>
                                    </p:animEffect>
                                  </p:childTnLst>
                                </p:cTn>
                              </p:par>
                            </p:childTnLst>
                          </p:cTn>
                        </p:par>
                        <p:par>
                          <p:cTn id="135" fill="hold">
                            <p:stCondLst>
                              <p:cond delay="1000"/>
                            </p:stCondLst>
                            <p:childTnLst>
                              <p:par>
                                <p:cTn id="136" presetID="10" presetClass="entr" presetSubtype="0" fill="hold" nodeType="afterEffect">
                                  <p:stCondLst>
                                    <p:cond delay="0"/>
                                  </p:stCondLst>
                                  <p:childTnLst>
                                    <p:set>
                                      <p:cBhvr>
                                        <p:cTn id="137" dur="1" fill="hold">
                                          <p:stCondLst>
                                            <p:cond delay="0"/>
                                          </p:stCondLst>
                                        </p:cTn>
                                        <p:tgtEl>
                                          <p:spTgt spid="73"/>
                                        </p:tgtEl>
                                        <p:attrNameLst>
                                          <p:attrName>style.visibility</p:attrName>
                                        </p:attrNameLst>
                                      </p:cBhvr>
                                      <p:to>
                                        <p:strVal val="visible"/>
                                      </p:to>
                                    </p:set>
                                    <p:animEffect transition="in" filter="fade">
                                      <p:cBhvr>
                                        <p:cTn id="138" dur="1000"/>
                                        <p:tgtEl>
                                          <p:spTgt spid="73"/>
                                        </p:tgtEl>
                                      </p:cBhvr>
                                    </p:animEffect>
                                  </p:childTnLst>
                                </p:cTn>
                              </p:par>
                              <p:par>
                                <p:cTn id="139" presetID="10" presetClass="entr" presetSubtype="0" fill="hold" grpId="0" nodeType="withEffect">
                                  <p:stCondLst>
                                    <p:cond delay="0"/>
                                  </p:stCondLst>
                                  <p:childTnLst>
                                    <p:set>
                                      <p:cBhvr>
                                        <p:cTn id="140" dur="1" fill="hold">
                                          <p:stCondLst>
                                            <p:cond delay="0"/>
                                          </p:stCondLst>
                                        </p:cTn>
                                        <p:tgtEl>
                                          <p:spTgt spid="60"/>
                                        </p:tgtEl>
                                        <p:attrNameLst>
                                          <p:attrName>style.visibility</p:attrName>
                                        </p:attrNameLst>
                                      </p:cBhvr>
                                      <p:to>
                                        <p:strVal val="visible"/>
                                      </p:to>
                                    </p:set>
                                    <p:animEffect transition="in" filter="fade">
                                      <p:cBhvr>
                                        <p:cTn id="141" dur="1000"/>
                                        <p:tgtEl>
                                          <p:spTgt spid="60"/>
                                        </p:tgtEl>
                                      </p:cBhvr>
                                    </p:animEffect>
                                  </p:childTnLst>
                                </p:cTn>
                              </p:par>
                            </p:childTnLst>
                          </p:cTn>
                        </p:par>
                      </p:childTnLst>
                    </p:cTn>
                  </p:par>
                  <p:par>
                    <p:cTn id="142" fill="hold">
                      <p:stCondLst>
                        <p:cond delay="indefinite"/>
                      </p:stCondLst>
                      <p:childTnLst>
                        <p:par>
                          <p:cTn id="143" fill="hold">
                            <p:stCondLst>
                              <p:cond delay="0"/>
                            </p:stCondLst>
                            <p:childTnLst>
                              <p:par>
                                <p:cTn id="144" presetID="10" presetClass="entr" presetSubtype="0" fill="hold" grpId="0" nodeType="clickEffect">
                                  <p:stCondLst>
                                    <p:cond delay="0"/>
                                  </p:stCondLst>
                                  <p:childTnLst>
                                    <p:set>
                                      <p:cBhvr>
                                        <p:cTn id="145" dur="1" fill="hold">
                                          <p:stCondLst>
                                            <p:cond delay="0"/>
                                          </p:stCondLst>
                                        </p:cTn>
                                        <p:tgtEl>
                                          <p:spTgt spid="63"/>
                                        </p:tgtEl>
                                        <p:attrNameLst>
                                          <p:attrName>style.visibility</p:attrName>
                                        </p:attrNameLst>
                                      </p:cBhvr>
                                      <p:to>
                                        <p:strVal val="visible"/>
                                      </p:to>
                                    </p:set>
                                    <p:animEffect transition="in" filter="fade">
                                      <p:cBhvr>
                                        <p:cTn id="146" dur="1000"/>
                                        <p:tgtEl>
                                          <p:spTgt spid="6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76" grpId="0"/>
      <p:bldP spid="77" grpId="0"/>
      <p:bldP spid="78" grpId="0"/>
      <p:bldP spid="79" grpId="0" animBg="1"/>
      <p:bldP spid="59" grpId="0" animBg="1"/>
      <p:bldP spid="60" grpId="0"/>
      <p:bldP spid="63" grpId="0" animBg="1"/>
      <p:bldP spid="65" grpId="0" animBg="1"/>
      <p:bldP spid="66" grpId="0" animBg="1"/>
      <p:bldP spid="68" grpId="0" animBg="1"/>
      <p:bldP spid="69" grpId="0" animBg="1"/>
      <p:bldP spid="75" grpId="0" animBg="1"/>
      <p:bldP spid="80" grpId="0" animBg="1"/>
      <p:bldP spid="81" grpId="0" animBg="1"/>
      <p:bldP spid="83" grpId="0" animBg="1"/>
      <p:bldP spid="87" grpId="0" animBg="1"/>
      <p:bldP spid="89" grpId="0" animBg="1"/>
      <p:bldP spid="91" grpId="0" animBg="1"/>
      <p:bldP spid="93" grpId="0" animBg="1"/>
      <p:bldP spid="100" grpId="0" animBg="1"/>
      <p:bldP spid="137" grpId="0" animBg="1"/>
      <p:bldP spid="18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94360" y="493776"/>
            <a:ext cx="4950907" cy="646331"/>
          </a:xfrm>
          <a:prstGeom prst="rect">
            <a:avLst/>
          </a:prstGeom>
          <a:noFill/>
        </p:spPr>
        <p:txBody>
          <a:bodyPr wrap="none" rtlCol="0">
            <a:spAutoFit/>
          </a:bodyPr>
          <a:lstStyle/>
          <a:p>
            <a:r>
              <a:rPr lang="en-US" sz="3600" dirty="0" err="1"/>
              <a:t>Nomens</a:t>
            </a:r>
            <a:r>
              <a:rPr lang="en-US" sz="3600" dirty="0"/>
              <a:t> and appellations</a:t>
            </a:r>
          </a:p>
        </p:txBody>
      </p:sp>
      <p:cxnSp>
        <p:nvCxnSpPr>
          <p:cNvPr id="6" name="Curved Connector 5"/>
          <p:cNvCxnSpPr>
            <a:cxnSpLocks/>
            <a:stCxn id="37" idx="6"/>
            <a:endCxn id="40" idx="2"/>
          </p:cNvCxnSpPr>
          <p:nvPr/>
        </p:nvCxnSpPr>
        <p:spPr>
          <a:xfrm>
            <a:off x="3645424" y="2072551"/>
            <a:ext cx="2039269" cy="12700"/>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3811719" y="1621680"/>
            <a:ext cx="1777281" cy="400110"/>
          </a:xfrm>
          <a:prstGeom prst="rect">
            <a:avLst/>
          </a:prstGeom>
          <a:noFill/>
        </p:spPr>
        <p:txBody>
          <a:bodyPr wrap="none" rtlCol="0">
            <a:spAutoFit/>
          </a:bodyPr>
          <a:lstStyle/>
          <a:p>
            <a:r>
              <a:rPr lang="en-GB" sz="2000" dirty="0"/>
              <a:t>has appellation</a:t>
            </a:r>
          </a:p>
        </p:txBody>
      </p:sp>
      <p:cxnSp>
        <p:nvCxnSpPr>
          <p:cNvPr id="16" name="Curved Connector 15"/>
          <p:cNvCxnSpPr>
            <a:cxnSpLocks/>
            <a:stCxn id="41" idx="6"/>
            <a:endCxn id="42" idx="2"/>
          </p:cNvCxnSpPr>
          <p:nvPr/>
        </p:nvCxnSpPr>
        <p:spPr>
          <a:xfrm>
            <a:off x="1848931" y="3517895"/>
            <a:ext cx="2069838" cy="12700"/>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sp>
        <p:nvSpPr>
          <p:cNvPr id="25" name="TextBox 24"/>
          <p:cNvSpPr txBox="1"/>
          <p:nvPr/>
        </p:nvSpPr>
        <p:spPr>
          <a:xfrm>
            <a:off x="2131998" y="3054324"/>
            <a:ext cx="1786771" cy="400110"/>
          </a:xfrm>
          <a:prstGeom prst="rect">
            <a:avLst/>
          </a:prstGeom>
          <a:noFill/>
        </p:spPr>
        <p:txBody>
          <a:bodyPr wrap="none" rtlCol="0">
            <a:spAutoFit/>
          </a:bodyPr>
          <a:lstStyle/>
          <a:p>
            <a:r>
              <a:rPr lang="en-GB" sz="2000" dirty="0"/>
              <a:t>has title proper</a:t>
            </a:r>
          </a:p>
        </p:txBody>
      </p:sp>
      <p:cxnSp>
        <p:nvCxnSpPr>
          <p:cNvPr id="29" name="Curved Connector 28"/>
          <p:cNvCxnSpPr>
            <a:cxnSpLocks/>
            <a:stCxn id="42" idx="6"/>
            <a:endCxn id="30" idx="1"/>
          </p:cNvCxnSpPr>
          <p:nvPr/>
        </p:nvCxnSpPr>
        <p:spPr>
          <a:xfrm>
            <a:off x="4681115" y="3517895"/>
            <a:ext cx="2069839" cy="1"/>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sp>
        <p:nvSpPr>
          <p:cNvPr id="30" name="TextBox 29"/>
          <p:cNvSpPr txBox="1"/>
          <p:nvPr/>
        </p:nvSpPr>
        <p:spPr>
          <a:xfrm>
            <a:off x="6750954" y="3287063"/>
            <a:ext cx="1412566" cy="461665"/>
          </a:xfrm>
          <a:prstGeom prst="rect">
            <a:avLst/>
          </a:prstGeom>
          <a:noFill/>
          <a:ln w="28575">
            <a:solidFill>
              <a:srgbClr val="0070C0"/>
            </a:solidFill>
          </a:ln>
        </p:spPr>
        <p:txBody>
          <a:bodyPr wrap="none" rtlCol="0">
            <a:spAutoFit/>
          </a:bodyPr>
          <a:lstStyle/>
          <a:p>
            <a:r>
              <a:rPr lang="en-GB" sz="2400" dirty="0"/>
              <a:t>“My title”</a:t>
            </a:r>
          </a:p>
        </p:txBody>
      </p:sp>
      <p:sp>
        <p:nvSpPr>
          <p:cNvPr id="31" name="TextBox 30"/>
          <p:cNvSpPr txBox="1"/>
          <p:nvPr/>
        </p:nvSpPr>
        <p:spPr>
          <a:xfrm>
            <a:off x="4765794" y="3056971"/>
            <a:ext cx="1985159" cy="400110"/>
          </a:xfrm>
          <a:prstGeom prst="rect">
            <a:avLst/>
          </a:prstGeom>
          <a:noFill/>
        </p:spPr>
        <p:txBody>
          <a:bodyPr wrap="none" rtlCol="0">
            <a:spAutoFit/>
          </a:bodyPr>
          <a:lstStyle/>
          <a:p>
            <a:r>
              <a:rPr lang="en-GB" sz="2000" dirty="0"/>
              <a:t>has </a:t>
            </a:r>
            <a:r>
              <a:rPr lang="en-GB" sz="2000" dirty="0" err="1"/>
              <a:t>nomen</a:t>
            </a:r>
            <a:r>
              <a:rPr lang="en-GB" sz="2000" dirty="0"/>
              <a:t> string</a:t>
            </a:r>
          </a:p>
        </p:txBody>
      </p:sp>
      <p:cxnSp>
        <p:nvCxnSpPr>
          <p:cNvPr id="38" name="Curved Connector 37"/>
          <p:cNvCxnSpPr>
            <a:cxnSpLocks/>
            <a:stCxn id="49" idx="6"/>
            <a:endCxn id="50" idx="2"/>
          </p:cNvCxnSpPr>
          <p:nvPr/>
        </p:nvCxnSpPr>
        <p:spPr>
          <a:xfrm>
            <a:off x="1848931" y="4984074"/>
            <a:ext cx="2060566" cy="12700"/>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sp>
        <p:nvSpPr>
          <p:cNvPr id="39" name="TextBox 38"/>
          <p:cNvSpPr txBox="1"/>
          <p:nvPr/>
        </p:nvSpPr>
        <p:spPr>
          <a:xfrm>
            <a:off x="2087499" y="4510803"/>
            <a:ext cx="1807739" cy="400110"/>
          </a:xfrm>
          <a:prstGeom prst="rect">
            <a:avLst/>
          </a:prstGeom>
          <a:noFill/>
        </p:spPr>
        <p:txBody>
          <a:bodyPr wrap="none" rtlCol="0">
            <a:spAutoFit/>
          </a:bodyPr>
          <a:lstStyle/>
          <a:p>
            <a:r>
              <a:rPr lang="en-GB" sz="2000" dirty="0"/>
              <a:t>has identifier …</a:t>
            </a:r>
          </a:p>
        </p:txBody>
      </p:sp>
      <p:cxnSp>
        <p:nvCxnSpPr>
          <p:cNvPr id="43" name="Curved Connector 42"/>
          <p:cNvCxnSpPr>
            <a:cxnSpLocks/>
            <a:stCxn id="50" idx="6"/>
            <a:endCxn id="44" idx="1"/>
          </p:cNvCxnSpPr>
          <p:nvPr/>
        </p:nvCxnSpPr>
        <p:spPr>
          <a:xfrm>
            <a:off x="4671843" y="4984074"/>
            <a:ext cx="2060567" cy="1"/>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sp>
        <p:nvSpPr>
          <p:cNvPr id="44" name="TextBox 43"/>
          <p:cNvSpPr txBox="1"/>
          <p:nvPr/>
        </p:nvSpPr>
        <p:spPr>
          <a:xfrm>
            <a:off x="6732410" y="4753242"/>
            <a:ext cx="1779654" cy="461665"/>
          </a:xfrm>
          <a:prstGeom prst="rect">
            <a:avLst/>
          </a:prstGeom>
          <a:noFill/>
          <a:ln w="28575">
            <a:solidFill>
              <a:srgbClr val="0070C0"/>
            </a:solidFill>
          </a:ln>
        </p:spPr>
        <p:txBody>
          <a:bodyPr wrap="none" rtlCol="0">
            <a:spAutoFit/>
          </a:bodyPr>
          <a:lstStyle/>
          <a:p>
            <a:r>
              <a:rPr lang="en-GB" sz="2400" dirty="0"/>
              <a:t>“0123-4567”</a:t>
            </a:r>
          </a:p>
        </p:txBody>
      </p:sp>
      <p:sp>
        <p:nvSpPr>
          <p:cNvPr id="45" name="TextBox 44"/>
          <p:cNvSpPr txBox="1"/>
          <p:nvPr/>
        </p:nvSpPr>
        <p:spPr>
          <a:xfrm>
            <a:off x="4700359" y="4510803"/>
            <a:ext cx="1985159" cy="400110"/>
          </a:xfrm>
          <a:prstGeom prst="rect">
            <a:avLst/>
          </a:prstGeom>
          <a:noFill/>
        </p:spPr>
        <p:txBody>
          <a:bodyPr wrap="none" rtlCol="0">
            <a:spAutoFit/>
          </a:bodyPr>
          <a:lstStyle/>
          <a:p>
            <a:r>
              <a:rPr lang="en-GB" sz="2000" dirty="0"/>
              <a:t>has </a:t>
            </a:r>
            <a:r>
              <a:rPr lang="en-GB" sz="2000" dirty="0" err="1"/>
              <a:t>nomen</a:t>
            </a:r>
            <a:r>
              <a:rPr lang="en-GB" sz="2000" dirty="0"/>
              <a:t> string</a:t>
            </a:r>
          </a:p>
        </p:txBody>
      </p:sp>
      <p:cxnSp>
        <p:nvCxnSpPr>
          <p:cNvPr id="65" name="Curved Connector 64"/>
          <p:cNvCxnSpPr>
            <a:cxnSpLocks/>
            <a:stCxn id="49" idx="4"/>
            <a:endCxn id="44" idx="2"/>
          </p:cNvCxnSpPr>
          <p:nvPr/>
        </p:nvCxnSpPr>
        <p:spPr>
          <a:xfrm rot="5400000" flipH="1" flipV="1">
            <a:off x="4474448" y="2160880"/>
            <a:ext cx="93761" cy="6201815"/>
          </a:xfrm>
          <a:prstGeom prst="curvedConnector3">
            <a:avLst>
              <a:gd name="adj1" fmla="val -243811"/>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68" name="Curved Connector 67"/>
          <p:cNvCxnSpPr>
            <a:cxnSpLocks/>
            <a:stCxn id="41" idx="4"/>
            <a:endCxn id="30" idx="2"/>
          </p:cNvCxnSpPr>
          <p:nvPr/>
        </p:nvCxnSpPr>
        <p:spPr>
          <a:xfrm rot="5400000" flipH="1" flipV="1">
            <a:off x="4391948" y="777201"/>
            <a:ext cx="93761" cy="6036815"/>
          </a:xfrm>
          <a:prstGeom prst="curvedConnector3">
            <a:avLst>
              <a:gd name="adj1" fmla="val -243811"/>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sp>
        <p:nvSpPr>
          <p:cNvPr id="35" name="TextBox 34"/>
          <p:cNvSpPr txBox="1"/>
          <p:nvPr/>
        </p:nvSpPr>
        <p:spPr>
          <a:xfrm>
            <a:off x="3453992" y="3998390"/>
            <a:ext cx="1786771" cy="400110"/>
          </a:xfrm>
          <a:prstGeom prst="rect">
            <a:avLst/>
          </a:prstGeom>
          <a:noFill/>
        </p:spPr>
        <p:txBody>
          <a:bodyPr wrap="none" rtlCol="0">
            <a:spAutoFit/>
          </a:bodyPr>
          <a:lstStyle/>
          <a:p>
            <a:r>
              <a:rPr lang="en-GB" sz="2000" dirty="0"/>
              <a:t>has title proper</a:t>
            </a:r>
          </a:p>
        </p:txBody>
      </p:sp>
      <p:sp>
        <p:nvSpPr>
          <p:cNvPr id="36" name="TextBox 35"/>
          <p:cNvSpPr txBox="1"/>
          <p:nvPr/>
        </p:nvSpPr>
        <p:spPr>
          <a:xfrm>
            <a:off x="3453992" y="5539500"/>
            <a:ext cx="1807739" cy="400110"/>
          </a:xfrm>
          <a:prstGeom prst="rect">
            <a:avLst/>
          </a:prstGeom>
          <a:noFill/>
        </p:spPr>
        <p:txBody>
          <a:bodyPr wrap="none" rtlCol="0">
            <a:spAutoFit/>
          </a:bodyPr>
          <a:lstStyle/>
          <a:p>
            <a:r>
              <a:rPr lang="en-GB" sz="2000" dirty="0"/>
              <a:t>has identifier …</a:t>
            </a:r>
          </a:p>
        </p:txBody>
      </p:sp>
      <p:sp>
        <p:nvSpPr>
          <p:cNvPr id="37" name="TextBox 36"/>
          <p:cNvSpPr txBox="1"/>
          <p:nvPr/>
        </p:nvSpPr>
        <p:spPr>
          <a:xfrm>
            <a:off x="1468208" y="1747957"/>
            <a:ext cx="2177216" cy="649188"/>
          </a:xfrm>
          <a:prstGeom prst="ellipse">
            <a:avLst/>
          </a:prstGeom>
          <a:noFill/>
          <a:ln w="28575">
            <a:solidFill>
              <a:schemeClr val="accent5"/>
            </a:solidFill>
          </a:ln>
        </p:spPr>
        <p:txBody>
          <a:bodyPr wrap="none" rtlCol="0">
            <a:spAutoFit/>
          </a:bodyPr>
          <a:lstStyle/>
          <a:p>
            <a:pPr algn="ctr"/>
            <a:r>
              <a:rPr lang="en-GB" sz="2400" b="1" dirty="0"/>
              <a:t>RDA Entity</a:t>
            </a:r>
          </a:p>
        </p:txBody>
      </p:sp>
      <p:sp>
        <p:nvSpPr>
          <p:cNvPr id="40" name="TextBox 39"/>
          <p:cNvSpPr txBox="1"/>
          <p:nvPr/>
        </p:nvSpPr>
        <p:spPr>
          <a:xfrm>
            <a:off x="5684693" y="1747957"/>
            <a:ext cx="1578340" cy="649188"/>
          </a:xfrm>
          <a:prstGeom prst="ellipse">
            <a:avLst/>
          </a:prstGeom>
          <a:noFill/>
          <a:ln w="28575">
            <a:solidFill>
              <a:schemeClr val="accent5"/>
            </a:solidFill>
          </a:ln>
        </p:spPr>
        <p:txBody>
          <a:bodyPr wrap="none" rtlCol="0">
            <a:spAutoFit/>
          </a:bodyPr>
          <a:lstStyle/>
          <a:p>
            <a:pPr algn="ctr"/>
            <a:r>
              <a:rPr lang="en-GB" sz="2400" b="1" dirty="0" err="1"/>
              <a:t>Nomen</a:t>
            </a:r>
            <a:endParaRPr lang="en-GB" sz="2400" b="1" dirty="0"/>
          </a:p>
        </p:txBody>
      </p:sp>
      <p:sp>
        <p:nvSpPr>
          <p:cNvPr id="41" name="TextBox 40"/>
          <p:cNvSpPr txBox="1"/>
          <p:nvPr/>
        </p:nvSpPr>
        <p:spPr>
          <a:xfrm>
            <a:off x="991912" y="3193301"/>
            <a:ext cx="857019" cy="649188"/>
          </a:xfrm>
          <a:prstGeom prst="ellipse">
            <a:avLst/>
          </a:prstGeom>
          <a:noFill/>
          <a:ln w="28575">
            <a:solidFill>
              <a:schemeClr val="accent5"/>
            </a:solidFill>
          </a:ln>
        </p:spPr>
        <p:txBody>
          <a:bodyPr wrap="none" rtlCol="0">
            <a:spAutoFit/>
          </a:bodyPr>
          <a:lstStyle/>
          <a:p>
            <a:pPr algn="ctr"/>
            <a:r>
              <a:rPr lang="en-GB" sz="2400" b="1" dirty="0"/>
              <a:t>M1</a:t>
            </a:r>
          </a:p>
        </p:txBody>
      </p:sp>
      <p:sp>
        <p:nvSpPr>
          <p:cNvPr id="42" name="TextBox 41"/>
          <p:cNvSpPr txBox="1"/>
          <p:nvPr/>
        </p:nvSpPr>
        <p:spPr>
          <a:xfrm>
            <a:off x="3918769" y="3193301"/>
            <a:ext cx="762346" cy="649188"/>
          </a:xfrm>
          <a:prstGeom prst="ellipse">
            <a:avLst/>
          </a:prstGeom>
          <a:noFill/>
          <a:ln w="28575">
            <a:solidFill>
              <a:schemeClr val="accent5"/>
            </a:solidFill>
          </a:ln>
        </p:spPr>
        <p:txBody>
          <a:bodyPr wrap="none" rtlCol="0">
            <a:spAutoFit/>
          </a:bodyPr>
          <a:lstStyle/>
          <a:p>
            <a:pPr algn="ctr"/>
            <a:r>
              <a:rPr lang="en-GB" sz="2400" b="1" dirty="0"/>
              <a:t>N1</a:t>
            </a:r>
          </a:p>
        </p:txBody>
      </p:sp>
      <p:sp>
        <p:nvSpPr>
          <p:cNvPr id="49" name="TextBox 48"/>
          <p:cNvSpPr txBox="1"/>
          <p:nvPr/>
        </p:nvSpPr>
        <p:spPr>
          <a:xfrm>
            <a:off x="991912" y="4659480"/>
            <a:ext cx="857019" cy="649188"/>
          </a:xfrm>
          <a:prstGeom prst="ellipse">
            <a:avLst/>
          </a:prstGeom>
          <a:noFill/>
          <a:ln w="28575">
            <a:solidFill>
              <a:schemeClr val="accent5"/>
            </a:solidFill>
          </a:ln>
        </p:spPr>
        <p:txBody>
          <a:bodyPr wrap="none" rtlCol="0">
            <a:spAutoFit/>
          </a:bodyPr>
          <a:lstStyle/>
          <a:p>
            <a:pPr algn="ctr"/>
            <a:r>
              <a:rPr lang="en-GB" sz="2400" b="1" dirty="0"/>
              <a:t>M1</a:t>
            </a:r>
          </a:p>
        </p:txBody>
      </p:sp>
      <p:sp>
        <p:nvSpPr>
          <p:cNvPr id="50" name="TextBox 49"/>
          <p:cNvSpPr txBox="1"/>
          <p:nvPr/>
        </p:nvSpPr>
        <p:spPr>
          <a:xfrm>
            <a:off x="3909497" y="4659480"/>
            <a:ext cx="762346" cy="649188"/>
          </a:xfrm>
          <a:prstGeom prst="ellipse">
            <a:avLst/>
          </a:prstGeom>
          <a:noFill/>
          <a:ln w="28575">
            <a:solidFill>
              <a:schemeClr val="accent5"/>
            </a:solidFill>
          </a:ln>
        </p:spPr>
        <p:txBody>
          <a:bodyPr wrap="none" rtlCol="0">
            <a:spAutoFit/>
          </a:bodyPr>
          <a:lstStyle/>
          <a:p>
            <a:pPr algn="ctr"/>
            <a:r>
              <a:rPr lang="en-GB" sz="2400" b="1" dirty="0"/>
              <a:t>N2</a:t>
            </a:r>
          </a:p>
        </p:txBody>
      </p:sp>
    </p:spTree>
    <p:extLst>
      <p:ext uri="{BB962C8B-B14F-4D97-AF65-F5344CB8AC3E}">
        <p14:creationId xmlns:p14="http://schemas.microsoft.com/office/powerpoint/2010/main" val="35424966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1"/>
                                        </p:tgtEl>
                                        <p:attrNameLst>
                                          <p:attrName>style.visibility</p:attrName>
                                        </p:attrNameLst>
                                      </p:cBhvr>
                                      <p:to>
                                        <p:strVal val="visible"/>
                                      </p:to>
                                    </p:set>
                                    <p:animEffect transition="in" filter="fade">
                                      <p:cBhvr>
                                        <p:cTn id="7" dur="1000"/>
                                        <p:tgtEl>
                                          <p:spTgt spid="41"/>
                                        </p:tgtEl>
                                      </p:cBhvr>
                                    </p:animEffect>
                                  </p:childTnLst>
                                </p:cTn>
                              </p:par>
                            </p:childTnLst>
                          </p:cTn>
                        </p:par>
                        <p:par>
                          <p:cTn id="8" fill="hold">
                            <p:stCondLst>
                              <p:cond delay="1000"/>
                            </p:stCondLst>
                            <p:childTnLst>
                              <p:par>
                                <p:cTn id="9" presetID="10" presetClass="entr" presetSubtype="0" fill="hold" nodeType="afterEffect">
                                  <p:stCondLst>
                                    <p:cond delay="0"/>
                                  </p:stCondLst>
                                  <p:childTnLst>
                                    <p:set>
                                      <p:cBhvr>
                                        <p:cTn id="10" dur="1" fill="hold">
                                          <p:stCondLst>
                                            <p:cond delay="0"/>
                                          </p:stCondLst>
                                        </p:cTn>
                                        <p:tgtEl>
                                          <p:spTgt spid="16"/>
                                        </p:tgtEl>
                                        <p:attrNameLst>
                                          <p:attrName>style.visibility</p:attrName>
                                        </p:attrNameLst>
                                      </p:cBhvr>
                                      <p:to>
                                        <p:strVal val="visible"/>
                                      </p:to>
                                    </p:set>
                                    <p:animEffect transition="in" filter="fade">
                                      <p:cBhvr>
                                        <p:cTn id="11" dur="1000"/>
                                        <p:tgtEl>
                                          <p:spTgt spid="16"/>
                                        </p:tgtEl>
                                      </p:cBhvr>
                                    </p:animEffect>
                                  </p:childTnLst>
                                </p:cTn>
                              </p:par>
                              <p:par>
                                <p:cTn id="12" presetID="10" presetClass="entr" presetSubtype="0" fill="hold" grpId="0" nodeType="withEffect">
                                  <p:stCondLst>
                                    <p:cond delay="0"/>
                                  </p:stCondLst>
                                  <p:childTnLst>
                                    <p:set>
                                      <p:cBhvr>
                                        <p:cTn id="13" dur="1" fill="hold">
                                          <p:stCondLst>
                                            <p:cond delay="0"/>
                                          </p:stCondLst>
                                        </p:cTn>
                                        <p:tgtEl>
                                          <p:spTgt spid="25"/>
                                        </p:tgtEl>
                                        <p:attrNameLst>
                                          <p:attrName>style.visibility</p:attrName>
                                        </p:attrNameLst>
                                      </p:cBhvr>
                                      <p:to>
                                        <p:strVal val="visible"/>
                                      </p:to>
                                    </p:set>
                                    <p:animEffect transition="in" filter="fade">
                                      <p:cBhvr>
                                        <p:cTn id="14" dur="1000"/>
                                        <p:tgtEl>
                                          <p:spTgt spid="25"/>
                                        </p:tgtEl>
                                      </p:cBhvr>
                                    </p:animEffect>
                                  </p:childTnLst>
                                </p:cTn>
                              </p:par>
                            </p:childTnLst>
                          </p:cTn>
                        </p:par>
                        <p:par>
                          <p:cTn id="15" fill="hold">
                            <p:stCondLst>
                              <p:cond delay="2000"/>
                            </p:stCondLst>
                            <p:childTnLst>
                              <p:par>
                                <p:cTn id="16" presetID="10" presetClass="entr" presetSubtype="0" fill="hold" grpId="0" nodeType="afterEffect">
                                  <p:stCondLst>
                                    <p:cond delay="0"/>
                                  </p:stCondLst>
                                  <p:childTnLst>
                                    <p:set>
                                      <p:cBhvr>
                                        <p:cTn id="17" dur="1" fill="hold">
                                          <p:stCondLst>
                                            <p:cond delay="0"/>
                                          </p:stCondLst>
                                        </p:cTn>
                                        <p:tgtEl>
                                          <p:spTgt spid="42"/>
                                        </p:tgtEl>
                                        <p:attrNameLst>
                                          <p:attrName>style.visibility</p:attrName>
                                        </p:attrNameLst>
                                      </p:cBhvr>
                                      <p:to>
                                        <p:strVal val="visible"/>
                                      </p:to>
                                    </p:set>
                                    <p:animEffect transition="in" filter="fade">
                                      <p:cBhvr>
                                        <p:cTn id="18" dur="1000"/>
                                        <p:tgtEl>
                                          <p:spTgt spid="42"/>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29"/>
                                        </p:tgtEl>
                                        <p:attrNameLst>
                                          <p:attrName>style.visibility</p:attrName>
                                        </p:attrNameLst>
                                      </p:cBhvr>
                                      <p:to>
                                        <p:strVal val="visible"/>
                                      </p:to>
                                    </p:set>
                                    <p:animEffect transition="in" filter="fade">
                                      <p:cBhvr>
                                        <p:cTn id="23" dur="1000"/>
                                        <p:tgtEl>
                                          <p:spTgt spid="29"/>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31"/>
                                        </p:tgtEl>
                                        <p:attrNameLst>
                                          <p:attrName>style.visibility</p:attrName>
                                        </p:attrNameLst>
                                      </p:cBhvr>
                                      <p:to>
                                        <p:strVal val="visible"/>
                                      </p:to>
                                    </p:set>
                                    <p:animEffect transition="in" filter="fade">
                                      <p:cBhvr>
                                        <p:cTn id="26" dur="1000"/>
                                        <p:tgtEl>
                                          <p:spTgt spid="31"/>
                                        </p:tgtEl>
                                      </p:cBhvr>
                                    </p:animEffect>
                                  </p:childTnLst>
                                </p:cTn>
                              </p:par>
                            </p:childTnLst>
                          </p:cTn>
                        </p:par>
                        <p:par>
                          <p:cTn id="27" fill="hold">
                            <p:stCondLst>
                              <p:cond delay="1000"/>
                            </p:stCondLst>
                            <p:childTnLst>
                              <p:par>
                                <p:cTn id="28" presetID="10" presetClass="entr" presetSubtype="0" fill="hold" grpId="0" nodeType="afterEffect">
                                  <p:stCondLst>
                                    <p:cond delay="0"/>
                                  </p:stCondLst>
                                  <p:childTnLst>
                                    <p:set>
                                      <p:cBhvr>
                                        <p:cTn id="29" dur="1" fill="hold">
                                          <p:stCondLst>
                                            <p:cond delay="0"/>
                                          </p:stCondLst>
                                        </p:cTn>
                                        <p:tgtEl>
                                          <p:spTgt spid="30"/>
                                        </p:tgtEl>
                                        <p:attrNameLst>
                                          <p:attrName>style.visibility</p:attrName>
                                        </p:attrNameLst>
                                      </p:cBhvr>
                                      <p:to>
                                        <p:strVal val="visible"/>
                                      </p:to>
                                    </p:set>
                                    <p:animEffect transition="in" filter="fade">
                                      <p:cBhvr>
                                        <p:cTn id="30" dur="1000"/>
                                        <p:tgtEl>
                                          <p:spTgt spid="30"/>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nodeType="clickEffect">
                                  <p:stCondLst>
                                    <p:cond delay="0"/>
                                  </p:stCondLst>
                                  <p:childTnLst>
                                    <p:set>
                                      <p:cBhvr>
                                        <p:cTn id="34" dur="1" fill="hold">
                                          <p:stCondLst>
                                            <p:cond delay="0"/>
                                          </p:stCondLst>
                                        </p:cTn>
                                        <p:tgtEl>
                                          <p:spTgt spid="68"/>
                                        </p:tgtEl>
                                        <p:attrNameLst>
                                          <p:attrName>style.visibility</p:attrName>
                                        </p:attrNameLst>
                                      </p:cBhvr>
                                      <p:to>
                                        <p:strVal val="visible"/>
                                      </p:to>
                                    </p:set>
                                    <p:animEffect transition="in" filter="fade">
                                      <p:cBhvr>
                                        <p:cTn id="35" dur="1000"/>
                                        <p:tgtEl>
                                          <p:spTgt spid="68"/>
                                        </p:tgtEl>
                                      </p:cBhvr>
                                    </p:animEffect>
                                  </p:childTnLst>
                                </p:cTn>
                              </p:par>
                              <p:par>
                                <p:cTn id="36" presetID="10" presetClass="entr" presetSubtype="0" fill="hold" grpId="0" nodeType="withEffect">
                                  <p:stCondLst>
                                    <p:cond delay="0"/>
                                  </p:stCondLst>
                                  <p:childTnLst>
                                    <p:set>
                                      <p:cBhvr>
                                        <p:cTn id="37" dur="1" fill="hold">
                                          <p:stCondLst>
                                            <p:cond delay="0"/>
                                          </p:stCondLst>
                                        </p:cTn>
                                        <p:tgtEl>
                                          <p:spTgt spid="35"/>
                                        </p:tgtEl>
                                        <p:attrNameLst>
                                          <p:attrName>style.visibility</p:attrName>
                                        </p:attrNameLst>
                                      </p:cBhvr>
                                      <p:to>
                                        <p:strVal val="visible"/>
                                      </p:to>
                                    </p:set>
                                    <p:animEffect transition="in" filter="fade">
                                      <p:cBhvr>
                                        <p:cTn id="38" dur="1000"/>
                                        <p:tgtEl>
                                          <p:spTgt spid="35"/>
                                        </p:tgtEl>
                                      </p:cBhvr>
                                    </p:animEffect>
                                  </p:childTnLst>
                                </p:cTn>
                              </p:par>
                            </p:childTnLst>
                          </p:cTn>
                        </p:par>
                      </p:childTnLst>
                    </p:cTn>
                  </p:par>
                  <p:par>
                    <p:cTn id="39" fill="hold">
                      <p:stCondLst>
                        <p:cond delay="indefinite"/>
                      </p:stCondLst>
                      <p:childTnLst>
                        <p:par>
                          <p:cTn id="40" fill="hold">
                            <p:stCondLst>
                              <p:cond delay="0"/>
                            </p:stCondLst>
                            <p:childTnLst>
                              <p:par>
                                <p:cTn id="41" presetID="10" presetClass="entr" presetSubtype="0" fill="hold" grpId="0" nodeType="clickEffect">
                                  <p:stCondLst>
                                    <p:cond delay="0"/>
                                  </p:stCondLst>
                                  <p:childTnLst>
                                    <p:set>
                                      <p:cBhvr>
                                        <p:cTn id="42" dur="1" fill="hold">
                                          <p:stCondLst>
                                            <p:cond delay="0"/>
                                          </p:stCondLst>
                                        </p:cTn>
                                        <p:tgtEl>
                                          <p:spTgt spid="49"/>
                                        </p:tgtEl>
                                        <p:attrNameLst>
                                          <p:attrName>style.visibility</p:attrName>
                                        </p:attrNameLst>
                                      </p:cBhvr>
                                      <p:to>
                                        <p:strVal val="visible"/>
                                      </p:to>
                                    </p:set>
                                    <p:animEffect transition="in" filter="fade">
                                      <p:cBhvr>
                                        <p:cTn id="43" dur="1000"/>
                                        <p:tgtEl>
                                          <p:spTgt spid="49"/>
                                        </p:tgtEl>
                                      </p:cBhvr>
                                    </p:animEffect>
                                  </p:childTnLst>
                                </p:cTn>
                              </p:par>
                            </p:childTnLst>
                          </p:cTn>
                        </p:par>
                        <p:par>
                          <p:cTn id="44" fill="hold">
                            <p:stCondLst>
                              <p:cond delay="1000"/>
                            </p:stCondLst>
                            <p:childTnLst>
                              <p:par>
                                <p:cTn id="45" presetID="10" presetClass="entr" presetSubtype="0" fill="hold" nodeType="afterEffect">
                                  <p:stCondLst>
                                    <p:cond delay="0"/>
                                  </p:stCondLst>
                                  <p:childTnLst>
                                    <p:set>
                                      <p:cBhvr>
                                        <p:cTn id="46" dur="1" fill="hold">
                                          <p:stCondLst>
                                            <p:cond delay="0"/>
                                          </p:stCondLst>
                                        </p:cTn>
                                        <p:tgtEl>
                                          <p:spTgt spid="38"/>
                                        </p:tgtEl>
                                        <p:attrNameLst>
                                          <p:attrName>style.visibility</p:attrName>
                                        </p:attrNameLst>
                                      </p:cBhvr>
                                      <p:to>
                                        <p:strVal val="visible"/>
                                      </p:to>
                                    </p:set>
                                    <p:animEffect transition="in" filter="fade">
                                      <p:cBhvr>
                                        <p:cTn id="47" dur="1000"/>
                                        <p:tgtEl>
                                          <p:spTgt spid="38"/>
                                        </p:tgtEl>
                                      </p:cBhvr>
                                    </p:animEffect>
                                  </p:childTnLst>
                                </p:cTn>
                              </p:par>
                              <p:par>
                                <p:cTn id="48" presetID="10" presetClass="entr" presetSubtype="0" fill="hold" grpId="0" nodeType="withEffect">
                                  <p:stCondLst>
                                    <p:cond delay="0"/>
                                  </p:stCondLst>
                                  <p:childTnLst>
                                    <p:set>
                                      <p:cBhvr>
                                        <p:cTn id="49" dur="1" fill="hold">
                                          <p:stCondLst>
                                            <p:cond delay="0"/>
                                          </p:stCondLst>
                                        </p:cTn>
                                        <p:tgtEl>
                                          <p:spTgt spid="39"/>
                                        </p:tgtEl>
                                        <p:attrNameLst>
                                          <p:attrName>style.visibility</p:attrName>
                                        </p:attrNameLst>
                                      </p:cBhvr>
                                      <p:to>
                                        <p:strVal val="visible"/>
                                      </p:to>
                                    </p:set>
                                    <p:animEffect transition="in" filter="fade">
                                      <p:cBhvr>
                                        <p:cTn id="50" dur="1000"/>
                                        <p:tgtEl>
                                          <p:spTgt spid="39"/>
                                        </p:tgtEl>
                                      </p:cBhvr>
                                    </p:animEffect>
                                  </p:childTnLst>
                                </p:cTn>
                              </p:par>
                            </p:childTnLst>
                          </p:cTn>
                        </p:par>
                        <p:par>
                          <p:cTn id="51" fill="hold">
                            <p:stCondLst>
                              <p:cond delay="2000"/>
                            </p:stCondLst>
                            <p:childTnLst>
                              <p:par>
                                <p:cTn id="52" presetID="10" presetClass="entr" presetSubtype="0" fill="hold" grpId="0" nodeType="afterEffect">
                                  <p:stCondLst>
                                    <p:cond delay="0"/>
                                  </p:stCondLst>
                                  <p:childTnLst>
                                    <p:set>
                                      <p:cBhvr>
                                        <p:cTn id="53" dur="1" fill="hold">
                                          <p:stCondLst>
                                            <p:cond delay="0"/>
                                          </p:stCondLst>
                                        </p:cTn>
                                        <p:tgtEl>
                                          <p:spTgt spid="50"/>
                                        </p:tgtEl>
                                        <p:attrNameLst>
                                          <p:attrName>style.visibility</p:attrName>
                                        </p:attrNameLst>
                                      </p:cBhvr>
                                      <p:to>
                                        <p:strVal val="visible"/>
                                      </p:to>
                                    </p:set>
                                    <p:animEffect transition="in" filter="fade">
                                      <p:cBhvr>
                                        <p:cTn id="54" dur="1000"/>
                                        <p:tgtEl>
                                          <p:spTgt spid="50"/>
                                        </p:tgtEl>
                                      </p:cBhvr>
                                    </p:animEffect>
                                  </p:childTnLst>
                                </p:cTn>
                              </p:par>
                            </p:childTnLst>
                          </p:cTn>
                        </p:par>
                        <p:par>
                          <p:cTn id="55" fill="hold">
                            <p:stCondLst>
                              <p:cond delay="3000"/>
                            </p:stCondLst>
                            <p:childTnLst>
                              <p:par>
                                <p:cTn id="56" presetID="10" presetClass="entr" presetSubtype="0" fill="hold" nodeType="afterEffect">
                                  <p:stCondLst>
                                    <p:cond delay="0"/>
                                  </p:stCondLst>
                                  <p:childTnLst>
                                    <p:set>
                                      <p:cBhvr>
                                        <p:cTn id="57" dur="1" fill="hold">
                                          <p:stCondLst>
                                            <p:cond delay="0"/>
                                          </p:stCondLst>
                                        </p:cTn>
                                        <p:tgtEl>
                                          <p:spTgt spid="43"/>
                                        </p:tgtEl>
                                        <p:attrNameLst>
                                          <p:attrName>style.visibility</p:attrName>
                                        </p:attrNameLst>
                                      </p:cBhvr>
                                      <p:to>
                                        <p:strVal val="visible"/>
                                      </p:to>
                                    </p:set>
                                    <p:animEffect transition="in" filter="fade">
                                      <p:cBhvr>
                                        <p:cTn id="58" dur="1000"/>
                                        <p:tgtEl>
                                          <p:spTgt spid="43"/>
                                        </p:tgtEl>
                                      </p:cBhvr>
                                    </p:animEffect>
                                  </p:childTnLst>
                                </p:cTn>
                              </p:par>
                              <p:par>
                                <p:cTn id="59" presetID="10" presetClass="entr" presetSubtype="0" fill="hold" grpId="0" nodeType="withEffect">
                                  <p:stCondLst>
                                    <p:cond delay="0"/>
                                  </p:stCondLst>
                                  <p:childTnLst>
                                    <p:set>
                                      <p:cBhvr>
                                        <p:cTn id="60" dur="1" fill="hold">
                                          <p:stCondLst>
                                            <p:cond delay="0"/>
                                          </p:stCondLst>
                                        </p:cTn>
                                        <p:tgtEl>
                                          <p:spTgt spid="45"/>
                                        </p:tgtEl>
                                        <p:attrNameLst>
                                          <p:attrName>style.visibility</p:attrName>
                                        </p:attrNameLst>
                                      </p:cBhvr>
                                      <p:to>
                                        <p:strVal val="visible"/>
                                      </p:to>
                                    </p:set>
                                    <p:animEffect transition="in" filter="fade">
                                      <p:cBhvr>
                                        <p:cTn id="61" dur="1000"/>
                                        <p:tgtEl>
                                          <p:spTgt spid="45"/>
                                        </p:tgtEl>
                                      </p:cBhvr>
                                    </p:animEffect>
                                  </p:childTnLst>
                                </p:cTn>
                              </p:par>
                            </p:childTnLst>
                          </p:cTn>
                        </p:par>
                        <p:par>
                          <p:cTn id="62" fill="hold">
                            <p:stCondLst>
                              <p:cond delay="4000"/>
                            </p:stCondLst>
                            <p:childTnLst>
                              <p:par>
                                <p:cTn id="63" presetID="10" presetClass="entr" presetSubtype="0" fill="hold" grpId="0" nodeType="afterEffect">
                                  <p:stCondLst>
                                    <p:cond delay="0"/>
                                  </p:stCondLst>
                                  <p:childTnLst>
                                    <p:set>
                                      <p:cBhvr>
                                        <p:cTn id="64" dur="1" fill="hold">
                                          <p:stCondLst>
                                            <p:cond delay="0"/>
                                          </p:stCondLst>
                                        </p:cTn>
                                        <p:tgtEl>
                                          <p:spTgt spid="44"/>
                                        </p:tgtEl>
                                        <p:attrNameLst>
                                          <p:attrName>style.visibility</p:attrName>
                                        </p:attrNameLst>
                                      </p:cBhvr>
                                      <p:to>
                                        <p:strVal val="visible"/>
                                      </p:to>
                                    </p:set>
                                    <p:animEffect transition="in" filter="fade">
                                      <p:cBhvr>
                                        <p:cTn id="65" dur="1000"/>
                                        <p:tgtEl>
                                          <p:spTgt spid="44"/>
                                        </p:tgtEl>
                                      </p:cBhvr>
                                    </p:animEffect>
                                  </p:childTnLst>
                                </p:cTn>
                              </p:par>
                            </p:childTnLst>
                          </p:cTn>
                        </p:par>
                      </p:childTnLst>
                    </p:cTn>
                  </p:par>
                  <p:par>
                    <p:cTn id="66" fill="hold">
                      <p:stCondLst>
                        <p:cond delay="indefinite"/>
                      </p:stCondLst>
                      <p:childTnLst>
                        <p:par>
                          <p:cTn id="67" fill="hold">
                            <p:stCondLst>
                              <p:cond delay="0"/>
                            </p:stCondLst>
                            <p:childTnLst>
                              <p:par>
                                <p:cTn id="68" presetID="10" presetClass="entr" presetSubtype="0" fill="hold" nodeType="clickEffect">
                                  <p:stCondLst>
                                    <p:cond delay="0"/>
                                  </p:stCondLst>
                                  <p:childTnLst>
                                    <p:set>
                                      <p:cBhvr>
                                        <p:cTn id="69" dur="1" fill="hold">
                                          <p:stCondLst>
                                            <p:cond delay="0"/>
                                          </p:stCondLst>
                                        </p:cTn>
                                        <p:tgtEl>
                                          <p:spTgt spid="65"/>
                                        </p:tgtEl>
                                        <p:attrNameLst>
                                          <p:attrName>style.visibility</p:attrName>
                                        </p:attrNameLst>
                                      </p:cBhvr>
                                      <p:to>
                                        <p:strVal val="visible"/>
                                      </p:to>
                                    </p:set>
                                    <p:animEffect transition="in" filter="fade">
                                      <p:cBhvr>
                                        <p:cTn id="70" dur="1000"/>
                                        <p:tgtEl>
                                          <p:spTgt spid="65"/>
                                        </p:tgtEl>
                                      </p:cBhvr>
                                    </p:animEffect>
                                  </p:childTnLst>
                                </p:cTn>
                              </p:par>
                              <p:par>
                                <p:cTn id="71" presetID="10" presetClass="entr" presetSubtype="0" fill="hold" grpId="0" nodeType="withEffect">
                                  <p:stCondLst>
                                    <p:cond delay="0"/>
                                  </p:stCondLst>
                                  <p:childTnLst>
                                    <p:set>
                                      <p:cBhvr>
                                        <p:cTn id="72" dur="1" fill="hold">
                                          <p:stCondLst>
                                            <p:cond delay="0"/>
                                          </p:stCondLst>
                                        </p:cTn>
                                        <p:tgtEl>
                                          <p:spTgt spid="36"/>
                                        </p:tgtEl>
                                        <p:attrNameLst>
                                          <p:attrName>style.visibility</p:attrName>
                                        </p:attrNameLst>
                                      </p:cBhvr>
                                      <p:to>
                                        <p:strVal val="visible"/>
                                      </p:to>
                                    </p:set>
                                    <p:animEffect transition="in" filter="fade">
                                      <p:cBhvr>
                                        <p:cTn id="73" dur="1000"/>
                                        <p:tgtEl>
                                          <p:spTgt spid="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30" grpId="0" animBg="1"/>
      <p:bldP spid="31" grpId="0"/>
      <p:bldP spid="39" grpId="0"/>
      <p:bldP spid="44" grpId="0" animBg="1"/>
      <p:bldP spid="45" grpId="0"/>
      <p:bldP spid="35" grpId="0"/>
      <p:bldP spid="36" grpId="0"/>
      <p:bldP spid="41" grpId="0" animBg="1"/>
      <p:bldP spid="42" grpId="0" animBg="1"/>
      <p:bldP spid="49" grpId="0" animBg="1"/>
      <p:bldP spid="50"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94360" y="493776"/>
            <a:ext cx="5812810" cy="646331"/>
          </a:xfrm>
          <a:prstGeom prst="rect">
            <a:avLst/>
          </a:prstGeom>
          <a:noFill/>
        </p:spPr>
        <p:txBody>
          <a:bodyPr wrap="none" rtlCol="0">
            <a:spAutoFit/>
          </a:bodyPr>
          <a:lstStyle/>
          <a:p>
            <a:r>
              <a:rPr lang="en-US" sz="3600" dirty="0"/>
              <a:t>4-fold path for related entities</a:t>
            </a:r>
          </a:p>
        </p:txBody>
      </p:sp>
      <p:cxnSp>
        <p:nvCxnSpPr>
          <p:cNvPr id="6" name="Curved Connector 5"/>
          <p:cNvCxnSpPr>
            <a:cxnSpLocks/>
            <a:stCxn id="71" idx="6"/>
            <a:endCxn id="74" idx="2"/>
          </p:cNvCxnSpPr>
          <p:nvPr/>
        </p:nvCxnSpPr>
        <p:spPr>
          <a:xfrm>
            <a:off x="5229157" y="5180838"/>
            <a:ext cx="2253878" cy="12700"/>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5262148" y="5240460"/>
            <a:ext cx="1777281" cy="400110"/>
          </a:xfrm>
          <a:prstGeom prst="rect">
            <a:avLst/>
          </a:prstGeom>
          <a:noFill/>
        </p:spPr>
        <p:txBody>
          <a:bodyPr wrap="square" rtlCol="0">
            <a:spAutoFit/>
          </a:bodyPr>
          <a:lstStyle/>
          <a:p>
            <a:r>
              <a:rPr lang="en-GB" sz="2000" dirty="0"/>
              <a:t>has appellation</a:t>
            </a:r>
          </a:p>
        </p:txBody>
      </p:sp>
      <p:sp>
        <p:nvSpPr>
          <p:cNvPr id="44" name="TextBox 43"/>
          <p:cNvSpPr txBox="1"/>
          <p:nvPr/>
        </p:nvSpPr>
        <p:spPr>
          <a:xfrm>
            <a:off x="4816170" y="3486926"/>
            <a:ext cx="1779654" cy="461665"/>
          </a:xfrm>
          <a:prstGeom prst="rect">
            <a:avLst/>
          </a:prstGeom>
          <a:noFill/>
          <a:ln w="28575">
            <a:solidFill>
              <a:srgbClr val="0070C0"/>
            </a:solidFill>
          </a:ln>
        </p:spPr>
        <p:txBody>
          <a:bodyPr wrap="square" rtlCol="0">
            <a:spAutoFit/>
          </a:bodyPr>
          <a:lstStyle/>
          <a:p>
            <a:r>
              <a:rPr lang="en-GB" sz="2400" dirty="0"/>
              <a:t>“[Identifier]”</a:t>
            </a:r>
          </a:p>
        </p:txBody>
      </p:sp>
      <p:cxnSp>
        <p:nvCxnSpPr>
          <p:cNvPr id="65" name="Curved Connector 64"/>
          <p:cNvCxnSpPr>
            <a:cxnSpLocks/>
            <a:stCxn id="66" idx="6"/>
            <a:endCxn id="37" idx="1"/>
          </p:cNvCxnSpPr>
          <p:nvPr/>
        </p:nvCxnSpPr>
        <p:spPr>
          <a:xfrm flipV="1">
            <a:off x="2372280" y="2955972"/>
            <a:ext cx="796580" cy="766377"/>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sp>
        <p:nvSpPr>
          <p:cNvPr id="37" name="TextBox 36"/>
          <p:cNvSpPr txBox="1"/>
          <p:nvPr/>
        </p:nvSpPr>
        <p:spPr>
          <a:xfrm>
            <a:off x="3168860" y="2725139"/>
            <a:ext cx="3426964" cy="461665"/>
          </a:xfrm>
          <a:prstGeom prst="rect">
            <a:avLst/>
          </a:prstGeom>
          <a:noFill/>
          <a:ln w="28575">
            <a:solidFill>
              <a:srgbClr val="0070C0"/>
            </a:solidFill>
          </a:ln>
        </p:spPr>
        <p:txBody>
          <a:bodyPr wrap="none" rtlCol="0">
            <a:spAutoFit/>
          </a:bodyPr>
          <a:lstStyle/>
          <a:p>
            <a:r>
              <a:rPr lang="en-GB" sz="2400" dirty="0"/>
              <a:t>“[Structured description]”</a:t>
            </a:r>
          </a:p>
        </p:txBody>
      </p:sp>
      <p:cxnSp>
        <p:nvCxnSpPr>
          <p:cNvPr id="41" name="Curved Connector 40"/>
          <p:cNvCxnSpPr>
            <a:cxnSpLocks/>
            <a:stCxn id="66" idx="6"/>
            <a:endCxn id="71" idx="2"/>
          </p:cNvCxnSpPr>
          <p:nvPr/>
        </p:nvCxnSpPr>
        <p:spPr>
          <a:xfrm>
            <a:off x="2372280" y="3722349"/>
            <a:ext cx="679661" cy="1458489"/>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31" name="Curved Connector 30"/>
          <p:cNvCxnSpPr>
            <a:cxnSpLocks/>
            <a:stCxn id="66" idx="6"/>
            <a:endCxn id="44" idx="1"/>
          </p:cNvCxnSpPr>
          <p:nvPr/>
        </p:nvCxnSpPr>
        <p:spPr>
          <a:xfrm flipV="1">
            <a:off x="2372280" y="3717759"/>
            <a:ext cx="2443890" cy="4590"/>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sp>
        <p:nvSpPr>
          <p:cNvPr id="34" name="TextBox 33"/>
          <p:cNvSpPr txBox="1"/>
          <p:nvPr/>
        </p:nvSpPr>
        <p:spPr>
          <a:xfrm>
            <a:off x="2770570" y="3321740"/>
            <a:ext cx="2009204" cy="400110"/>
          </a:xfrm>
          <a:prstGeom prst="rect">
            <a:avLst/>
          </a:prstGeom>
          <a:noFill/>
        </p:spPr>
        <p:txBody>
          <a:bodyPr wrap="square" rtlCol="0">
            <a:spAutoFit/>
          </a:bodyPr>
          <a:lstStyle/>
          <a:p>
            <a:r>
              <a:rPr lang="en-GB" sz="2000" dirty="0"/>
              <a:t>has related entity</a:t>
            </a:r>
          </a:p>
        </p:txBody>
      </p:sp>
      <p:sp>
        <p:nvSpPr>
          <p:cNvPr id="47" name="TextBox 46"/>
          <p:cNvSpPr txBox="1"/>
          <p:nvPr/>
        </p:nvSpPr>
        <p:spPr>
          <a:xfrm>
            <a:off x="2790150" y="1963352"/>
            <a:ext cx="3805674" cy="461665"/>
          </a:xfrm>
          <a:prstGeom prst="rect">
            <a:avLst/>
          </a:prstGeom>
          <a:noFill/>
          <a:ln w="28575">
            <a:solidFill>
              <a:srgbClr val="0070C0"/>
            </a:solidFill>
          </a:ln>
        </p:spPr>
        <p:txBody>
          <a:bodyPr wrap="square" rtlCol="0">
            <a:spAutoFit/>
          </a:bodyPr>
          <a:lstStyle/>
          <a:p>
            <a:r>
              <a:rPr lang="en-GB" sz="2400" dirty="0"/>
              <a:t>“[Unstructured description]”</a:t>
            </a:r>
          </a:p>
        </p:txBody>
      </p:sp>
      <p:cxnSp>
        <p:nvCxnSpPr>
          <p:cNvPr id="48" name="Curved Connector 47"/>
          <p:cNvCxnSpPr>
            <a:cxnSpLocks/>
            <a:stCxn id="66" idx="6"/>
            <a:endCxn id="47" idx="1"/>
          </p:cNvCxnSpPr>
          <p:nvPr/>
        </p:nvCxnSpPr>
        <p:spPr>
          <a:xfrm flipV="1">
            <a:off x="2372280" y="2194185"/>
            <a:ext cx="417870" cy="1528164"/>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63" name="Curved Connector 62"/>
          <p:cNvCxnSpPr>
            <a:cxnSpLocks/>
            <a:stCxn id="71" idx="6"/>
            <a:endCxn id="72" idx="2"/>
          </p:cNvCxnSpPr>
          <p:nvPr/>
        </p:nvCxnSpPr>
        <p:spPr>
          <a:xfrm flipV="1">
            <a:off x="5229157" y="4009571"/>
            <a:ext cx="2387899" cy="1171267"/>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73" name="Curved Connector 72"/>
          <p:cNvCxnSpPr>
            <a:cxnSpLocks/>
            <a:stCxn id="74" idx="0"/>
            <a:endCxn id="44" idx="3"/>
          </p:cNvCxnSpPr>
          <p:nvPr/>
        </p:nvCxnSpPr>
        <p:spPr>
          <a:xfrm rot="16200000" flipV="1">
            <a:off x="6660774" y="3652810"/>
            <a:ext cx="1138485" cy="1268384"/>
          </a:xfrm>
          <a:prstGeom prst="curvedConnector2">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76" name="Curved Connector 75"/>
          <p:cNvCxnSpPr>
            <a:cxnSpLocks/>
            <a:stCxn id="72" idx="0"/>
            <a:endCxn id="37" idx="3"/>
          </p:cNvCxnSpPr>
          <p:nvPr/>
        </p:nvCxnSpPr>
        <p:spPr>
          <a:xfrm rot="16200000" flipV="1">
            <a:off x="6932525" y="2619272"/>
            <a:ext cx="729005" cy="1402405"/>
          </a:xfrm>
          <a:prstGeom prst="curvedConnector2">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sp>
        <p:nvSpPr>
          <p:cNvPr id="64" name="TextBox 63"/>
          <p:cNvSpPr txBox="1"/>
          <p:nvPr/>
        </p:nvSpPr>
        <p:spPr>
          <a:xfrm>
            <a:off x="6751466" y="2583222"/>
            <a:ext cx="2042463" cy="400110"/>
          </a:xfrm>
          <a:prstGeom prst="rect">
            <a:avLst/>
          </a:prstGeom>
          <a:noFill/>
        </p:spPr>
        <p:txBody>
          <a:bodyPr wrap="square" rtlCol="0">
            <a:spAutoFit/>
          </a:bodyPr>
          <a:lstStyle/>
          <a:p>
            <a:r>
              <a:rPr lang="en-GB" sz="2000" dirty="0"/>
              <a:t>has </a:t>
            </a:r>
            <a:r>
              <a:rPr lang="en-GB" sz="2000" dirty="0" err="1"/>
              <a:t>nomen</a:t>
            </a:r>
            <a:r>
              <a:rPr lang="en-GB" sz="2000" dirty="0"/>
              <a:t> string</a:t>
            </a:r>
          </a:p>
        </p:txBody>
      </p:sp>
      <p:sp>
        <p:nvSpPr>
          <p:cNvPr id="66" name="TextBox 65"/>
          <p:cNvSpPr txBox="1"/>
          <p:nvPr/>
        </p:nvSpPr>
        <p:spPr>
          <a:xfrm>
            <a:off x="195064" y="3138079"/>
            <a:ext cx="2177216" cy="1168539"/>
          </a:xfrm>
          <a:prstGeom prst="ellipse">
            <a:avLst/>
          </a:prstGeom>
          <a:noFill/>
          <a:ln w="28575">
            <a:solidFill>
              <a:schemeClr val="accent5"/>
            </a:solidFill>
          </a:ln>
        </p:spPr>
        <p:txBody>
          <a:bodyPr wrap="none" rtlCol="0">
            <a:spAutoFit/>
          </a:bodyPr>
          <a:lstStyle/>
          <a:p>
            <a:pPr algn="ctr"/>
            <a:r>
              <a:rPr lang="en-GB" sz="2400" b="1" dirty="0"/>
              <a:t>RDA Entity</a:t>
            </a:r>
          </a:p>
          <a:p>
            <a:pPr algn="ctr"/>
            <a:r>
              <a:rPr lang="en-GB" sz="2400" b="1" dirty="0"/>
              <a:t>1</a:t>
            </a:r>
          </a:p>
        </p:txBody>
      </p:sp>
      <p:sp>
        <p:nvSpPr>
          <p:cNvPr id="71" name="TextBox 70"/>
          <p:cNvSpPr txBox="1"/>
          <p:nvPr/>
        </p:nvSpPr>
        <p:spPr>
          <a:xfrm>
            <a:off x="3051941" y="4596568"/>
            <a:ext cx="2177216" cy="1168539"/>
          </a:xfrm>
          <a:prstGeom prst="ellipse">
            <a:avLst/>
          </a:prstGeom>
          <a:noFill/>
          <a:ln w="28575">
            <a:solidFill>
              <a:schemeClr val="accent5"/>
            </a:solidFill>
          </a:ln>
        </p:spPr>
        <p:txBody>
          <a:bodyPr wrap="none" rtlCol="0">
            <a:spAutoFit/>
          </a:bodyPr>
          <a:lstStyle/>
          <a:p>
            <a:pPr algn="ctr"/>
            <a:r>
              <a:rPr lang="en-GB" sz="2400" b="1" dirty="0"/>
              <a:t>RDA Entity</a:t>
            </a:r>
          </a:p>
          <a:p>
            <a:pPr algn="ctr"/>
            <a:r>
              <a:rPr lang="en-GB" sz="2400" b="1" dirty="0"/>
              <a:t>2</a:t>
            </a:r>
          </a:p>
        </p:txBody>
      </p:sp>
      <p:sp>
        <p:nvSpPr>
          <p:cNvPr id="72" name="TextBox 71"/>
          <p:cNvSpPr txBox="1"/>
          <p:nvPr/>
        </p:nvSpPr>
        <p:spPr>
          <a:xfrm>
            <a:off x="7617056" y="3684977"/>
            <a:ext cx="762346" cy="649188"/>
          </a:xfrm>
          <a:prstGeom prst="ellipse">
            <a:avLst/>
          </a:prstGeom>
          <a:noFill/>
          <a:ln w="28575">
            <a:solidFill>
              <a:schemeClr val="accent5"/>
            </a:solidFill>
          </a:ln>
        </p:spPr>
        <p:txBody>
          <a:bodyPr wrap="none" rtlCol="0">
            <a:spAutoFit/>
          </a:bodyPr>
          <a:lstStyle/>
          <a:p>
            <a:pPr algn="ctr"/>
            <a:r>
              <a:rPr lang="en-GB" sz="2400" b="1" dirty="0"/>
              <a:t>N1</a:t>
            </a:r>
          </a:p>
        </p:txBody>
      </p:sp>
      <p:sp>
        <p:nvSpPr>
          <p:cNvPr id="74" name="TextBox 73"/>
          <p:cNvSpPr txBox="1"/>
          <p:nvPr/>
        </p:nvSpPr>
        <p:spPr>
          <a:xfrm>
            <a:off x="7483035" y="4856244"/>
            <a:ext cx="762346" cy="649188"/>
          </a:xfrm>
          <a:prstGeom prst="ellipse">
            <a:avLst/>
          </a:prstGeom>
          <a:noFill/>
          <a:ln w="28575">
            <a:solidFill>
              <a:schemeClr val="accent5"/>
            </a:solidFill>
          </a:ln>
        </p:spPr>
        <p:txBody>
          <a:bodyPr wrap="none" rtlCol="0">
            <a:spAutoFit/>
          </a:bodyPr>
          <a:lstStyle/>
          <a:p>
            <a:pPr algn="ctr"/>
            <a:r>
              <a:rPr lang="en-GB" sz="2400" b="1" dirty="0"/>
              <a:t>N2</a:t>
            </a:r>
          </a:p>
        </p:txBody>
      </p:sp>
    </p:spTree>
    <p:extLst>
      <p:ext uri="{BB962C8B-B14F-4D97-AF65-F5344CB8AC3E}">
        <p14:creationId xmlns:p14="http://schemas.microsoft.com/office/powerpoint/2010/main" val="20958519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6"/>
                                        </p:tgtEl>
                                        <p:attrNameLst>
                                          <p:attrName>style.visibility</p:attrName>
                                        </p:attrNameLst>
                                      </p:cBhvr>
                                      <p:to>
                                        <p:strVal val="visible"/>
                                      </p:to>
                                    </p:set>
                                    <p:animEffect transition="in" filter="fade">
                                      <p:cBhvr>
                                        <p:cTn id="7" dur="1000"/>
                                        <p:tgtEl>
                                          <p:spTgt spid="66"/>
                                        </p:tgtEl>
                                      </p:cBhvr>
                                    </p:animEffect>
                                  </p:childTnLst>
                                </p:cTn>
                              </p:par>
                            </p:childTnLst>
                          </p:cTn>
                        </p:par>
                        <p:par>
                          <p:cTn id="8" fill="hold">
                            <p:stCondLst>
                              <p:cond delay="1000"/>
                            </p:stCondLst>
                            <p:childTnLst>
                              <p:par>
                                <p:cTn id="9" presetID="10" presetClass="entr" presetSubtype="0" fill="hold" grpId="0" nodeType="afterEffect">
                                  <p:stCondLst>
                                    <p:cond delay="0"/>
                                  </p:stCondLst>
                                  <p:childTnLst>
                                    <p:set>
                                      <p:cBhvr>
                                        <p:cTn id="10" dur="1" fill="hold">
                                          <p:stCondLst>
                                            <p:cond delay="0"/>
                                          </p:stCondLst>
                                        </p:cTn>
                                        <p:tgtEl>
                                          <p:spTgt spid="34"/>
                                        </p:tgtEl>
                                        <p:attrNameLst>
                                          <p:attrName>style.visibility</p:attrName>
                                        </p:attrNameLst>
                                      </p:cBhvr>
                                      <p:to>
                                        <p:strVal val="visible"/>
                                      </p:to>
                                    </p:set>
                                    <p:animEffect transition="in" filter="fade">
                                      <p:cBhvr>
                                        <p:cTn id="11" dur="1000"/>
                                        <p:tgtEl>
                                          <p:spTgt spid="34"/>
                                        </p:tgtEl>
                                      </p:cBhvr>
                                    </p:animEffect>
                                  </p:childTnLst>
                                </p:cTn>
                              </p:par>
                              <p:par>
                                <p:cTn id="12" presetID="10" presetClass="entr" presetSubtype="0" fill="hold" nodeType="withEffect">
                                  <p:stCondLst>
                                    <p:cond delay="0"/>
                                  </p:stCondLst>
                                  <p:childTnLst>
                                    <p:set>
                                      <p:cBhvr>
                                        <p:cTn id="13" dur="1" fill="hold">
                                          <p:stCondLst>
                                            <p:cond delay="0"/>
                                          </p:stCondLst>
                                        </p:cTn>
                                        <p:tgtEl>
                                          <p:spTgt spid="48"/>
                                        </p:tgtEl>
                                        <p:attrNameLst>
                                          <p:attrName>style.visibility</p:attrName>
                                        </p:attrNameLst>
                                      </p:cBhvr>
                                      <p:to>
                                        <p:strVal val="visible"/>
                                      </p:to>
                                    </p:set>
                                    <p:animEffect transition="in" filter="fade">
                                      <p:cBhvr>
                                        <p:cTn id="14" dur="1000"/>
                                        <p:tgtEl>
                                          <p:spTgt spid="48"/>
                                        </p:tgtEl>
                                      </p:cBhvr>
                                    </p:animEffect>
                                  </p:childTnLst>
                                </p:cTn>
                              </p:par>
                            </p:childTnLst>
                          </p:cTn>
                        </p:par>
                        <p:par>
                          <p:cTn id="15" fill="hold">
                            <p:stCondLst>
                              <p:cond delay="2000"/>
                            </p:stCondLst>
                            <p:childTnLst>
                              <p:par>
                                <p:cTn id="16" presetID="10" presetClass="entr" presetSubtype="0" fill="hold" grpId="0" nodeType="afterEffect">
                                  <p:stCondLst>
                                    <p:cond delay="0"/>
                                  </p:stCondLst>
                                  <p:childTnLst>
                                    <p:set>
                                      <p:cBhvr>
                                        <p:cTn id="17" dur="1" fill="hold">
                                          <p:stCondLst>
                                            <p:cond delay="0"/>
                                          </p:stCondLst>
                                        </p:cTn>
                                        <p:tgtEl>
                                          <p:spTgt spid="47"/>
                                        </p:tgtEl>
                                        <p:attrNameLst>
                                          <p:attrName>style.visibility</p:attrName>
                                        </p:attrNameLst>
                                      </p:cBhvr>
                                      <p:to>
                                        <p:strVal val="visible"/>
                                      </p:to>
                                    </p:set>
                                    <p:animEffect transition="in" filter="fade">
                                      <p:cBhvr>
                                        <p:cTn id="18" dur="1000"/>
                                        <p:tgtEl>
                                          <p:spTgt spid="47"/>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65"/>
                                        </p:tgtEl>
                                        <p:attrNameLst>
                                          <p:attrName>style.visibility</p:attrName>
                                        </p:attrNameLst>
                                      </p:cBhvr>
                                      <p:to>
                                        <p:strVal val="visible"/>
                                      </p:to>
                                    </p:set>
                                    <p:animEffect transition="in" filter="fade">
                                      <p:cBhvr>
                                        <p:cTn id="23" dur="1000"/>
                                        <p:tgtEl>
                                          <p:spTgt spid="65"/>
                                        </p:tgtEl>
                                      </p:cBhvr>
                                    </p:animEffect>
                                  </p:childTnLst>
                                </p:cTn>
                              </p:par>
                            </p:childTnLst>
                          </p:cTn>
                        </p:par>
                        <p:par>
                          <p:cTn id="24" fill="hold">
                            <p:stCondLst>
                              <p:cond delay="1000"/>
                            </p:stCondLst>
                            <p:childTnLst>
                              <p:par>
                                <p:cTn id="25" presetID="10" presetClass="entr" presetSubtype="0" fill="hold" grpId="0" nodeType="afterEffect">
                                  <p:stCondLst>
                                    <p:cond delay="0"/>
                                  </p:stCondLst>
                                  <p:childTnLst>
                                    <p:set>
                                      <p:cBhvr>
                                        <p:cTn id="26" dur="1" fill="hold">
                                          <p:stCondLst>
                                            <p:cond delay="0"/>
                                          </p:stCondLst>
                                        </p:cTn>
                                        <p:tgtEl>
                                          <p:spTgt spid="37"/>
                                        </p:tgtEl>
                                        <p:attrNameLst>
                                          <p:attrName>style.visibility</p:attrName>
                                        </p:attrNameLst>
                                      </p:cBhvr>
                                      <p:to>
                                        <p:strVal val="visible"/>
                                      </p:to>
                                    </p:set>
                                    <p:animEffect transition="in" filter="fade">
                                      <p:cBhvr>
                                        <p:cTn id="27" dur="1000"/>
                                        <p:tgtEl>
                                          <p:spTgt spid="37"/>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1"/>
                                        </p:tgtEl>
                                        <p:attrNameLst>
                                          <p:attrName>style.visibility</p:attrName>
                                        </p:attrNameLst>
                                      </p:cBhvr>
                                      <p:to>
                                        <p:strVal val="visible"/>
                                      </p:to>
                                    </p:set>
                                    <p:animEffect transition="in" filter="fade">
                                      <p:cBhvr>
                                        <p:cTn id="32" dur="1000"/>
                                        <p:tgtEl>
                                          <p:spTgt spid="31"/>
                                        </p:tgtEl>
                                      </p:cBhvr>
                                    </p:animEffect>
                                  </p:childTnLst>
                                </p:cTn>
                              </p:par>
                            </p:childTnLst>
                          </p:cTn>
                        </p:par>
                        <p:par>
                          <p:cTn id="33" fill="hold">
                            <p:stCondLst>
                              <p:cond delay="1000"/>
                            </p:stCondLst>
                            <p:childTnLst>
                              <p:par>
                                <p:cTn id="34" presetID="10" presetClass="entr" presetSubtype="0" fill="hold" grpId="0" nodeType="afterEffect">
                                  <p:stCondLst>
                                    <p:cond delay="0"/>
                                  </p:stCondLst>
                                  <p:childTnLst>
                                    <p:set>
                                      <p:cBhvr>
                                        <p:cTn id="35" dur="1" fill="hold">
                                          <p:stCondLst>
                                            <p:cond delay="0"/>
                                          </p:stCondLst>
                                        </p:cTn>
                                        <p:tgtEl>
                                          <p:spTgt spid="44"/>
                                        </p:tgtEl>
                                        <p:attrNameLst>
                                          <p:attrName>style.visibility</p:attrName>
                                        </p:attrNameLst>
                                      </p:cBhvr>
                                      <p:to>
                                        <p:strVal val="visible"/>
                                      </p:to>
                                    </p:set>
                                    <p:animEffect transition="in" filter="fade">
                                      <p:cBhvr>
                                        <p:cTn id="36" dur="1000"/>
                                        <p:tgtEl>
                                          <p:spTgt spid="44"/>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nodeType="clickEffect">
                                  <p:stCondLst>
                                    <p:cond delay="0"/>
                                  </p:stCondLst>
                                  <p:childTnLst>
                                    <p:set>
                                      <p:cBhvr>
                                        <p:cTn id="40" dur="1" fill="hold">
                                          <p:stCondLst>
                                            <p:cond delay="0"/>
                                          </p:stCondLst>
                                        </p:cTn>
                                        <p:tgtEl>
                                          <p:spTgt spid="41"/>
                                        </p:tgtEl>
                                        <p:attrNameLst>
                                          <p:attrName>style.visibility</p:attrName>
                                        </p:attrNameLst>
                                      </p:cBhvr>
                                      <p:to>
                                        <p:strVal val="visible"/>
                                      </p:to>
                                    </p:set>
                                    <p:animEffect transition="in" filter="fade">
                                      <p:cBhvr>
                                        <p:cTn id="41" dur="1000"/>
                                        <p:tgtEl>
                                          <p:spTgt spid="41"/>
                                        </p:tgtEl>
                                      </p:cBhvr>
                                    </p:animEffect>
                                  </p:childTnLst>
                                </p:cTn>
                              </p:par>
                            </p:childTnLst>
                          </p:cTn>
                        </p:par>
                        <p:par>
                          <p:cTn id="42" fill="hold">
                            <p:stCondLst>
                              <p:cond delay="1000"/>
                            </p:stCondLst>
                            <p:childTnLst>
                              <p:par>
                                <p:cTn id="43" presetID="10" presetClass="entr" presetSubtype="0" fill="hold" grpId="0" nodeType="afterEffect">
                                  <p:stCondLst>
                                    <p:cond delay="0"/>
                                  </p:stCondLst>
                                  <p:childTnLst>
                                    <p:set>
                                      <p:cBhvr>
                                        <p:cTn id="44" dur="1" fill="hold">
                                          <p:stCondLst>
                                            <p:cond delay="0"/>
                                          </p:stCondLst>
                                        </p:cTn>
                                        <p:tgtEl>
                                          <p:spTgt spid="71"/>
                                        </p:tgtEl>
                                        <p:attrNameLst>
                                          <p:attrName>style.visibility</p:attrName>
                                        </p:attrNameLst>
                                      </p:cBhvr>
                                      <p:to>
                                        <p:strVal val="visible"/>
                                      </p:to>
                                    </p:set>
                                    <p:animEffect transition="in" filter="fade">
                                      <p:cBhvr>
                                        <p:cTn id="45" dur="1000"/>
                                        <p:tgtEl>
                                          <p:spTgt spid="71"/>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grpId="0" nodeType="clickEffect">
                                  <p:stCondLst>
                                    <p:cond delay="0"/>
                                  </p:stCondLst>
                                  <p:childTnLst>
                                    <p:set>
                                      <p:cBhvr>
                                        <p:cTn id="49" dur="1" fill="hold">
                                          <p:stCondLst>
                                            <p:cond delay="0"/>
                                          </p:stCondLst>
                                        </p:cTn>
                                        <p:tgtEl>
                                          <p:spTgt spid="12"/>
                                        </p:tgtEl>
                                        <p:attrNameLst>
                                          <p:attrName>style.visibility</p:attrName>
                                        </p:attrNameLst>
                                      </p:cBhvr>
                                      <p:to>
                                        <p:strVal val="visible"/>
                                      </p:to>
                                    </p:set>
                                    <p:animEffect transition="in" filter="fade">
                                      <p:cBhvr>
                                        <p:cTn id="50" dur="1000"/>
                                        <p:tgtEl>
                                          <p:spTgt spid="12"/>
                                        </p:tgtEl>
                                      </p:cBhvr>
                                    </p:animEffect>
                                  </p:childTnLst>
                                </p:cTn>
                              </p:par>
                              <p:par>
                                <p:cTn id="51" presetID="10" presetClass="entr" presetSubtype="0" fill="hold" nodeType="withEffect">
                                  <p:stCondLst>
                                    <p:cond delay="0"/>
                                  </p:stCondLst>
                                  <p:childTnLst>
                                    <p:set>
                                      <p:cBhvr>
                                        <p:cTn id="52" dur="1" fill="hold">
                                          <p:stCondLst>
                                            <p:cond delay="0"/>
                                          </p:stCondLst>
                                        </p:cTn>
                                        <p:tgtEl>
                                          <p:spTgt spid="63"/>
                                        </p:tgtEl>
                                        <p:attrNameLst>
                                          <p:attrName>style.visibility</p:attrName>
                                        </p:attrNameLst>
                                      </p:cBhvr>
                                      <p:to>
                                        <p:strVal val="visible"/>
                                      </p:to>
                                    </p:set>
                                    <p:animEffect transition="in" filter="fade">
                                      <p:cBhvr>
                                        <p:cTn id="53" dur="1000"/>
                                        <p:tgtEl>
                                          <p:spTgt spid="63"/>
                                        </p:tgtEl>
                                      </p:cBhvr>
                                    </p:animEffect>
                                  </p:childTnLst>
                                </p:cTn>
                              </p:par>
                            </p:childTnLst>
                          </p:cTn>
                        </p:par>
                        <p:par>
                          <p:cTn id="54" fill="hold">
                            <p:stCondLst>
                              <p:cond delay="1000"/>
                            </p:stCondLst>
                            <p:childTnLst>
                              <p:par>
                                <p:cTn id="55" presetID="10" presetClass="entr" presetSubtype="0" fill="hold" grpId="0" nodeType="afterEffect">
                                  <p:stCondLst>
                                    <p:cond delay="0"/>
                                  </p:stCondLst>
                                  <p:childTnLst>
                                    <p:set>
                                      <p:cBhvr>
                                        <p:cTn id="56" dur="1" fill="hold">
                                          <p:stCondLst>
                                            <p:cond delay="0"/>
                                          </p:stCondLst>
                                        </p:cTn>
                                        <p:tgtEl>
                                          <p:spTgt spid="72"/>
                                        </p:tgtEl>
                                        <p:attrNameLst>
                                          <p:attrName>style.visibility</p:attrName>
                                        </p:attrNameLst>
                                      </p:cBhvr>
                                      <p:to>
                                        <p:strVal val="visible"/>
                                      </p:to>
                                    </p:set>
                                    <p:animEffect transition="in" filter="fade">
                                      <p:cBhvr>
                                        <p:cTn id="57" dur="1000"/>
                                        <p:tgtEl>
                                          <p:spTgt spid="72"/>
                                        </p:tgtEl>
                                      </p:cBhvr>
                                    </p:animEffect>
                                  </p:childTnLst>
                                </p:cTn>
                              </p:par>
                            </p:childTnLst>
                          </p:cTn>
                        </p:par>
                        <p:par>
                          <p:cTn id="58" fill="hold">
                            <p:stCondLst>
                              <p:cond delay="2000"/>
                            </p:stCondLst>
                            <p:childTnLst>
                              <p:par>
                                <p:cTn id="59" presetID="10" presetClass="entr" presetSubtype="0" fill="hold" nodeType="afterEffect">
                                  <p:stCondLst>
                                    <p:cond delay="0"/>
                                  </p:stCondLst>
                                  <p:childTnLst>
                                    <p:set>
                                      <p:cBhvr>
                                        <p:cTn id="60" dur="1" fill="hold">
                                          <p:stCondLst>
                                            <p:cond delay="0"/>
                                          </p:stCondLst>
                                        </p:cTn>
                                        <p:tgtEl>
                                          <p:spTgt spid="76"/>
                                        </p:tgtEl>
                                        <p:attrNameLst>
                                          <p:attrName>style.visibility</p:attrName>
                                        </p:attrNameLst>
                                      </p:cBhvr>
                                      <p:to>
                                        <p:strVal val="visible"/>
                                      </p:to>
                                    </p:set>
                                    <p:animEffect transition="in" filter="fade">
                                      <p:cBhvr>
                                        <p:cTn id="61" dur="1000"/>
                                        <p:tgtEl>
                                          <p:spTgt spid="76"/>
                                        </p:tgtEl>
                                      </p:cBhvr>
                                    </p:animEffect>
                                  </p:childTnLst>
                                </p:cTn>
                              </p:par>
                              <p:par>
                                <p:cTn id="62" presetID="10" presetClass="entr" presetSubtype="0" fill="hold" grpId="0" nodeType="withEffect">
                                  <p:stCondLst>
                                    <p:cond delay="0"/>
                                  </p:stCondLst>
                                  <p:childTnLst>
                                    <p:set>
                                      <p:cBhvr>
                                        <p:cTn id="63" dur="1" fill="hold">
                                          <p:stCondLst>
                                            <p:cond delay="0"/>
                                          </p:stCondLst>
                                        </p:cTn>
                                        <p:tgtEl>
                                          <p:spTgt spid="64"/>
                                        </p:tgtEl>
                                        <p:attrNameLst>
                                          <p:attrName>style.visibility</p:attrName>
                                        </p:attrNameLst>
                                      </p:cBhvr>
                                      <p:to>
                                        <p:strVal val="visible"/>
                                      </p:to>
                                    </p:set>
                                    <p:animEffect transition="in" filter="fade">
                                      <p:cBhvr>
                                        <p:cTn id="64" dur="1000"/>
                                        <p:tgtEl>
                                          <p:spTgt spid="64"/>
                                        </p:tgtEl>
                                      </p:cBhvr>
                                    </p:animEffect>
                                  </p:childTnLst>
                                </p:cTn>
                              </p:par>
                            </p:childTnLst>
                          </p:cTn>
                        </p:par>
                      </p:childTnLst>
                    </p:cTn>
                  </p:par>
                  <p:par>
                    <p:cTn id="65" fill="hold">
                      <p:stCondLst>
                        <p:cond delay="indefinite"/>
                      </p:stCondLst>
                      <p:childTnLst>
                        <p:par>
                          <p:cTn id="66" fill="hold">
                            <p:stCondLst>
                              <p:cond delay="0"/>
                            </p:stCondLst>
                            <p:childTnLst>
                              <p:par>
                                <p:cTn id="67" presetID="10" presetClass="entr" presetSubtype="0" fill="hold" nodeType="clickEffect">
                                  <p:stCondLst>
                                    <p:cond delay="0"/>
                                  </p:stCondLst>
                                  <p:childTnLst>
                                    <p:set>
                                      <p:cBhvr>
                                        <p:cTn id="68" dur="1" fill="hold">
                                          <p:stCondLst>
                                            <p:cond delay="0"/>
                                          </p:stCondLst>
                                        </p:cTn>
                                        <p:tgtEl>
                                          <p:spTgt spid="6"/>
                                        </p:tgtEl>
                                        <p:attrNameLst>
                                          <p:attrName>style.visibility</p:attrName>
                                        </p:attrNameLst>
                                      </p:cBhvr>
                                      <p:to>
                                        <p:strVal val="visible"/>
                                      </p:to>
                                    </p:set>
                                    <p:animEffect transition="in" filter="fade">
                                      <p:cBhvr>
                                        <p:cTn id="69" dur="1000"/>
                                        <p:tgtEl>
                                          <p:spTgt spid="6"/>
                                        </p:tgtEl>
                                      </p:cBhvr>
                                    </p:animEffect>
                                  </p:childTnLst>
                                </p:cTn>
                              </p:par>
                            </p:childTnLst>
                          </p:cTn>
                        </p:par>
                        <p:par>
                          <p:cTn id="70" fill="hold">
                            <p:stCondLst>
                              <p:cond delay="1000"/>
                            </p:stCondLst>
                            <p:childTnLst>
                              <p:par>
                                <p:cTn id="71" presetID="10" presetClass="entr" presetSubtype="0" fill="hold" grpId="0" nodeType="afterEffect">
                                  <p:stCondLst>
                                    <p:cond delay="0"/>
                                  </p:stCondLst>
                                  <p:childTnLst>
                                    <p:set>
                                      <p:cBhvr>
                                        <p:cTn id="72" dur="1" fill="hold">
                                          <p:stCondLst>
                                            <p:cond delay="0"/>
                                          </p:stCondLst>
                                        </p:cTn>
                                        <p:tgtEl>
                                          <p:spTgt spid="74"/>
                                        </p:tgtEl>
                                        <p:attrNameLst>
                                          <p:attrName>style.visibility</p:attrName>
                                        </p:attrNameLst>
                                      </p:cBhvr>
                                      <p:to>
                                        <p:strVal val="visible"/>
                                      </p:to>
                                    </p:set>
                                    <p:animEffect transition="in" filter="fade">
                                      <p:cBhvr>
                                        <p:cTn id="73" dur="1000"/>
                                        <p:tgtEl>
                                          <p:spTgt spid="74"/>
                                        </p:tgtEl>
                                      </p:cBhvr>
                                    </p:animEffect>
                                  </p:childTnLst>
                                </p:cTn>
                              </p:par>
                            </p:childTnLst>
                          </p:cTn>
                        </p:par>
                        <p:par>
                          <p:cTn id="74" fill="hold">
                            <p:stCondLst>
                              <p:cond delay="2000"/>
                            </p:stCondLst>
                            <p:childTnLst>
                              <p:par>
                                <p:cTn id="75" presetID="10" presetClass="entr" presetSubtype="0" fill="hold" nodeType="afterEffect">
                                  <p:stCondLst>
                                    <p:cond delay="0"/>
                                  </p:stCondLst>
                                  <p:childTnLst>
                                    <p:set>
                                      <p:cBhvr>
                                        <p:cTn id="76" dur="1" fill="hold">
                                          <p:stCondLst>
                                            <p:cond delay="0"/>
                                          </p:stCondLst>
                                        </p:cTn>
                                        <p:tgtEl>
                                          <p:spTgt spid="73"/>
                                        </p:tgtEl>
                                        <p:attrNameLst>
                                          <p:attrName>style.visibility</p:attrName>
                                        </p:attrNameLst>
                                      </p:cBhvr>
                                      <p:to>
                                        <p:strVal val="visible"/>
                                      </p:to>
                                    </p:set>
                                    <p:animEffect transition="in" filter="fade">
                                      <p:cBhvr>
                                        <p:cTn id="77" dur="1000"/>
                                        <p:tgtEl>
                                          <p:spTgt spid="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44" grpId="0" animBg="1"/>
      <p:bldP spid="37" grpId="0" animBg="1"/>
      <p:bldP spid="34" grpId="0"/>
      <p:bldP spid="47" grpId="0" animBg="1"/>
      <p:bldP spid="64" grpId="0"/>
      <p:bldP spid="66" grpId="0" animBg="1"/>
      <p:bldP spid="71" grpId="0" animBg="1"/>
      <p:bldP spid="72" grpId="0" animBg="1"/>
      <p:bldP spid="7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94360" y="493776"/>
            <a:ext cx="4813177" cy="646331"/>
          </a:xfrm>
          <a:prstGeom prst="rect">
            <a:avLst/>
          </a:prstGeom>
          <a:noFill/>
        </p:spPr>
        <p:txBody>
          <a:bodyPr wrap="none" rtlCol="0">
            <a:spAutoFit/>
          </a:bodyPr>
          <a:lstStyle/>
          <a:p>
            <a:r>
              <a:rPr lang="en-US" sz="3600" dirty="0"/>
              <a:t>4-fold path for attributes</a:t>
            </a:r>
          </a:p>
        </p:txBody>
      </p:sp>
      <p:sp>
        <p:nvSpPr>
          <p:cNvPr id="3" name="TextBox 2"/>
          <p:cNvSpPr txBox="1"/>
          <p:nvPr/>
        </p:nvSpPr>
        <p:spPr>
          <a:xfrm>
            <a:off x="823609" y="1426724"/>
            <a:ext cx="7574604" cy="954107"/>
          </a:xfrm>
          <a:prstGeom prst="rect">
            <a:avLst/>
          </a:prstGeom>
          <a:noFill/>
        </p:spPr>
        <p:txBody>
          <a:bodyPr wrap="square" rtlCol="0">
            <a:spAutoFit/>
          </a:bodyPr>
          <a:lstStyle/>
          <a:p>
            <a:r>
              <a:rPr lang="en-GB" sz="2800" dirty="0"/>
              <a:t>LRM blurs the distinction between attributes and relationships – an echo of the 4-fold path</a:t>
            </a:r>
          </a:p>
        </p:txBody>
      </p:sp>
      <p:sp>
        <p:nvSpPr>
          <p:cNvPr id="4" name="TextBox 3"/>
          <p:cNvSpPr txBox="1"/>
          <p:nvPr/>
        </p:nvSpPr>
        <p:spPr>
          <a:xfrm>
            <a:off x="823609" y="2848768"/>
            <a:ext cx="7574604" cy="1384995"/>
          </a:xfrm>
          <a:prstGeom prst="rect">
            <a:avLst/>
          </a:prstGeom>
          <a:noFill/>
        </p:spPr>
        <p:txBody>
          <a:bodyPr wrap="square" rtlCol="0">
            <a:spAutoFit/>
          </a:bodyPr>
          <a:lstStyle/>
          <a:p>
            <a:r>
              <a:rPr lang="en-GB" sz="2800" dirty="0"/>
              <a:t>A relationship with string data (unstructured or structured description, or identifier) is like an attribute</a:t>
            </a:r>
          </a:p>
        </p:txBody>
      </p:sp>
      <p:sp>
        <p:nvSpPr>
          <p:cNvPr id="5" name="TextBox 4"/>
          <p:cNvSpPr txBox="1"/>
          <p:nvPr/>
        </p:nvSpPr>
        <p:spPr>
          <a:xfrm>
            <a:off x="823609" y="4701701"/>
            <a:ext cx="7574604" cy="954107"/>
          </a:xfrm>
          <a:prstGeom prst="rect">
            <a:avLst/>
          </a:prstGeom>
          <a:noFill/>
        </p:spPr>
        <p:txBody>
          <a:bodyPr wrap="square" rtlCol="0">
            <a:spAutoFit/>
          </a:bodyPr>
          <a:lstStyle/>
          <a:p>
            <a:r>
              <a:rPr lang="en-GB" sz="2800" dirty="0"/>
              <a:t>An attribute with "thing" data (IRI), e.g. SKOS concept, is like a relationship</a:t>
            </a:r>
          </a:p>
        </p:txBody>
      </p:sp>
    </p:spTree>
    <p:extLst>
      <p:ext uri="{BB962C8B-B14F-4D97-AF65-F5344CB8AC3E}">
        <p14:creationId xmlns:p14="http://schemas.microsoft.com/office/powerpoint/2010/main" val="22435910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94360" y="493776"/>
            <a:ext cx="6558783" cy="646331"/>
          </a:xfrm>
          <a:prstGeom prst="rect">
            <a:avLst/>
          </a:prstGeom>
          <a:noFill/>
        </p:spPr>
        <p:txBody>
          <a:bodyPr wrap="none" rtlCol="0">
            <a:spAutoFit/>
          </a:bodyPr>
          <a:lstStyle/>
          <a:p>
            <a:r>
              <a:rPr lang="en-US" sz="3600" dirty="0"/>
              <a:t>"Descriptions" (path 1 and path 2)</a:t>
            </a:r>
          </a:p>
        </p:txBody>
      </p:sp>
      <p:sp>
        <p:nvSpPr>
          <p:cNvPr id="3" name="TextBox 2"/>
          <p:cNvSpPr txBox="1"/>
          <p:nvPr/>
        </p:nvSpPr>
        <p:spPr>
          <a:xfrm>
            <a:off x="752273" y="1238656"/>
            <a:ext cx="7574604" cy="1815882"/>
          </a:xfrm>
          <a:prstGeom prst="rect">
            <a:avLst/>
          </a:prstGeom>
          <a:noFill/>
        </p:spPr>
        <p:txBody>
          <a:bodyPr wrap="square" rtlCol="0">
            <a:spAutoFit/>
          </a:bodyPr>
          <a:lstStyle/>
          <a:p>
            <a:r>
              <a:rPr lang="en-GB" sz="2800" dirty="0"/>
              <a:t>An unstructured description (path 1) has no internal structure that can be parsed by machine; only keywords can be extracted.</a:t>
            </a:r>
          </a:p>
          <a:p>
            <a:r>
              <a:rPr lang="en-GB" sz="2800" dirty="0"/>
              <a:t>Example: a transcription or a note</a:t>
            </a:r>
          </a:p>
        </p:txBody>
      </p:sp>
      <p:sp>
        <p:nvSpPr>
          <p:cNvPr id="5" name="TextBox 4"/>
          <p:cNvSpPr txBox="1"/>
          <p:nvPr/>
        </p:nvSpPr>
        <p:spPr>
          <a:xfrm>
            <a:off x="752273" y="3300793"/>
            <a:ext cx="7574604" cy="2677656"/>
          </a:xfrm>
          <a:prstGeom prst="rect">
            <a:avLst/>
          </a:prstGeom>
          <a:noFill/>
        </p:spPr>
        <p:txBody>
          <a:bodyPr wrap="square" rtlCol="0">
            <a:spAutoFit/>
          </a:bodyPr>
          <a:lstStyle/>
          <a:p>
            <a:r>
              <a:rPr lang="en-GB" sz="2800" dirty="0"/>
              <a:t>A structured description (path 2) has some form of internal or external structure.</a:t>
            </a:r>
          </a:p>
          <a:p>
            <a:r>
              <a:rPr lang="en-GB" sz="2800" dirty="0"/>
              <a:t>Example: An aggregated string composed of sub-element values</a:t>
            </a:r>
          </a:p>
          <a:p>
            <a:r>
              <a:rPr lang="en-GB" sz="2800" dirty="0"/>
              <a:t>Example: A term from a vocabulary encoding scheme or authority file</a:t>
            </a:r>
          </a:p>
        </p:txBody>
      </p:sp>
    </p:spTree>
    <p:extLst>
      <p:ext uri="{BB962C8B-B14F-4D97-AF65-F5344CB8AC3E}">
        <p14:creationId xmlns:p14="http://schemas.microsoft.com/office/powerpoint/2010/main" val="39403993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94360" y="493776"/>
            <a:ext cx="5763181" cy="646331"/>
          </a:xfrm>
          <a:prstGeom prst="rect">
            <a:avLst/>
          </a:prstGeom>
          <a:noFill/>
        </p:spPr>
        <p:txBody>
          <a:bodyPr wrap="none" rtlCol="0">
            <a:spAutoFit/>
          </a:bodyPr>
          <a:lstStyle/>
          <a:p>
            <a:r>
              <a:rPr lang="en-US" sz="3600" dirty="0"/>
              <a:t>Identifiers (path 3 and path 4)</a:t>
            </a:r>
          </a:p>
        </p:txBody>
      </p:sp>
      <p:sp>
        <p:nvSpPr>
          <p:cNvPr id="3" name="TextBox 2"/>
          <p:cNvSpPr txBox="1"/>
          <p:nvPr/>
        </p:nvSpPr>
        <p:spPr>
          <a:xfrm>
            <a:off x="752273" y="1238656"/>
            <a:ext cx="7574604" cy="1384995"/>
          </a:xfrm>
          <a:prstGeom prst="rect">
            <a:avLst/>
          </a:prstGeom>
          <a:noFill/>
        </p:spPr>
        <p:txBody>
          <a:bodyPr wrap="square" rtlCol="0">
            <a:spAutoFit/>
          </a:bodyPr>
          <a:lstStyle/>
          <a:p>
            <a:r>
              <a:rPr lang="en-GB" sz="2800" dirty="0"/>
              <a:t>"A </a:t>
            </a:r>
            <a:r>
              <a:rPr lang="en-GB" sz="2800" dirty="0" err="1"/>
              <a:t>nomen</a:t>
            </a:r>
            <a:r>
              <a:rPr lang="en-GB" sz="2800" dirty="0"/>
              <a:t> consisting of a code, number, or other string, usually independent of natural language and social naming conventions." (Draft)</a:t>
            </a:r>
          </a:p>
        </p:txBody>
      </p:sp>
      <p:sp>
        <p:nvSpPr>
          <p:cNvPr id="4" name="TextBox 3"/>
          <p:cNvSpPr txBox="1"/>
          <p:nvPr/>
        </p:nvSpPr>
        <p:spPr>
          <a:xfrm>
            <a:off x="752273" y="3918062"/>
            <a:ext cx="7574604" cy="523220"/>
          </a:xfrm>
          <a:prstGeom prst="rect">
            <a:avLst/>
          </a:prstGeom>
          <a:noFill/>
        </p:spPr>
        <p:txBody>
          <a:bodyPr wrap="square" rtlCol="0">
            <a:spAutoFit/>
          </a:bodyPr>
          <a:lstStyle/>
          <a:p>
            <a:r>
              <a:rPr lang="en-GB" sz="2800" dirty="0"/>
              <a:t>Identifier is "local": not unique at global level</a:t>
            </a:r>
          </a:p>
        </p:txBody>
      </p:sp>
      <p:sp>
        <p:nvSpPr>
          <p:cNvPr id="5" name="TextBox 4"/>
          <p:cNvSpPr txBox="1"/>
          <p:nvPr/>
        </p:nvSpPr>
        <p:spPr>
          <a:xfrm>
            <a:off x="752273" y="4611433"/>
            <a:ext cx="7574604" cy="1384995"/>
          </a:xfrm>
          <a:prstGeom prst="rect">
            <a:avLst/>
          </a:prstGeom>
          <a:noFill/>
        </p:spPr>
        <p:txBody>
          <a:bodyPr wrap="square" rtlCol="0">
            <a:spAutoFit/>
          </a:bodyPr>
          <a:lstStyle/>
          <a:p>
            <a:r>
              <a:rPr lang="en-GB" sz="2800" dirty="0"/>
              <a:t>Path 4:</a:t>
            </a:r>
          </a:p>
          <a:p>
            <a:r>
              <a:rPr lang="en-GB" sz="2800" dirty="0"/>
              <a:t>International Resource Identifier (IRI) or URI is unique at global level</a:t>
            </a:r>
          </a:p>
        </p:txBody>
      </p:sp>
      <p:sp>
        <p:nvSpPr>
          <p:cNvPr id="6" name="TextBox 5"/>
          <p:cNvSpPr txBox="1"/>
          <p:nvPr/>
        </p:nvSpPr>
        <p:spPr>
          <a:xfrm>
            <a:off x="752273" y="2793803"/>
            <a:ext cx="7574604" cy="954107"/>
          </a:xfrm>
          <a:prstGeom prst="rect">
            <a:avLst/>
          </a:prstGeom>
          <a:noFill/>
        </p:spPr>
        <p:txBody>
          <a:bodyPr wrap="square" rtlCol="0">
            <a:spAutoFit/>
          </a:bodyPr>
          <a:lstStyle/>
          <a:p>
            <a:r>
              <a:rPr lang="en-GB" sz="2800" dirty="0"/>
              <a:t>Identifier is distinct from language-based "descriptions"</a:t>
            </a:r>
          </a:p>
        </p:txBody>
      </p:sp>
    </p:spTree>
    <p:extLst>
      <p:ext uri="{BB962C8B-B14F-4D97-AF65-F5344CB8AC3E}">
        <p14:creationId xmlns:p14="http://schemas.microsoft.com/office/powerpoint/2010/main" val="13636552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94360" y="493776"/>
            <a:ext cx="6367705" cy="646331"/>
          </a:xfrm>
          <a:prstGeom prst="rect">
            <a:avLst/>
          </a:prstGeom>
          <a:noFill/>
        </p:spPr>
        <p:txBody>
          <a:bodyPr wrap="none" rtlCol="0">
            <a:spAutoFit/>
          </a:bodyPr>
          <a:lstStyle/>
          <a:p>
            <a:r>
              <a:rPr lang="en-US" sz="3600" dirty="0"/>
              <a:t>Implications for authority control</a:t>
            </a:r>
          </a:p>
        </p:txBody>
      </p:sp>
      <p:sp>
        <p:nvSpPr>
          <p:cNvPr id="3" name="TextBox 2"/>
          <p:cNvSpPr txBox="1"/>
          <p:nvPr/>
        </p:nvSpPr>
        <p:spPr>
          <a:xfrm>
            <a:off x="752273" y="1432608"/>
            <a:ext cx="7574604" cy="1384995"/>
          </a:xfrm>
          <a:prstGeom prst="rect">
            <a:avLst/>
          </a:prstGeom>
          <a:noFill/>
        </p:spPr>
        <p:txBody>
          <a:bodyPr wrap="square" rtlCol="0">
            <a:spAutoFit/>
          </a:bodyPr>
          <a:lstStyle/>
          <a:p>
            <a:r>
              <a:rPr lang="en-GB" sz="2800" dirty="0"/>
              <a:t>No need for "preferred" </a:t>
            </a:r>
            <a:r>
              <a:rPr lang="en-GB" sz="2800" dirty="0" err="1"/>
              <a:t>nomen</a:t>
            </a:r>
            <a:r>
              <a:rPr lang="en-GB" sz="2800" dirty="0"/>
              <a:t> (string) if local Identifier or global IRI is available for user task Identify</a:t>
            </a:r>
          </a:p>
        </p:txBody>
      </p:sp>
      <p:sp>
        <p:nvSpPr>
          <p:cNvPr id="4" name="TextBox 3"/>
          <p:cNvSpPr txBox="1"/>
          <p:nvPr/>
        </p:nvSpPr>
        <p:spPr>
          <a:xfrm>
            <a:off x="752273" y="4619102"/>
            <a:ext cx="7574604" cy="954107"/>
          </a:xfrm>
          <a:prstGeom prst="rect">
            <a:avLst/>
          </a:prstGeom>
          <a:noFill/>
        </p:spPr>
        <p:txBody>
          <a:bodyPr wrap="square" rtlCol="0">
            <a:spAutoFit/>
          </a:bodyPr>
          <a:lstStyle/>
          <a:p>
            <a:r>
              <a:rPr lang="en-GB" sz="2800" dirty="0"/>
              <a:t>Emphasis shifts from "authority form" to maintaining multiple forms of </a:t>
            </a:r>
            <a:r>
              <a:rPr lang="en-GB" sz="2800" dirty="0" err="1"/>
              <a:t>nomens</a:t>
            </a:r>
            <a:r>
              <a:rPr lang="en-GB" sz="2800" dirty="0"/>
              <a:t>: </a:t>
            </a:r>
            <a:r>
              <a:rPr lang="en-GB" sz="2800" dirty="0" err="1"/>
              <a:t>cf</a:t>
            </a:r>
            <a:r>
              <a:rPr lang="en-GB" sz="2800" dirty="0"/>
              <a:t> VIAF</a:t>
            </a:r>
          </a:p>
        </p:txBody>
      </p:sp>
      <p:sp>
        <p:nvSpPr>
          <p:cNvPr id="6" name="TextBox 5"/>
          <p:cNvSpPr txBox="1"/>
          <p:nvPr/>
        </p:nvSpPr>
        <p:spPr>
          <a:xfrm>
            <a:off x="752273" y="3241299"/>
            <a:ext cx="7574604" cy="954107"/>
          </a:xfrm>
          <a:prstGeom prst="rect">
            <a:avLst/>
          </a:prstGeom>
          <a:noFill/>
        </p:spPr>
        <p:txBody>
          <a:bodyPr wrap="square" rtlCol="0">
            <a:spAutoFit/>
          </a:bodyPr>
          <a:lstStyle/>
          <a:p>
            <a:r>
              <a:rPr lang="en-GB" sz="2800" dirty="0"/>
              <a:t>Human-readable </a:t>
            </a:r>
            <a:r>
              <a:rPr lang="en-GB" sz="2800" dirty="0" err="1"/>
              <a:t>nomens</a:t>
            </a:r>
            <a:r>
              <a:rPr lang="en-GB" sz="2800" dirty="0"/>
              <a:t> still required for user tasks Find and Explore </a:t>
            </a:r>
          </a:p>
        </p:txBody>
      </p:sp>
    </p:spTree>
    <p:extLst>
      <p:ext uri="{BB962C8B-B14F-4D97-AF65-F5344CB8AC3E}">
        <p14:creationId xmlns:p14="http://schemas.microsoft.com/office/powerpoint/2010/main" val="2305203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RDABigLogo">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RDABigLogo" id="{75E69B61-E473-4FEA-9534-B0247DD63724}" vid="{A1F5EDC9-71C7-49B6-9A1E-916479D35AC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3593</TotalTime>
  <Words>2750</Words>
  <Application>Microsoft Office PowerPoint</Application>
  <PresentationFormat>On-screen Show (4:3)</PresentationFormat>
  <Paragraphs>283</Paragraphs>
  <Slides>16</Slides>
  <Notes>16</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16</vt:i4>
      </vt:variant>
    </vt:vector>
  </HeadingPairs>
  <TitlesOfParts>
    <vt:vector size="22" baseType="lpstr">
      <vt:lpstr>Arial</vt:lpstr>
      <vt:lpstr>Calibri</vt:lpstr>
      <vt:lpstr>Calibri Light</vt:lpstr>
      <vt:lpstr>Times New Roman</vt:lpstr>
      <vt:lpstr>Office Theme</vt:lpstr>
      <vt:lpstr>RDABigLogo</vt:lpstr>
      <vt:lpstr>Appellations, Authorities, and Access Plus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IFLA FRBR-Library Reference Model and RDA</dc:title>
  <dc:creator>Gordon Dunsire</dc:creator>
  <cp:lastModifiedBy>Gordon Dunsire</cp:lastModifiedBy>
  <cp:revision>137</cp:revision>
  <dcterms:created xsi:type="dcterms:W3CDTF">2016-05-22T07:46:41Z</dcterms:created>
  <dcterms:modified xsi:type="dcterms:W3CDTF">2017-07-02T16:41:41Z</dcterms:modified>
</cp:coreProperties>
</file>