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77" r:id="rId3"/>
    <p:sldId id="259" r:id="rId4"/>
    <p:sldId id="261" r:id="rId5"/>
    <p:sldId id="262" r:id="rId6"/>
    <p:sldId id="263" r:id="rId7"/>
    <p:sldId id="289" r:id="rId8"/>
    <p:sldId id="288" r:id="rId9"/>
    <p:sldId id="278" r:id="rId10"/>
    <p:sldId id="291" r:id="rId11"/>
    <p:sldId id="292" r:id="rId12"/>
    <p:sldId id="286" r:id="rId13"/>
    <p:sldId id="287" r:id="rId14"/>
    <p:sldId id="290" r:id="rId15"/>
    <p:sldId id="279" r:id="rId16"/>
    <p:sldId id="282" r:id="rId17"/>
    <p:sldId id="265" r:id="rId18"/>
    <p:sldId id="283" r:id="rId19"/>
    <p:sldId id="280" r:id="rId20"/>
    <p:sldId id="269" r:id="rId21"/>
    <p:sldId id="268" r:id="rId22"/>
    <p:sldId id="295" r:id="rId23"/>
    <p:sldId id="271" r:id="rId24"/>
    <p:sldId id="272" r:id="rId25"/>
    <p:sldId id="273" r:id="rId26"/>
    <p:sldId id="281" r:id="rId27"/>
    <p:sldId id="284" r:id="rId28"/>
    <p:sldId id="285" r:id="rId29"/>
    <p:sldId id="294" r:id="rId30"/>
    <p:sldId id="26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3A380-08A1-442B-87BD-95330D74C006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6A7DA-10F8-42C7-A674-95166DA8C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6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RDA data ecosystem is summed up in this sentence introducing the RDA Board’s announcement of RDA’s strategic directions.</a:t>
            </a:r>
          </a:p>
          <a:p>
            <a:endParaRPr lang="en-GB" dirty="0"/>
          </a:p>
          <a:p>
            <a:r>
              <a:rPr lang="en-GB" dirty="0"/>
              <a:t>The RDA package is delivered by an infrastructure of two interacting services.</a:t>
            </a:r>
          </a:p>
          <a:p>
            <a:endParaRPr lang="en-GB" dirty="0"/>
          </a:p>
          <a:p>
            <a:r>
              <a:rPr lang="en-GB" dirty="0"/>
              <a:t>The human-facing components, including the guidelines and instructions, are the Toolkit.</a:t>
            </a:r>
          </a:p>
          <a:p>
            <a:endParaRPr lang="en-GB" dirty="0"/>
          </a:p>
          <a:p>
            <a:r>
              <a:rPr lang="en-GB" dirty="0"/>
              <a:t>The data-facing components are contained in the Registry.</a:t>
            </a:r>
          </a:p>
          <a:p>
            <a:endParaRPr lang="en-GB" dirty="0"/>
          </a:p>
          <a:p>
            <a:r>
              <a:rPr lang="en-GB" dirty="0"/>
              <a:t>Applying the data capture and storage techniques in RDA Toolkit to the data architecture in the RDA Registry produces well-formed data for RDA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E34AA-D804-4CB9-B15D-A67A5BA83B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4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Working groups marked in green are active.</a:t>
            </a:r>
          </a:p>
          <a:p>
            <a:endParaRPr lang="en-GB" dirty="0"/>
          </a:p>
          <a:p>
            <a:r>
              <a:rPr lang="en-GB" dirty="0"/>
              <a:t>A new Rare Materials Working Group is about to be implemented.</a:t>
            </a:r>
          </a:p>
          <a:p>
            <a:endParaRPr lang="en-GB" dirty="0"/>
          </a:p>
          <a:p>
            <a:r>
              <a:rPr lang="en-GB" dirty="0"/>
              <a:t>This has taken priority over the new Archives Working Group, which is in the preliminary stages of planning.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305BC-47DC-496B-8740-7BEC34EFDE0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9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50950"/>
            <a:ext cx="4498975" cy="337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E55A1-B5C4-43AB-B7A3-7E1A9581DFF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9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E020-FFC6-4A67-9A17-0152BF438B9B}" type="datetimeFigureOut">
              <a:rPr lang="en-GB" smtClean="0"/>
              <a:t>13/10/2016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79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94D8E020-FFC6-4A67-9A17-0152BF438B9B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1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94D8E020-FFC6-4A67-9A17-0152BF438B9B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2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94D8E020-FFC6-4A67-9A17-0152BF438B9B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51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94D8E020-FFC6-4A67-9A17-0152BF438B9B}" type="datetimeFigureOut">
              <a:rPr lang="en-GB" smtClean="0"/>
              <a:t>13/10/2016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53336"/>
            <a:ext cx="1590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ws.geonames.org/3333229/" TargetMode="External"/><Relationship Id="rId2" Type="http://schemas.openxmlformats.org/officeDocument/2006/relationships/hyperlink" Target="http://dbpedia.org/resource/Edinburgh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rcofquality.com/wiki/rimmf3/" TargetMode="External"/><Relationship Id="rId3" Type="http://schemas.openxmlformats.org/officeDocument/2006/relationships/hyperlink" Target="mailto:rscchair@rdatoolkit.org" TargetMode="External"/><Relationship Id="rId7" Type="http://schemas.openxmlformats.org/officeDocument/2006/relationships/hyperlink" Target="http://metadataregistry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daregistry.info/" TargetMode="External"/><Relationship Id="rId5" Type="http://schemas.openxmlformats.org/officeDocument/2006/relationships/hyperlink" Target="http://www.rdatoolkit.org/" TargetMode="External"/><Relationship Id="rId4" Type="http://schemas.openxmlformats.org/officeDocument/2006/relationships/hyperlink" Target="http://www.rda-rsc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is RDA in the bibliographic universe?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Gordon Dunsire</a:t>
            </a:r>
          </a:p>
          <a:p>
            <a:r>
              <a:rPr lang="en-GB" dirty="0"/>
              <a:t>Presented to Standard RDA – </a:t>
            </a:r>
            <a:r>
              <a:rPr lang="en-GB" dirty="0" err="1"/>
              <a:t>korzyści</a:t>
            </a:r>
            <a:r>
              <a:rPr lang="en-GB" dirty="0"/>
              <a:t> i </a:t>
            </a:r>
            <a:r>
              <a:rPr lang="en-GB" dirty="0" err="1"/>
              <a:t>problemy</a:t>
            </a:r>
            <a:r>
              <a:rPr lang="en-GB" dirty="0"/>
              <a:t> </a:t>
            </a:r>
            <a:r>
              <a:rPr lang="en-GB" dirty="0" err="1"/>
              <a:t>związane</a:t>
            </a:r>
            <a:r>
              <a:rPr lang="en-GB" dirty="0"/>
              <a:t> z </a:t>
            </a:r>
            <a:r>
              <a:rPr lang="en-GB" dirty="0" err="1"/>
              <a:t>jego</a:t>
            </a:r>
            <a:r>
              <a:rPr lang="en-GB" dirty="0"/>
              <a:t> </a:t>
            </a:r>
            <a:r>
              <a:rPr lang="en-GB" dirty="0" err="1"/>
              <a:t>wdrożeniem</a:t>
            </a:r>
            <a:r>
              <a:rPr lang="en-GB" dirty="0"/>
              <a:t> = RDA standard – benefits and problems related to its implementation, Warsaw, Poland, 14 October 2016</a:t>
            </a:r>
          </a:p>
        </p:txBody>
      </p:sp>
    </p:spTree>
    <p:extLst>
      <p:ext uri="{BB962C8B-B14F-4D97-AF65-F5344CB8AC3E}">
        <p14:creationId xmlns:p14="http://schemas.microsoft.com/office/powerpoint/2010/main" val="3709485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" y="328756"/>
            <a:ext cx="7215909" cy="576488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48000" y="1588654"/>
            <a:ext cx="1948873" cy="4525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336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9" y="416789"/>
            <a:ext cx="7392398" cy="556635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66162" y="350981"/>
            <a:ext cx="2142836" cy="5195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40" y="1487630"/>
            <a:ext cx="4946195" cy="50086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812889" y="1671782"/>
            <a:ext cx="2142836" cy="3509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3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873" y="461819"/>
            <a:ext cx="3593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Local vocabularies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436" y="1707856"/>
            <a:ext cx="49144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Local terms in RDA vocabularies:</a:t>
            </a:r>
          </a:p>
          <a:p>
            <a:r>
              <a:rPr lang="en-GB" sz="2800" dirty="0"/>
              <a:t>Extensions and refinements</a:t>
            </a:r>
          </a:p>
          <a:p>
            <a:r>
              <a:rPr lang="en-GB" sz="2800" dirty="0"/>
              <a:t>(narrower/broader, equivalent)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5271" y="834827"/>
            <a:ext cx="2044855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Translations!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436" y="3508121"/>
            <a:ext cx="62522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Local vocabularies with similar semantics:</a:t>
            </a:r>
          </a:p>
          <a:p>
            <a:r>
              <a:rPr lang="en-GB" sz="2800" dirty="0"/>
              <a:t>Substitutions in local Application Profiles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1963" y="4877498"/>
            <a:ext cx="67102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Semantic coherency maintained</a:t>
            </a:r>
          </a:p>
          <a:p>
            <a:pPr algn="r"/>
            <a:r>
              <a:rPr lang="en-GB" sz="2800" dirty="0"/>
              <a:t>between OWL object and datatype properties and RDFS properties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4774" y="1931109"/>
            <a:ext cx="2455352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E.g.: Synonyms,</a:t>
            </a:r>
          </a:p>
          <a:p>
            <a:r>
              <a:rPr lang="en-GB" sz="2800" dirty="0"/>
              <a:t>localized terms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6064" y="4823523"/>
            <a:ext cx="1778051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Ex: Gender</a:t>
            </a:r>
          </a:p>
        </p:txBody>
      </p:sp>
    </p:spTree>
    <p:extLst>
      <p:ext uri="{BB962C8B-B14F-4D97-AF65-F5344CB8AC3E}">
        <p14:creationId xmlns:p14="http://schemas.microsoft.com/office/powerpoint/2010/main" val="309479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873" y="461819"/>
            <a:ext cx="4811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RDA RDF property family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093243"/>
              </p:ext>
            </p:extLst>
          </p:nvPr>
        </p:nvGraphicFramePr>
        <p:xfrm>
          <a:off x="1168173" y="1662544"/>
          <a:ext cx="7006008" cy="268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512">
                  <a:extLst>
                    <a:ext uri="{9D8B030D-6E8A-4147-A177-3AD203B41FA5}">
                      <a16:colId xmlns:a16="http://schemas.microsoft.com/office/drawing/2014/main" val="3577493736"/>
                    </a:ext>
                  </a:extLst>
                </a:gridCol>
                <a:gridCol w="3836623">
                  <a:extLst>
                    <a:ext uri="{9D8B030D-6E8A-4147-A177-3AD203B41FA5}">
                      <a16:colId xmlns:a16="http://schemas.microsoft.com/office/drawing/2014/main" val="1363963052"/>
                    </a:ext>
                  </a:extLst>
                </a:gridCol>
                <a:gridCol w="1278873">
                  <a:extLst>
                    <a:ext uri="{9D8B030D-6E8A-4147-A177-3AD203B41FA5}">
                      <a16:colId xmlns:a16="http://schemas.microsoft.com/office/drawing/2014/main" val="3864338243"/>
                    </a:ext>
                  </a:extLst>
                </a:gridCol>
              </a:tblGrid>
              <a:tr h="610336">
                <a:tc>
                  <a:txBody>
                    <a:bodyPr/>
                    <a:lstStyle/>
                    <a:p>
                      <a:pPr algn="r"/>
                      <a:r>
                        <a:rPr lang="en-GB" sz="2800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55492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ym typeface="Wingdings 2" panose="05020102010507070707" pitchFamily="18" charset="2"/>
                        </a:rPr>
                        <a:t>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Unconstrained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ym typeface="Wingdings 2" panose="05020102010507070707" pitchFamily="18" charset="2"/>
                        </a:rPr>
                        <a:t>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964199"/>
                  </a:ext>
                </a:extLst>
              </a:tr>
              <a:tr h="497105"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ym typeface="Wingdings 2" panose="05020102010507070707" pitchFamily="18" charset="2"/>
                        </a:rPr>
                        <a:t>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Canonical RDA (Toolkit)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ym typeface="Wingdings 2" panose="05020102010507070707" pitchFamily="18" charset="2"/>
                        </a:rPr>
                        <a:t>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56257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ym typeface="Wingdings 2" panose="05020102010507070707" pitchFamily="18" charset="2"/>
                        </a:rPr>
                        <a:t>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Object 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47770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ym typeface="Wingdings 2" panose="05020102010507070707" pitchFamily="18" charset="2"/>
                        </a:rPr>
                        <a:t>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Datatype 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234972"/>
                  </a:ext>
                </a:extLst>
              </a:tr>
            </a:tbl>
          </a:graphicData>
        </a:graphic>
      </p:graphicFrame>
      <p:sp>
        <p:nvSpPr>
          <p:cNvPr id="4" name="Arrow: Curved Right 3"/>
          <p:cNvSpPr/>
          <p:nvPr/>
        </p:nvSpPr>
        <p:spPr>
          <a:xfrm flipV="1">
            <a:off x="757381" y="3074952"/>
            <a:ext cx="323274" cy="1127592"/>
          </a:xfrm>
          <a:prstGeom prst="curvedRightArrow">
            <a:avLst>
              <a:gd name="adj1" fmla="val 25000"/>
              <a:gd name="adj2" fmla="val 50000"/>
              <a:gd name="adj3" fmla="val 35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Arrow: Curved Right 4"/>
          <p:cNvSpPr/>
          <p:nvPr/>
        </p:nvSpPr>
        <p:spPr>
          <a:xfrm flipV="1">
            <a:off x="738909" y="3079759"/>
            <a:ext cx="341746" cy="55898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rrow: Curved Right 5"/>
          <p:cNvSpPr/>
          <p:nvPr/>
        </p:nvSpPr>
        <p:spPr>
          <a:xfrm flipV="1">
            <a:off x="738909" y="2515963"/>
            <a:ext cx="341746" cy="55898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666" y="4519711"/>
            <a:ext cx="1711431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GB" sz="2000" dirty="0" err="1"/>
              <a:t>subPropertyOf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54501" y="5094012"/>
            <a:ext cx="6166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Unconstrained properties generalize RDA</a:t>
            </a:r>
          </a:p>
          <a:p>
            <a:pPr algn="ctr"/>
            <a:r>
              <a:rPr lang="en-GB" sz="2800" dirty="0"/>
              <a:t>for non-FRBR/LRM models</a:t>
            </a:r>
          </a:p>
        </p:txBody>
      </p:sp>
    </p:spTree>
    <p:extLst>
      <p:ext uri="{BB962C8B-B14F-4D97-AF65-F5344CB8AC3E}">
        <p14:creationId xmlns:p14="http://schemas.microsoft.com/office/powerpoint/2010/main" val="347006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3" y="261214"/>
            <a:ext cx="7460279" cy="58994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8690" y="4128654"/>
            <a:ext cx="3278462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In development: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BIBFRAME (stable?)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Dublin 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LRM (when published)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schema.org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8271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902" y="2828836"/>
            <a:ext cx="6100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Where is RDA in the universe of</a:t>
            </a:r>
          </a:p>
          <a:p>
            <a:pPr algn="ctr"/>
            <a:r>
              <a:rPr lang="en-GB" sz="3600" dirty="0"/>
              <a:t>language?</a:t>
            </a:r>
          </a:p>
        </p:txBody>
      </p:sp>
    </p:spTree>
    <p:extLst>
      <p:ext uri="{BB962C8B-B14F-4D97-AF65-F5344CB8AC3E}">
        <p14:creationId xmlns:p14="http://schemas.microsoft.com/office/powerpoint/2010/main" val="3115526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253" y="2179781"/>
            <a:ext cx="149912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Arabic</a:t>
            </a:r>
          </a:p>
          <a:p>
            <a:r>
              <a:rPr lang="en-GB" sz="3200" dirty="0"/>
              <a:t>Catalan</a:t>
            </a:r>
          </a:p>
          <a:p>
            <a:r>
              <a:rPr lang="en-GB" sz="3200" dirty="0"/>
              <a:t>Chinese</a:t>
            </a:r>
          </a:p>
          <a:p>
            <a:r>
              <a:rPr lang="en-GB" sz="3200" dirty="0"/>
              <a:t>Danish</a:t>
            </a:r>
          </a:p>
          <a:p>
            <a:r>
              <a:rPr lang="en-GB" sz="3200" dirty="0"/>
              <a:t>Dutch</a:t>
            </a:r>
          </a:p>
          <a:p>
            <a:r>
              <a:rPr lang="en-GB" sz="3200" dirty="0"/>
              <a:t>Finnish</a:t>
            </a:r>
          </a:p>
          <a:p>
            <a:r>
              <a:rPr lang="en-GB" sz="3200" dirty="0"/>
              <a:t>French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1101" y="2179781"/>
            <a:ext cx="200587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German</a:t>
            </a:r>
          </a:p>
          <a:p>
            <a:r>
              <a:rPr lang="en-GB" sz="3200" dirty="0"/>
              <a:t>Greek</a:t>
            </a:r>
          </a:p>
          <a:p>
            <a:r>
              <a:rPr lang="en-GB" sz="3200" dirty="0"/>
              <a:t>Hebrew</a:t>
            </a:r>
          </a:p>
          <a:p>
            <a:r>
              <a:rPr lang="en-GB" sz="3200" dirty="0"/>
              <a:t>Icelandic</a:t>
            </a:r>
          </a:p>
          <a:p>
            <a:r>
              <a:rPr lang="en-GB" sz="3200" dirty="0"/>
              <a:t>Italian</a:t>
            </a:r>
          </a:p>
          <a:p>
            <a:r>
              <a:rPr lang="en-GB" sz="3200" dirty="0"/>
              <a:t>Latvian</a:t>
            </a:r>
          </a:p>
          <a:p>
            <a:r>
              <a:rPr lang="en-GB" sz="3200" dirty="0"/>
              <a:t>Norwegian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6691" y="2179781"/>
            <a:ext cx="216059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Portuguese</a:t>
            </a:r>
          </a:p>
          <a:p>
            <a:r>
              <a:rPr lang="en-GB" sz="3200" dirty="0"/>
              <a:t>Slovak</a:t>
            </a:r>
          </a:p>
          <a:p>
            <a:r>
              <a:rPr lang="en-GB" sz="3200" dirty="0"/>
              <a:t>Slovene</a:t>
            </a:r>
          </a:p>
          <a:p>
            <a:r>
              <a:rPr lang="en-GB" sz="3200" dirty="0"/>
              <a:t>Spanish</a:t>
            </a:r>
          </a:p>
          <a:p>
            <a:r>
              <a:rPr lang="en-GB" sz="3200" dirty="0"/>
              <a:t>Swedish</a:t>
            </a:r>
          </a:p>
          <a:p>
            <a:r>
              <a:rPr lang="en-GB" sz="3200" dirty="0"/>
              <a:t>Ukrainian</a:t>
            </a:r>
          </a:p>
          <a:p>
            <a:r>
              <a:rPr lang="en-GB" sz="3200" dirty="0"/>
              <a:t>Vietnamese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493776"/>
            <a:ext cx="6362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Full or partial translations of RDA</a:t>
            </a:r>
          </a:p>
          <a:p>
            <a:r>
              <a:rPr lang="en-GB" sz="3600" dirty="0"/>
              <a:t>published or in development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8027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Curved Left 5"/>
          <p:cNvSpPr/>
          <p:nvPr/>
        </p:nvSpPr>
        <p:spPr>
          <a:xfrm>
            <a:off x="6611511" y="3260724"/>
            <a:ext cx="969818" cy="2281383"/>
          </a:xfrm>
          <a:prstGeom prst="curvedLeftArrow">
            <a:avLst>
              <a:gd name="adj1" fmla="val 2887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1" y="259195"/>
            <a:ext cx="6270371" cy="600305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302327" y="1524000"/>
            <a:ext cx="2115128" cy="6003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714442" y="2244436"/>
            <a:ext cx="2209003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One URI</a:t>
            </a:r>
          </a:p>
          <a:p>
            <a:pPr algn="ctr"/>
            <a:r>
              <a:rPr lang="en-GB" sz="2400" dirty="0"/>
              <a:t>Many languages</a:t>
            </a:r>
          </a:p>
        </p:txBody>
      </p:sp>
    </p:spTree>
    <p:extLst>
      <p:ext uri="{BB962C8B-B14F-4D97-AF65-F5344CB8AC3E}">
        <p14:creationId xmlns:p14="http://schemas.microsoft.com/office/powerpoint/2010/main" val="419481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ordon\AppData\Local\Temp\x10sctm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6" y="712213"/>
            <a:ext cx="8705756" cy="605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0423" y="6186935"/>
            <a:ext cx="2055563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French cataloguer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146" y="168267"/>
            <a:ext cx="6961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Multilingual global data: Example from RIMMF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49177" y="6186935"/>
            <a:ext cx="221124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German translation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0144" y="6186935"/>
            <a:ext cx="1619033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Swedish work</a:t>
            </a:r>
          </a:p>
        </p:txBody>
      </p:sp>
      <p:sp>
        <p:nvSpPr>
          <p:cNvPr id="8" name="Oval 7"/>
          <p:cNvSpPr/>
          <p:nvPr/>
        </p:nvSpPr>
        <p:spPr>
          <a:xfrm>
            <a:off x="3380509" y="3796145"/>
            <a:ext cx="674255" cy="3232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441731" y="2165927"/>
            <a:ext cx="674255" cy="3232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5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902" y="2828836"/>
            <a:ext cx="6100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Where is RDA in the universe of</a:t>
            </a:r>
          </a:p>
          <a:p>
            <a:pPr algn="ctr"/>
            <a:r>
              <a:rPr lang="en-GB" sz="3600" dirty="0"/>
              <a:t> cultural heritage standards?</a:t>
            </a:r>
          </a:p>
        </p:txBody>
      </p:sp>
    </p:spTree>
    <p:extLst>
      <p:ext uri="{BB962C8B-B14F-4D97-AF65-F5344CB8AC3E}">
        <p14:creationId xmlns:p14="http://schemas.microsoft.com/office/powerpoint/2010/main" val="290220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902" y="2828836"/>
            <a:ext cx="6100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Where is RDA in the universe of</a:t>
            </a:r>
          </a:p>
          <a:p>
            <a:pPr algn="ctr"/>
            <a:r>
              <a:rPr lang="en-GB" sz="3600" dirty="0"/>
              <a:t>data?</a:t>
            </a:r>
          </a:p>
        </p:txBody>
      </p:sp>
    </p:spTree>
    <p:extLst>
      <p:ext uri="{BB962C8B-B14F-4D97-AF65-F5344CB8AC3E}">
        <p14:creationId xmlns:p14="http://schemas.microsoft.com/office/powerpoint/2010/main" val="1519763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59" y="1330592"/>
            <a:ext cx="81247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LRM “a high-level conceptual model … intended as a guide or basis on which to elaborate cataloguing rules”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" y="493776"/>
            <a:ext cx="3835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FRBR-LRM and RDA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10212" y="2347967"/>
            <a:ext cx="480891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RDA guidance, instructions, elements</a:t>
            </a:r>
          </a:p>
        </p:txBody>
      </p:sp>
      <p:sp>
        <p:nvSpPr>
          <p:cNvPr id="5" name="Bent Arrow 4"/>
          <p:cNvSpPr/>
          <p:nvPr/>
        </p:nvSpPr>
        <p:spPr>
          <a:xfrm flipV="1">
            <a:off x="3085173" y="2170797"/>
            <a:ext cx="825039" cy="55445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4712824"/>
            <a:ext cx="81247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LRM “this model is developed very much with semantic web technologies in mind”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0620" y="5751699"/>
            <a:ext cx="38885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RDA linked data communities</a:t>
            </a:r>
          </a:p>
        </p:txBody>
      </p:sp>
      <p:sp>
        <p:nvSpPr>
          <p:cNvPr id="8" name="Bent Arrow 7"/>
          <p:cNvSpPr/>
          <p:nvPr/>
        </p:nvSpPr>
        <p:spPr>
          <a:xfrm flipV="1">
            <a:off x="4005581" y="5552748"/>
            <a:ext cx="825039" cy="55445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58" y="3019768"/>
            <a:ext cx="812476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“operates at a greater level of generality than </a:t>
            </a:r>
            <a:r>
              <a:rPr lang="en-GB" sz="2400" dirty="0" err="1"/>
              <a:t>FRBRoo</a:t>
            </a:r>
            <a:r>
              <a:rPr lang="en-GB" sz="2400" dirty="0"/>
              <a:t>, which seeks to be comparable in terms of generality with CIDOC CRM”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2544" y="4058643"/>
            <a:ext cx="451658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RDA cultural heritage communities</a:t>
            </a:r>
          </a:p>
        </p:txBody>
      </p:sp>
      <p:sp>
        <p:nvSpPr>
          <p:cNvPr id="11" name="Bent Arrow 10"/>
          <p:cNvSpPr/>
          <p:nvPr/>
        </p:nvSpPr>
        <p:spPr>
          <a:xfrm flipV="1">
            <a:off x="3377505" y="3850765"/>
            <a:ext cx="825039" cy="55445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2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LRM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More entities (</a:t>
            </a:r>
            <a:r>
              <a:rPr lang="en-GB" dirty="0" err="1"/>
              <a:t>Nomen</a:t>
            </a:r>
            <a:r>
              <a:rPr lang="en-GB" dirty="0"/>
              <a:t>, Place, Time-span, Agent, Collective Agent)</a:t>
            </a:r>
          </a:p>
          <a:p>
            <a:r>
              <a:rPr lang="en-GB" dirty="0"/>
              <a:t>Shift from attributes to relationships</a:t>
            </a:r>
          </a:p>
          <a:p>
            <a:r>
              <a:rPr lang="en-GB" dirty="0"/>
              <a:t>RDA as a refinement of LRM high-level entities, attributes, and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843795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urved Connector 9"/>
          <p:cNvCxnSpPr>
            <a:stCxn id="68" idx="6"/>
            <a:endCxn id="63" idx="2"/>
          </p:cNvCxnSpPr>
          <p:nvPr/>
        </p:nvCxnSpPr>
        <p:spPr>
          <a:xfrm>
            <a:off x="5015198" y="1695796"/>
            <a:ext cx="1774171" cy="531579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82916" y="1406691"/>
            <a:ext cx="177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has appellation</a:t>
            </a:r>
          </a:p>
        </p:txBody>
      </p:sp>
      <p:cxnSp>
        <p:nvCxnSpPr>
          <p:cNvPr id="29" name="Curved Connector 28"/>
          <p:cNvCxnSpPr>
            <a:stCxn id="74" idx="0"/>
            <a:endCxn id="71" idx="4"/>
          </p:cNvCxnSpPr>
          <p:nvPr/>
        </p:nvCxnSpPr>
        <p:spPr>
          <a:xfrm rot="5400000" flipH="1" flipV="1">
            <a:off x="4474133" y="5212255"/>
            <a:ext cx="309386" cy="346106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72" idx="0"/>
            <a:endCxn id="71" idx="4"/>
          </p:cNvCxnSpPr>
          <p:nvPr/>
        </p:nvCxnSpPr>
        <p:spPr>
          <a:xfrm rot="16200000" flipV="1">
            <a:off x="4809851" y="5222643"/>
            <a:ext cx="312728" cy="328672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68" idx="6"/>
            <a:endCxn id="65" idx="2"/>
          </p:cNvCxnSpPr>
          <p:nvPr/>
        </p:nvCxnSpPr>
        <p:spPr>
          <a:xfrm>
            <a:off x="5015198" y="1695796"/>
            <a:ext cx="1989440" cy="1691684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68" idx="6"/>
            <a:endCxn id="66" idx="2"/>
          </p:cNvCxnSpPr>
          <p:nvPr/>
        </p:nvCxnSpPr>
        <p:spPr>
          <a:xfrm>
            <a:off x="5015198" y="1695796"/>
            <a:ext cx="1537488" cy="285179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83" idx="0"/>
            <a:endCxn id="69" idx="4"/>
          </p:cNvCxnSpPr>
          <p:nvPr/>
        </p:nvCxnSpPr>
        <p:spPr>
          <a:xfrm rot="5400000" flipH="1" flipV="1">
            <a:off x="2415492" y="4613717"/>
            <a:ext cx="1874263" cy="1270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71" idx="0"/>
            <a:endCxn id="69" idx="4"/>
          </p:cNvCxnSpPr>
          <p:nvPr/>
        </p:nvCxnSpPr>
        <p:spPr>
          <a:xfrm rot="16200000" flipV="1">
            <a:off x="3971064" y="3058144"/>
            <a:ext cx="212374" cy="1449256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75" idx="6"/>
            <a:endCxn id="69" idx="2"/>
          </p:cNvCxnSpPr>
          <p:nvPr/>
        </p:nvCxnSpPr>
        <p:spPr>
          <a:xfrm>
            <a:off x="1363638" y="2174675"/>
            <a:ext cx="1256078" cy="1134037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80" idx="6"/>
            <a:endCxn id="69" idx="2"/>
          </p:cNvCxnSpPr>
          <p:nvPr/>
        </p:nvCxnSpPr>
        <p:spPr>
          <a:xfrm>
            <a:off x="1273472" y="2942245"/>
            <a:ext cx="1346244" cy="366467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81" idx="6"/>
            <a:endCxn id="69" idx="2"/>
          </p:cNvCxnSpPr>
          <p:nvPr/>
        </p:nvCxnSpPr>
        <p:spPr>
          <a:xfrm flipV="1">
            <a:off x="1355748" y="3308712"/>
            <a:ext cx="1263968" cy="401103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82" idx="6"/>
            <a:endCxn id="69" idx="2"/>
          </p:cNvCxnSpPr>
          <p:nvPr/>
        </p:nvCxnSpPr>
        <p:spPr>
          <a:xfrm flipV="1">
            <a:off x="1202467" y="3308712"/>
            <a:ext cx="1417249" cy="1168672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012614" y="2498433"/>
            <a:ext cx="1500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created by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021311" y="3768613"/>
            <a:ext cx="2019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associated with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338147" y="514756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type of</a:t>
            </a:r>
          </a:p>
        </p:txBody>
      </p:sp>
      <p:sp>
        <p:nvSpPr>
          <p:cNvPr id="79" name="Down Arrow 78"/>
          <p:cNvSpPr/>
          <p:nvPr/>
        </p:nvSpPr>
        <p:spPr>
          <a:xfrm>
            <a:off x="4195708" y="2202033"/>
            <a:ext cx="654601" cy="335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2068091" y="1186370"/>
            <a:ext cx="1856886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Any Thing:</a:t>
            </a:r>
          </a:p>
          <a:p>
            <a:r>
              <a:rPr lang="en-GB" sz="2000" dirty="0"/>
              <a:t>Covers all other types of thing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67489" y="4437911"/>
            <a:ext cx="1643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is modified by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4360" y="493776"/>
            <a:ext cx="5336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FRBR-LRM and RDA entities</a:t>
            </a:r>
            <a:endParaRPr lang="en-US" sz="3600" dirty="0"/>
          </a:p>
        </p:txBody>
      </p:sp>
      <p:sp>
        <p:nvSpPr>
          <p:cNvPr id="63" name="TextBox 62"/>
          <p:cNvSpPr txBox="1"/>
          <p:nvPr/>
        </p:nvSpPr>
        <p:spPr>
          <a:xfrm>
            <a:off x="6789369" y="1859501"/>
            <a:ext cx="1772195" cy="735747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 err="1"/>
              <a:t>Nomen</a:t>
            </a:r>
            <a:endParaRPr lang="en-GB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7004638" y="3019606"/>
            <a:ext cx="1341657" cy="735747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Place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552686" y="4179712"/>
            <a:ext cx="2245561" cy="735747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Timespan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040784" y="1327922"/>
            <a:ext cx="974414" cy="735747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Res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619716" y="2940838"/>
            <a:ext cx="1465814" cy="735747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Agent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679324" y="3888959"/>
            <a:ext cx="2245109" cy="134165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Collective</a:t>
            </a:r>
          </a:p>
          <a:p>
            <a:pPr algn="ctr"/>
            <a:r>
              <a:rPr lang="en-GB" sz="2800" dirty="0"/>
              <a:t>Agent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866593" y="5543343"/>
            <a:ext cx="527916" cy="735747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C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09847" y="5540001"/>
            <a:ext cx="491851" cy="735747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F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55391" y="1806801"/>
            <a:ext cx="708247" cy="735747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5556" y="2574371"/>
            <a:ext cx="527916" cy="735747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63280" y="3341941"/>
            <a:ext cx="692468" cy="735747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16561" y="4109510"/>
            <a:ext cx="385906" cy="735747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965815" y="5550848"/>
            <a:ext cx="773616" cy="735747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P*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941740" y="3416617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type of</a:t>
            </a:r>
          </a:p>
        </p:txBody>
      </p:sp>
    </p:spTree>
    <p:extLst>
      <p:ext uri="{BB962C8B-B14F-4D97-AF65-F5344CB8AC3E}">
        <p14:creationId xmlns:p14="http://schemas.microsoft.com/office/powerpoint/2010/main" val="167918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6" grpId="0"/>
      <p:bldP spid="77" grpId="0"/>
      <p:bldP spid="78" grpId="0"/>
      <p:bldP spid="60" grpId="0"/>
      <p:bldP spid="63" grpId="0" animBg="1"/>
      <p:bldP spid="65" grpId="0" animBg="1"/>
      <p:bldP spid="66" grpId="0" animBg="1"/>
      <p:bldP spid="69" grpId="0" animBg="1"/>
      <p:bldP spid="71" grpId="0" animBg="1"/>
      <p:bldP spid="72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1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460781" y="1574931"/>
            <a:ext cx="914400" cy="1139094"/>
            <a:chOff x="1857088" y="2121408"/>
            <a:chExt cx="914400" cy="1139094"/>
          </a:xfrm>
        </p:grpSpPr>
        <p:sp>
          <p:nvSpPr>
            <p:cNvPr id="8" name="Oval 7"/>
            <p:cNvSpPr/>
            <p:nvPr/>
          </p:nvSpPr>
          <p:spPr>
            <a:xfrm>
              <a:off x="1857088" y="2121408"/>
              <a:ext cx="914400" cy="113909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76443" y="2261355"/>
              <a:ext cx="875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Res2</a:t>
              </a:r>
              <a:endParaRPr lang="en-US" sz="2800" dirty="0"/>
            </a:p>
          </p:txBody>
        </p:sp>
      </p:grpSp>
      <p:cxnSp>
        <p:nvCxnSpPr>
          <p:cNvPr id="10" name="Curved Connector 9"/>
          <p:cNvCxnSpPr>
            <a:stCxn id="12" idx="6"/>
            <a:endCxn id="8" idx="2"/>
          </p:cNvCxnSpPr>
          <p:nvPr/>
        </p:nvCxnSpPr>
        <p:spPr>
          <a:xfrm>
            <a:off x="2444925" y="2144478"/>
            <a:ext cx="2015856" cy="1270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530525" y="1549548"/>
            <a:ext cx="914400" cy="1189860"/>
            <a:chOff x="1857088" y="2182165"/>
            <a:chExt cx="914400" cy="1189860"/>
          </a:xfrm>
        </p:grpSpPr>
        <p:sp>
          <p:nvSpPr>
            <p:cNvPr id="12" name="Oval 11"/>
            <p:cNvSpPr/>
            <p:nvPr/>
          </p:nvSpPr>
          <p:spPr>
            <a:xfrm>
              <a:off x="1857088" y="2182165"/>
              <a:ext cx="914400" cy="118986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6444" y="2326142"/>
              <a:ext cx="875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Res1</a:t>
              </a:r>
              <a:endParaRPr lang="en-US" sz="2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25524" y="1579928"/>
            <a:ext cx="2019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associated with</a:t>
            </a:r>
          </a:p>
        </p:txBody>
      </p:sp>
      <p:cxnSp>
        <p:nvCxnSpPr>
          <p:cNvPr id="15" name="Curved Connector 14"/>
          <p:cNvCxnSpPr>
            <a:stCxn id="12" idx="5"/>
            <a:endCxn id="8" idx="3"/>
          </p:cNvCxnSpPr>
          <p:nvPr/>
        </p:nvCxnSpPr>
        <p:spPr>
          <a:xfrm rot="5400000" flipH="1" flipV="1">
            <a:off x="3443879" y="1414344"/>
            <a:ext cx="17948" cy="2283678"/>
          </a:xfrm>
          <a:prstGeom prst="curvedConnector3">
            <a:avLst>
              <a:gd name="adj1" fmla="val -2244545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91389" y="2324457"/>
            <a:ext cx="1354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has creator</a:t>
            </a:r>
          </a:p>
        </p:txBody>
      </p:sp>
      <p:cxnSp>
        <p:nvCxnSpPr>
          <p:cNvPr id="20" name="Curved Connector 19"/>
          <p:cNvCxnSpPr>
            <a:stCxn id="12" idx="4"/>
            <a:endCxn id="8" idx="4"/>
          </p:cNvCxnSpPr>
          <p:nvPr/>
        </p:nvCxnSpPr>
        <p:spPr>
          <a:xfrm rot="5400000" flipH="1" flipV="1">
            <a:off x="3440161" y="1261589"/>
            <a:ext cx="25383" cy="2930256"/>
          </a:xfrm>
          <a:prstGeom prst="curvedConnector3">
            <a:avLst>
              <a:gd name="adj1" fmla="val -900603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62823" y="2956860"/>
            <a:ext cx="114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has artist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6959330" y="1816681"/>
            <a:ext cx="567852" cy="11768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476138" y="1191658"/>
            <a:ext cx="3534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Coarse/General/Global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78625" y="3095360"/>
            <a:ext cx="2929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Fine/Specific/Local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561738" y="3549754"/>
            <a:ext cx="914400" cy="1196860"/>
            <a:chOff x="1857088" y="2121408"/>
            <a:chExt cx="914400" cy="1196860"/>
          </a:xfrm>
        </p:grpSpPr>
        <p:sp>
          <p:nvSpPr>
            <p:cNvPr id="28" name="Oval 27"/>
            <p:cNvSpPr/>
            <p:nvPr/>
          </p:nvSpPr>
          <p:spPr>
            <a:xfrm>
              <a:off x="1857088" y="2121408"/>
              <a:ext cx="914400" cy="119686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76444" y="2326142"/>
              <a:ext cx="875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Res2</a:t>
              </a:r>
              <a:endParaRPr lang="en-US" sz="2800" dirty="0"/>
            </a:p>
          </p:txBody>
        </p:sp>
      </p:grpSp>
      <p:cxnSp>
        <p:nvCxnSpPr>
          <p:cNvPr id="30" name="Curved Connector 29"/>
          <p:cNvCxnSpPr>
            <a:stCxn id="32" idx="6"/>
            <a:endCxn id="28" idx="2"/>
          </p:cNvCxnSpPr>
          <p:nvPr/>
        </p:nvCxnSpPr>
        <p:spPr>
          <a:xfrm>
            <a:off x="2545882" y="4148184"/>
            <a:ext cx="2015856" cy="1270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631482" y="3549754"/>
            <a:ext cx="914400" cy="1196860"/>
            <a:chOff x="1857088" y="2121408"/>
            <a:chExt cx="914400" cy="1196860"/>
          </a:xfrm>
        </p:grpSpPr>
        <p:sp>
          <p:nvSpPr>
            <p:cNvPr id="32" name="Oval 31"/>
            <p:cNvSpPr/>
            <p:nvPr/>
          </p:nvSpPr>
          <p:spPr>
            <a:xfrm>
              <a:off x="1857088" y="2121408"/>
              <a:ext cx="914400" cy="119686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76444" y="2326142"/>
              <a:ext cx="875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Res1</a:t>
              </a:r>
              <a:endParaRPr lang="en-US" sz="28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526481" y="3610512"/>
            <a:ext cx="2019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associated with</a:t>
            </a:r>
          </a:p>
        </p:txBody>
      </p:sp>
      <p:cxnSp>
        <p:nvCxnSpPr>
          <p:cNvPr id="35" name="Curved Connector 34"/>
          <p:cNvCxnSpPr>
            <a:stCxn id="32" idx="5"/>
            <a:endCxn id="28" idx="3"/>
          </p:cNvCxnSpPr>
          <p:nvPr/>
        </p:nvCxnSpPr>
        <p:spPr>
          <a:xfrm rot="16200000" flipH="1">
            <a:off x="3553810" y="3429499"/>
            <a:ext cx="12700" cy="2283678"/>
          </a:xfrm>
          <a:prstGeom prst="curvedConnector3">
            <a:avLst>
              <a:gd name="adj1" fmla="val 3180126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51235" y="4399148"/>
            <a:ext cx="1774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derivative (E)</a:t>
            </a:r>
          </a:p>
        </p:txBody>
      </p:sp>
      <p:cxnSp>
        <p:nvCxnSpPr>
          <p:cNvPr id="37" name="Curved Connector 36"/>
          <p:cNvCxnSpPr>
            <a:stCxn id="32" idx="4"/>
            <a:endCxn id="28" idx="4"/>
          </p:cNvCxnSpPr>
          <p:nvPr/>
        </p:nvCxnSpPr>
        <p:spPr>
          <a:xfrm rot="16200000" flipH="1">
            <a:off x="3553810" y="3281486"/>
            <a:ext cx="12700" cy="2930256"/>
          </a:xfrm>
          <a:prstGeom prst="curvedConnector3">
            <a:avLst>
              <a:gd name="adj1" fmla="val 180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10635" y="4966214"/>
            <a:ext cx="1886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adapted as (E)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68288" y="5341545"/>
            <a:ext cx="333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adapted as graphic novel (E)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4403" y="415038"/>
            <a:ext cx="3655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RDA refines LRM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13622" y="2184776"/>
            <a:ext cx="554967" cy="51935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W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91890" y="2171151"/>
            <a:ext cx="455785" cy="51935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07352" y="4183123"/>
            <a:ext cx="417464" cy="51935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863593" y="4174320"/>
            <a:ext cx="417464" cy="51935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08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3" grpId="0"/>
      <p:bldP spid="24" grpId="0" animBg="1"/>
      <p:bldP spid="25" grpId="0"/>
      <p:bldP spid="26" grpId="0"/>
      <p:bldP spid="34" grpId="0"/>
      <p:bldP spid="36" grpId="0"/>
      <p:bldP spid="38" grpId="0"/>
      <p:bldP spid="39" grpId="0"/>
      <p:bldP spid="22" grpId="0" animBg="1"/>
      <p:bldP spid="54" grpId="0" animBg="1"/>
      <p:bldP spid="55" grpId="0" animBg="1"/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493776"/>
            <a:ext cx="6096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From attributes to relationships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863375" y="3762881"/>
            <a:ext cx="555904" cy="523220"/>
            <a:chOff x="1758173" y="2326142"/>
            <a:chExt cx="555904" cy="523220"/>
          </a:xfrm>
        </p:grpSpPr>
        <p:sp>
          <p:nvSpPr>
            <p:cNvPr id="4" name="Oval 3"/>
            <p:cNvSpPr/>
            <p:nvPr/>
          </p:nvSpPr>
          <p:spPr>
            <a:xfrm>
              <a:off x="1758173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89904" y="2326142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M</a:t>
              </a:r>
              <a:endParaRPr lang="en-US" sz="2800" dirty="0"/>
            </a:p>
          </p:txBody>
        </p:sp>
      </p:grpSp>
      <p:cxnSp>
        <p:nvCxnSpPr>
          <p:cNvPr id="6" name="Curved Connector 5"/>
          <p:cNvCxnSpPr>
            <a:stCxn id="5" idx="0"/>
            <a:endCxn id="8" idx="2"/>
          </p:cNvCxnSpPr>
          <p:nvPr/>
        </p:nvCxnSpPr>
        <p:spPr>
          <a:xfrm rot="5400000" flipH="1" flipV="1">
            <a:off x="2103306" y="2202095"/>
            <a:ext cx="598808" cy="2522765"/>
          </a:xfrm>
          <a:prstGeom prst="curvedConnector2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664093" y="2835578"/>
            <a:ext cx="1031764" cy="656990"/>
            <a:chOff x="1836446" y="2260272"/>
            <a:chExt cx="1031764" cy="656990"/>
          </a:xfrm>
        </p:grpSpPr>
        <p:sp>
          <p:nvSpPr>
            <p:cNvPr id="8" name="Oval 7"/>
            <p:cNvSpPr/>
            <p:nvPr/>
          </p:nvSpPr>
          <p:spPr>
            <a:xfrm>
              <a:off x="1836446" y="2260272"/>
              <a:ext cx="1031764" cy="65699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75275" y="2327157"/>
              <a:ext cx="9541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Place</a:t>
              </a:r>
              <a:endParaRPr lang="en-US" sz="2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46374" y="4549668"/>
            <a:ext cx="1667203" cy="720436"/>
            <a:chOff x="1976540" y="3666573"/>
            <a:chExt cx="1667203" cy="720436"/>
          </a:xfrm>
        </p:grpSpPr>
        <p:sp>
          <p:nvSpPr>
            <p:cNvPr id="11" name="Oval 10"/>
            <p:cNvSpPr/>
            <p:nvPr/>
          </p:nvSpPr>
          <p:spPr>
            <a:xfrm>
              <a:off x="1976540" y="3666573"/>
              <a:ext cx="1667203" cy="720436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11685" y="3765181"/>
              <a:ext cx="15969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Timespan</a:t>
              </a:r>
              <a:endParaRPr lang="en-US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02023" y="3759508"/>
            <a:ext cx="555904" cy="523220"/>
            <a:chOff x="1737360" y="2326142"/>
            <a:chExt cx="555904" cy="523220"/>
          </a:xfrm>
        </p:grpSpPr>
        <p:sp>
          <p:nvSpPr>
            <p:cNvPr id="17" name="Oval 16"/>
            <p:cNvSpPr/>
            <p:nvPr/>
          </p:nvSpPr>
          <p:spPr>
            <a:xfrm>
              <a:off x="1737360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27600" y="2326142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</a:t>
              </a:r>
              <a:endParaRPr lang="en-US" sz="28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13688" y="2763962"/>
            <a:ext cx="2650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has place of publication</a:t>
            </a:r>
          </a:p>
        </p:txBody>
      </p:sp>
      <p:cxnSp>
        <p:nvCxnSpPr>
          <p:cNvPr id="21" name="Curved Connector 20"/>
          <p:cNvCxnSpPr>
            <a:stCxn id="4" idx="6"/>
            <a:endCxn id="17" idx="2"/>
          </p:cNvCxnSpPr>
          <p:nvPr/>
        </p:nvCxnSpPr>
        <p:spPr>
          <a:xfrm flipV="1">
            <a:off x="1419279" y="4021118"/>
            <a:ext cx="2482744" cy="3373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77789" y="3575077"/>
            <a:ext cx="2387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has publisher’s name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3375" y="4943091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has date of publication</a:t>
            </a:r>
          </a:p>
        </p:txBody>
      </p:sp>
      <p:cxnSp>
        <p:nvCxnSpPr>
          <p:cNvPr id="27" name="Curved Connector 26"/>
          <p:cNvCxnSpPr>
            <a:stCxn id="5" idx="2"/>
            <a:endCxn id="11" idx="2"/>
          </p:cNvCxnSpPr>
          <p:nvPr/>
        </p:nvCxnSpPr>
        <p:spPr>
          <a:xfrm rot="16200000" flipH="1">
            <a:off x="1931959" y="3495470"/>
            <a:ext cx="623785" cy="2205046"/>
          </a:xfrm>
          <a:prstGeom prst="curvedConnector2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5240535" y="2831823"/>
            <a:ext cx="1589767" cy="656990"/>
            <a:chOff x="1836445" y="2260272"/>
            <a:chExt cx="1589767" cy="656990"/>
          </a:xfrm>
        </p:grpSpPr>
        <p:sp>
          <p:nvSpPr>
            <p:cNvPr id="34" name="Oval 33"/>
            <p:cNvSpPr/>
            <p:nvPr/>
          </p:nvSpPr>
          <p:spPr>
            <a:xfrm>
              <a:off x="1836445" y="2260272"/>
              <a:ext cx="1589767" cy="65699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01188" y="2327157"/>
              <a:ext cx="126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err="1"/>
                <a:t>Nomen</a:t>
              </a:r>
              <a:endParaRPr lang="en-US" sz="28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40534" y="3692623"/>
            <a:ext cx="1589767" cy="656990"/>
            <a:chOff x="1836445" y="2260272"/>
            <a:chExt cx="1589767" cy="656990"/>
          </a:xfrm>
        </p:grpSpPr>
        <p:sp>
          <p:nvSpPr>
            <p:cNvPr id="37" name="Oval 36"/>
            <p:cNvSpPr/>
            <p:nvPr/>
          </p:nvSpPr>
          <p:spPr>
            <a:xfrm>
              <a:off x="1836445" y="2260272"/>
              <a:ext cx="1589767" cy="65699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01188" y="2327157"/>
              <a:ext cx="126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err="1"/>
                <a:t>Nomen</a:t>
              </a:r>
              <a:endParaRPr lang="en-US" sz="2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40534" y="4581391"/>
            <a:ext cx="1589767" cy="656990"/>
            <a:chOff x="1836445" y="2260272"/>
            <a:chExt cx="1589767" cy="656990"/>
          </a:xfrm>
        </p:grpSpPr>
        <p:sp>
          <p:nvSpPr>
            <p:cNvPr id="40" name="Oval 39"/>
            <p:cNvSpPr/>
            <p:nvPr/>
          </p:nvSpPr>
          <p:spPr>
            <a:xfrm>
              <a:off x="1836445" y="2260272"/>
              <a:ext cx="1589767" cy="65699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01188" y="2327157"/>
              <a:ext cx="126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err="1"/>
                <a:t>Nomen</a:t>
              </a:r>
              <a:endParaRPr lang="en-US" sz="2800" dirty="0"/>
            </a:p>
          </p:txBody>
        </p:sp>
      </p:grpSp>
      <p:cxnSp>
        <p:nvCxnSpPr>
          <p:cNvPr id="42" name="Curved Connector 41"/>
          <p:cNvCxnSpPr>
            <a:stCxn id="11" idx="6"/>
            <a:endCxn id="40" idx="2"/>
          </p:cNvCxnSpPr>
          <p:nvPr/>
        </p:nvCxnSpPr>
        <p:spPr>
          <a:xfrm>
            <a:off x="5013577" y="4909886"/>
            <a:ext cx="226957" cy="1270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17" idx="6"/>
            <a:endCxn id="37" idx="2"/>
          </p:cNvCxnSpPr>
          <p:nvPr/>
        </p:nvCxnSpPr>
        <p:spPr>
          <a:xfrm>
            <a:off x="4457927" y="4021118"/>
            <a:ext cx="782607" cy="1270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8" idx="6"/>
            <a:endCxn id="34" idx="2"/>
          </p:cNvCxnSpPr>
          <p:nvPr/>
        </p:nvCxnSpPr>
        <p:spPr>
          <a:xfrm flipV="1">
            <a:off x="4695857" y="3160318"/>
            <a:ext cx="544678" cy="3755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4" idx="2"/>
            <a:endCxn id="55" idx="1"/>
          </p:cNvCxnSpPr>
          <p:nvPr/>
        </p:nvCxnSpPr>
        <p:spPr>
          <a:xfrm rot="10800000" flipH="1">
            <a:off x="863374" y="2118747"/>
            <a:ext cx="2852753" cy="1905745"/>
          </a:xfrm>
          <a:prstGeom prst="curvedConnector3">
            <a:avLst>
              <a:gd name="adj1" fmla="val -8013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716128" y="1857136"/>
            <a:ext cx="3378297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Publication statement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621931" y="1381146"/>
            <a:ext cx="2042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/>
              <a:t>has manifestation</a:t>
            </a:r>
          </a:p>
          <a:p>
            <a:pPr algn="r"/>
            <a:r>
              <a:rPr lang="en-GB" sz="2000" dirty="0"/>
              <a:t>statement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13855" y="1918691"/>
            <a:ext cx="1500338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Transcribed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13855" y="3821063"/>
            <a:ext cx="1500338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Recorded</a:t>
            </a:r>
          </a:p>
        </p:txBody>
      </p:sp>
    </p:spTree>
    <p:extLst>
      <p:ext uri="{BB962C8B-B14F-4D97-AF65-F5344CB8AC3E}">
        <p14:creationId xmlns:p14="http://schemas.microsoft.com/office/powerpoint/2010/main" val="31119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55" grpId="0" animBg="1"/>
      <p:bldP spid="61" grpId="0"/>
      <p:bldP spid="65" grpId="0" animBg="1"/>
      <p:bldP spid="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873" y="461819"/>
            <a:ext cx="3041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The 4-fold path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873" y="1620082"/>
            <a:ext cx="8238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“4-fold path” supports catalogue cards, flat file schema, RDBMS, and linked data (RDA database implementation scenarios)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873" y="3517009"/>
            <a:ext cx="4238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i="1" dirty="0"/>
              <a:t>Describing a related entity:</a:t>
            </a:r>
          </a:p>
          <a:p>
            <a:r>
              <a:rPr lang="en-GB" sz="2800" dirty="0"/>
              <a:t>Unstructured description</a:t>
            </a:r>
          </a:p>
          <a:p>
            <a:r>
              <a:rPr lang="en-GB" sz="2800" dirty="0"/>
              <a:t>Structured description</a:t>
            </a:r>
          </a:p>
          <a:p>
            <a:r>
              <a:rPr lang="en-GB" sz="2800" dirty="0"/>
              <a:t>Identifier</a:t>
            </a:r>
          </a:p>
          <a:p>
            <a:r>
              <a:rPr lang="en-GB" sz="2800" dirty="0"/>
              <a:t>URI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66146" y="3517009"/>
            <a:ext cx="3597563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i="1" dirty="0"/>
              <a:t>General guidance and instructions:</a:t>
            </a:r>
          </a:p>
          <a:p>
            <a:r>
              <a:rPr lang="en-GB" sz="2800" dirty="0"/>
              <a:t>Simple</a:t>
            </a:r>
          </a:p>
          <a:p>
            <a:r>
              <a:rPr lang="en-GB" sz="2800" dirty="0"/>
              <a:t>Less duplication</a:t>
            </a:r>
          </a:p>
          <a:p>
            <a:r>
              <a:rPr lang="en-GB" sz="2800" dirty="0"/>
              <a:t>Easier to translate</a:t>
            </a:r>
          </a:p>
        </p:txBody>
      </p:sp>
      <p:sp>
        <p:nvSpPr>
          <p:cNvPr id="2" name="Arrow: Right 1"/>
          <p:cNvSpPr/>
          <p:nvPr/>
        </p:nvSpPr>
        <p:spPr>
          <a:xfrm>
            <a:off x="4663623" y="4349447"/>
            <a:ext cx="402523" cy="581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44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122030"/>
              </p:ext>
            </p:extLst>
          </p:nvPr>
        </p:nvGraphicFramePr>
        <p:xfrm>
          <a:off x="568902" y="1450033"/>
          <a:ext cx="8085572" cy="4540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2961">
                  <a:extLst>
                    <a:ext uri="{9D8B030D-6E8A-4147-A177-3AD203B41FA5}">
                      <a16:colId xmlns:a16="http://schemas.microsoft.com/office/drawing/2014/main" val="3568119936"/>
                    </a:ext>
                  </a:extLst>
                </a:gridCol>
                <a:gridCol w="1470388">
                  <a:extLst>
                    <a:ext uri="{9D8B030D-6E8A-4147-A177-3AD203B41FA5}">
                      <a16:colId xmlns:a16="http://schemas.microsoft.com/office/drawing/2014/main" val="3184708303"/>
                    </a:ext>
                  </a:extLst>
                </a:gridCol>
                <a:gridCol w="3972223">
                  <a:extLst>
                    <a:ext uri="{9D8B030D-6E8A-4147-A177-3AD203B41FA5}">
                      <a16:colId xmlns:a16="http://schemas.microsoft.com/office/drawing/2014/main" val="3760330534"/>
                    </a:ext>
                  </a:extLst>
                </a:gridCol>
              </a:tblGrid>
              <a:tr h="567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 source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Path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Value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3722841"/>
                  </a:ext>
                </a:extLst>
              </a:tr>
              <a:tr h="568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Unmediated transcription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unstructured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"EDINBVRGH"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0327246"/>
                  </a:ext>
                </a:extLst>
              </a:tr>
              <a:tr h="567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Mediated transcription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unstructured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"Edinburgh"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9658217"/>
                  </a:ext>
                </a:extLst>
              </a:tr>
              <a:tr h="567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Authorized access point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structured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"Edinburgh (Scotland)"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1177283"/>
                  </a:ext>
                </a:extLst>
              </a:tr>
              <a:tr h="567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Getty TGN ID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identifier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"7009546"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3946145"/>
                  </a:ext>
                </a:extLst>
              </a:tr>
              <a:tr h="567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LCSH control number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"n79053770 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8396654"/>
                  </a:ext>
                </a:extLst>
              </a:tr>
              <a:tr h="567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DBPedia</a:t>
                      </a:r>
                      <a:r>
                        <a:rPr lang="en-US" sz="1800" dirty="0">
                          <a:effectLst/>
                        </a:rPr>
                        <a:t> URI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URI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linkClick r:id="rId2"/>
                        </a:rPr>
                        <a:t>http://dbpedia.org/resource/Edinburgh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410682"/>
                  </a:ext>
                </a:extLst>
              </a:tr>
              <a:tr h="567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GeoNames</a:t>
                      </a:r>
                      <a:r>
                        <a:rPr lang="en-GB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URI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http://sws.geonames.org/3333229/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8198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4873" y="461819"/>
            <a:ext cx="567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Example: Place of publication</a:t>
            </a:r>
          </a:p>
        </p:txBody>
      </p:sp>
    </p:spTree>
    <p:extLst>
      <p:ext uri="{BB962C8B-B14F-4D97-AF65-F5344CB8AC3E}">
        <p14:creationId xmlns:p14="http://schemas.microsoft.com/office/powerpoint/2010/main" val="1439264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978" y="301018"/>
            <a:ext cx="4922310" cy="769441"/>
          </a:xfrm>
          <a:prstGeom prst="rect">
            <a:avLst/>
          </a:prstGeom>
          <a:solidFill>
            <a:srgbClr val="C3DFB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+mj-lt"/>
              </a:rPr>
              <a:t>RDA Working Groups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279" y="4372347"/>
            <a:ext cx="3958071" cy="523220"/>
          </a:xfrm>
          <a:prstGeom prst="rect">
            <a:avLst/>
          </a:prstGeom>
          <a:solidFill>
            <a:srgbClr val="C3DFB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sz="2800" dirty="0"/>
              <a:t>Capitalization Instructions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35952" y="5123660"/>
            <a:ext cx="2672398" cy="523220"/>
          </a:xfrm>
          <a:prstGeom prst="rect">
            <a:avLst/>
          </a:prstGeom>
          <a:solidFill>
            <a:srgbClr val="C3DFB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sz="2800" dirty="0"/>
              <a:t>Fictitious Entities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14258" y="2840622"/>
            <a:ext cx="1056700" cy="523220"/>
          </a:xfrm>
          <a:prstGeom prst="rect">
            <a:avLst/>
          </a:prstGeom>
          <a:solidFill>
            <a:srgbClr val="C3DFB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Music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0605" y="1393283"/>
            <a:ext cx="1520353" cy="523220"/>
          </a:xfrm>
          <a:prstGeom prst="rect">
            <a:avLst/>
          </a:prstGeom>
          <a:solidFill>
            <a:srgbClr val="C3DFB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Technical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3123" y="2050229"/>
            <a:ext cx="1927835" cy="523220"/>
          </a:xfrm>
          <a:prstGeom prst="rect">
            <a:avLst/>
          </a:prstGeom>
          <a:solidFill>
            <a:srgbClr val="C3DFB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Translations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4258" y="5849308"/>
            <a:ext cx="3778407" cy="523220"/>
          </a:xfrm>
          <a:prstGeom prst="rect">
            <a:avLst/>
          </a:prstGeom>
          <a:solidFill>
            <a:srgbClr val="C3DFB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Relationship Designators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259" y="5097995"/>
            <a:ext cx="3419462" cy="523220"/>
          </a:xfrm>
          <a:prstGeom prst="rect">
            <a:avLst/>
          </a:prstGeom>
          <a:solidFill>
            <a:srgbClr val="C3DFB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RDA/ONIX Framework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4258" y="3591935"/>
            <a:ext cx="1095172" cy="523220"/>
          </a:xfrm>
          <a:prstGeom prst="rect">
            <a:avLst/>
          </a:prstGeom>
          <a:solidFill>
            <a:srgbClr val="C3DFB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Places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1896" y="2882815"/>
            <a:ext cx="1796454" cy="523220"/>
          </a:xfrm>
          <a:prstGeom prst="rect">
            <a:avLst/>
          </a:prstGeom>
          <a:solidFill>
            <a:srgbClr val="C3DFB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Aggregates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4950" y="3627581"/>
            <a:ext cx="1413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Archives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4222" y="2840622"/>
            <a:ext cx="2694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←Task and Finish</a:t>
            </a:r>
          </a:p>
          <a:p>
            <a:r>
              <a:rPr lang="en-GB" sz="2800" dirty="0"/>
              <a:t>Working Groups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978" y="1459683"/>
            <a:ext cx="28647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Standing</a:t>
            </a:r>
          </a:p>
          <a:p>
            <a:r>
              <a:rPr lang="en-GB" sz="2800" dirty="0"/>
              <a:t>Working Groups→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14258" y="4405498"/>
            <a:ext cx="2282291" cy="523220"/>
          </a:xfrm>
          <a:prstGeom prst="rect">
            <a:avLst/>
          </a:prstGeom>
          <a:solidFill>
            <a:srgbClr val="C3DFB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Rare materials</a:t>
            </a:r>
          </a:p>
        </p:txBody>
      </p:sp>
    </p:spTree>
    <p:extLst>
      <p:ext uri="{BB962C8B-B14F-4D97-AF65-F5344CB8AC3E}">
        <p14:creationId xmlns:p14="http://schemas.microsoft.com/office/powerpoint/2010/main" val="2800713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873" y="461819"/>
            <a:ext cx="4235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Protocols and liaisons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436" y="2245890"/>
            <a:ext cx="2974404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ISBD Review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436" y="5519876"/>
            <a:ext cx="4209037" cy="52322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Library of Congress NDMSO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436" y="4701381"/>
            <a:ext cx="3859390" cy="52322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ISSN International Centre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436" y="1427393"/>
            <a:ext cx="3054554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FRBR Review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436" y="3064387"/>
            <a:ext cx="7184852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Permanent UNIMARC Committee (in discussion)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436" y="3882884"/>
            <a:ext cx="5712013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</a:rPr>
              <a:t>PRESSoo</a:t>
            </a:r>
            <a:r>
              <a:rPr lang="en-GB" sz="2800" dirty="0">
                <a:solidFill>
                  <a:schemeClr val="bg1"/>
                </a:solidFill>
              </a:rPr>
              <a:t> Review Group (in discussion)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1601" y="1689003"/>
            <a:ext cx="3127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Impact of LRM?</a:t>
            </a:r>
          </a:p>
        </p:txBody>
      </p:sp>
    </p:spTree>
    <p:extLst>
      <p:ext uri="{BB962C8B-B14F-4D97-AF65-F5344CB8AC3E}">
        <p14:creationId xmlns:p14="http://schemas.microsoft.com/office/powerpoint/2010/main" val="4045804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Toolkit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Review of design – user feedback</a:t>
            </a:r>
          </a:p>
          <a:p>
            <a:r>
              <a:rPr lang="en-GB" dirty="0"/>
              <a:t>Manifest </a:t>
            </a:r>
            <a:r>
              <a:rPr lang="en-GB" dirty="0">
                <a:sym typeface="Wingdings" panose="05000000000000000000" pitchFamily="2" charset="2"/>
              </a:rPr>
              <a:t> </a:t>
            </a:r>
            <a:r>
              <a:rPr lang="en-GB" dirty="0"/>
              <a:t>benefits of new infrastructure</a:t>
            </a:r>
          </a:p>
          <a:p>
            <a:pPr lvl="1"/>
            <a:r>
              <a:rPr lang="en-GB" dirty="0"/>
              <a:t>Re-use RDA Reference data</a:t>
            </a:r>
          </a:p>
          <a:p>
            <a:pPr lvl="1"/>
            <a:r>
              <a:rPr lang="en-GB" dirty="0"/>
              <a:t>Format Toolkit content to DITA standard</a:t>
            </a:r>
          </a:p>
          <a:p>
            <a:pPr lvl="1"/>
            <a:r>
              <a:rPr lang="en-GB" dirty="0"/>
              <a:t>Create Entity-based View</a:t>
            </a:r>
          </a:p>
          <a:p>
            <a:pPr lvl="2"/>
            <a:r>
              <a:rPr lang="en-GB" dirty="0"/>
              <a:t>Visualization and interaction</a:t>
            </a:r>
          </a:p>
          <a:p>
            <a:pPr lvl="1"/>
            <a:r>
              <a:rPr lang="en-GB" dirty="0"/>
              <a:t>Translations, local policy statements, etc.</a:t>
            </a:r>
          </a:p>
          <a:p>
            <a:r>
              <a:rPr lang="en-GB" dirty="0"/>
              <a:t>Express </a:t>
            </a:r>
            <a:r>
              <a:rPr lang="en-GB" dirty="0">
                <a:sym typeface="Wingdings" panose="05000000000000000000" pitchFamily="2" charset="2"/>
              </a:rPr>
              <a:t> benefits of LRM</a:t>
            </a:r>
          </a:p>
          <a:p>
            <a:r>
              <a:rPr lang="en-GB" dirty="0">
                <a:sym typeface="Wingdings" panose="05000000000000000000" pitchFamily="2" charset="2"/>
              </a:rPr>
              <a:t>Release of new design in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09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493776"/>
            <a:ext cx="1912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RDA data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94359" y="1552379"/>
            <a:ext cx="78976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“RDA is a package of data elements, guidelines, and instructions for creating </a:t>
            </a:r>
            <a:r>
              <a:rPr lang="en-GB" sz="2400" dirty="0">
                <a:solidFill>
                  <a:srgbClr val="FF0000"/>
                </a:solidFill>
              </a:rPr>
              <a:t>library and cultural heritage </a:t>
            </a:r>
            <a:r>
              <a:rPr lang="en-GB" sz="2400" dirty="0"/>
              <a:t>resource metadata that are well-formed according to </a:t>
            </a:r>
            <a:r>
              <a:rPr lang="en-GB" sz="2400" dirty="0">
                <a:solidFill>
                  <a:srgbClr val="FF0000"/>
                </a:solidFill>
              </a:rPr>
              <a:t>international models</a:t>
            </a:r>
            <a:r>
              <a:rPr lang="en-GB" sz="2400" dirty="0"/>
              <a:t> for </a:t>
            </a:r>
            <a:r>
              <a:rPr lang="en-GB" sz="2400" dirty="0">
                <a:solidFill>
                  <a:srgbClr val="FF0000"/>
                </a:solidFill>
              </a:rPr>
              <a:t>user-focussed linked data </a:t>
            </a:r>
            <a:r>
              <a:rPr lang="en-GB" sz="2400" dirty="0"/>
              <a:t>applications.”</a:t>
            </a:r>
          </a:p>
          <a:p>
            <a:r>
              <a:rPr lang="en-GB" sz="2400" dirty="0"/>
              <a:t>[RDA Board announcement]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59" y="3666271"/>
            <a:ext cx="7897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RDA Toolkit </a:t>
            </a:r>
            <a:r>
              <a:rPr lang="en-GB" sz="2400" dirty="0"/>
              <a:t>provides the user-focussed elements, guidelines, and instructions.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59" y="4653573"/>
            <a:ext cx="7897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RDA Registry </a:t>
            </a:r>
            <a:r>
              <a:rPr lang="en-GB" sz="2400" dirty="0"/>
              <a:t>provides the infrastructure for well-formed, linked, RDA data applications. Open Metadata Registry (OMR) provides linked data representation of RDA elements.</a:t>
            </a:r>
          </a:p>
        </p:txBody>
      </p:sp>
    </p:spTree>
    <p:extLst>
      <p:ext uri="{BB962C8B-B14F-4D97-AF65-F5344CB8AC3E}">
        <p14:creationId xmlns:p14="http://schemas.microsoft.com/office/powerpoint/2010/main" val="478731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hlinkClick r:id="rId3"/>
              </a:rPr>
              <a:t>rscchair@rdatoolkit.org</a:t>
            </a:r>
            <a:endParaRPr lang="en-GB" dirty="0"/>
          </a:p>
          <a:p>
            <a:r>
              <a:rPr lang="en-GB" dirty="0"/>
              <a:t>RDA Steering Committee</a:t>
            </a:r>
          </a:p>
          <a:p>
            <a:pPr lvl="1"/>
            <a:r>
              <a:rPr lang="en-GB" dirty="0">
                <a:hlinkClick r:id="rId4"/>
              </a:rPr>
              <a:t>http://www.rda-rsc.org/</a:t>
            </a:r>
            <a:endParaRPr lang="en-GB" dirty="0"/>
          </a:p>
          <a:p>
            <a:r>
              <a:rPr lang="en-GB" dirty="0"/>
              <a:t>RDA Toolkit</a:t>
            </a:r>
          </a:p>
          <a:p>
            <a:pPr lvl="1"/>
            <a:r>
              <a:rPr lang="en-GB" dirty="0">
                <a:hlinkClick r:id="rId5"/>
              </a:rPr>
              <a:t>http://www.rdatoolkit.org/</a:t>
            </a:r>
            <a:endParaRPr lang="en-GB" dirty="0"/>
          </a:p>
          <a:p>
            <a:r>
              <a:rPr lang="en-GB" dirty="0"/>
              <a:t>RDA Registry</a:t>
            </a:r>
          </a:p>
          <a:p>
            <a:pPr lvl="1"/>
            <a:r>
              <a:rPr lang="en-GB" dirty="0">
                <a:hlinkClick r:id="rId6"/>
              </a:rPr>
              <a:t>http://www.rdaregistry.info/</a:t>
            </a:r>
            <a:endParaRPr lang="en-GB" dirty="0"/>
          </a:p>
          <a:p>
            <a:r>
              <a:rPr lang="en-GB" dirty="0"/>
              <a:t>Open Metadata Registry</a:t>
            </a:r>
          </a:p>
          <a:p>
            <a:pPr lvl="1"/>
            <a:r>
              <a:rPr lang="en-GB" dirty="0">
                <a:hlinkClick r:id="rId7"/>
              </a:rPr>
              <a:t>http://metadataregistry.org/</a:t>
            </a:r>
            <a:endParaRPr lang="en-GB" dirty="0"/>
          </a:p>
          <a:p>
            <a:r>
              <a:rPr lang="en-GB" dirty="0"/>
              <a:t>RIMMF</a:t>
            </a:r>
          </a:p>
          <a:p>
            <a:pPr lvl="1"/>
            <a:r>
              <a:rPr lang="en-GB" dirty="0">
                <a:hlinkClick r:id="rId8"/>
              </a:rPr>
              <a:t>http://www.marcofquality.com/wiki/rimmf3/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62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RDA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RDA entities, relationships, designators, vocabulary encoding schemes </a:t>
            </a:r>
            <a:r>
              <a:rPr lang="en-GB" u="sng" dirty="0">
                <a:solidFill>
                  <a:srgbClr val="C00000"/>
                </a:solidFill>
              </a:rPr>
              <a:t>+ translations</a:t>
            </a:r>
          </a:p>
          <a:p>
            <a:r>
              <a:rPr lang="en-GB" dirty="0"/>
              <a:t>Data used in RDA Toolkit Glossary, instructions, and appendices</a:t>
            </a:r>
          </a:p>
          <a:p>
            <a:pPr lvl="1"/>
            <a:r>
              <a:rPr lang="en-GB" dirty="0"/>
              <a:t>Also used in other RDA services</a:t>
            </a:r>
          </a:p>
          <a:p>
            <a:pPr lvl="1"/>
            <a:r>
              <a:rPr lang="en-GB" dirty="0"/>
              <a:t>Open CC0 license</a:t>
            </a:r>
          </a:p>
          <a:p>
            <a:r>
              <a:rPr lang="en-GB" dirty="0"/>
              <a:t>New content management infrastructure for multiple services and languages</a:t>
            </a:r>
          </a:p>
        </p:txBody>
      </p:sp>
    </p:spTree>
    <p:extLst>
      <p:ext uri="{BB962C8B-B14F-4D97-AF65-F5344CB8AC3E}">
        <p14:creationId xmlns:p14="http://schemas.microsoft.com/office/powerpoint/2010/main" val="138453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17"/>
          <p:cNvSpPr/>
          <p:nvPr/>
        </p:nvSpPr>
        <p:spPr>
          <a:xfrm>
            <a:off x="5487628" y="2843720"/>
            <a:ext cx="1751825" cy="465361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ext Box 3"/>
          <p:cNvSpPr txBox="1"/>
          <p:nvPr/>
        </p:nvSpPr>
        <p:spPr>
          <a:xfrm>
            <a:off x="2858641" y="1377866"/>
            <a:ext cx="2986615" cy="86424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Metadata Registry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RDA/RDF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3222242" y="2596793"/>
            <a:ext cx="2261547" cy="86424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 Vocabularies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(GitHub)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/>
          <p:nvPr/>
        </p:nvSpPr>
        <p:spPr>
          <a:xfrm>
            <a:off x="962909" y="3838824"/>
            <a:ext cx="1615075" cy="86424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 Toolkit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Glossary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6312320" y="3825528"/>
            <a:ext cx="1742377" cy="86424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 Registry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/>
          <p:nvPr/>
        </p:nvSpPr>
        <p:spPr>
          <a:xfrm>
            <a:off x="2865204" y="3830344"/>
            <a:ext cx="1275234" cy="86424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RIMMF3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Down Arrow 3"/>
          <p:cNvSpPr/>
          <p:nvPr/>
        </p:nvSpPr>
        <p:spPr>
          <a:xfrm>
            <a:off x="4102879" y="2251605"/>
            <a:ext cx="498138" cy="332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Bent Arrow 8"/>
          <p:cNvSpPr/>
          <p:nvPr/>
        </p:nvSpPr>
        <p:spPr>
          <a:xfrm rot="5400000" flipV="1">
            <a:off x="2151735" y="2751796"/>
            <a:ext cx="858409" cy="128260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ent Arrow 11"/>
          <p:cNvSpPr/>
          <p:nvPr/>
        </p:nvSpPr>
        <p:spPr>
          <a:xfrm rot="16200000" flipH="1" flipV="1">
            <a:off x="5794618" y="2666409"/>
            <a:ext cx="832834" cy="144680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Box 2"/>
          <p:cNvSpPr txBox="1"/>
          <p:nvPr/>
        </p:nvSpPr>
        <p:spPr>
          <a:xfrm>
            <a:off x="376727" y="1156073"/>
            <a:ext cx="1692563" cy="1307760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 editors: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Secretary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Translators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/>
          <p:cNvSpPr txBox="1"/>
          <p:nvPr/>
        </p:nvSpPr>
        <p:spPr>
          <a:xfrm>
            <a:off x="6708617" y="1548373"/>
            <a:ext cx="1550870" cy="53279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2110841" y="1619028"/>
            <a:ext cx="730603" cy="4141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5" name="Right Arrow 15"/>
          <p:cNvSpPr/>
          <p:nvPr/>
        </p:nvSpPr>
        <p:spPr>
          <a:xfrm>
            <a:off x="5874551" y="1577306"/>
            <a:ext cx="792593" cy="465361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6" name="Text Box 2"/>
          <p:cNvSpPr txBox="1"/>
          <p:nvPr/>
        </p:nvSpPr>
        <p:spPr>
          <a:xfrm>
            <a:off x="7269856" y="2815228"/>
            <a:ext cx="1550870" cy="53184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/>
          <p:nvPr/>
        </p:nvSpPr>
        <p:spPr>
          <a:xfrm>
            <a:off x="6408113" y="5337985"/>
            <a:ext cx="1550870" cy="53184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Down Arrow 20"/>
          <p:cNvSpPr/>
          <p:nvPr/>
        </p:nvSpPr>
        <p:spPr>
          <a:xfrm>
            <a:off x="3253752" y="4695908"/>
            <a:ext cx="498138" cy="620675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9" name="Down Arrow 21"/>
          <p:cNvSpPr/>
          <p:nvPr/>
        </p:nvSpPr>
        <p:spPr>
          <a:xfrm>
            <a:off x="1522445" y="4703507"/>
            <a:ext cx="498138" cy="621556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0" name="Down Arrow 22"/>
          <p:cNvSpPr/>
          <p:nvPr/>
        </p:nvSpPr>
        <p:spPr>
          <a:xfrm>
            <a:off x="4989490" y="4996529"/>
            <a:ext cx="498138" cy="332401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" name="Text Box 2"/>
          <p:cNvSpPr txBox="1"/>
          <p:nvPr/>
        </p:nvSpPr>
        <p:spPr>
          <a:xfrm>
            <a:off x="960695" y="5351723"/>
            <a:ext cx="1620610" cy="53184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Cataloguers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/>
          <p:nvPr/>
        </p:nvSpPr>
        <p:spPr>
          <a:xfrm>
            <a:off x="2889636" y="5343684"/>
            <a:ext cx="1226527" cy="53184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/>
          <p:nvPr/>
        </p:nvSpPr>
        <p:spPr>
          <a:xfrm>
            <a:off x="4456518" y="3831226"/>
            <a:ext cx="1563047" cy="116530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Server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2"/>
          <p:cNvSpPr txBox="1"/>
          <p:nvPr/>
        </p:nvSpPr>
        <p:spPr>
          <a:xfrm>
            <a:off x="4403383" y="5343684"/>
            <a:ext cx="1669316" cy="53184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Down Arrow 28"/>
          <p:cNvSpPr/>
          <p:nvPr/>
        </p:nvSpPr>
        <p:spPr>
          <a:xfrm>
            <a:off x="3253752" y="3473829"/>
            <a:ext cx="498138" cy="332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" name="Down Arrow 29"/>
          <p:cNvSpPr/>
          <p:nvPr/>
        </p:nvSpPr>
        <p:spPr>
          <a:xfrm>
            <a:off x="6934439" y="4703066"/>
            <a:ext cx="498138" cy="620165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7" name="Down Arrow 31"/>
          <p:cNvSpPr/>
          <p:nvPr/>
        </p:nvSpPr>
        <p:spPr>
          <a:xfrm>
            <a:off x="4989486" y="3461036"/>
            <a:ext cx="498138" cy="332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81263" y="120073"/>
            <a:ext cx="6402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RDA Reference data maintenance and flow</a:t>
            </a:r>
          </a:p>
        </p:txBody>
      </p:sp>
    </p:spTree>
    <p:extLst>
      <p:ext uri="{BB962C8B-B14F-4D97-AF65-F5344CB8AC3E}">
        <p14:creationId xmlns:p14="http://schemas.microsoft.com/office/powerpoint/2010/main" val="300389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RDA Reference data in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Expanded Glossary is a listing of all elements and concepts in RDA Reference</a:t>
            </a:r>
          </a:p>
          <a:p>
            <a:pPr lvl="1"/>
            <a:r>
              <a:rPr lang="en-GB" dirty="0"/>
              <a:t>Glossary data is re-used in instructions and appendices</a:t>
            </a:r>
          </a:p>
          <a:p>
            <a:r>
              <a:rPr lang="en-GB" dirty="0"/>
              <a:t>New vocabulary encoding scheme for terminology used by RDA instructions</a:t>
            </a:r>
          </a:p>
          <a:p>
            <a:pPr lvl="1"/>
            <a:r>
              <a:rPr lang="en-GB" dirty="0"/>
              <a:t>Many terms included in previous Glossary</a:t>
            </a:r>
          </a:p>
          <a:p>
            <a:pPr lvl="1"/>
            <a:r>
              <a:rPr lang="en-GB" dirty="0"/>
              <a:t>Now managed as a separate vocabulary: </a:t>
            </a:r>
            <a:r>
              <a:rPr lang="en-GB" dirty="0">
                <a:solidFill>
                  <a:srgbClr val="C00000"/>
                </a:solidFill>
              </a:rPr>
              <a:t>RDA Terms</a:t>
            </a:r>
          </a:p>
        </p:txBody>
      </p:sp>
    </p:spTree>
    <p:extLst>
      <p:ext uri="{BB962C8B-B14F-4D97-AF65-F5344CB8AC3E}">
        <p14:creationId xmlns:p14="http://schemas.microsoft.com/office/powerpoint/2010/main" val="106209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687" y="184728"/>
            <a:ext cx="6076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RIMMF: RDA in Many Metadata Formats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817" y="836466"/>
            <a:ext cx="1893455" cy="310854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Developed as a training tool and prototype interface for RDA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816" y="4249303"/>
            <a:ext cx="1893455" cy="138499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RIMMF3 uses RDA linked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26" y="836466"/>
            <a:ext cx="6253467" cy="56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5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873" y="461819"/>
            <a:ext cx="7778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Legacy data: MARC21 to RDA linked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4" y="2999847"/>
            <a:ext cx="1633726" cy="14778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654" y="1573356"/>
            <a:ext cx="1628587" cy="58477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/>
              <a:t>MARC21</a:t>
            </a:r>
          </a:p>
        </p:txBody>
      </p:sp>
      <p:sp>
        <p:nvSpPr>
          <p:cNvPr id="5" name="Arrow: Right 4"/>
          <p:cNvSpPr/>
          <p:nvPr/>
        </p:nvSpPr>
        <p:spPr>
          <a:xfrm rot="5400000">
            <a:off x="1137565" y="2396569"/>
            <a:ext cx="498763" cy="364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/>
          <p:cNvSpPr/>
          <p:nvPr/>
        </p:nvSpPr>
        <p:spPr>
          <a:xfrm>
            <a:off x="2444771" y="2817426"/>
            <a:ext cx="498763" cy="364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/>
          <p:cNvSpPr/>
          <p:nvPr/>
        </p:nvSpPr>
        <p:spPr>
          <a:xfrm>
            <a:off x="2444771" y="3579427"/>
            <a:ext cx="498763" cy="364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181925" y="2707459"/>
            <a:ext cx="2203232" cy="58477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/>
              <a:t>RIMMF RDA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81925" y="3469460"/>
            <a:ext cx="2773965" cy="58477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/>
              <a:t>RDF linked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81925" y="4231462"/>
            <a:ext cx="1628587" cy="58477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/>
              <a:t>MARC21</a:t>
            </a:r>
          </a:p>
        </p:txBody>
      </p:sp>
      <p:sp>
        <p:nvSpPr>
          <p:cNvPr id="11" name="Arrow: Right 10"/>
          <p:cNvSpPr/>
          <p:nvPr/>
        </p:nvSpPr>
        <p:spPr>
          <a:xfrm>
            <a:off x="2444771" y="4341429"/>
            <a:ext cx="498763" cy="364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194281" y="2894811"/>
            <a:ext cx="2683583" cy="168789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Semantic</a:t>
            </a:r>
          </a:p>
          <a:p>
            <a:pPr algn="ctr"/>
            <a:r>
              <a:rPr lang="en-GB" sz="3600" dirty="0"/>
              <a:t>Web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81925" y="5053379"/>
            <a:ext cx="1665521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Legacy</a:t>
            </a:r>
          </a:p>
          <a:p>
            <a:pPr algn="ctr"/>
            <a:r>
              <a:rPr lang="en-GB" sz="3600" dirty="0"/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38202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902" y="2828836"/>
            <a:ext cx="6100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Where is RDA in the universe of</a:t>
            </a:r>
          </a:p>
          <a:p>
            <a:pPr algn="ctr"/>
            <a:r>
              <a:rPr lang="en-GB" sz="3600" dirty="0"/>
              <a:t>linked data?</a:t>
            </a:r>
          </a:p>
        </p:txBody>
      </p:sp>
    </p:spTree>
    <p:extLst>
      <p:ext uri="{BB962C8B-B14F-4D97-AF65-F5344CB8AC3E}">
        <p14:creationId xmlns:p14="http://schemas.microsoft.com/office/powerpoint/2010/main" val="2203084579"/>
      </p:ext>
    </p:extLst>
  </p:cSld>
  <p:clrMapOvr>
    <a:masterClrMapping/>
  </p:clrMapOvr>
</p:sld>
</file>

<file path=ppt/theme/theme1.xml><?xml version="1.0" encoding="utf-8"?>
<a:theme xmlns:a="http://schemas.openxmlformats.org/drawingml/2006/main" name="RDASmall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DASmallLogo" id="{4710AFFA-5DDA-48A3-9A1C-9977E65F7716}" vid="{150653F5-A674-4B7B-99B8-A37FD8EA78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RDASmallLogo</Template>
  <TotalTime>5052</TotalTime>
  <Words>1082</Words>
  <Application>Microsoft Office PowerPoint</Application>
  <PresentationFormat>On-screen Show (4:3)</PresentationFormat>
  <Paragraphs>293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Wingdings 2</vt:lpstr>
      <vt:lpstr>RDASmallLogo</vt:lpstr>
      <vt:lpstr>Where is RDA in the bibliographic universe?</vt:lpstr>
      <vt:lpstr>PowerPoint Presentation</vt:lpstr>
      <vt:lpstr>PowerPoint Presentation</vt:lpstr>
      <vt:lpstr>RDA Reference</vt:lpstr>
      <vt:lpstr>PowerPoint Presentation</vt:lpstr>
      <vt:lpstr>RDA Reference data in Toolkit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LRM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Toolkit project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RDA</dc:title>
  <dc:creator>Gordon Dunsire</dc:creator>
  <cp:lastModifiedBy>Gordon Dunsire</cp:lastModifiedBy>
  <cp:revision>50</cp:revision>
  <dcterms:created xsi:type="dcterms:W3CDTF">2016-09-08T10:21:55Z</dcterms:created>
  <dcterms:modified xsi:type="dcterms:W3CDTF">2016-10-13T16:53:53Z</dcterms:modified>
</cp:coreProperties>
</file>