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263" r:id="rId4"/>
    <p:sldId id="264" r:id="rId5"/>
    <p:sldId id="270" r:id="rId6"/>
    <p:sldId id="265" r:id="rId7"/>
    <p:sldId id="259" r:id="rId8"/>
    <p:sldId id="260" r:id="rId9"/>
    <p:sldId id="261" r:id="rId10"/>
    <p:sldId id="262" r:id="rId11"/>
    <p:sldId id="267"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A3EDE-6FA3-4206-8922-9B7D54AECA86}" type="datetimeFigureOut">
              <a:rPr lang="en-GB" smtClean="0"/>
              <a:t>21/04/2016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63917-CC40-4B90-9DE0-1DF480A0339E}" type="slidenum">
              <a:rPr lang="en-GB" smtClean="0"/>
              <a:t>‹#›</a:t>
            </a:fld>
            <a:endParaRPr lang="en-GB"/>
          </a:p>
        </p:txBody>
      </p:sp>
    </p:spTree>
    <p:extLst>
      <p:ext uri="{BB962C8B-B14F-4D97-AF65-F5344CB8AC3E}">
        <p14:creationId xmlns:p14="http://schemas.microsoft.com/office/powerpoint/2010/main" val="167613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a:t>
            </a:fld>
            <a:endParaRPr lang="en-GB"/>
          </a:p>
        </p:txBody>
      </p:sp>
    </p:spTree>
    <p:extLst>
      <p:ext uri="{BB962C8B-B14F-4D97-AF65-F5344CB8AC3E}">
        <p14:creationId xmlns:p14="http://schemas.microsoft.com/office/powerpoint/2010/main" val="192914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is based on international data models.</a:t>
            </a:r>
          </a:p>
          <a:p>
            <a:endParaRPr lang="en-GB" dirty="0"/>
          </a:p>
          <a:p>
            <a:r>
              <a:rPr lang="en-GB" dirty="0"/>
              <a:t>The Functional Requirements for Bibliographic Records (FRBR) models, developed by the International Federation of Library Associations and Services (IFLA), identify the basic entities and relationships required to meet user tasks in library resource discovery. The three original models are being consolidated into a single Library Reference Model. The new model will be compatible with an extension of the object-oriented model developed for museum data, the Conceptual Reference Model.</a:t>
            </a:r>
          </a:p>
          <a:p>
            <a:endParaRPr lang="en-GB" dirty="0"/>
          </a:p>
          <a:p>
            <a:r>
              <a:rPr lang="en-GB" dirty="0"/>
              <a:t>Data produced using the RDA instructions is intended to be well-formed according to the Dublin Core Abstract Model (DCAM) developed by the Dublin Core Metadata Initiative. The model has subsequently been instantiated in Resource Description Framework (RDF), the basis of linked data and the Semantic Web.</a:t>
            </a:r>
          </a:p>
        </p:txBody>
      </p:sp>
      <p:sp>
        <p:nvSpPr>
          <p:cNvPr id="4" name="Slide Number Placeholder 3"/>
          <p:cNvSpPr>
            <a:spLocks noGrp="1"/>
          </p:cNvSpPr>
          <p:nvPr>
            <p:ph type="sldNum" sz="quarter" idx="10"/>
          </p:nvPr>
        </p:nvSpPr>
        <p:spPr/>
        <p:txBody>
          <a:bodyPr/>
          <a:lstStyle/>
          <a:p>
            <a:fld id="{458E55A1-B5C4-43AB-B7A3-7E1A9581DFF9}" type="slidenum">
              <a:rPr lang="en-GB" smtClean="0"/>
              <a:t>3</a:t>
            </a:fld>
            <a:endParaRPr lang="en-GB"/>
          </a:p>
        </p:txBody>
      </p:sp>
    </p:spTree>
    <p:extLst>
      <p:ext uri="{BB962C8B-B14F-4D97-AF65-F5344CB8AC3E}">
        <p14:creationId xmlns:p14="http://schemas.microsoft.com/office/powerpoint/2010/main" val="29540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4</a:t>
            </a:fld>
            <a:endParaRPr lang="en-GB"/>
          </a:p>
        </p:txBody>
      </p:sp>
    </p:spTree>
    <p:extLst>
      <p:ext uri="{BB962C8B-B14F-4D97-AF65-F5344CB8AC3E}">
        <p14:creationId xmlns:p14="http://schemas.microsoft.com/office/powerpoint/2010/main" val="413555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normAutofit/>
          </a:bodyPr>
          <a:lstStyle/>
          <a:p>
            <a:r>
              <a:rPr lang="en-GB" dirty="0"/>
              <a:t>RDF triples can be linked by chaining the object (secondary focus) of one triple to the subject (primary focus) of another triple by matching URIs. Triples can also be linked in clusters sharing the same primary focus.</a:t>
            </a:r>
          </a:p>
          <a:p>
            <a:endParaRPr lang="en-GB" dirty="0"/>
          </a:p>
          <a:p>
            <a:r>
              <a:rPr lang="en-GB" dirty="0"/>
              <a:t>Human-readable strings, enclosed in boxes, cannot be linked because they are not URIs. The literal objects of some triples therefore terminate chains of linked triples.</a:t>
            </a:r>
          </a:p>
          <a:p>
            <a:endParaRPr lang="en-GB" dirty="0"/>
          </a:p>
          <a:p>
            <a:r>
              <a:rPr lang="en-GB" dirty="0"/>
              <a:t>This is a small RDF graph about:</a:t>
            </a:r>
          </a:p>
          <a:p>
            <a:endParaRPr lang="en-GB" dirty="0"/>
          </a:p>
          <a:p>
            <a:r>
              <a:rPr lang="en-GB" dirty="0"/>
              <a:t> a manuscript,</a:t>
            </a:r>
          </a:p>
          <a:p>
            <a:r>
              <a:rPr lang="en-GB" dirty="0"/>
              <a:t> Ben Jonson,</a:t>
            </a:r>
          </a:p>
          <a:p>
            <a:r>
              <a:rPr lang="en-GB" dirty="0"/>
              <a:t> parchment,</a:t>
            </a:r>
          </a:p>
          <a:p>
            <a:r>
              <a:rPr lang="en-GB" dirty="0"/>
              <a:t> Place X,</a:t>
            </a:r>
          </a:p>
          <a:p>
            <a:endParaRPr lang="en-GB" dirty="0"/>
          </a:p>
          <a:p>
            <a:r>
              <a:rPr lang="en-GB" dirty="0"/>
              <a:t>depending on your point of view (or primary focus).</a:t>
            </a:r>
          </a:p>
          <a:p>
            <a:endParaRPr lang="en-GB" dirty="0"/>
          </a:p>
          <a:p>
            <a:r>
              <a:rPr lang="en-GB" dirty="0"/>
              <a:t>It is part of what has been called the “one giant global graph” that potentially links all resources, and data about them, together. This graph has no centre, edge, up, or down; it is all about what is in focus (the “subject” of a triple).</a:t>
            </a:r>
          </a:p>
        </p:txBody>
      </p:sp>
      <p:sp>
        <p:nvSpPr>
          <p:cNvPr id="4" name="Slide Number Placeholder 3"/>
          <p:cNvSpPr>
            <a:spLocks noGrp="1"/>
          </p:cNvSpPr>
          <p:nvPr>
            <p:ph type="sldNum" sz="quarter" idx="10"/>
          </p:nvPr>
        </p:nvSpPr>
        <p:spPr/>
        <p:txBody>
          <a:bodyPr/>
          <a:lstStyle/>
          <a:p>
            <a:fld id="{641A554D-E654-4445-9329-E2B61381CF8D}" type="slidenum">
              <a:rPr lang="en-GB" smtClean="0"/>
              <a:pPr/>
              <a:t>5</a:t>
            </a:fld>
            <a:endParaRPr lang="en-GB"/>
          </a:p>
        </p:txBody>
      </p:sp>
    </p:spTree>
    <p:extLst>
      <p:ext uri="{BB962C8B-B14F-4D97-AF65-F5344CB8AC3E}">
        <p14:creationId xmlns:p14="http://schemas.microsoft.com/office/powerpoint/2010/main" val="4777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data is designed to reflect the complexity of relationships found in library and cultural heritage resources.</a:t>
            </a:r>
          </a:p>
          <a:p>
            <a:endParaRPr lang="en-GB" dirty="0"/>
          </a:p>
          <a:p>
            <a:r>
              <a:rPr lang="en-GB" dirty="0"/>
              <a:t>This is an example of a paper exercise to draw the relationships between the various printed editions of Herman Melville’s novel “Moby Dick”.</a:t>
            </a:r>
          </a:p>
          <a:p>
            <a:endParaRPr lang="en-GB" dirty="0"/>
          </a:p>
          <a:p>
            <a:r>
              <a:rPr lang="en-GB" dirty="0"/>
              <a:t>The complex sub-graph at the bottom represents a multimedia mash-up of Moby Dick with Orson Welles (who acted in the film of Moby Dick).</a:t>
            </a:r>
          </a:p>
          <a:p>
            <a:endParaRPr lang="en-GB" dirty="0"/>
          </a:p>
          <a:p>
            <a:r>
              <a:rPr lang="en-GB" dirty="0"/>
              <a:t>This diagram can be readily extended.</a:t>
            </a:r>
          </a:p>
          <a:p>
            <a:endParaRPr lang="en-GB" dirty="0"/>
          </a:p>
          <a:p>
            <a:r>
              <a:rPr lang="en-GB" dirty="0"/>
              <a:t>We could add the film starring Gregory Peck as Captain Ahab, and other film and </a:t>
            </a:r>
            <a:r>
              <a:rPr lang="en-GB" dirty="0" err="1"/>
              <a:t>tv</a:t>
            </a:r>
            <a:r>
              <a:rPr lang="en-GB" dirty="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6</a:t>
            </a:fld>
            <a:endParaRPr lang="en-GB"/>
          </a:p>
        </p:txBody>
      </p:sp>
    </p:spTree>
    <p:extLst>
      <p:ext uri="{BB962C8B-B14F-4D97-AF65-F5344CB8AC3E}">
        <p14:creationId xmlns:p14="http://schemas.microsoft.com/office/powerpoint/2010/main" val="255691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8</a:t>
            </a:fld>
            <a:endParaRPr lang="en-GB"/>
          </a:p>
        </p:txBody>
      </p:sp>
    </p:spTree>
    <p:extLst>
      <p:ext uri="{BB962C8B-B14F-4D97-AF65-F5344CB8AC3E}">
        <p14:creationId xmlns:p14="http://schemas.microsoft.com/office/powerpoint/2010/main" val="65415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9</a:t>
            </a:fld>
            <a:endParaRPr lang="en-GB"/>
          </a:p>
        </p:txBody>
      </p:sp>
    </p:spTree>
    <p:extLst>
      <p:ext uri="{BB962C8B-B14F-4D97-AF65-F5344CB8AC3E}">
        <p14:creationId xmlns:p14="http://schemas.microsoft.com/office/powerpoint/2010/main" val="3915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10</a:t>
            </a:fld>
            <a:endParaRPr lang="en-GB"/>
          </a:p>
        </p:txBody>
      </p:sp>
    </p:spTree>
    <p:extLst>
      <p:ext uri="{BB962C8B-B14F-4D97-AF65-F5344CB8AC3E}">
        <p14:creationId xmlns:p14="http://schemas.microsoft.com/office/powerpoint/2010/main" val="400648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14</a:t>
            </a:fld>
            <a:endParaRPr lang="en-GB"/>
          </a:p>
        </p:txBody>
      </p:sp>
    </p:spTree>
    <p:extLst>
      <p:ext uri="{BB962C8B-B14F-4D97-AF65-F5344CB8AC3E}">
        <p14:creationId xmlns:p14="http://schemas.microsoft.com/office/powerpoint/2010/main" val="219987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1521D92-1188-47A5-803C-0B96218DF93E}" type="datetimeFigureOut">
              <a:rPr lang="en-GB" smtClean="0"/>
              <a:t>21/04/2016</a:t>
            </a:fld>
            <a:endParaRPr lang="en-GB"/>
          </a:p>
        </p:txBody>
      </p:sp>
    </p:spTree>
    <p:extLst>
      <p:ext uri="{BB962C8B-B14F-4D97-AF65-F5344CB8AC3E}">
        <p14:creationId xmlns:p14="http://schemas.microsoft.com/office/powerpoint/2010/main" val="429155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91521D92-1188-47A5-803C-0B96218DF93E}"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913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91521D92-1188-47A5-803C-0B96218DF93E}" type="datetimeFigureOut">
              <a:rPr lang="en-GB" smtClean="0"/>
              <a:t>21/04/2016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1515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91521D92-1188-47A5-803C-0B96218DF93E}" type="datetimeFigureOut">
              <a:rPr lang="en-GB" smtClean="0"/>
              <a:t>21/04/2016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57618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91521D92-1188-47A5-803C-0B96218DF93E}" type="datetimeFigureOut">
              <a:rPr lang="en-GB" smtClean="0"/>
              <a:t>21/04/2016</a:t>
            </a:fld>
            <a:endParaRPr lang="en-GB"/>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453336"/>
            <a:ext cx="1590675" cy="285750"/>
          </a:xfrm>
          <a:prstGeom prst="rect">
            <a:avLst/>
          </a:prstGeom>
        </p:spPr>
      </p:pic>
    </p:spTree>
    <p:extLst>
      <p:ext uri="{BB962C8B-B14F-4D97-AF65-F5344CB8AC3E}">
        <p14:creationId xmlns:p14="http://schemas.microsoft.com/office/powerpoint/2010/main" val="1584808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7" Type="http://schemas.openxmlformats.org/officeDocument/2006/relationships/hyperlink" Target="http://www.marcofquality.com/wiki/rimmf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metadataregistry.org/" TargetMode="External"/><Relationship Id="rId5" Type="http://schemas.openxmlformats.org/officeDocument/2006/relationships/hyperlink" Target="http://www.rdaregistry.info/" TargetMode="External"/><Relationship Id="rId4" Type="http://schemas.openxmlformats.org/officeDocument/2006/relationships/hyperlink" Target="http://www.rda-rs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RDA and semantic data</a:t>
            </a:r>
          </a:p>
        </p:txBody>
      </p:sp>
      <p:sp>
        <p:nvSpPr>
          <p:cNvPr id="3" name="Subtitle 2"/>
          <p:cNvSpPr>
            <a:spLocks noGrp="1"/>
          </p:cNvSpPr>
          <p:nvPr>
            <p:ph type="subTitle" idx="1"/>
          </p:nvPr>
        </p:nvSpPr>
        <p:spPr/>
        <p:txBody>
          <a:bodyPr>
            <a:normAutofit fontScale="70000" lnSpcReduction="20000"/>
          </a:bodyPr>
          <a:lstStyle/>
          <a:p>
            <a:r>
              <a:rPr lang="en-GB" dirty="0"/>
              <a:t>Gordon Dunsire</a:t>
            </a:r>
          </a:p>
          <a:p>
            <a:r>
              <a:rPr lang="en-GB" dirty="0"/>
              <a:t>Presented at Thematic Seminar on Resource Description and Access</a:t>
            </a:r>
          </a:p>
          <a:p>
            <a:r>
              <a:rPr lang="en-GB" dirty="0"/>
              <a:t>Library and Archives Canada, Ottawa, 28 April 2016</a:t>
            </a:r>
          </a:p>
        </p:txBody>
      </p:sp>
    </p:spTree>
    <p:extLst>
      <p:ext uri="{BB962C8B-B14F-4D97-AF65-F5344CB8AC3E}">
        <p14:creationId xmlns:p14="http://schemas.microsoft.com/office/powerpoint/2010/main" val="45991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70" y="1087260"/>
            <a:ext cx="7338532" cy="5309038"/>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2700015" y="2635879"/>
            <a:ext cx="392099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468583" y="2920358"/>
            <a:ext cx="1231433" cy="2239801"/>
          </a:xfrm>
          <a:prstGeom prst="curvedConnector3">
            <a:avLst>
              <a:gd name="adj1" fmla="val 118564"/>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68582" y="3925455"/>
            <a:ext cx="7228220" cy="2469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197291" y="1246366"/>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t>
            </a:r>
          </a:p>
        </p:txBody>
      </p:sp>
      <p:sp>
        <p:nvSpPr>
          <p:cNvPr id="9" name="TextBox 8"/>
          <p:cNvSpPr txBox="1"/>
          <p:nvPr/>
        </p:nvSpPr>
        <p:spPr>
          <a:xfrm>
            <a:off x="5176030" y="410120"/>
            <a:ext cx="3520772" cy="523220"/>
          </a:xfrm>
          <a:prstGeom prst="rect">
            <a:avLst/>
          </a:prstGeom>
          <a:noFill/>
          <a:ln>
            <a:solidFill>
              <a:schemeClr val="tx1"/>
            </a:solidFill>
          </a:ln>
        </p:spPr>
        <p:txBody>
          <a:bodyPr wrap="none" rtlCol="0">
            <a:spAutoFit/>
          </a:bodyPr>
          <a:lstStyle/>
          <a:p>
            <a:r>
              <a:rPr lang="en-GB" sz="2800" dirty="0"/>
              <a:t>RDF as global language</a:t>
            </a:r>
          </a:p>
        </p:txBody>
      </p:sp>
    </p:spTree>
    <p:extLst>
      <p:ext uri="{BB962C8B-B14F-4D97-AF65-F5344CB8AC3E}">
        <p14:creationId xmlns:p14="http://schemas.microsoft.com/office/powerpoint/2010/main" val="25650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8" y="674722"/>
            <a:ext cx="8315325" cy="5676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648" y="151502"/>
            <a:ext cx="4377673" cy="523220"/>
          </a:xfrm>
          <a:prstGeom prst="rect">
            <a:avLst/>
          </a:prstGeom>
          <a:noFill/>
          <a:ln>
            <a:solidFill>
              <a:schemeClr val="tx1"/>
            </a:solidFill>
          </a:ln>
        </p:spPr>
        <p:txBody>
          <a:bodyPr wrap="none" rtlCol="0">
            <a:spAutoFit/>
          </a:bodyPr>
          <a:lstStyle/>
          <a:p>
            <a:r>
              <a:rPr lang="en-GB" sz="2800" dirty="0"/>
              <a:t>Polylingual data (RIMMF-ball</a:t>
            </a:r>
          </a:p>
        </p:txBody>
      </p:sp>
      <p:sp>
        <p:nvSpPr>
          <p:cNvPr id="4" name="TextBox 3"/>
          <p:cNvSpPr txBox="1"/>
          <p:nvPr/>
        </p:nvSpPr>
        <p:spPr>
          <a:xfrm>
            <a:off x="1739920" y="5768838"/>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5" name="TextBox 4"/>
          <p:cNvSpPr txBox="1"/>
          <p:nvPr/>
        </p:nvSpPr>
        <p:spPr>
          <a:xfrm>
            <a:off x="5699496" y="5768838"/>
            <a:ext cx="1705403" cy="400110"/>
          </a:xfrm>
          <a:prstGeom prst="rect">
            <a:avLst/>
          </a:prstGeom>
          <a:solidFill>
            <a:srgbClr val="92D050"/>
          </a:solidFill>
          <a:ln>
            <a:solidFill>
              <a:schemeClr val="tx1"/>
            </a:solidFill>
          </a:ln>
        </p:spPr>
        <p:txBody>
          <a:bodyPr wrap="none" rtlCol="0">
            <a:spAutoFit/>
          </a:bodyPr>
          <a:lstStyle/>
          <a:p>
            <a:r>
              <a:rPr lang="en-GB" sz="2000" dirty="0"/>
              <a:t>English agency</a:t>
            </a:r>
          </a:p>
        </p:txBody>
      </p:sp>
      <p:sp>
        <p:nvSpPr>
          <p:cNvPr id="6" name="TextBox 5"/>
          <p:cNvSpPr txBox="1"/>
          <p:nvPr/>
        </p:nvSpPr>
        <p:spPr>
          <a:xfrm>
            <a:off x="3802359" y="5768838"/>
            <a:ext cx="1890261" cy="400110"/>
          </a:xfrm>
          <a:prstGeom prst="rect">
            <a:avLst/>
          </a:prstGeom>
          <a:solidFill>
            <a:srgbClr val="FFC000"/>
          </a:solidFill>
          <a:ln>
            <a:solidFill>
              <a:schemeClr val="tx1"/>
            </a:solidFill>
          </a:ln>
        </p:spPr>
        <p:txBody>
          <a:bodyPr wrap="none" rtlCol="0">
            <a:spAutoFit/>
          </a:bodyPr>
          <a:lstStyle/>
          <a:p>
            <a:r>
              <a:rPr lang="en-GB" sz="2000" dirty="0"/>
              <a:t>German content</a:t>
            </a:r>
          </a:p>
        </p:txBody>
      </p:sp>
      <p:sp>
        <p:nvSpPr>
          <p:cNvPr id="2" name="Oval 1"/>
          <p:cNvSpPr/>
          <p:nvPr/>
        </p:nvSpPr>
        <p:spPr>
          <a:xfrm>
            <a:off x="3426337" y="4873217"/>
            <a:ext cx="3002171" cy="4616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108895" y="3282340"/>
            <a:ext cx="3296850" cy="4616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163101" y="3665855"/>
            <a:ext cx="3671808" cy="4616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76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7" y="1095281"/>
            <a:ext cx="7951788" cy="5154768"/>
          </a:xfrm>
          <a:prstGeom prst="rect">
            <a:avLst/>
          </a:prstGeom>
        </p:spPr>
      </p:pic>
      <p:sp>
        <p:nvSpPr>
          <p:cNvPr id="3" name="TextBox 2"/>
          <p:cNvSpPr txBox="1"/>
          <p:nvPr/>
        </p:nvSpPr>
        <p:spPr>
          <a:xfrm>
            <a:off x="339201" y="348565"/>
            <a:ext cx="5207708" cy="646331"/>
          </a:xfrm>
          <a:prstGeom prst="rect">
            <a:avLst/>
          </a:prstGeom>
          <a:noFill/>
        </p:spPr>
        <p:txBody>
          <a:bodyPr wrap="none" rtlCol="0">
            <a:spAutoFit/>
          </a:bodyPr>
          <a:lstStyle/>
          <a:p>
            <a:r>
              <a:rPr lang="en-GB" sz="3600" dirty="0"/>
              <a:t> Multi-schema linked data</a:t>
            </a:r>
          </a:p>
        </p:txBody>
      </p:sp>
      <p:sp>
        <p:nvSpPr>
          <p:cNvPr id="5" name="TextBox 4"/>
          <p:cNvSpPr txBox="1"/>
          <p:nvPr/>
        </p:nvSpPr>
        <p:spPr>
          <a:xfrm>
            <a:off x="4997087" y="2315910"/>
            <a:ext cx="3175712" cy="1938992"/>
          </a:xfrm>
          <a:prstGeom prst="rect">
            <a:avLst/>
          </a:prstGeom>
          <a:noFill/>
          <a:ln w="19050">
            <a:solidFill>
              <a:srgbClr val="0070C0"/>
            </a:solidFill>
          </a:ln>
        </p:spPr>
        <p:txBody>
          <a:bodyPr wrap="square" rtlCol="0">
            <a:spAutoFit/>
          </a:bodyPr>
          <a:lstStyle/>
          <a:p>
            <a:pPr algn="ctr"/>
            <a:r>
              <a:rPr lang="en-GB" sz="2400" dirty="0"/>
              <a:t>Linking RDA to:</a:t>
            </a:r>
          </a:p>
          <a:p>
            <a:pPr algn="ctr"/>
            <a:r>
              <a:rPr lang="en-GB" sz="2400" dirty="0"/>
              <a:t>ISBD</a:t>
            </a:r>
          </a:p>
          <a:p>
            <a:pPr algn="ctr"/>
            <a:r>
              <a:rPr lang="en-GB" sz="2400" dirty="0"/>
              <a:t>MARC21</a:t>
            </a:r>
          </a:p>
          <a:p>
            <a:pPr algn="ctr"/>
            <a:r>
              <a:rPr lang="en-GB" sz="2400" dirty="0"/>
              <a:t>RDA/ONIX Framework</a:t>
            </a:r>
          </a:p>
          <a:p>
            <a:pPr algn="ctr"/>
            <a:r>
              <a:rPr lang="en-GB" sz="2400" dirty="0"/>
              <a:t>…</a:t>
            </a:r>
          </a:p>
        </p:txBody>
      </p:sp>
      <p:sp>
        <p:nvSpPr>
          <p:cNvPr id="6" name="TextBox 5"/>
          <p:cNvSpPr txBox="1"/>
          <p:nvPr/>
        </p:nvSpPr>
        <p:spPr>
          <a:xfrm>
            <a:off x="5637988" y="410120"/>
            <a:ext cx="2961067" cy="523220"/>
          </a:xfrm>
          <a:prstGeom prst="rect">
            <a:avLst/>
          </a:prstGeom>
          <a:noFill/>
          <a:ln>
            <a:solidFill>
              <a:schemeClr val="tx1"/>
            </a:solidFill>
          </a:ln>
        </p:spPr>
        <p:txBody>
          <a:bodyPr wrap="none" rtlCol="0">
            <a:spAutoFit/>
          </a:bodyPr>
          <a:lstStyle/>
          <a:p>
            <a:r>
              <a:rPr lang="en-GB" sz="2800" dirty="0"/>
              <a:t>Many local dialects</a:t>
            </a:r>
          </a:p>
        </p:txBody>
      </p:sp>
    </p:spTree>
    <p:extLst>
      <p:ext uri="{BB962C8B-B14F-4D97-AF65-F5344CB8AC3E}">
        <p14:creationId xmlns:p14="http://schemas.microsoft.com/office/powerpoint/2010/main" val="294852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RDA supports fine-grained linked data compatible with the FRBR model</a:t>
            </a:r>
          </a:p>
          <a:p>
            <a:r>
              <a:rPr lang="en-GB" dirty="0"/>
              <a:t>RDA supports extensions and refinements for cultural heritage data</a:t>
            </a:r>
          </a:p>
          <a:p>
            <a:r>
              <a:rPr lang="en-GB" dirty="0"/>
              <a:t>RDA supports the multilingual Semantic Web</a:t>
            </a:r>
          </a:p>
          <a:p>
            <a:r>
              <a:rPr lang="en-GB" dirty="0"/>
              <a:t>RDA supports linked data application developers</a:t>
            </a:r>
          </a:p>
        </p:txBody>
      </p:sp>
    </p:spTree>
    <p:extLst>
      <p:ext uri="{BB962C8B-B14F-4D97-AF65-F5344CB8AC3E}">
        <p14:creationId xmlns:p14="http://schemas.microsoft.com/office/powerpoint/2010/main" val="328023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endParaRPr lang="en-GB" dirty="0"/>
          </a:p>
          <a:p>
            <a:r>
              <a:rPr lang="en-GB" dirty="0">
                <a:hlinkClick r:id="rId5"/>
              </a:rPr>
              <a:t>http://www.rdaregistry.info/</a:t>
            </a:r>
            <a:endParaRPr lang="en-GB" dirty="0"/>
          </a:p>
          <a:p>
            <a:r>
              <a:rPr lang="en-GB" dirty="0">
                <a:hlinkClick r:id="rId6"/>
              </a:rPr>
              <a:t>http://metadataregistry.org/</a:t>
            </a:r>
            <a:endParaRPr lang="en-GB" dirty="0"/>
          </a:p>
          <a:p>
            <a:r>
              <a:rPr lang="en-GB" dirty="0">
                <a:hlinkClick r:id="rId7"/>
              </a:rPr>
              <a:t>http://www.marcofquality.com/wiki/rimmf3/</a:t>
            </a:r>
            <a:endParaRPr lang="en-GB" dirty="0"/>
          </a:p>
          <a:p>
            <a:endParaRPr lang="en-GB" dirty="0"/>
          </a:p>
        </p:txBody>
      </p:sp>
    </p:spTree>
    <p:extLst>
      <p:ext uri="{BB962C8B-B14F-4D97-AF65-F5344CB8AC3E}">
        <p14:creationId xmlns:p14="http://schemas.microsoft.com/office/powerpoint/2010/main" val="380431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library and cultural heritage resource metadata that are well-formed according to international models for user-focussed linked data applications.”</a:t>
            </a:r>
          </a:p>
          <a:p>
            <a:pPr lvl="1"/>
            <a:r>
              <a:rPr lang="en-GB" i="1" dirty="0"/>
              <a:t>RDA Board, 2015</a:t>
            </a:r>
          </a:p>
          <a:p>
            <a:pPr lvl="1"/>
            <a:r>
              <a:rPr lang="en-GB" i="1" dirty="0">
                <a:hlinkClick r:id="rId3"/>
              </a:rPr>
              <a:t>http</a:t>
            </a:r>
            <a:r>
              <a:rPr lang="en-GB" i="1">
                <a:hlinkClick r:id="rId3"/>
              </a:rPr>
              <a:t>://www.rda-rsc.org/node/235</a:t>
            </a:r>
            <a:endParaRPr lang="en-GB" i="1" dirty="0"/>
          </a:p>
        </p:txBody>
      </p:sp>
    </p:spTree>
    <p:extLst>
      <p:ext uri="{BB962C8B-B14F-4D97-AF65-F5344CB8AC3E}">
        <p14:creationId xmlns:p14="http://schemas.microsoft.com/office/powerpoint/2010/main" val="97686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models</a:t>
            </a:r>
          </a:p>
        </p:txBody>
      </p:sp>
      <p:sp>
        <p:nvSpPr>
          <p:cNvPr id="3" name="Content Placeholder 2"/>
          <p:cNvSpPr>
            <a:spLocks noGrp="1"/>
          </p:cNvSpPr>
          <p:nvPr>
            <p:ph idx="1"/>
          </p:nvPr>
        </p:nvSpPr>
        <p:spPr/>
        <p:txBody>
          <a:bodyPr/>
          <a:lstStyle/>
          <a:p>
            <a:r>
              <a:rPr lang="en-GB" dirty="0"/>
              <a:t>FRBR (IFLA)</a:t>
            </a:r>
          </a:p>
          <a:p>
            <a:pPr lvl="1"/>
            <a:r>
              <a:rPr lang="en-GB" dirty="0"/>
              <a:t>FRBR/FRAD/FRSAD → FRBR-LRM (Library Reference Model)</a:t>
            </a:r>
          </a:p>
          <a:p>
            <a:pPr lvl="1"/>
            <a:r>
              <a:rPr lang="en-GB" dirty="0" err="1"/>
              <a:t>FRBRoo</a:t>
            </a:r>
            <a:r>
              <a:rPr lang="en-GB" dirty="0"/>
              <a:t> ← CIDOC-CRM (Conceptual Reference Model)</a:t>
            </a:r>
          </a:p>
          <a:p>
            <a:r>
              <a:rPr lang="en-GB" dirty="0"/>
              <a:t>Resource Description Framework (RDF)</a:t>
            </a:r>
          </a:p>
          <a:p>
            <a:pPr lvl="1"/>
            <a:r>
              <a:rPr lang="en-GB" dirty="0"/>
              <a:t>←Dublin Core Abstract Model (DCMI)</a:t>
            </a:r>
          </a:p>
          <a:p>
            <a:pPr lvl="1"/>
            <a:endParaRPr lang="en-GB" dirty="0"/>
          </a:p>
        </p:txBody>
      </p:sp>
    </p:spTree>
    <p:extLst>
      <p:ext uri="{BB962C8B-B14F-4D97-AF65-F5344CB8AC3E}">
        <p14:creationId xmlns:p14="http://schemas.microsoft.com/office/powerpoint/2010/main" val="16053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t>Linked data and RDF</a:t>
            </a:r>
          </a:p>
        </p:txBody>
      </p:sp>
      <p:sp>
        <p:nvSpPr>
          <p:cNvPr id="3" name="Content Placeholder 2"/>
          <p:cNvSpPr>
            <a:spLocks noGrp="1"/>
          </p:cNvSpPr>
          <p:nvPr>
            <p:ph idx="1"/>
          </p:nvPr>
        </p:nvSpPr>
        <p:spPr/>
        <p:txBody>
          <a:bodyPr rtlCol="0">
            <a:normAutofit/>
          </a:bodyPr>
          <a:lstStyle/>
          <a:p>
            <a:pPr>
              <a:defRPr/>
            </a:pPr>
            <a:r>
              <a:rPr lang="en-GB" dirty="0"/>
              <a:t>Resource Description Framework (RDF)</a:t>
            </a:r>
          </a:p>
          <a:p>
            <a:pPr>
              <a:defRPr/>
            </a:pPr>
            <a:r>
              <a:rPr lang="en-GB" dirty="0"/>
              <a:t>Designed for machine-processing of metadata at global scale (Semantic Web)</a:t>
            </a:r>
          </a:p>
          <a:p>
            <a:pPr lvl="1">
              <a:defRPr/>
            </a:pPr>
            <a:r>
              <a:rPr lang="en-GB" dirty="0"/>
              <a:t>24/7/365</a:t>
            </a:r>
          </a:p>
          <a:p>
            <a:pPr lvl="1">
              <a:defRPr/>
            </a:pPr>
            <a:r>
              <a:rPr lang="en-GB" dirty="0"/>
              <a:t>Trillions of operations per second</a:t>
            </a:r>
          </a:p>
          <a:p>
            <a:pPr lvl="1">
              <a:defRPr/>
            </a:pPr>
            <a:r>
              <a:rPr lang="en-GB" dirty="0"/>
              <a:t>The cloud</a:t>
            </a:r>
          </a:p>
          <a:p>
            <a:pPr>
              <a:defRPr/>
            </a:pPr>
            <a:r>
              <a:rPr lang="en-GB" dirty="0"/>
              <a:t>Connecting the crowd</a:t>
            </a:r>
          </a:p>
          <a:p>
            <a:pPr lvl="1">
              <a:defRPr/>
            </a:pPr>
            <a:r>
              <a:rPr lang="en-GB" dirty="0"/>
              <a:t>The universe of human discourse</a:t>
            </a:r>
          </a:p>
        </p:txBody>
      </p:sp>
    </p:spTree>
    <p:extLst>
      <p:ext uri="{BB962C8B-B14F-4D97-AF65-F5344CB8AC3E}">
        <p14:creationId xmlns:p14="http://schemas.microsoft.com/office/powerpoint/2010/main" val="203647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hape 9"/>
          <p:cNvCxnSpPr>
            <a:stCxn id="6" idx="6"/>
            <a:endCxn id="12" idx="1"/>
          </p:cNvCxnSpPr>
          <p:nvPr/>
        </p:nvCxnSpPr>
        <p:spPr>
          <a:xfrm flipV="1">
            <a:off x="2527576" y="3407792"/>
            <a:ext cx="1752278" cy="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6479" y="2946127"/>
            <a:ext cx="604653" cy="400110"/>
          </a:xfrm>
          <a:prstGeom prst="rect">
            <a:avLst/>
          </a:prstGeom>
          <a:noFill/>
        </p:spPr>
        <p:txBody>
          <a:bodyPr wrap="none" rtlCol="0">
            <a:spAutoFit/>
          </a:bodyPr>
          <a:lstStyle/>
          <a:p>
            <a:pPr algn="ctr"/>
            <a:r>
              <a:rPr lang="en-GB" sz="2000" dirty="0"/>
              <a:t>title</a:t>
            </a:r>
          </a:p>
        </p:txBody>
      </p:sp>
      <p:sp>
        <p:nvSpPr>
          <p:cNvPr id="12" name="TextBox 11"/>
          <p:cNvSpPr txBox="1"/>
          <p:nvPr/>
        </p:nvSpPr>
        <p:spPr>
          <a:xfrm>
            <a:off x="4279854" y="3146182"/>
            <a:ext cx="266841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“Ode to himself”</a:t>
            </a:r>
          </a:p>
        </p:txBody>
      </p:sp>
      <p:grpSp>
        <p:nvGrpSpPr>
          <p:cNvPr id="3" name="Group 36"/>
          <p:cNvGrpSpPr/>
          <p:nvPr/>
        </p:nvGrpSpPr>
        <p:grpSpPr>
          <a:xfrm>
            <a:off x="1681074" y="4921045"/>
            <a:ext cx="2090058" cy="664629"/>
            <a:chOff x="3799114" y="4419600"/>
            <a:chExt cx="2090058" cy="664629"/>
          </a:xfrm>
        </p:grpSpPr>
        <p:sp>
          <p:nvSpPr>
            <p:cNvPr id="19" name="Oval 18"/>
            <p:cNvSpPr/>
            <p:nvPr/>
          </p:nvSpPr>
          <p:spPr>
            <a:xfrm>
              <a:off x="3799114" y="4419600"/>
              <a:ext cx="2090058" cy="664629"/>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929157" y="4490304"/>
              <a:ext cx="1840568" cy="523220"/>
            </a:xfrm>
            <a:prstGeom prst="rect">
              <a:avLst/>
            </a:prstGeom>
            <a:noFill/>
          </p:spPr>
          <p:txBody>
            <a:bodyPr wrap="none" rtlCol="0">
              <a:spAutoFit/>
            </a:bodyPr>
            <a:lstStyle/>
            <a:p>
              <a:pPr algn="ctr"/>
              <a:r>
                <a:rPr lang="en-GB" sz="2800" dirty="0"/>
                <a:t>Ben Jonson</a:t>
              </a:r>
            </a:p>
          </p:txBody>
        </p:sp>
      </p:grpSp>
      <p:grpSp>
        <p:nvGrpSpPr>
          <p:cNvPr id="5" name="Group 37"/>
          <p:cNvGrpSpPr/>
          <p:nvPr/>
        </p:nvGrpSpPr>
        <p:grpSpPr>
          <a:xfrm>
            <a:off x="5550558" y="4068709"/>
            <a:ext cx="1346042" cy="720080"/>
            <a:chOff x="5661839" y="5641129"/>
            <a:chExt cx="1346042" cy="720080"/>
          </a:xfrm>
        </p:grpSpPr>
        <p:sp>
          <p:nvSpPr>
            <p:cNvPr id="23" name="Oval 22"/>
            <p:cNvSpPr/>
            <p:nvPr/>
          </p:nvSpPr>
          <p:spPr>
            <a:xfrm>
              <a:off x="5661839" y="5641129"/>
              <a:ext cx="1346042" cy="7200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723956" y="5739559"/>
              <a:ext cx="1221809" cy="523220"/>
            </a:xfrm>
            <a:prstGeom prst="rect">
              <a:avLst/>
            </a:prstGeom>
            <a:noFill/>
          </p:spPr>
          <p:txBody>
            <a:bodyPr wrap="none" rtlCol="0">
              <a:spAutoFit/>
            </a:bodyPr>
            <a:lstStyle/>
            <a:p>
              <a:pPr algn="ctr"/>
              <a:r>
                <a:rPr lang="en-GB" sz="2800" dirty="0"/>
                <a:t>Place X</a:t>
              </a:r>
            </a:p>
          </p:txBody>
        </p:sp>
      </p:grpSp>
      <p:grpSp>
        <p:nvGrpSpPr>
          <p:cNvPr id="7" name="Group 32"/>
          <p:cNvGrpSpPr/>
          <p:nvPr/>
        </p:nvGrpSpPr>
        <p:grpSpPr>
          <a:xfrm>
            <a:off x="3516415" y="1457355"/>
            <a:ext cx="1779654" cy="1012371"/>
            <a:chOff x="3574161" y="1469571"/>
            <a:chExt cx="1779654" cy="1012371"/>
          </a:xfrm>
        </p:grpSpPr>
        <p:sp>
          <p:nvSpPr>
            <p:cNvPr id="29" name="Oval 28"/>
            <p:cNvSpPr/>
            <p:nvPr/>
          </p:nvSpPr>
          <p:spPr>
            <a:xfrm>
              <a:off x="3574161" y="1469571"/>
              <a:ext cx="1779654" cy="1012371"/>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580702" y="1727230"/>
              <a:ext cx="1766574" cy="523220"/>
            </a:xfrm>
            <a:prstGeom prst="rect">
              <a:avLst/>
            </a:prstGeom>
            <a:noFill/>
          </p:spPr>
          <p:txBody>
            <a:bodyPr wrap="none" rtlCol="0">
              <a:spAutoFit/>
            </a:bodyPr>
            <a:lstStyle/>
            <a:p>
              <a:pPr algn="ctr"/>
              <a:r>
                <a:rPr lang="en-GB" sz="2800" dirty="0"/>
                <a:t>Parchment</a:t>
              </a:r>
            </a:p>
          </p:txBody>
        </p:sp>
      </p:grpSp>
      <p:grpSp>
        <p:nvGrpSpPr>
          <p:cNvPr id="9" name="Group 35"/>
          <p:cNvGrpSpPr/>
          <p:nvPr/>
        </p:nvGrpSpPr>
        <p:grpSpPr>
          <a:xfrm>
            <a:off x="777631" y="3070922"/>
            <a:ext cx="1749945" cy="673741"/>
            <a:chOff x="1796612" y="2657202"/>
            <a:chExt cx="1749945" cy="673741"/>
          </a:xfrm>
        </p:grpSpPr>
        <p:sp>
          <p:nvSpPr>
            <p:cNvPr id="6" name="Oval 5"/>
            <p:cNvSpPr/>
            <p:nvPr/>
          </p:nvSpPr>
          <p:spPr>
            <a:xfrm>
              <a:off x="1796612" y="2657202"/>
              <a:ext cx="1749945"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031024" y="2732462"/>
              <a:ext cx="1281121" cy="523220"/>
            </a:xfrm>
            <a:prstGeom prst="rect">
              <a:avLst/>
            </a:prstGeom>
            <a:noFill/>
          </p:spPr>
          <p:txBody>
            <a:bodyPr wrap="none" rtlCol="0">
              <a:spAutoFit/>
            </a:bodyPr>
            <a:lstStyle/>
            <a:p>
              <a:pPr algn="ctr"/>
              <a:r>
                <a:rPr lang="en-GB" sz="2800" dirty="0"/>
                <a:t>This ms</a:t>
              </a:r>
            </a:p>
          </p:txBody>
        </p:sp>
      </p:grpSp>
      <p:sp>
        <p:nvSpPr>
          <p:cNvPr id="39" name="TextBox 38"/>
          <p:cNvSpPr txBox="1"/>
          <p:nvPr/>
        </p:nvSpPr>
        <p:spPr>
          <a:xfrm>
            <a:off x="1236881" y="4167139"/>
            <a:ext cx="888385" cy="400110"/>
          </a:xfrm>
          <a:prstGeom prst="rect">
            <a:avLst/>
          </a:prstGeom>
          <a:noFill/>
        </p:spPr>
        <p:txBody>
          <a:bodyPr wrap="none" rtlCol="0">
            <a:spAutoFit/>
          </a:bodyPr>
          <a:lstStyle/>
          <a:p>
            <a:pPr algn="ctr"/>
            <a:r>
              <a:rPr lang="en-GB" sz="2000" dirty="0"/>
              <a:t>author</a:t>
            </a:r>
          </a:p>
        </p:txBody>
      </p:sp>
      <p:cxnSp>
        <p:nvCxnSpPr>
          <p:cNvPr id="40" name="Shape 9"/>
          <p:cNvCxnSpPr>
            <a:stCxn id="6" idx="3"/>
            <a:endCxn id="19" idx="2"/>
          </p:cNvCxnSpPr>
          <p:nvPr/>
        </p:nvCxnSpPr>
        <p:spPr>
          <a:xfrm rot="16200000" flipH="1">
            <a:off x="553807" y="4126093"/>
            <a:ext cx="1607364" cy="64716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79855" y="5674809"/>
            <a:ext cx="2308369"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“Jonson, Ben”</a:t>
            </a:r>
          </a:p>
        </p:txBody>
      </p:sp>
      <p:sp>
        <p:nvSpPr>
          <p:cNvPr id="46" name="TextBox 45"/>
          <p:cNvSpPr txBox="1"/>
          <p:nvPr/>
        </p:nvSpPr>
        <p:spPr>
          <a:xfrm>
            <a:off x="6896600" y="5182657"/>
            <a:ext cx="1576587"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a:t>
            </a:r>
            <a:r>
              <a:rPr lang="en-GB" sz="2800" dirty="0" err="1"/>
              <a:t>abcxyz</a:t>
            </a:r>
            <a:r>
              <a:rPr lang="en-GB" sz="2800" dirty="0"/>
              <a:t>”</a:t>
            </a:r>
          </a:p>
        </p:txBody>
      </p:sp>
      <p:cxnSp>
        <p:nvCxnSpPr>
          <p:cNvPr id="47" name="Shape 9"/>
          <p:cNvCxnSpPr>
            <a:stCxn id="19" idx="6"/>
            <a:endCxn id="23" idx="2"/>
          </p:cNvCxnSpPr>
          <p:nvPr/>
        </p:nvCxnSpPr>
        <p:spPr>
          <a:xfrm flipV="1">
            <a:off x="3771132" y="4428749"/>
            <a:ext cx="1779426" cy="82461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hape 9"/>
          <p:cNvCxnSpPr>
            <a:stCxn id="23" idx="4"/>
            <a:endCxn id="46" idx="1"/>
          </p:cNvCxnSpPr>
          <p:nvPr/>
        </p:nvCxnSpPr>
        <p:spPr>
          <a:xfrm rot="16200000" flipH="1">
            <a:off x="6232350" y="4780017"/>
            <a:ext cx="655478" cy="673021"/>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hape 9"/>
          <p:cNvCxnSpPr>
            <a:stCxn id="19" idx="4"/>
            <a:endCxn id="43" idx="1"/>
          </p:cNvCxnSpPr>
          <p:nvPr/>
        </p:nvCxnSpPr>
        <p:spPr>
          <a:xfrm rot="16200000" flipH="1">
            <a:off x="3327607" y="4984170"/>
            <a:ext cx="350745" cy="15537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hape 9"/>
          <p:cNvCxnSpPr>
            <a:stCxn id="6" idx="0"/>
            <a:endCxn id="30" idx="1"/>
          </p:cNvCxnSpPr>
          <p:nvPr/>
        </p:nvCxnSpPr>
        <p:spPr>
          <a:xfrm rot="5400000" flipH="1" flipV="1">
            <a:off x="2040631" y="1588597"/>
            <a:ext cx="1094298" cy="18703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874412" y="4100077"/>
            <a:ext cx="1572866" cy="400110"/>
          </a:xfrm>
          <a:prstGeom prst="rect">
            <a:avLst/>
          </a:prstGeom>
          <a:noFill/>
        </p:spPr>
        <p:txBody>
          <a:bodyPr wrap="none" rtlCol="0">
            <a:spAutoFit/>
          </a:bodyPr>
          <a:lstStyle/>
          <a:p>
            <a:pPr algn="ctr"/>
            <a:r>
              <a:rPr lang="en-GB" sz="2000" dirty="0"/>
              <a:t>place of birth</a:t>
            </a:r>
          </a:p>
        </p:txBody>
      </p:sp>
      <p:sp>
        <p:nvSpPr>
          <p:cNvPr id="62" name="TextBox 61"/>
          <p:cNvSpPr txBox="1"/>
          <p:nvPr/>
        </p:nvSpPr>
        <p:spPr>
          <a:xfrm>
            <a:off x="1510310" y="5936419"/>
            <a:ext cx="2034531" cy="400110"/>
          </a:xfrm>
          <a:prstGeom prst="rect">
            <a:avLst/>
          </a:prstGeom>
          <a:noFill/>
        </p:spPr>
        <p:txBody>
          <a:bodyPr wrap="none" rtlCol="0">
            <a:spAutoFit/>
          </a:bodyPr>
          <a:lstStyle/>
          <a:p>
            <a:pPr algn="ctr"/>
            <a:r>
              <a:rPr lang="en-GB" sz="2000" dirty="0"/>
              <a:t>normalised name</a:t>
            </a:r>
          </a:p>
        </p:txBody>
      </p:sp>
      <p:sp>
        <p:nvSpPr>
          <p:cNvPr id="69" name="TextBox 68"/>
          <p:cNvSpPr txBox="1"/>
          <p:nvPr/>
        </p:nvSpPr>
        <p:spPr>
          <a:xfrm>
            <a:off x="4907770" y="4982602"/>
            <a:ext cx="1409810" cy="400110"/>
          </a:xfrm>
          <a:prstGeom prst="rect">
            <a:avLst/>
          </a:prstGeom>
          <a:noFill/>
        </p:spPr>
        <p:txBody>
          <a:bodyPr wrap="none" rtlCol="0">
            <a:spAutoFit/>
          </a:bodyPr>
          <a:lstStyle/>
          <a:p>
            <a:pPr algn="ctr"/>
            <a:r>
              <a:rPr lang="en-GB" sz="2000" dirty="0"/>
              <a:t>coordinates</a:t>
            </a:r>
          </a:p>
        </p:txBody>
      </p:sp>
      <p:sp>
        <p:nvSpPr>
          <p:cNvPr id="71" name="TextBox 70"/>
          <p:cNvSpPr txBox="1"/>
          <p:nvPr/>
        </p:nvSpPr>
        <p:spPr>
          <a:xfrm>
            <a:off x="2234815" y="2238234"/>
            <a:ext cx="1054777" cy="400110"/>
          </a:xfrm>
          <a:prstGeom prst="rect">
            <a:avLst/>
          </a:prstGeom>
          <a:noFill/>
        </p:spPr>
        <p:txBody>
          <a:bodyPr wrap="none" rtlCol="0">
            <a:spAutoFit/>
          </a:bodyPr>
          <a:lstStyle/>
          <a:p>
            <a:pPr algn="ctr"/>
            <a:r>
              <a:rPr lang="en-GB" sz="2000" dirty="0"/>
              <a:t>material</a:t>
            </a:r>
          </a:p>
        </p:txBody>
      </p:sp>
      <p:sp>
        <p:nvSpPr>
          <p:cNvPr id="77" name="TextBox 76"/>
          <p:cNvSpPr txBox="1"/>
          <p:nvPr/>
        </p:nvSpPr>
        <p:spPr>
          <a:xfrm>
            <a:off x="6317580" y="2115124"/>
            <a:ext cx="221486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“Requires ...”</a:t>
            </a:r>
          </a:p>
        </p:txBody>
      </p:sp>
      <p:cxnSp>
        <p:nvCxnSpPr>
          <p:cNvPr id="78" name="Shape 9"/>
          <p:cNvCxnSpPr>
            <a:stCxn id="29" idx="6"/>
            <a:endCxn id="77" idx="1"/>
          </p:cNvCxnSpPr>
          <p:nvPr/>
        </p:nvCxnSpPr>
        <p:spPr>
          <a:xfrm>
            <a:off x="5296069" y="1963541"/>
            <a:ext cx="1021511" cy="41319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hape 9"/>
          <p:cNvCxnSpPr>
            <a:stCxn id="6" idx="4"/>
            <a:endCxn id="23" idx="1"/>
          </p:cNvCxnSpPr>
          <p:nvPr/>
        </p:nvCxnSpPr>
        <p:spPr>
          <a:xfrm rot="16200000" flipH="1">
            <a:off x="3485393" y="1911873"/>
            <a:ext cx="429499" cy="4095077"/>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655601" y="3943100"/>
            <a:ext cx="1021755" cy="400110"/>
          </a:xfrm>
          <a:prstGeom prst="rect">
            <a:avLst/>
          </a:prstGeom>
          <a:noFill/>
        </p:spPr>
        <p:txBody>
          <a:bodyPr wrap="none" rtlCol="0">
            <a:spAutoFit/>
          </a:bodyPr>
          <a:lstStyle/>
          <a:p>
            <a:pPr algn="ctr"/>
            <a:r>
              <a:rPr lang="en-GB" sz="2000" dirty="0"/>
              <a:t>location</a:t>
            </a:r>
          </a:p>
        </p:txBody>
      </p:sp>
      <p:cxnSp>
        <p:nvCxnSpPr>
          <p:cNvPr id="87" name="Shape 9"/>
          <p:cNvCxnSpPr>
            <a:stCxn id="19" idx="0"/>
          </p:cNvCxnSpPr>
          <p:nvPr/>
        </p:nvCxnSpPr>
        <p:spPr>
          <a:xfrm rot="5400000" flipH="1" flipV="1">
            <a:off x="2769393" y="4523959"/>
            <a:ext cx="353796" cy="44037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hape 9"/>
          <p:cNvCxnSpPr>
            <a:endCxn id="19" idx="3"/>
          </p:cNvCxnSpPr>
          <p:nvPr/>
        </p:nvCxnSpPr>
        <p:spPr>
          <a:xfrm flipV="1">
            <a:off x="443891" y="5488341"/>
            <a:ext cx="1543265" cy="44807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hape 9"/>
          <p:cNvCxnSpPr>
            <a:stCxn id="6" idx="7"/>
          </p:cNvCxnSpPr>
          <p:nvPr/>
        </p:nvCxnSpPr>
        <p:spPr>
          <a:xfrm rot="5400000" flipH="1" flipV="1">
            <a:off x="2642449" y="2267198"/>
            <a:ext cx="531245" cy="12735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hape 9"/>
          <p:cNvCxnSpPr>
            <a:endCxn id="6" idx="2"/>
          </p:cNvCxnSpPr>
          <p:nvPr/>
        </p:nvCxnSpPr>
        <p:spPr>
          <a:xfrm rot="5400000" flipH="1" flipV="1">
            <a:off x="331115" y="3520570"/>
            <a:ext cx="559292" cy="3337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hape 9"/>
          <p:cNvCxnSpPr>
            <a:endCxn id="6" idx="1"/>
          </p:cNvCxnSpPr>
          <p:nvPr/>
        </p:nvCxnSpPr>
        <p:spPr>
          <a:xfrm>
            <a:off x="443893" y="2600531"/>
            <a:ext cx="590012" cy="56905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hape 9"/>
          <p:cNvCxnSpPr>
            <a:stCxn id="29" idx="7"/>
          </p:cNvCxnSpPr>
          <p:nvPr/>
        </p:nvCxnSpPr>
        <p:spPr>
          <a:xfrm rot="5400000" flipH="1" flipV="1">
            <a:off x="5344482" y="868674"/>
            <a:ext cx="427903" cy="1045977"/>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hape 9"/>
          <p:cNvCxnSpPr>
            <a:endCxn id="29" idx="1"/>
          </p:cNvCxnSpPr>
          <p:nvPr/>
        </p:nvCxnSpPr>
        <p:spPr>
          <a:xfrm flipV="1">
            <a:off x="1034142" y="1605613"/>
            <a:ext cx="2742897" cy="371011"/>
          </a:xfrm>
          <a:prstGeom prst="curvedConnector4">
            <a:avLst>
              <a:gd name="adj1" fmla="val 45249"/>
              <a:gd name="adj2" fmla="val 20157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894413" y="2376734"/>
            <a:ext cx="1245726" cy="400110"/>
          </a:xfrm>
          <a:prstGeom prst="rect">
            <a:avLst/>
          </a:prstGeom>
          <a:noFill/>
        </p:spPr>
        <p:txBody>
          <a:bodyPr wrap="none" rtlCol="0">
            <a:spAutoFit/>
          </a:bodyPr>
          <a:lstStyle/>
          <a:p>
            <a:pPr algn="ctr"/>
            <a:r>
              <a:rPr lang="en-GB" sz="2000" dirty="0"/>
              <a:t>treatment</a:t>
            </a:r>
          </a:p>
        </p:txBody>
      </p:sp>
      <p:cxnSp>
        <p:nvCxnSpPr>
          <p:cNvPr id="138" name="Shape 9"/>
          <p:cNvCxnSpPr>
            <a:stCxn id="23" idx="7"/>
          </p:cNvCxnSpPr>
          <p:nvPr/>
        </p:nvCxnSpPr>
        <p:spPr>
          <a:xfrm rot="5400000" flipH="1" flipV="1">
            <a:off x="7135490" y="3308649"/>
            <a:ext cx="429500" cy="130152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259" y="248493"/>
            <a:ext cx="6038576" cy="769441"/>
          </a:xfrm>
          <a:prstGeom prst="rect">
            <a:avLst/>
          </a:prstGeom>
          <a:noFill/>
        </p:spPr>
        <p:txBody>
          <a:bodyPr wrap="none" rtlCol="0">
            <a:spAutoFit/>
          </a:bodyPr>
          <a:lstStyle/>
          <a:p>
            <a:r>
              <a:rPr lang="en-GB" sz="4400" dirty="0"/>
              <a:t>RDF graph for manuscript</a:t>
            </a:r>
          </a:p>
        </p:txBody>
      </p:sp>
    </p:spTree>
    <p:extLst>
      <p:ext uri="{BB962C8B-B14F-4D97-AF65-F5344CB8AC3E}">
        <p14:creationId xmlns:p14="http://schemas.microsoft.com/office/powerpoint/2010/main" val="14835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1000"/>
                                        <p:tgtEl>
                                          <p:spTgt spid="12"/>
                                        </p:tgtEl>
                                      </p:cBhvr>
                                    </p:animEffect>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10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1000"/>
                                        <p:tgtEl>
                                          <p:spTgt spid="39"/>
                                        </p:tgtEl>
                                      </p:cBhvr>
                                    </p:animEffect>
                                  </p:childTnLst>
                                </p:cTn>
                              </p:par>
                            </p:childTnLst>
                          </p:cTn>
                        </p:par>
                        <p:par>
                          <p:cTn id="26" fill="hold">
                            <p:stCondLst>
                              <p:cond delay="40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1000"/>
                                        <p:tgtEl>
                                          <p:spTgt spid="3"/>
                                        </p:tgtEl>
                                      </p:cBhvr>
                                    </p:animEffect>
                                  </p:childTnLst>
                                </p:cTn>
                              </p:par>
                            </p:childTnLst>
                          </p:cTn>
                        </p:par>
                        <p:par>
                          <p:cTn id="30" fill="hold">
                            <p:stCondLst>
                              <p:cond delay="5000"/>
                            </p:stCondLst>
                            <p:childTnLst>
                              <p:par>
                                <p:cTn id="31" presetID="9"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1000"/>
                                        <p:tgtEl>
                                          <p:spTgt spid="4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1000"/>
                                        <p:tgtEl>
                                          <p:spTgt spid="61"/>
                                        </p:tgtEl>
                                      </p:cBhvr>
                                    </p:animEffect>
                                  </p:childTnLst>
                                </p:cTn>
                              </p:par>
                            </p:childTnLst>
                          </p:cTn>
                        </p:par>
                        <p:par>
                          <p:cTn id="37" fill="hold">
                            <p:stCondLst>
                              <p:cond delay="60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1000"/>
                                        <p:tgtEl>
                                          <p:spTgt spid="5"/>
                                        </p:tgtEl>
                                      </p:cBhvr>
                                    </p:animEffect>
                                  </p:childTnLst>
                                </p:cTn>
                              </p:par>
                            </p:childTnLst>
                          </p:cTn>
                        </p:par>
                        <p:par>
                          <p:cTn id="41" fill="hold">
                            <p:stCondLst>
                              <p:cond delay="7000"/>
                            </p:stCondLst>
                            <p:childTnLst>
                              <p:par>
                                <p:cTn id="42" presetID="9"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1000"/>
                                        <p:tgtEl>
                                          <p:spTgt spid="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1000"/>
                                        <p:tgtEl>
                                          <p:spTgt spid="69"/>
                                        </p:tgtEl>
                                      </p:cBhvr>
                                    </p:animEffect>
                                  </p:childTnLst>
                                </p:cTn>
                              </p:par>
                            </p:childTnLst>
                          </p:cTn>
                        </p:par>
                        <p:par>
                          <p:cTn id="48" fill="hold">
                            <p:stCondLst>
                              <p:cond delay="8000"/>
                            </p:stCondLst>
                            <p:childTnLst>
                              <p:par>
                                <p:cTn id="49" presetID="9"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1000"/>
                                        <p:tgtEl>
                                          <p:spTgt spid="46"/>
                                        </p:tgtEl>
                                      </p:cBhvr>
                                    </p:animEffect>
                                  </p:childTnLst>
                                </p:cTn>
                              </p:par>
                            </p:childTnLst>
                          </p:cTn>
                        </p:par>
                        <p:par>
                          <p:cTn id="52" fill="hold">
                            <p:stCondLst>
                              <p:cond delay="9000"/>
                            </p:stCondLst>
                            <p:childTnLst>
                              <p:par>
                                <p:cTn id="53" presetID="9"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1000"/>
                                        <p:tgtEl>
                                          <p:spTgt spid="5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dissolve">
                                      <p:cBhvr>
                                        <p:cTn id="58" dur="1000"/>
                                        <p:tgtEl>
                                          <p:spTgt spid="62"/>
                                        </p:tgtEl>
                                      </p:cBhvr>
                                    </p:animEffect>
                                  </p:childTnLst>
                                </p:cTn>
                              </p:par>
                            </p:childTnLst>
                          </p:cTn>
                        </p:par>
                        <p:par>
                          <p:cTn id="59" fill="hold">
                            <p:stCondLst>
                              <p:cond delay="10000"/>
                            </p:stCondLst>
                            <p:childTnLst>
                              <p:par>
                                <p:cTn id="60" presetID="9"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1000"/>
                                        <p:tgtEl>
                                          <p:spTgt spid="43"/>
                                        </p:tgtEl>
                                      </p:cBhvr>
                                    </p:animEffect>
                                  </p:childTnLst>
                                </p:cTn>
                              </p:par>
                            </p:childTnLst>
                          </p:cTn>
                        </p:par>
                        <p:par>
                          <p:cTn id="63" fill="hold">
                            <p:stCondLst>
                              <p:cond delay="11000"/>
                            </p:stCondLst>
                            <p:childTnLst>
                              <p:par>
                                <p:cTn id="64" presetID="9"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ssolve">
                                      <p:cBhvr>
                                        <p:cTn id="66" dur="1000"/>
                                        <p:tgtEl>
                                          <p:spTgt spid="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1000"/>
                                        <p:tgtEl>
                                          <p:spTgt spid="71"/>
                                        </p:tgtEl>
                                      </p:cBhvr>
                                    </p:animEffect>
                                  </p:childTnLst>
                                </p:cTn>
                              </p:par>
                            </p:childTnLst>
                          </p:cTn>
                        </p:par>
                        <p:par>
                          <p:cTn id="70" fill="hold">
                            <p:stCondLst>
                              <p:cond delay="120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1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dissolve">
                                      <p:cBhvr>
                                        <p:cTn id="78" dur="1000"/>
                                        <p:tgtEl>
                                          <p:spTgt spid="8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dissolve">
                                      <p:cBhvr>
                                        <p:cTn id="81" dur="10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dissolve">
                                      <p:cBhvr>
                                        <p:cTn id="86" dur="1000"/>
                                        <p:tgtEl>
                                          <p:spTgt spid="7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dissolve">
                                      <p:cBhvr>
                                        <p:cTn id="89" dur="1000"/>
                                        <p:tgtEl>
                                          <p:spTgt spid="13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10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dissolve">
                                      <p:cBhvr>
                                        <p:cTn id="97" dur="1000"/>
                                        <p:tgtEl>
                                          <p:spTgt spid="132"/>
                                        </p:tgtEl>
                                      </p:cBhvr>
                                    </p:animEffect>
                                  </p:childTnLst>
                                </p:cTn>
                              </p:par>
                            </p:childTnLst>
                          </p:cTn>
                        </p:par>
                        <p:par>
                          <p:cTn id="98" fill="hold">
                            <p:stCondLst>
                              <p:cond delay="1000"/>
                            </p:stCondLst>
                            <p:childTnLst>
                              <p:par>
                                <p:cTn id="99" presetID="9" presetClass="entr" presetSubtype="0" fill="hold" nodeType="after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dissolve">
                                      <p:cBhvr>
                                        <p:cTn id="101" dur="1000"/>
                                        <p:tgtEl>
                                          <p:spTgt spid="87"/>
                                        </p:tgtEl>
                                      </p:cBhvr>
                                    </p:animEffect>
                                  </p:childTnLst>
                                </p:cTn>
                              </p:par>
                            </p:childTnLst>
                          </p:cTn>
                        </p:par>
                        <p:par>
                          <p:cTn id="102" fill="hold">
                            <p:stCondLst>
                              <p:cond delay="2000"/>
                            </p:stCondLst>
                            <p:childTnLst>
                              <p:par>
                                <p:cTn id="103" presetID="9" presetClass="entr" presetSubtype="0"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dissolve">
                                      <p:cBhvr>
                                        <p:cTn id="105" dur="1000"/>
                                        <p:tgtEl>
                                          <p:spTgt spid="97"/>
                                        </p:tgtEl>
                                      </p:cBhvr>
                                    </p:animEffect>
                                  </p:childTnLst>
                                </p:cTn>
                              </p:par>
                            </p:childTnLst>
                          </p:cTn>
                        </p:par>
                        <p:par>
                          <p:cTn id="106" fill="hold">
                            <p:stCondLst>
                              <p:cond delay="3000"/>
                            </p:stCondLst>
                            <p:childTnLst>
                              <p:par>
                                <p:cTn id="107" presetID="9" presetClass="entr" presetSubtype="0" fill="hold" nodeType="after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dissolve">
                                      <p:cBhvr>
                                        <p:cTn id="109" dur="1000"/>
                                        <p:tgtEl>
                                          <p:spTgt spid="138"/>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94"/>
                                        </p:tgtEl>
                                        <p:attrNameLst>
                                          <p:attrName>style.visibility</p:attrName>
                                        </p:attrNameLst>
                                      </p:cBhvr>
                                      <p:to>
                                        <p:strVal val="visible"/>
                                      </p:to>
                                    </p:set>
                                    <p:animEffect transition="in" filter="dissolve">
                                      <p:cBhvr>
                                        <p:cTn id="114" dur="1000"/>
                                        <p:tgtEl>
                                          <p:spTgt spid="94"/>
                                        </p:tgtEl>
                                      </p:cBhvr>
                                    </p:animEffect>
                                  </p:childTnLst>
                                </p:cTn>
                              </p:par>
                            </p:childTnLst>
                          </p:cTn>
                        </p:par>
                        <p:par>
                          <p:cTn id="115" fill="hold">
                            <p:stCondLst>
                              <p:cond delay="1000"/>
                            </p:stCondLst>
                            <p:childTnLst>
                              <p:par>
                                <p:cTn id="116" presetID="9"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dissolve">
                                      <p:cBhvr>
                                        <p:cTn id="118" dur="1000"/>
                                        <p:tgtEl>
                                          <p:spTgt spid="134"/>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dissolve">
                                      <p:cBhvr>
                                        <p:cTn id="122" dur="1000"/>
                                        <p:tgtEl>
                                          <p:spTgt spid="124"/>
                                        </p:tgtEl>
                                      </p:cBhvr>
                                    </p:animEffect>
                                  </p:childTnLst>
                                </p:cTn>
                              </p:par>
                            </p:childTnLst>
                          </p:cTn>
                        </p:par>
                        <p:par>
                          <p:cTn id="123" fill="hold">
                            <p:stCondLst>
                              <p:cond delay="3000"/>
                            </p:stCondLst>
                            <p:childTnLst>
                              <p:par>
                                <p:cTn id="124" presetID="9" presetClass="entr" presetSubtype="0" fill="hold" nodeType="after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dissolve">
                                      <p:cBhvr>
                                        <p:cTn id="12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9" grpId="0"/>
      <p:bldP spid="43" grpId="0" animBg="1"/>
      <p:bldP spid="46" grpId="0" animBg="1"/>
      <p:bldP spid="61" grpId="0"/>
      <p:bldP spid="62" grpId="0"/>
      <p:bldP spid="69" grpId="0"/>
      <p:bldP spid="71" grpId="0"/>
      <p:bldP spid="77" grpId="0" animBg="1"/>
      <p:bldP spid="8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33015" y="89351"/>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2348783" y="6109489"/>
            <a:ext cx="6510885" cy="646331"/>
          </a:xfrm>
          <a:prstGeom prst="rect">
            <a:avLst/>
          </a:prstGeom>
          <a:noFill/>
        </p:spPr>
        <p:txBody>
          <a:bodyPr wrap="none" rtlCol="0">
            <a:spAutoFit/>
          </a:bodyPr>
          <a:lstStyle/>
          <a:p>
            <a:r>
              <a:rPr lang="en-GB" dirty="0"/>
              <a:t>Ronald J. Murray: From Moby Dick to mash-ups</a:t>
            </a:r>
          </a:p>
          <a:p>
            <a:r>
              <a:rPr lang="en-GB" dirty="0"/>
              <a:t>http://www.slideshare.net/RonMurray/from-mobydick-to-mashups</a:t>
            </a:r>
          </a:p>
        </p:txBody>
      </p:sp>
      <p:sp>
        <p:nvSpPr>
          <p:cNvPr id="5" name="TextBox 4"/>
          <p:cNvSpPr txBox="1"/>
          <p:nvPr/>
        </p:nvSpPr>
        <p:spPr>
          <a:xfrm>
            <a:off x="3930177" y="1641980"/>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6256021" y="1918950"/>
            <a:ext cx="2117800" cy="923330"/>
          </a:xfrm>
          <a:prstGeom prst="rect">
            <a:avLst/>
          </a:prstGeom>
          <a:noFill/>
          <a:ln w="25400">
            <a:solidFill>
              <a:schemeClr val="accent1">
                <a:shade val="95000"/>
                <a:satMod val="105000"/>
              </a:schemeClr>
            </a:solidFill>
          </a:ln>
        </p:spPr>
        <p:txBody>
          <a:bodyPr wrap="square" rtlCol="0">
            <a:spAutoFit/>
          </a:bodyPr>
          <a:lstStyle/>
          <a:p>
            <a:r>
              <a:rPr lang="en-GB"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65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in Resource Description Format</a:t>
            </a:r>
          </a:p>
        </p:txBody>
      </p:sp>
      <p:sp>
        <p:nvSpPr>
          <p:cNvPr id="3" name="Content Placeholder 2"/>
          <p:cNvSpPr>
            <a:spLocks noGrp="1"/>
          </p:cNvSpPr>
          <p:nvPr>
            <p:ph idx="1"/>
          </p:nvPr>
        </p:nvSpPr>
        <p:spPr/>
        <p:txBody>
          <a:bodyPr>
            <a:normAutofit lnSpcReduction="10000"/>
          </a:bodyPr>
          <a:lstStyle/>
          <a:p>
            <a:r>
              <a:rPr lang="en-GB" dirty="0"/>
              <a:t>RDA </a:t>
            </a:r>
            <a:r>
              <a:rPr lang="en-GB" u="sng" dirty="0"/>
              <a:t>controlled terminologies </a:t>
            </a:r>
            <a:r>
              <a:rPr lang="en-GB" dirty="0"/>
              <a:t>represented as RDF value vocabularies</a:t>
            </a:r>
          </a:p>
          <a:p>
            <a:pPr lvl="1"/>
            <a:r>
              <a:rPr lang="en-GB" dirty="0"/>
              <a:t>Example: RDA carrier type vocabulary</a:t>
            </a:r>
          </a:p>
          <a:p>
            <a:r>
              <a:rPr lang="en-GB" dirty="0"/>
              <a:t>Entities, attributes, and relationships represented as RDF element sets</a:t>
            </a:r>
          </a:p>
          <a:p>
            <a:pPr lvl="1"/>
            <a:r>
              <a:rPr lang="en-GB" u="sng" dirty="0"/>
              <a:t>Entities</a:t>
            </a:r>
            <a:r>
              <a:rPr lang="en-GB" dirty="0"/>
              <a:t> represented in RDF as classes</a:t>
            </a:r>
          </a:p>
          <a:p>
            <a:pPr lvl="1"/>
            <a:r>
              <a:rPr lang="en-GB" u="sng" dirty="0"/>
              <a:t>Attributes and relationships </a:t>
            </a:r>
            <a:r>
              <a:rPr lang="en-GB" dirty="0"/>
              <a:t>represented in RDF as properties (“predicates”)</a:t>
            </a:r>
          </a:p>
          <a:p>
            <a:pPr lvl="1"/>
            <a:r>
              <a:rPr lang="en-GB" dirty="0"/>
              <a:t>Example: RDA manifestation properties</a:t>
            </a:r>
          </a:p>
        </p:txBody>
      </p:sp>
    </p:spTree>
    <p:extLst>
      <p:ext uri="{BB962C8B-B14F-4D97-AF65-F5344CB8AC3E}">
        <p14:creationId xmlns:p14="http://schemas.microsoft.com/office/powerpoint/2010/main" val="354579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743564" y="2781607"/>
            <a:ext cx="4977068" cy="1938992"/>
          </a:xfrm>
          <a:prstGeom prst="rect">
            <a:avLst/>
          </a:prstGeom>
          <a:solidFill>
            <a:schemeClr val="bg1"/>
          </a:solidFill>
          <a:ln w="19050">
            <a:solidFill>
              <a:srgbClr val="002060"/>
            </a:solidFill>
          </a:ln>
        </p:spPr>
        <p:txBody>
          <a:bodyPr wrap="none" rtlCol="0">
            <a:spAutoFit/>
          </a:bodyPr>
          <a:lstStyle/>
          <a:p>
            <a:r>
              <a:rPr lang="en-GB" sz="2400" dirty="0"/>
              <a:t>RDA Reference</a:t>
            </a:r>
          </a:p>
          <a:p>
            <a:pPr marL="342900" indent="-342900">
              <a:buFont typeface="Arial" panose="020B0604020202020204" pitchFamily="34" charset="0"/>
              <a:buChar char="•"/>
            </a:pPr>
            <a:r>
              <a:rPr lang="en-GB" sz="2400" dirty="0"/>
              <a:t>Elements, attributes, relationships</a:t>
            </a:r>
          </a:p>
          <a:p>
            <a:pPr marL="342900" indent="-342900">
              <a:buFont typeface="Arial" panose="020B0604020202020204" pitchFamily="34" charset="0"/>
              <a:buChar char="•"/>
            </a:pPr>
            <a:r>
              <a:rPr lang="en-GB" sz="2400" dirty="0"/>
              <a:t>Values</a:t>
            </a:r>
          </a:p>
          <a:p>
            <a:pPr marL="342900" indent="-342900">
              <a:buFont typeface="Arial" panose="020B0604020202020204" pitchFamily="34" charset="0"/>
              <a:buChar char="•"/>
            </a:pPr>
            <a:r>
              <a:rPr lang="en-GB" sz="2400" dirty="0"/>
              <a:t>Other Glossary terms</a:t>
            </a:r>
          </a:p>
          <a:p>
            <a:pPr marL="342900" indent="-342900">
              <a:buFont typeface="Arial" panose="020B0604020202020204" pitchFamily="34" charset="0"/>
              <a:buChar char="•"/>
            </a:pPr>
            <a:r>
              <a:rPr lang="en-GB" sz="2400" dirty="0"/>
              <a:t>Translations and partial translations</a:t>
            </a:r>
          </a:p>
        </p:txBody>
      </p:sp>
    </p:spTree>
    <p:extLst>
      <p:ext uri="{BB962C8B-B14F-4D97-AF65-F5344CB8AC3E}">
        <p14:creationId xmlns:p14="http://schemas.microsoft.com/office/powerpoint/2010/main" val="30820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a:ln>
            <a:solidFill>
              <a:schemeClr val="tx1"/>
            </a:solidFill>
          </a:ln>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a:ln>
            <a:solidFill>
              <a:schemeClr val="tx1"/>
            </a:solidFill>
          </a:ln>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 name="Up Arrow 6"/>
          <p:cNvSpPr/>
          <p:nvPr/>
        </p:nvSpPr>
        <p:spPr>
          <a:xfrm>
            <a:off x="6707442" y="3123062"/>
            <a:ext cx="451501" cy="2309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69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theme/theme1.xml><?xml version="1.0" encoding="utf-8"?>
<a:theme xmlns:a="http://schemas.openxmlformats.org/drawingml/2006/main" name="RDASmal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SmallLogo" id="{4710AFFA-5DDA-48A3-9A1C-9977E65F7716}" vid="{150653F5-A674-4B7B-99B8-A37FD8EA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RDASmallLogo</Template>
  <TotalTime>55</TotalTime>
  <Words>1222</Words>
  <Application>Microsoft Office PowerPoint</Application>
  <PresentationFormat>On-screen Show (4:3)</PresentationFormat>
  <Paragraphs>150</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RDASmallLogo</vt:lpstr>
      <vt:lpstr>RDA and semantic data</vt:lpstr>
      <vt:lpstr>RDA: resource description and access</vt:lpstr>
      <vt:lpstr>International models</vt:lpstr>
      <vt:lpstr>Linked data and RDF</vt:lpstr>
      <vt:lpstr>PowerPoint Presentation</vt:lpstr>
      <vt:lpstr>PowerPoint Presentation</vt:lpstr>
      <vt:lpstr>RDA in Resource Description Format</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dc:title>
  <dc:creator>Gordon Dunsire</dc:creator>
  <cp:lastModifiedBy>Gordon Dunsire</cp:lastModifiedBy>
  <cp:revision>8</cp:revision>
  <dcterms:created xsi:type="dcterms:W3CDTF">2016-04-17T11:37:10Z</dcterms:created>
  <dcterms:modified xsi:type="dcterms:W3CDTF">2016-04-21T09:40:18Z</dcterms:modified>
</cp:coreProperties>
</file>