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79" r:id="rId4"/>
    <p:sldId id="280" r:id="rId5"/>
    <p:sldId id="281" r:id="rId6"/>
    <p:sldId id="282" r:id="rId7"/>
    <p:sldId id="283" r:id="rId8"/>
    <p:sldId id="276" r:id="rId9"/>
    <p:sldId id="278" r:id="rId10"/>
    <p:sldId id="277" r:id="rId11"/>
    <p:sldId id="284" r:id="rId12"/>
    <p:sldId id="261" r:id="rId13"/>
    <p:sldId id="263" r:id="rId14"/>
    <p:sldId id="266" r:id="rId15"/>
    <p:sldId id="267" r:id="rId16"/>
    <p:sldId id="268" r:id="rId17"/>
    <p:sldId id="269" r:id="rId18"/>
    <p:sldId id="270" r:id="rId19"/>
    <p:sldId id="285" r:id="rId20"/>
    <p:sldId id="286" r:id="rId21"/>
    <p:sldId id="271" r:id="rId22"/>
    <p:sldId id="287" r:id="rId23"/>
    <p:sldId id="288"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2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D97D2-2983-4B50-8DA4-742BA168FD53}" type="datetimeFigureOut">
              <a:rPr lang="en-GB" smtClean="0"/>
              <a:t>10/04/2016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EEA39-310E-479E-97FA-B5306075666B}" type="slidenum">
              <a:rPr lang="en-GB" smtClean="0"/>
              <a:t>‹#›</a:t>
            </a:fld>
            <a:endParaRPr lang="en-GB"/>
          </a:p>
        </p:txBody>
      </p:sp>
    </p:spTree>
    <p:extLst>
      <p:ext uri="{BB962C8B-B14F-4D97-AF65-F5344CB8AC3E}">
        <p14:creationId xmlns:p14="http://schemas.microsoft.com/office/powerpoint/2010/main" val="179439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Board, formerly the Committee of Principals for RDA, made this statement as part of an announcement affirming c</a:t>
            </a:r>
            <a:r>
              <a:rPr lang="en-GB" b="1" dirty="0"/>
              <a:t>ommitment to the internationalisation of RDA: resource description and access.</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3</a:t>
            </a:fld>
            <a:endParaRPr lang="en-GB"/>
          </a:p>
        </p:txBody>
      </p:sp>
    </p:spTree>
    <p:extLst>
      <p:ext uri="{BB962C8B-B14F-4D97-AF65-F5344CB8AC3E}">
        <p14:creationId xmlns:p14="http://schemas.microsoft.com/office/powerpoint/2010/main" val="144476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data is designed to reflect the complexity of relationships found in library and cultural heritage resources.</a:t>
            </a:r>
          </a:p>
          <a:p>
            <a:endParaRPr lang="en-GB" dirty="0"/>
          </a:p>
          <a:p>
            <a:r>
              <a:rPr lang="en-GB" dirty="0"/>
              <a:t>This is an example of a paper exercise to draw the relationships between the various printed editions of Herman Melville’s novel “Moby Dick”.</a:t>
            </a:r>
          </a:p>
          <a:p>
            <a:endParaRPr lang="en-GB" dirty="0"/>
          </a:p>
          <a:p>
            <a:r>
              <a:rPr lang="en-GB" dirty="0"/>
              <a:t>The complex sub-graph at the bottom represents a multimedia mash-up of Moby Dick with Orson Welles (who acted in the film of Moby Dick).</a:t>
            </a:r>
          </a:p>
          <a:p>
            <a:endParaRPr lang="en-GB" dirty="0"/>
          </a:p>
          <a:p>
            <a:r>
              <a:rPr lang="en-GB" dirty="0"/>
              <a:t>This diagram can be readily extended.</a:t>
            </a:r>
          </a:p>
          <a:p>
            <a:endParaRPr lang="en-GB" dirty="0"/>
          </a:p>
          <a:p>
            <a:r>
              <a:rPr lang="en-GB" dirty="0"/>
              <a:t>We could add the film starring Gregory Peck as Captain Ahab, and other film and </a:t>
            </a:r>
            <a:r>
              <a:rPr lang="en-GB" dirty="0" err="1"/>
              <a:t>tv</a:t>
            </a:r>
            <a:r>
              <a:rPr lang="en-GB" dirty="0"/>
              <a:t> adaptations, in multiple formats and editions. And the various recordings of the instrumental “Moby Dick” (for solo drummer!) by Led Zeppelin, and all the other recordings by the group, in multiple formats and editions. And so on.</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13</a:t>
            </a:fld>
            <a:endParaRPr lang="en-GB"/>
          </a:p>
        </p:txBody>
      </p:sp>
    </p:spTree>
    <p:extLst>
      <p:ext uri="{BB962C8B-B14F-4D97-AF65-F5344CB8AC3E}">
        <p14:creationId xmlns:p14="http://schemas.microsoft.com/office/powerpoint/2010/main" val="37313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provides access to linked data versions of the RDA element sets and value vocabularies.</a:t>
            </a:r>
          </a:p>
          <a:p>
            <a:endParaRPr lang="en-GB" dirty="0"/>
          </a:p>
          <a:p>
            <a:r>
              <a:rPr lang="en-GB" dirty="0"/>
              <a:t>The Registry also provides access to tools for creating and editing RDA data and making it interoperate with non-RDA and non-FRBR applications.</a:t>
            </a:r>
          </a:p>
        </p:txBody>
      </p:sp>
      <p:sp>
        <p:nvSpPr>
          <p:cNvPr id="4" name="Slide Number Placeholder 3"/>
          <p:cNvSpPr>
            <a:spLocks noGrp="1"/>
          </p:cNvSpPr>
          <p:nvPr>
            <p:ph type="sldNum" sz="quarter" idx="10"/>
          </p:nvPr>
        </p:nvSpPr>
        <p:spPr/>
        <p:txBody>
          <a:bodyPr/>
          <a:lstStyle/>
          <a:p>
            <a:fld id="{458E55A1-B5C4-43AB-B7A3-7E1A9581DFF9}" type="slidenum">
              <a:rPr lang="en-GB" smtClean="0"/>
              <a:t>14</a:t>
            </a:fld>
            <a:endParaRPr lang="en-GB"/>
          </a:p>
        </p:txBody>
      </p:sp>
    </p:spTree>
    <p:extLst>
      <p:ext uri="{BB962C8B-B14F-4D97-AF65-F5344CB8AC3E}">
        <p14:creationId xmlns:p14="http://schemas.microsoft.com/office/powerpoint/2010/main" val="303398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URIs are opaque and do not hint at their meaning or semantics. This avoids issues of language and changes of label.</a:t>
            </a:r>
          </a:p>
          <a:p>
            <a:endParaRPr lang="en-GB" dirty="0"/>
          </a:p>
          <a:p>
            <a:r>
              <a:rPr lang="en-GB" dirty="0"/>
              <a:t>RDA has developed lexical URIs that can be “read” more easily by developers. These can be in any language; the lexical URIs are automatically linked to the canonical URI.</a:t>
            </a:r>
          </a:p>
          <a:p>
            <a:endParaRPr lang="en-GB" dirty="0"/>
          </a:p>
          <a:p>
            <a:r>
              <a:rPr lang="en-GB" dirty="0"/>
              <a:t>Each RDA element set and value vocabulary can be freely downloaded in different versions or serializations of RDF.</a:t>
            </a:r>
          </a:p>
          <a:p>
            <a:endParaRPr lang="en-GB" dirty="0"/>
          </a:p>
          <a:p>
            <a:r>
              <a:rPr lang="en-GB" dirty="0"/>
              <a:t>Human-readable versions are available in the Open Metadata Registry</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15</a:t>
            </a:fld>
            <a:endParaRPr lang="en-GB"/>
          </a:p>
        </p:txBody>
      </p:sp>
    </p:spTree>
    <p:extLst>
      <p:ext uri="{BB962C8B-B14F-4D97-AF65-F5344CB8AC3E}">
        <p14:creationId xmlns:p14="http://schemas.microsoft.com/office/powerpoint/2010/main" val="283354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first page of the Manifestation element set in the OMR.</a:t>
            </a:r>
          </a:p>
          <a:p>
            <a:endParaRPr lang="en-GB" dirty="0"/>
          </a:p>
          <a:p>
            <a:r>
              <a:rPr lang="en-GB" dirty="0"/>
              <a:t>The interface provides standard browse and search facilities.</a:t>
            </a:r>
          </a:p>
          <a:p>
            <a:endParaRPr lang="en-GB" dirty="0"/>
          </a:p>
          <a:p>
            <a:r>
              <a:rPr lang="en-GB" dirty="0"/>
              <a:t>Clicking on an element reveals more data about the element.</a:t>
            </a:r>
          </a:p>
          <a:p>
            <a:endParaRPr lang="en-GB" dirty="0"/>
          </a:p>
          <a:p>
            <a:r>
              <a:rPr lang="en-GB" dirty="0"/>
              <a:t>The OMR maintains an audit trail at the level of each transaction on each element, dated and attributed.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16</a:t>
            </a:fld>
            <a:endParaRPr lang="en-GB"/>
          </a:p>
        </p:txBody>
      </p:sp>
    </p:spTree>
    <p:extLst>
      <p:ext uri="{BB962C8B-B14F-4D97-AF65-F5344CB8AC3E}">
        <p14:creationId xmlns:p14="http://schemas.microsoft.com/office/powerpoint/2010/main" val="344439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set of RDF triples about the RDA element “carrier type”, presented in RDF/XML syntax. It is an extract from the full set of triples for the Manifestation element set.</a:t>
            </a:r>
          </a:p>
          <a:p>
            <a:endParaRPr lang="en-GB" dirty="0"/>
          </a:p>
          <a:p>
            <a:r>
              <a:rPr lang="en-GB" dirty="0"/>
              <a:t>The same extract is also shown in Terse Triple Language (</a:t>
            </a:r>
            <a:r>
              <a:rPr lang="en-GB" dirty="0" err="1"/>
              <a:t>ttl</a:t>
            </a:r>
            <a:r>
              <a:rPr lang="en-GB" dirty="0"/>
              <a:t> or turtle) syntax.</a:t>
            </a:r>
          </a:p>
        </p:txBody>
      </p:sp>
      <p:sp>
        <p:nvSpPr>
          <p:cNvPr id="4" name="Slide Number Placeholder 3"/>
          <p:cNvSpPr>
            <a:spLocks noGrp="1"/>
          </p:cNvSpPr>
          <p:nvPr>
            <p:ph type="sldNum" sz="quarter" idx="10"/>
          </p:nvPr>
        </p:nvSpPr>
        <p:spPr/>
        <p:txBody>
          <a:bodyPr/>
          <a:lstStyle/>
          <a:p>
            <a:fld id="{458E55A1-B5C4-43AB-B7A3-7E1A9581DFF9}" type="slidenum">
              <a:rPr lang="en-GB" smtClean="0"/>
              <a:t>17</a:t>
            </a:fld>
            <a:endParaRPr lang="en-GB"/>
          </a:p>
        </p:txBody>
      </p:sp>
    </p:spTree>
    <p:extLst>
      <p:ext uri="{BB962C8B-B14F-4D97-AF65-F5344CB8AC3E}">
        <p14:creationId xmlns:p14="http://schemas.microsoft.com/office/powerpoint/2010/main" val="2948227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OMR view of the RDA Media type “microform”.</a:t>
            </a:r>
          </a:p>
          <a:p>
            <a:endParaRPr lang="en-GB" dirty="0"/>
          </a:p>
          <a:p>
            <a:r>
              <a:rPr lang="en-GB" dirty="0"/>
              <a:t>The term label, definition, and scope note in multiple languages are linked to the URI for the term. This basic feature of RDF, the separation of strings (labels, etc.) from things (URIs), is fully exploited by the RDA Registry.</a:t>
            </a:r>
          </a:p>
          <a:p>
            <a:endParaRPr lang="en-GB" dirty="0"/>
          </a:p>
          <a:p>
            <a:r>
              <a:rPr lang="en-GB" dirty="0"/>
              <a:t>Value vocabularies are represented using SKOS (Simple Knowledge Organization System) elements. SKOS allows one preferred label per language, and as many definitions and notes as are required. RDA uses SKOS elements for broader, narrower, and term or concept equivalence to represent semantic hierarchies and maps.</a:t>
            </a:r>
          </a:p>
          <a:p>
            <a:endParaRPr lang="en-GB" dirty="0"/>
          </a:p>
          <a:p>
            <a:r>
              <a:rPr lang="en-GB" dirty="0"/>
              <a:t>The RDA Toolkit is currently available in French, German, and Spanish, with Finnish and Italian translations scheduled for the next series of updates. A separate translation is published in China. The RDA Translations Policy requires all full translations of the Toolkit to be represented in linked data format in the Registry.</a:t>
            </a:r>
          </a:p>
          <a:p>
            <a:endParaRPr lang="en-GB" dirty="0"/>
          </a:p>
          <a:p>
            <a:r>
              <a:rPr lang="en-GB" dirty="0"/>
              <a:t>Partial translations covering the RDA Reference data of element sets and value vocabularies will also be added to the Registry.</a:t>
            </a:r>
          </a:p>
        </p:txBody>
      </p:sp>
      <p:sp>
        <p:nvSpPr>
          <p:cNvPr id="4" name="Slide Number Placeholder 3"/>
          <p:cNvSpPr>
            <a:spLocks noGrp="1"/>
          </p:cNvSpPr>
          <p:nvPr>
            <p:ph type="sldNum" sz="quarter" idx="10"/>
          </p:nvPr>
        </p:nvSpPr>
        <p:spPr/>
        <p:txBody>
          <a:bodyPr/>
          <a:lstStyle/>
          <a:p>
            <a:fld id="{458E55A1-B5C4-43AB-B7A3-7E1A9581DFF9}" type="slidenum">
              <a:rPr lang="en-GB" smtClean="0"/>
              <a:t>18</a:t>
            </a:fld>
            <a:endParaRPr lang="en-GB"/>
          </a:p>
        </p:txBody>
      </p:sp>
    </p:spTree>
    <p:extLst>
      <p:ext uri="{BB962C8B-B14F-4D97-AF65-F5344CB8AC3E}">
        <p14:creationId xmlns:p14="http://schemas.microsoft.com/office/powerpoint/2010/main" val="541180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a:t>The diagram is part of the “linked data cloud” of RDF maps, and is not itself an RDF graph. For example, the map between ISBD and the unconstrained RDA elements represented by a single line is an RDF graph, the first part of which is shown.</a:t>
            </a:r>
          </a:p>
        </p:txBody>
      </p:sp>
      <p:sp>
        <p:nvSpPr>
          <p:cNvPr id="4" name="Slide Number Placeholder 3"/>
          <p:cNvSpPr>
            <a:spLocks noGrp="1"/>
          </p:cNvSpPr>
          <p:nvPr>
            <p:ph type="sldNum" sz="quarter" idx="10"/>
          </p:nvPr>
        </p:nvSpPr>
        <p:spPr/>
        <p:txBody>
          <a:bodyPr/>
          <a:lstStyle/>
          <a:p>
            <a:fld id="{458E55A1-B5C4-43AB-B7A3-7E1A9581DFF9}" type="slidenum">
              <a:rPr lang="en-GB" smtClean="0"/>
              <a:t>21</a:t>
            </a:fld>
            <a:endParaRPr lang="en-GB"/>
          </a:p>
        </p:txBody>
      </p:sp>
    </p:spTree>
    <p:extLst>
      <p:ext uri="{BB962C8B-B14F-4D97-AF65-F5344CB8AC3E}">
        <p14:creationId xmlns:p14="http://schemas.microsoft.com/office/powerpoint/2010/main" val="1118533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8E55A1-B5C4-43AB-B7A3-7E1A9581DFF9}" type="slidenum">
              <a:rPr lang="en-GB" smtClean="0"/>
              <a:t>24</a:t>
            </a:fld>
            <a:endParaRPr lang="en-GB"/>
          </a:p>
        </p:txBody>
      </p:sp>
    </p:spTree>
    <p:extLst>
      <p:ext uri="{BB962C8B-B14F-4D97-AF65-F5344CB8AC3E}">
        <p14:creationId xmlns:p14="http://schemas.microsoft.com/office/powerpoint/2010/main" val="183643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is based on international data models.</a:t>
            </a:r>
          </a:p>
          <a:p>
            <a:endParaRPr lang="en-GB" dirty="0"/>
          </a:p>
          <a:p>
            <a:r>
              <a:rPr lang="en-GB" dirty="0"/>
              <a:t>The Functional Requirements for Bibliographic Records (FRBR) models, developed by the International Federation of Library Associations and Services (IFLA), identify the basic entities and relationships required to meet user tasks in library resource discovery. The three original models are being consolidated into a single Library Reference Model. The new model will be compatible with an extension of the object-oriented model developed for museum data, the Conceptual Reference Model.</a:t>
            </a:r>
          </a:p>
          <a:p>
            <a:endParaRPr lang="en-GB" dirty="0"/>
          </a:p>
          <a:p>
            <a:r>
              <a:rPr lang="en-GB" dirty="0"/>
              <a:t>Data produced using the RDA instructions is intended to be well-formed according to the Dublin Core Abstract Model (DCAM) developed by the Dublin Core Metadata Initiative. The model has subsequently been instantiated in Resource Description Framework (RDF), the basis of linked data and the Semantic Web.</a:t>
            </a:r>
          </a:p>
        </p:txBody>
      </p:sp>
      <p:sp>
        <p:nvSpPr>
          <p:cNvPr id="4" name="Slide Number Placeholder 3"/>
          <p:cNvSpPr>
            <a:spLocks noGrp="1"/>
          </p:cNvSpPr>
          <p:nvPr>
            <p:ph type="sldNum" sz="quarter" idx="10"/>
          </p:nvPr>
        </p:nvSpPr>
        <p:spPr/>
        <p:txBody>
          <a:bodyPr/>
          <a:lstStyle/>
          <a:p>
            <a:fld id="{458E55A1-B5C4-43AB-B7A3-7E1A9581DFF9}" type="slidenum">
              <a:rPr lang="en-GB" smtClean="0"/>
              <a:t>4</a:t>
            </a:fld>
            <a:endParaRPr lang="en-GB"/>
          </a:p>
        </p:txBody>
      </p:sp>
    </p:spTree>
    <p:extLst>
      <p:ext uri="{BB962C8B-B14F-4D97-AF65-F5344CB8AC3E}">
        <p14:creationId xmlns:p14="http://schemas.microsoft.com/office/powerpoint/2010/main" val="15746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70740-773B-44B4-BDEE-84BE59C4874C}" type="slidenum">
              <a:rPr lang="en-GB"/>
              <a:pPr fontAlgn="base">
                <a:spcBef>
                  <a:spcPct val="0"/>
                </a:spcBef>
                <a:spcAft>
                  <a:spcPct val="0"/>
                </a:spcAft>
              </a:pPr>
              <a:t>5</a:t>
            </a:fld>
            <a:endParaRPr lang="en-GB"/>
          </a:p>
        </p:txBody>
      </p:sp>
    </p:spTree>
    <p:extLst>
      <p:ext uri="{BB962C8B-B14F-4D97-AF65-F5344CB8AC3E}">
        <p14:creationId xmlns:p14="http://schemas.microsoft.com/office/powerpoint/2010/main" val="32785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4A98B-A452-4724-B3A8-6797FD934B49}" type="slidenum">
              <a:rPr lang="en-GB"/>
              <a:pPr fontAlgn="base">
                <a:spcBef>
                  <a:spcPct val="0"/>
                </a:spcBef>
                <a:spcAft>
                  <a:spcPct val="0"/>
                </a:spcAft>
              </a:pPr>
              <a:t>6</a:t>
            </a:fld>
            <a:endParaRPr lang="en-GB"/>
          </a:p>
        </p:txBody>
      </p:sp>
    </p:spTree>
    <p:extLst>
      <p:ext uri="{BB962C8B-B14F-4D97-AF65-F5344CB8AC3E}">
        <p14:creationId xmlns:p14="http://schemas.microsoft.com/office/powerpoint/2010/main" val="342830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05E015-005B-465B-BC00-4A980FD20E8F}" type="slidenum">
              <a:rPr lang="en-GB"/>
              <a:pPr fontAlgn="base">
                <a:spcBef>
                  <a:spcPct val="0"/>
                </a:spcBef>
                <a:spcAft>
                  <a:spcPct val="0"/>
                </a:spcAft>
              </a:pPr>
              <a:t>7</a:t>
            </a:fld>
            <a:endParaRPr lang="en-GB"/>
          </a:p>
        </p:txBody>
      </p:sp>
    </p:spTree>
    <p:extLst>
      <p:ext uri="{BB962C8B-B14F-4D97-AF65-F5344CB8AC3E}">
        <p14:creationId xmlns:p14="http://schemas.microsoft.com/office/powerpoint/2010/main" val="265731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15636"/>
          </a:xfrm>
        </p:spPr>
        <p:txBody>
          <a:bodyPr>
            <a:normAutofit/>
          </a:bodyPr>
          <a:lstStyle/>
          <a:p>
            <a:r>
              <a:rPr lang="en-GB" dirty="0"/>
              <a:t>RDF triples can be linked by chaining the object (secondary focus) of one triple to the subject (primary focus) of another triple by matching URIs. Triples can also be linked in clusters sharing the same primary focus.</a:t>
            </a:r>
          </a:p>
          <a:p>
            <a:endParaRPr lang="en-GB" dirty="0"/>
          </a:p>
          <a:p>
            <a:r>
              <a:rPr lang="en-GB" dirty="0"/>
              <a:t>Human-readable strings, enclosed in boxes, cannot be linked because they are not URIs. The literal objects of some triples therefore terminate chains of linked triples.</a:t>
            </a:r>
          </a:p>
          <a:p>
            <a:endParaRPr lang="en-GB" dirty="0"/>
          </a:p>
          <a:p>
            <a:r>
              <a:rPr lang="en-GB" dirty="0"/>
              <a:t>This is a small RDF graph about:</a:t>
            </a:r>
          </a:p>
          <a:p>
            <a:endParaRPr lang="en-GB" dirty="0"/>
          </a:p>
          <a:p>
            <a:r>
              <a:rPr lang="en-GB" dirty="0"/>
              <a:t> a manuscript,</a:t>
            </a:r>
          </a:p>
          <a:p>
            <a:r>
              <a:rPr lang="en-GB" dirty="0"/>
              <a:t> Ben Jonson,</a:t>
            </a:r>
          </a:p>
          <a:p>
            <a:r>
              <a:rPr lang="en-GB" dirty="0"/>
              <a:t> parchment,</a:t>
            </a:r>
          </a:p>
          <a:p>
            <a:r>
              <a:rPr lang="en-GB" dirty="0"/>
              <a:t> Place X,</a:t>
            </a:r>
          </a:p>
          <a:p>
            <a:endParaRPr lang="en-GB" dirty="0"/>
          </a:p>
          <a:p>
            <a:r>
              <a:rPr lang="en-GB" dirty="0"/>
              <a:t>depending on your point of view (or primary focus).</a:t>
            </a:r>
          </a:p>
          <a:p>
            <a:endParaRPr lang="en-GB" dirty="0"/>
          </a:p>
          <a:p>
            <a:r>
              <a:rPr lang="en-GB" dirty="0"/>
              <a:t>It is part of what has been called the “one giant global graph” that potentially links all resources, and data about them, together. This graph has no centre, edge, up, or down; it is all about what is in focus (the “subject” of a triple).</a:t>
            </a:r>
          </a:p>
        </p:txBody>
      </p:sp>
      <p:sp>
        <p:nvSpPr>
          <p:cNvPr id="4" name="Slide Number Placeholder 3"/>
          <p:cNvSpPr>
            <a:spLocks noGrp="1"/>
          </p:cNvSpPr>
          <p:nvPr>
            <p:ph type="sldNum" sz="quarter" idx="10"/>
          </p:nvPr>
        </p:nvSpPr>
        <p:spPr/>
        <p:txBody>
          <a:bodyPr/>
          <a:lstStyle/>
          <a:p>
            <a:fld id="{641A554D-E654-4445-9329-E2B61381CF8D}" type="slidenum">
              <a:rPr lang="en-GB" smtClean="0"/>
              <a:pPr/>
              <a:t>8</a:t>
            </a:fld>
            <a:endParaRPr lang="en-GB"/>
          </a:p>
        </p:txBody>
      </p:sp>
    </p:spTree>
    <p:extLst>
      <p:ext uri="{BB962C8B-B14F-4D97-AF65-F5344CB8AC3E}">
        <p14:creationId xmlns:p14="http://schemas.microsoft.com/office/powerpoint/2010/main" val="40426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All linked data vocabularies exhibit the same characteristics.</a:t>
            </a:r>
          </a:p>
          <a:p>
            <a:endParaRPr lang="en-GB" dirty="0"/>
          </a:p>
          <a:p>
            <a:r>
              <a:rPr lang="en-GB" dirty="0"/>
              <a:t>RDF requires a one-to-one correspondence between a URI and the thing it identifies, but does not impose a one-and-only-one limit. A thing may therefore be identified by more than one URI. An RDF map between different URIs for the same thing is easy to create, once it is known that it is, indeed, the same thing. This usually requires human intervention.</a:t>
            </a:r>
          </a:p>
          <a:p>
            <a:endParaRPr lang="en-GB" dirty="0"/>
          </a:p>
          <a:p>
            <a:r>
              <a:rPr lang="en-GB" dirty="0"/>
              <a:t>To be useful for end-user applications, RDF data needs to contain human-readable labels and definitions for things, whether they are individuals, value concepts, or elements. RDF allows a thing to have any number of labels, definitions, and other strings linked to it. The nature of human language dictates that the same label may be used for distinct things. All of this is ambiguous data, and cannot be used for coherent semantic processing.</a:t>
            </a:r>
          </a:p>
          <a:p>
            <a:endParaRPr lang="en-GB" dirty="0"/>
          </a:p>
          <a:p>
            <a:r>
              <a:rPr lang="en-GB" dirty="0"/>
              <a:t>Labels are also vulnerable to fashion and trends. Jargon and slang are particularly rife in communities going through rapid change; the labels of cultural heritage things are unreliable indicators of meaning.</a:t>
            </a:r>
          </a:p>
        </p:txBody>
      </p:sp>
      <p:sp>
        <p:nvSpPr>
          <p:cNvPr id="4" name="Slide Number Placeholder 3"/>
          <p:cNvSpPr>
            <a:spLocks noGrp="1"/>
          </p:cNvSpPr>
          <p:nvPr>
            <p:ph type="sldNum" sz="quarter" idx="10"/>
          </p:nvPr>
        </p:nvSpPr>
        <p:spPr/>
        <p:txBody>
          <a:bodyPr/>
          <a:lstStyle/>
          <a:p>
            <a:fld id="{EEE26E34-E6CD-409E-9A31-4DE5BAEA0A60}" type="slidenum">
              <a:rPr lang="en-GB" smtClean="0"/>
              <a:t>9</a:t>
            </a:fld>
            <a:endParaRPr lang="en-GB"/>
          </a:p>
        </p:txBody>
      </p:sp>
    </p:spTree>
    <p:extLst>
      <p:ext uri="{BB962C8B-B14F-4D97-AF65-F5344CB8AC3E}">
        <p14:creationId xmlns:p14="http://schemas.microsoft.com/office/powerpoint/2010/main" val="4972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The W3C Library Linked Data Incubator Group describes three categories of linked data vocabulary.* A vocabulary is a set of RDF triples.</a:t>
            </a:r>
          </a:p>
          <a:p>
            <a:endParaRPr lang="en-GB" dirty="0"/>
          </a:p>
          <a:p>
            <a:r>
              <a:rPr lang="en-GB" dirty="0"/>
              <a:t>Datasets are sets of triples about specific, individual things. Datasets are the linked data versions of catalogue records. Datasets can also represent cross-walks or maps between value vocabularies and between element sets from different communities.</a:t>
            </a:r>
          </a:p>
          <a:p>
            <a:endParaRPr lang="en-GB" dirty="0"/>
          </a:p>
          <a:p>
            <a:r>
              <a:rPr lang="en-GB" dirty="0"/>
              <a:t>Value vocabularies are sets of triples about controlled terminologies, subject headings, thesauri, and other knowledge organization schemes. Value vocabularies represent the semantics of the individual terms or concepts and the relationships between them. Value vocabularies are used in statements about individual things in datasets.</a:t>
            </a:r>
          </a:p>
          <a:p>
            <a:endParaRPr lang="en-GB" dirty="0"/>
          </a:p>
          <a:p>
            <a:r>
              <a:rPr lang="en-GB" dirty="0"/>
              <a:t>Element sets are sets of triples about the entities and relationships used to make statements about individual things in datasets. Elements sets represent the semantics of entities and their relationships, and are the linked data versions of models, schemas, and ontologies.</a:t>
            </a:r>
          </a:p>
          <a:p>
            <a:endParaRPr lang="en-GB" dirty="0"/>
          </a:p>
          <a:p>
            <a:r>
              <a:rPr lang="en-GB" dirty="0"/>
              <a:t>* http://www.w3.org/2005/Incubator/lld/XGR-lld-vocabdataset-20111025/</a:t>
            </a:r>
          </a:p>
        </p:txBody>
      </p:sp>
      <p:sp>
        <p:nvSpPr>
          <p:cNvPr id="4" name="Slide Number Placeholder 3"/>
          <p:cNvSpPr>
            <a:spLocks noGrp="1"/>
          </p:cNvSpPr>
          <p:nvPr>
            <p:ph type="sldNum" sz="quarter" idx="10"/>
          </p:nvPr>
        </p:nvSpPr>
        <p:spPr/>
        <p:txBody>
          <a:bodyPr/>
          <a:lstStyle/>
          <a:p>
            <a:fld id="{EEE26E34-E6CD-409E-9A31-4DE5BAEA0A60}" type="slidenum">
              <a:rPr lang="en-GB" smtClean="0"/>
              <a:t>10</a:t>
            </a:fld>
            <a:endParaRPr lang="en-GB"/>
          </a:p>
        </p:txBody>
      </p:sp>
    </p:spTree>
    <p:extLst>
      <p:ext uri="{BB962C8B-B14F-4D97-AF65-F5344CB8AC3E}">
        <p14:creationId xmlns:p14="http://schemas.microsoft.com/office/powerpoint/2010/main" val="235857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1030288"/>
            <a:ext cx="4818063" cy="3613150"/>
          </a:xfrm>
        </p:spPr>
      </p:sp>
      <p:sp>
        <p:nvSpPr>
          <p:cNvPr id="3" name="Notes Placeholder 2"/>
          <p:cNvSpPr>
            <a:spLocks noGrp="1"/>
          </p:cNvSpPr>
          <p:nvPr>
            <p:ph type="body" idx="1"/>
          </p:nvPr>
        </p:nvSpPr>
        <p:spPr/>
        <p:txBody>
          <a:bodyPr/>
          <a:lstStyle/>
          <a:p>
            <a:r>
              <a:rPr lang="en-GB" dirty="0"/>
              <a:t>RDA entities correspond to two groups of FRBR entities.</a:t>
            </a:r>
          </a:p>
          <a:p>
            <a:endParaRPr lang="en-GB" dirty="0"/>
          </a:p>
          <a:p>
            <a:r>
              <a:rPr lang="en-GB" dirty="0"/>
              <a:t>The first group includes Work, Expression, Manifestation, and Item entities. They represent layers of abstraction, and therefore commonality of data, from the individual item to the abstract conception behind its creation. Data for a Work entity can be linked to multiple Expressions, including translations. Each Expression can be linked to multiple Manifestations, including different print and digital formats, and each Manifestation may have multiple Items.</a:t>
            </a:r>
          </a:p>
          <a:p>
            <a:endParaRPr lang="en-GB" dirty="0"/>
          </a:p>
          <a:p>
            <a:r>
              <a:rPr lang="en-GB" dirty="0"/>
              <a:t>The second group includes three types of human entity that can be related to the WEMI aspects of a resource. For example, a Person can create a Work, or translate an Expression; a Corporate Body can publish a Manifestation; a Family can donate an Item to a rare books collection.</a:t>
            </a:r>
          </a:p>
          <a:p>
            <a:endParaRPr lang="en-GB" dirty="0"/>
          </a:p>
          <a:p>
            <a:r>
              <a:rPr lang="en-GB" dirty="0"/>
              <a:t>The Library Reference Model is likely to introduce new entities for Place and Timespan, to cover relationships such as date and place of birth of a Person. The entity </a:t>
            </a:r>
            <a:r>
              <a:rPr lang="en-GB" dirty="0" err="1"/>
              <a:t>Nomen</a:t>
            </a:r>
            <a:r>
              <a:rPr lang="en-GB" dirty="0"/>
              <a:t> will support linked data for names, titles, access points, and identifiers. The final version of the LRM is expected to be available later in 2016.</a:t>
            </a:r>
          </a:p>
        </p:txBody>
      </p:sp>
      <p:sp>
        <p:nvSpPr>
          <p:cNvPr id="4" name="Slide Number Placeholder 3"/>
          <p:cNvSpPr>
            <a:spLocks noGrp="1"/>
          </p:cNvSpPr>
          <p:nvPr>
            <p:ph type="sldNum" sz="quarter" idx="10"/>
          </p:nvPr>
        </p:nvSpPr>
        <p:spPr/>
        <p:txBody>
          <a:bodyPr/>
          <a:lstStyle/>
          <a:p>
            <a:fld id="{CF1E5279-E832-4B6A-91C9-0162051A94A8}" type="slidenum">
              <a:rPr lang="en-GB" smtClean="0"/>
              <a:t>12</a:t>
            </a:fld>
            <a:endParaRPr lang="en-GB"/>
          </a:p>
        </p:txBody>
      </p:sp>
    </p:spTree>
    <p:extLst>
      <p:ext uri="{BB962C8B-B14F-4D97-AF65-F5344CB8AC3E}">
        <p14:creationId xmlns:p14="http://schemas.microsoft.com/office/powerpoint/2010/main" val="144806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3E90599B-6304-4212-8B6C-D1A80CF84F67}" type="datetimeFigureOut">
              <a:rPr lang="en-GB" smtClean="0"/>
              <a:t>10/04/2016</a:t>
            </a:fld>
            <a:endParaRPr lang="en-GB"/>
          </a:p>
        </p:txBody>
      </p:sp>
    </p:spTree>
    <p:extLst>
      <p:ext uri="{BB962C8B-B14F-4D97-AF65-F5344CB8AC3E}">
        <p14:creationId xmlns:p14="http://schemas.microsoft.com/office/powerpoint/2010/main" val="143462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r">
              <a:defRPr/>
            </a:lvl1pPr>
          </a:lstStyle>
          <a:p>
            <a:fld id="{3E90599B-6304-4212-8B6C-D1A80CF84F67}" type="datetimeFigureOut">
              <a:rPr lang="en-GB" smtClean="0"/>
              <a:t>10/04/2016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126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3E90599B-6304-4212-8B6C-D1A80CF84F67}" type="datetimeFigureOut">
              <a:rPr lang="en-GB" smtClean="0"/>
              <a:t>10/04/2016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9384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3E90599B-6304-4212-8B6C-D1A80CF84F67}" type="datetimeFigureOut">
              <a:rPr lang="en-GB" smtClean="0"/>
              <a:t>10/04/2016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4854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3E90599B-6304-4212-8B6C-D1A80CF84F67}" type="datetimeFigureOut">
              <a:rPr lang="en-GB" smtClean="0"/>
              <a:t>10/04/2016</a:t>
            </a:fld>
            <a:endParaRPr lang="en-GB"/>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453336"/>
            <a:ext cx="1590675" cy="285750"/>
          </a:xfrm>
          <a:prstGeom prst="rect">
            <a:avLst/>
          </a:prstGeom>
        </p:spPr>
      </p:pic>
    </p:spTree>
    <p:extLst>
      <p:ext uri="{BB962C8B-B14F-4D97-AF65-F5344CB8AC3E}">
        <p14:creationId xmlns:p14="http://schemas.microsoft.com/office/powerpoint/2010/main" val="3419301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scchair@rdatoolkit.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rda-rsc.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rda-rsc.org/node/23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RDA and Linked Data</a:t>
            </a:r>
          </a:p>
        </p:txBody>
      </p:sp>
      <p:sp>
        <p:nvSpPr>
          <p:cNvPr id="3" name="Subtitle 2"/>
          <p:cNvSpPr>
            <a:spLocks noGrp="1"/>
          </p:cNvSpPr>
          <p:nvPr>
            <p:ph type="subTitle" idx="1"/>
          </p:nvPr>
        </p:nvSpPr>
        <p:spPr/>
        <p:txBody>
          <a:bodyPr>
            <a:normAutofit fontScale="92500"/>
          </a:bodyPr>
          <a:lstStyle/>
          <a:p>
            <a:r>
              <a:rPr lang="en-GB" dirty="0"/>
              <a:t>Gordon Dunsire</a:t>
            </a:r>
          </a:p>
          <a:p>
            <a:r>
              <a:rPr lang="en-GB" dirty="0"/>
              <a:t>Presented at </a:t>
            </a:r>
            <a:r>
              <a:rPr lang="en-GB" dirty="0" err="1"/>
              <a:t>Cita</a:t>
            </a:r>
            <a:r>
              <a:rPr lang="en-GB" dirty="0"/>
              <a:t> BNE - RDA and Linked Data, 15 April 2016, Madrid, Spain</a:t>
            </a:r>
          </a:p>
        </p:txBody>
      </p:sp>
    </p:spTree>
    <p:extLst>
      <p:ext uri="{BB962C8B-B14F-4D97-AF65-F5344CB8AC3E}">
        <p14:creationId xmlns:p14="http://schemas.microsoft.com/office/powerpoint/2010/main" val="172639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types of linked data vocabulary</a:t>
            </a:r>
          </a:p>
        </p:txBody>
      </p:sp>
      <p:sp>
        <p:nvSpPr>
          <p:cNvPr id="3" name="Content Placeholder 2"/>
          <p:cNvSpPr>
            <a:spLocks noGrp="1"/>
          </p:cNvSpPr>
          <p:nvPr>
            <p:ph idx="1"/>
          </p:nvPr>
        </p:nvSpPr>
        <p:spPr/>
        <p:txBody>
          <a:bodyPr>
            <a:normAutofit fontScale="92500" lnSpcReduction="10000"/>
          </a:bodyPr>
          <a:lstStyle/>
          <a:p>
            <a:r>
              <a:rPr lang="en-GB" dirty="0"/>
              <a:t>Datasets (e.g. datos.bne.es)</a:t>
            </a:r>
          </a:p>
          <a:p>
            <a:pPr lvl="1"/>
            <a:r>
              <a:rPr lang="en-GB" dirty="0"/>
              <a:t>Individual things</a:t>
            </a:r>
          </a:p>
          <a:p>
            <a:pPr lvl="1"/>
            <a:r>
              <a:rPr lang="en-GB" dirty="0"/>
              <a:t>E.g. specific Person, Item, Place, etc.</a:t>
            </a:r>
          </a:p>
          <a:p>
            <a:r>
              <a:rPr lang="en-GB" dirty="0"/>
              <a:t>Value vocabularies</a:t>
            </a:r>
          </a:p>
          <a:p>
            <a:pPr lvl="1"/>
            <a:r>
              <a:rPr lang="en-GB" dirty="0"/>
              <a:t>Concepts, terminologies</a:t>
            </a:r>
          </a:p>
          <a:p>
            <a:pPr lvl="1"/>
            <a:r>
              <a:rPr lang="en-GB" dirty="0"/>
              <a:t>E.g. subject headings, thesauri, etc.</a:t>
            </a:r>
          </a:p>
          <a:p>
            <a:r>
              <a:rPr lang="en-GB" dirty="0"/>
              <a:t>Element sets</a:t>
            </a:r>
          </a:p>
          <a:p>
            <a:pPr lvl="1"/>
            <a:r>
              <a:rPr lang="en-GB" dirty="0"/>
              <a:t>Types of thing (classes); types of relationship between things</a:t>
            </a:r>
          </a:p>
          <a:p>
            <a:pPr lvl="1"/>
            <a:r>
              <a:rPr lang="en-GB" dirty="0"/>
              <a:t>E.g. Person, place of birth, supervisor, etc.</a:t>
            </a:r>
          </a:p>
        </p:txBody>
      </p:sp>
    </p:spTree>
    <p:extLst>
      <p:ext uri="{BB962C8B-B14F-4D97-AF65-F5344CB8AC3E}">
        <p14:creationId xmlns:p14="http://schemas.microsoft.com/office/powerpoint/2010/main" val="100753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RDA in RDF</a:t>
            </a:r>
          </a:p>
        </p:txBody>
      </p:sp>
      <p:sp>
        <p:nvSpPr>
          <p:cNvPr id="3" name="Content Placeholder 2"/>
          <p:cNvSpPr>
            <a:spLocks noGrp="1"/>
          </p:cNvSpPr>
          <p:nvPr>
            <p:ph idx="1"/>
          </p:nvPr>
        </p:nvSpPr>
        <p:spPr/>
        <p:txBody>
          <a:bodyPr>
            <a:normAutofit/>
          </a:bodyPr>
          <a:lstStyle/>
          <a:p>
            <a:r>
              <a:rPr lang="en-GB" dirty="0"/>
              <a:t>RDA controlled terminologies represented as RDF value vocabularies</a:t>
            </a:r>
          </a:p>
          <a:p>
            <a:pPr lvl="1"/>
            <a:r>
              <a:rPr lang="en-GB" dirty="0"/>
              <a:t>Example: RDA carrier type vocabulary</a:t>
            </a:r>
          </a:p>
          <a:p>
            <a:r>
              <a:rPr lang="en-GB" dirty="0"/>
              <a:t>Entities, attributes, and relationships represented as RDF element sets</a:t>
            </a:r>
          </a:p>
          <a:p>
            <a:pPr lvl="1"/>
            <a:r>
              <a:rPr lang="en-GB" dirty="0"/>
              <a:t>Entities represented in RDF as classes</a:t>
            </a:r>
          </a:p>
          <a:p>
            <a:pPr lvl="1"/>
            <a:r>
              <a:rPr lang="en-GB" dirty="0"/>
              <a:t>Attributes and relationships represented in RDF as properties (“predicates”)</a:t>
            </a:r>
          </a:p>
        </p:txBody>
      </p:sp>
    </p:spTree>
    <p:extLst>
      <p:ext uri="{BB962C8B-B14F-4D97-AF65-F5344CB8AC3E}">
        <p14:creationId xmlns:p14="http://schemas.microsoft.com/office/powerpoint/2010/main" val="195221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RDA entities</a:t>
            </a:r>
          </a:p>
        </p:txBody>
      </p:sp>
      <p:sp>
        <p:nvSpPr>
          <p:cNvPr id="3" name="Content Placeholder 2"/>
          <p:cNvSpPr>
            <a:spLocks noGrp="1"/>
          </p:cNvSpPr>
          <p:nvPr>
            <p:ph idx="1"/>
          </p:nvPr>
        </p:nvSpPr>
        <p:spPr/>
        <p:txBody>
          <a:bodyPr>
            <a:normAutofit fontScale="92500" lnSpcReduction="10000"/>
          </a:bodyPr>
          <a:lstStyle/>
          <a:p>
            <a:r>
              <a:rPr lang="en-GB" dirty="0"/>
              <a:t>FRBR Work-Expression-Manifestation-Item</a:t>
            </a:r>
          </a:p>
          <a:p>
            <a:pPr lvl="1"/>
            <a:r>
              <a:rPr lang="en-GB" dirty="0"/>
              <a:t>Discrete components of a resource; avoids duplication of data</a:t>
            </a:r>
          </a:p>
          <a:p>
            <a:pPr lvl="1"/>
            <a:r>
              <a:rPr lang="en-GB" dirty="0"/>
              <a:t>E.g. Work </a:t>
            </a:r>
            <a:r>
              <a:rPr lang="en-GB" i="1" dirty="0"/>
              <a:t>creator</a:t>
            </a:r>
            <a:r>
              <a:rPr lang="en-GB" dirty="0"/>
              <a:t> and Expression </a:t>
            </a:r>
            <a:r>
              <a:rPr lang="en-GB" i="1" dirty="0"/>
              <a:t>language</a:t>
            </a:r>
            <a:r>
              <a:rPr lang="en-GB" dirty="0"/>
              <a:t> are linked to, not copied in, multiple Manifestation descriptions</a:t>
            </a:r>
          </a:p>
          <a:p>
            <a:pPr lvl="2"/>
            <a:r>
              <a:rPr lang="en-GB" dirty="0"/>
              <a:t>E.g. printed book, digitized book, and e-book</a:t>
            </a:r>
          </a:p>
          <a:p>
            <a:r>
              <a:rPr lang="en-GB" dirty="0"/>
              <a:t>FRBR Person, Family, and Corporate Body</a:t>
            </a:r>
          </a:p>
          <a:p>
            <a:pPr lvl="1"/>
            <a:r>
              <a:rPr lang="en-GB" dirty="0"/>
              <a:t>Agents related to a resource</a:t>
            </a:r>
          </a:p>
          <a:p>
            <a:r>
              <a:rPr lang="en-GB" dirty="0"/>
              <a:t>FRBR-LRM introduces new entities for Place, Timespan, and </a:t>
            </a:r>
            <a:r>
              <a:rPr lang="en-GB" dirty="0" err="1"/>
              <a:t>Nomen</a:t>
            </a:r>
            <a:r>
              <a:rPr lang="en-GB" dirty="0"/>
              <a:t> (name) [expected 2016]</a:t>
            </a:r>
          </a:p>
        </p:txBody>
      </p:sp>
    </p:spTree>
    <p:extLst>
      <p:ext uri="{BB962C8B-B14F-4D97-AF65-F5344CB8AC3E}">
        <p14:creationId xmlns:p14="http://schemas.microsoft.com/office/powerpoint/2010/main" val="97455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37" y="816607"/>
            <a:ext cx="8575331" cy="5184000"/>
          </a:xfrm>
          <a:prstGeom prst="rect">
            <a:avLst/>
          </a:prstGeom>
        </p:spPr>
      </p:pic>
      <p:sp>
        <p:nvSpPr>
          <p:cNvPr id="3" name="TextBox 2"/>
          <p:cNvSpPr txBox="1"/>
          <p:nvPr/>
        </p:nvSpPr>
        <p:spPr>
          <a:xfrm>
            <a:off x="133015" y="89351"/>
            <a:ext cx="7594323" cy="646331"/>
          </a:xfrm>
          <a:prstGeom prst="rect">
            <a:avLst/>
          </a:prstGeom>
          <a:noFill/>
        </p:spPr>
        <p:txBody>
          <a:bodyPr wrap="none" rtlCol="0">
            <a:spAutoFit/>
          </a:bodyPr>
          <a:lstStyle/>
          <a:p>
            <a:r>
              <a:rPr lang="en-GB" sz="3600" dirty="0"/>
              <a:t> Complexity of relationships: Moby Dick</a:t>
            </a:r>
          </a:p>
        </p:txBody>
      </p:sp>
      <p:sp>
        <p:nvSpPr>
          <p:cNvPr id="4" name="TextBox 3"/>
          <p:cNvSpPr txBox="1"/>
          <p:nvPr/>
        </p:nvSpPr>
        <p:spPr>
          <a:xfrm>
            <a:off x="2348783" y="6109489"/>
            <a:ext cx="6510885" cy="646331"/>
          </a:xfrm>
          <a:prstGeom prst="rect">
            <a:avLst/>
          </a:prstGeom>
          <a:noFill/>
        </p:spPr>
        <p:txBody>
          <a:bodyPr wrap="none" rtlCol="0">
            <a:spAutoFit/>
          </a:bodyPr>
          <a:lstStyle/>
          <a:p>
            <a:r>
              <a:rPr lang="en-GB" dirty="0"/>
              <a:t>Ronald J. Murray: From Moby Dick to mash-ups</a:t>
            </a:r>
          </a:p>
          <a:p>
            <a:r>
              <a:rPr lang="en-GB" dirty="0"/>
              <a:t>http://www.slideshare.net/RonMurray/from-mobydick-to-mashups</a:t>
            </a:r>
          </a:p>
        </p:txBody>
      </p:sp>
      <p:sp>
        <p:nvSpPr>
          <p:cNvPr id="5" name="TextBox 4"/>
          <p:cNvSpPr txBox="1"/>
          <p:nvPr/>
        </p:nvSpPr>
        <p:spPr>
          <a:xfrm>
            <a:off x="3930177" y="1641980"/>
            <a:ext cx="1674048" cy="369332"/>
          </a:xfrm>
          <a:prstGeom prst="rect">
            <a:avLst/>
          </a:prstGeom>
          <a:noFill/>
        </p:spPr>
        <p:txBody>
          <a:bodyPr wrap="none" rtlCol="0">
            <a:spAutoFit/>
          </a:bodyPr>
          <a:lstStyle/>
          <a:p>
            <a:r>
              <a:rPr lang="en-GB" dirty="0"/>
              <a:t>Printed editions</a:t>
            </a:r>
          </a:p>
        </p:txBody>
      </p:sp>
      <p:sp>
        <p:nvSpPr>
          <p:cNvPr id="6" name="TextBox 5"/>
          <p:cNvSpPr txBox="1"/>
          <p:nvPr/>
        </p:nvSpPr>
        <p:spPr>
          <a:xfrm>
            <a:off x="4606603" y="5301208"/>
            <a:ext cx="3495316" cy="369332"/>
          </a:xfrm>
          <a:prstGeom prst="rect">
            <a:avLst/>
          </a:prstGeom>
          <a:noFill/>
        </p:spPr>
        <p:txBody>
          <a:bodyPr wrap="none" rtlCol="0">
            <a:spAutoFit/>
          </a:bodyPr>
          <a:lstStyle/>
          <a:p>
            <a:r>
              <a:rPr lang="en-GB" dirty="0"/>
              <a:t>“</a:t>
            </a:r>
            <a:r>
              <a:rPr lang="en-GB" dirty="0" err="1"/>
              <a:t>OrsonWhales</a:t>
            </a:r>
            <a:r>
              <a:rPr lang="en-GB" dirty="0"/>
              <a:t>” mash-up (YouTube)</a:t>
            </a:r>
          </a:p>
        </p:txBody>
      </p:sp>
      <p:sp>
        <p:nvSpPr>
          <p:cNvPr id="7" name="TextBox 6"/>
          <p:cNvSpPr txBox="1"/>
          <p:nvPr/>
        </p:nvSpPr>
        <p:spPr>
          <a:xfrm>
            <a:off x="6256021" y="1918950"/>
            <a:ext cx="2117800" cy="923330"/>
          </a:xfrm>
          <a:prstGeom prst="rect">
            <a:avLst/>
          </a:prstGeom>
          <a:noFill/>
          <a:ln w="25400">
            <a:solidFill>
              <a:schemeClr val="accent1">
                <a:shade val="95000"/>
                <a:satMod val="105000"/>
              </a:schemeClr>
            </a:solidFill>
          </a:ln>
        </p:spPr>
        <p:txBody>
          <a:bodyPr wrap="square" rtlCol="0">
            <a:spAutoFit/>
          </a:bodyPr>
          <a:lstStyle/>
          <a:p>
            <a:r>
              <a:rPr lang="en-GB" dirty="0"/>
              <a:t>Diagram using FRBR entities and relationships</a:t>
            </a:r>
          </a:p>
        </p:txBody>
      </p:sp>
      <p:sp>
        <p:nvSpPr>
          <p:cNvPr id="8" name="Oval 7"/>
          <p:cNvSpPr/>
          <p:nvPr/>
        </p:nvSpPr>
        <p:spPr>
          <a:xfrm>
            <a:off x="307848" y="5157195"/>
            <a:ext cx="3503216" cy="8434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6" idx="1"/>
            <a:endCxn id="8" idx="6"/>
          </p:cNvCxnSpPr>
          <p:nvPr/>
        </p:nvCxnSpPr>
        <p:spPr>
          <a:xfrm flipH="1">
            <a:off x="3811065" y="5485874"/>
            <a:ext cx="795539" cy="93028"/>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90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4" y="829867"/>
            <a:ext cx="8320718" cy="5414009"/>
          </a:xfrm>
          <a:prstGeom prst="rect">
            <a:avLst/>
          </a:prstGeom>
        </p:spPr>
      </p:pic>
      <p:sp>
        <p:nvSpPr>
          <p:cNvPr id="3" name="TextBox 2"/>
          <p:cNvSpPr txBox="1"/>
          <p:nvPr/>
        </p:nvSpPr>
        <p:spPr>
          <a:xfrm>
            <a:off x="1688654" y="103169"/>
            <a:ext cx="5743239" cy="646331"/>
          </a:xfrm>
          <a:prstGeom prst="rect">
            <a:avLst/>
          </a:prstGeom>
          <a:noFill/>
        </p:spPr>
        <p:txBody>
          <a:bodyPr wrap="none" rtlCol="0">
            <a:spAutoFit/>
          </a:bodyPr>
          <a:lstStyle/>
          <a:p>
            <a:r>
              <a:rPr lang="en-GB" sz="3600" dirty="0"/>
              <a:t> RDA Registry: rdaregistry.info</a:t>
            </a:r>
          </a:p>
        </p:txBody>
      </p:sp>
      <p:sp>
        <p:nvSpPr>
          <p:cNvPr id="2" name="TextBox 1"/>
          <p:cNvSpPr txBox="1"/>
          <p:nvPr/>
        </p:nvSpPr>
        <p:spPr>
          <a:xfrm>
            <a:off x="3980872" y="2763134"/>
            <a:ext cx="4630819" cy="1938992"/>
          </a:xfrm>
          <a:prstGeom prst="rect">
            <a:avLst/>
          </a:prstGeom>
          <a:solidFill>
            <a:schemeClr val="bg1"/>
          </a:solidFill>
          <a:ln w="19050">
            <a:solidFill>
              <a:srgbClr val="002060"/>
            </a:solidFill>
          </a:ln>
        </p:spPr>
        <p:txBody>
          <a:bodyPr wrap="none" rtlCol="0">
            <a:spAutoFit/>
          </a:bodyPr>
          <a:lstStyle/>
          <a:p>
            <a:r>
              <a:rPr lang="en-GB" sz="2400" dirty="0"/>
              <a:t>RDA Reference</a:t>
            </a:r>
          </a:p>
          <a:p>
            <a:r>
              <a:rPr lang="en-GB" sz="2400" dirty="0"/>
              <a:t>Elements, attributes, relationships</a:t>
            </a:r>
          </a:p>
          <a:p>
            <a:r>
              <a:rPr lang="en-GB" sz="2400" dirty="0"/>
              <a:t>Values</a:t>
            </a:r>
          </a:p>
          <a:p>
            <a:r>
              <a:rPr lang="en-GB" sz="2400" dirty="0"/>
              <a:t>Other Glossary terms</a:t>
            </a:r>
          </a:p>
          <a:p>
            <a:r>
              <a:rPr lang="en-GB" sz="2400" dirty="0"/>
              <a:t>Translations and partial translations</a:t>
            </a:r>
          </a:p>
        </p:txBody>
      </p:sp>
    </p:spTree>
    <p:extLst>
      <p:ext uri="{BB962C8B-B14F-4D97-AF65-F5344CB8AC3E}">
        <p14:creationId xmlns:p14="http://schemas.microsoft.com/office/powerpoint/2010/main" val="11728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30" y="537341"/>
            <a:ext cx="8898513" cy="3442988"/>
          </a:xfrm>
          <a:prstGeom prst="rect">
            <a:avLst/>
          </a:prstGeom>
        </p:spPr>
      </p:pic>
      <p:sp>
        <p:nvSpPr>
          <p:cNvPr id="3" name="TextBox 2"/>
          <p:cNvSpPr txBox="1"/>
          <p:nvPr/>
        </p:nvSpPr>
        <p:spPr>
          <a:xfrm>
            <a:off x="854777" y="4312572"/>
            <a:ext cx="4893647" cy="830997"/>
          </a:xfrm>
          <a:prstGeom prst="rect">
            <a:avLst/>
          </a:prstGeom>
          <a:noFill/>
        </p:spPr>
        <p:txBody>
          <a:bodyPr wrap="none" rtlCol="0">
            <a:spAutoFit/>
          </a:bodyPr>
          <a:lstStyle/>
          <a:p>
            <a:pPr algn="ctr"/>
            <a:r>
              <a:rPr lang="en-GB" sz="2400" dirty="0"/>
              <a:t>Formal or canonical URI is “opaque”</a:t>
            </a:r>
          </a:p>
          <a:p>
            <a:pPr algn="ctr"/>
            <a:r>
              <a:rPr lang="en-GB" sz="2400" dirty="0"/>
              <a:t>- not intended for human readability</a:t>
            </a:r>
          </a:p>
        </p:txBody>
      </p:sp>
      <p:sp>
        <p:nvSpPr>
          <p:cNvPr id="4" name="TextBox 3"/>
          <p:cNvSpPr txBox="1"/>
          <p:nvPr/>
        </p:nvSpPr>
        <p:spPr>
          <a:xfrm>
            <a:off x="2345647" y="5475812"/>
            <a:ext cx="5745547" cy="830997"/>
          </a:xfrm>
          <a:prstGeom prst="rect">
            <a:avLst/>
          </a:prstGeom>
          <a:noFill/>
        </p:spPr>
        <p:txBody>
          <a:bodyPr wrap="none" rtlCol="0">
            <a:spAutoFit/>
          </a:bodyPr>
          <a:lstStyle/>
          <a:p>
            <a:pPr algn="ctr"/>
            <a:r>
              <a:rPr lang="en-GB" sz="2400" dirty="0"/>
              <a:t>Lexical URI is intended for human readability</a:t>
            </a:r>
          </a:p>
          <a:p>
            <a:pPr algn="ctr"/>
            <a:r>
              <a:rPr lang="en-GB" sz="2400" dirty="0"/>
              <a:t> in different languages</a:t>
            </a:r>
          </a:p>
        </p:txBody>
      </p:sp>
      <p:sp>
        <p:nvSpPr>
          <p:cNvPr id="5" name="TextBox 4"/>
          <p:cNvSpPr txBox="1"/>
          <p:nvPr/>
        </p:nvSpPr>
        <p:spPr>
          <a:xfrm>
            <a:off x="5028954" y="3353972"/>
            <a:ext cx="3808478" cy="461665"/>
          </a:xfrm>
          <a:prstGeom prst="rect">
            <a:avLst/>
          </a:prstGeom>
          <a:noFill/>
        </p:spPr>
        <p:txBody>
          <a:bodyPr wrap="none" rtlCol="0">
            <a:spAutoFit/>
          </a:bodyPr>
          <a:lstStyle/>
          <a:p>
            <a:r>
              <a:rPr lang="en-GB" sz="2400" dirty="0"/>
              <a:t>RDF linked data serializations</a:t>
            </a:r>
          </a:p>
        </p:txBody>
      </p:sp>
      <p:sp>
        <p:nvSpPr>
          <p:cNvPr id="6" name="TextBox 5"/>
          <p:cNvSpPr txBox="1"/>
          <p:nvPr/>
        </p:nvSpPr>
        <p:spPr>
          <a:xfrm>
            <a:off x="5311801" y="578510"/>
            <a:ext cx="3306996" cy="461665"/>
          </a:xfrm>
          <a:prstGeom prst="rect">
            <a:avLst/>
          </a:prstGeom>
          <a:noFill/>
        </p:spPr>
        <p:txBody>
          <a:bodyPr wrap="none" rtlCol="0">
            <a:spAutoFit/>
          </a:bodyPr>
          <a:lstStyle/>
          <a:p>
            <a:r>
              <a:rPr lang="en-GB" sz="2400" dirty="0"/>
              <a:t>Except HTML for humans</a:t>
            </a:r>
          </a:p>
        </p:txBody>
      </p:sp>
      <p:cxnSp>
        <p:nvCxnSpPr>
          <p:cNvPr id="8" name="Straight Arrow Connector 7"/>
          <p:cNvCxnSpPr>
            <a:stCxn id="6" idx="2"/>
          </p:cNvCxnSpPr>
          <p:nvPr/>
        </p:nvCxnSpPr>
        <p:spPr>
          <a:xfrm flipH="1">
            <a:off x="6566453" y="1040175"/>
            <a:ext cx="398846" cy="30160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flipH="1" flipV="1">
            <a:off x="3000055" y="2948684"/>
            <a:ext cx="301546" cy="13638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7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59" y="770562"/>
            <a:ext cx="7958987" cy="53033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61" y="2257487"/>
            <a:ext cx="8629715" cy="2055182"/>
          </a:xfrm>
          <a:prstGeom prst="rect">
            <a:avLst/>
          </a:prstGeom>
        </p:spPr>
      </p:pic>
      <p:sp>
        <p:nvSpPr>
          <p:cNvPr id="4" name="TextBox 3"/>
          <p:cNvSpPr txBox="1"/>
          <p:nvPr/>
        </p:nvSpPr>
        <p:spPr>
          <a:xfrm>
            <a:off x="5227896" y="802143"/>
            <a:ext cx="3582135" cy="523220"/>
          </a:xfrm>
          <a:prstGeom prst="rect">
            <a:avLst/>
          </a:prstGeom>
          <a:noFill/>
        </p:spPr>
        <p:txBody>
          <a:bodyPr wrap="none" rtlCol="0">
            <a:spAutoFit/>
          </a:bodyPr>
          <a:lstStyle/>
          <a:p>
            <a:pPr algn="r"/>
            <a:r>
              <a:rPr lang="en-GB" sz="2800" dirty="0"/>
              <a:t> Web view of RDA/RDF</a:t>
            </a:r>
          </a:p>
        </p:txBody>
      </p:sp>
      <p:sp>
        <p:nvSpPr>
          <p:cNvPr id="5" name="TextBox 4"/>
          <p:cNvSpPr txBox="1"/>
          <p:nvPr/>
        </p:nvSpPr>
        <p:spPr>
          <a:xfrm>
            <a:off x="116859" y="107862"/>
            <a:ext cx="8040534" cy="523220"/>
          </a:xfrm>
          <a:prstGeom prst="rect">
            <a:avLst/>
          </a:prstGeom>
          <a:noFill/>
        </p:spPr>
        <p:txBody>
          <a:bodyPr wrap="none" rtlCol="0">
            <a:spAutoFit/>
          </a:bodyPr>
          <a:lstStyle/>
          <a:p>
            <a:r>
              <a:rPr lang="en-GB" sz="2800" dirty="0"/>
              <a:t>Open Metadata Registry (http://metadataregistry.org)</a:t>
            </a:r>
          </a:p>
        </p:txBody>
      </p:sp>
      <p:sp>
        <p:nvSpPr>
          <p:cNvPr id="7" name="TextBox 6"/>
          <p:cNvSpPr txBox="1"/>
          <p:nvPr/>
        </p:nvSpPr>
        <p:spPr>
          <a:xfrm>
            <a:off x="4877829" y="6224451"/>
            <a:ext cx="4028347" cy="523220"/>
          </a:xfrm>
          <a:prstGeom prst="rect">
            <a:avLst/>
          </a:prstGeom>
          <a:noFill/>
        </p:spPr>
        <p:txBody>
          <a:bodyPr wrap="none" rtlCol="0">
            <a:spAutoFit/>
          </a:bodyPr>
          <a:lstStyle/>
          <a:p>
            <a:pPr algn="r"/>
            <a:r>
              <a:rPr lang="en-GB" sz="2800" dirty="0"/>
              <a:t> Fine granularity audit trail</a:t>
            </a:r>
          </a:p>
        </p:txBody>
      </p:sp>
      <p:cxnSp>
        <p:nvCxnSpPr>
          <p:cNvPr id="9" name="Straight Arrow Connector 8"/>
          <p:cNvCxnSpPr>
            <a:stCxn id="7" idx="0"/>
          </p:cNvCxnSpPr>
          <p:nvPr/>
        </p:nvCxnSpPr>
        <p:spPr>
          <a:xfrm flipH="1" flipV="1">
            <a:off x="6020656" y="5845996"/>
            <a:ext cx="871347" cy="3784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3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0" y="1091293"/>
            <a:ext cx="8635329" cy="5110723"/>
          </a:xfrm>
          <a:prstGeom prst="rect">
            <a:avLst/>
          </a:prstGeom>
        </p:spPr>
      </p:pic>
      <p:sp>
        <p:nvSpPr>
          <p:cNvPr id="3" name="TextBox 2"/>
          <p:cNvSpPr txBox="1"/>
          <p:nvPr/>
        </p:nvSpPr>
        <p:spPr>
          <a:xfrm>
            <a:off x="113169" y="220017"/>
            <a:ext cx="6298840" cy="646331"/>
          </a:xfrm>
          <a:prstGeom prst="rect">
            <a:avLst/>
          </a:prstGeom>
          <a:noFill/>
        </p:spPr>
        <p:txBody>
          <a:bodyPr wrap="none" rtlCol="0">
            <a:spAutoFit/>
          </a:bodyPr>
          <a:lstStyle/>
          <a:p>
            <a:r>
              <a:rPr lang="en-GB" sz="3600" dirty="0"/>
              <a:t> Machine views of RDA elements</a:t>
            </a:r>
          </a:p>
        </p:txBody>
      </p:sp>
      <p:sp>
        <p:nvSpPr>
          <p:cNvPr id="5" name="TextBox 4"/>
          <p:cNvSpPr txBox="1"/>
          <p:nvPr/>
        </p:nvSpPr>
        <p:spPr>
          <a:xfrm>
            <a:off x="1277461" y="1581229"/>
            <a:ext cx="7712011" cy="5078313"/>
          </a:xfrm>
          <a:prstGeom prst="rect">
            <a:avLst/>
          </a:prstGeom>
          <a:solidFill>
            <a:schemeClr val="bg1"/>
          </a:solidFill>
          <a:ln w="19050">
            <a:solidFill>
              <a:schemeClr val="accent1"/>
            </a:solidFill>
          </a:ln>
        </p:spPr>
        <p:txBody>
          <a:bodyPr wrap="square" rtlCol="0">
            <a:spAutoFit/>
          </a:bodyPr>
          <a:lstStyle/>
          <a:p>
            <a:r>
              <a:rPr lang="en-GB" dirty="0"/>
              <a:t>&lt;http://rdaregistry.info/Elements/m/P30001&gt;</a:t>
            </a:r>
          </a:p>
          <a:p>
            <a:r>
              <a:rPr lang="en-GB" dirty="0"/>
              <a:t>    </a:t>
            </a:r>
            <a:r>
              <a:rPr lang="en-GB" dirty="0" err="1"/>
              <a:t>reg:hasUnconstrained</a:t>
            </a:r>
            <a:r>
              <a:rPr lang="en-GB" dirty="0"/>
              <a:t> &lt;http://rdaregistry.info/Elements/u/P60048&gt; ;</a:t>
            </a:r>
          </a:p>
          <a:p>
            <a:r>
              <a:rPr lang="en-GB" dirty="0"/>
              <a:t>    </a:t>
            </a:r>
            <a:r>
              <a:rPr lang="en-GB" dirty="0" err="1"/>
              <a:t>reg:lexicalAlias</a:t>
            </a:r>
            <a:r>
              <a:rPr lang="en-GB" dirty="0"/>
              <a:t> &lt;http://rdaregistry.info/Elements/m/carrierType.en&gt; ;</a:t>
            </a:r>
          </a:p>
          <a:p>
            <a:r>
              <a:rPr lang="en-GB" dirty="0"/>
              <a:t>    </a:t>
            </a:r>
            <a:r>
              <a:rPr lang="en-GB" dirty="0" err="1"/>
              <a:t>reg:name</a:t>
            </a:r>
            <a:r>
              <a:rPr lang="en-GB" dirty="0"/>
              <a:t> "</a:t>
            </a:r>
            <a:r>
              <a:rPr lang="en-GB" dirty="0" err="1"/>
              <a:t>carrierType</a:t>
            </a:r>
            <a:r>
              <a:rPr lang="en-GB" dirty="0"/>
              <a:t>"@</a:t>
            </a:r>
            <a:r>
              <a:rPr lang="en-GB" dirty="0" err="1"/>
              <a:t>en</a:t>
            </a:r>
            <a:r>
              <a:rPr lang="en-GB" dirty="0"/>
              <a:t> ;</a:t>
            </a:r>
          </a:p>
          <a:p>
            <a:r>
              <a:rPr lang="en-GB" dirty="0"/>
              <a:t>    </a:t>
            </a:r>
            <a:r>
              <a:rPr lang="en-GB" dirty="0" err="1"/>
              <a:t>reg:status</a:t>
            </a:r>
            <a:r>
              <a:rPr lang="en-GB" dirty="0"/>
              <a:t> &lt;http://metadataregistry.org/uri/RegStatus/1001&gt; ;</a:t>
            </a:r>
          </a:p>
          <a:p>
            <a:r>
              <a:rPr lang="en-GB" dirty="0"/>
              <a:t>    </a:t>
            </a:r>
            <a:r>
              <a:rPr lang="en-GB" dirty="0" err="1"/>
              <a:t>rdakit:instructionNumber</a:t>
            </a:r>
            <a:r>
              <a:rPr lang="en-GB" dirty="0"/>
              <a:t> "3.3" ;</a:t>
            </a:r>
          </a:p>
          <a:p>
            <a:r>
              <a:rPr lang="en-GB" dirty="0"/>
              <a:t>    </a:t>
            </a:r>
            <a:r>
              <a:rPr lang="en-GB" dirty="0" err="1"/>
              <a:t>rdakit:toolkitDefinition</a:t>
            </a:r>
            <a:r>
              <a:rPr lang="en-GB" dirty="0"/>
              <a:t> "A categorization reflecting the format of the storage medium and housing of a carrier in combination with the type of intermediation device required to view, play, run, etc., the content of a resource."@</a:t>
            </a:r>
            <a:r>
              <a:rPr lang="en-GB" dirty="0" err="1"/>
              <a:t>en</a:t>
            </a:r>
            <a:r>
              <a:rPr lang="en-GB" dirty="0"/>
              <a:t> ;</a:t>
            </a:r>
          </a:p>
          <a:p>
            <a:r>
              <a:rPr lang="en-GB" dirty="0"/>
              <a:t>    </a:t>
            </a:r>
            <a:r>
              <a:rPr lang="en-GB" dirty="0" err="1"/>
              <a:t>rdakit:toolkitLabel</a:t>
            </a:r>
            <a:r>
              <a:rPr lang="en-GB" dirty="0"/>
              <a:t> "carrier type"@</a:t>
            </a:r>
            <a:r>
              <a:rPr lang="en-GB" dirty="0" err="1"/>
              <a:t>en</a:t>
            </a:r>
            <a:r>
              <a:rPr lang="en-GB" dirty="0"/>
              <a:t> ;</a:t>
            </a:r>
          </a:p>
          <a:p>
            <a:r>
              <a:rPr lang="en-GB" dirty="0"/>
              <a:t>    a </a:t>
            </a:r>
            <a:r>
              <a:rPr lang="en-GB" dirty="0" err="1"/>
              <a:t>rdf:Property</a:t>
            </a:r>
            <a:r>
              <a:rPr lang="en-GB" dirty="0"/>
              <a:t> ;</a:t>
            </a:r>
          </a:p>
          <a:p>
            <a:r>
              <a:rPr lang="en-GB" dirty="0"/>
              <a:t>    </a:t>
            </a:r>
            <a:r>
              <a:rPr lang="en-GB" dirty="0" err="1"/>
              <a:t>rdfs:domain</a:t>
            </a:r>
            <a:r>
              <a:rPr lang="en-GB" dirty="0"/>
              <a:t> &lt;http://rdaregistry.info/Elements/c/C10007&gt; ;</a:t>
            </a:r>
          </a:p>
          <a:p>
            <a:r>
              <a:rPr lang="en-GB" dirty="0"/>
              <a:t>    </a:t>
            </a:r>
            <a:r>
              <a:rPr lang="en-GB" dirty="0" err="1"/>
              <a:t>rdfs:isDefinedBy</a:t>
            </a:r>
            <a:r>
              <a:rPr lang="en-GB" dirty="0"/>
              <a:t> &lt;http://rdaregistry.info/Elements/m/&gt; ;</a:t>
            </a:r>
          </a:p>
          <a:p>
            <a:r>
              <a:rPr lang="en-GB" dirty="0"/>
              <a:t>    </a:t>
            </a:r>
            <a:r>
              <a:rPr lang="en-GB" dirty="0" err="1"/>
              <a:t>rdfs:label</a:t>
            </a:r>
            <a:r>
              <a:rPr lang="en-GB" dirty="0"/>
              <a:t> "has carrier type"@</a:t>
            </a:r>
            <a:r>
              <a:rPr lang="en-GB" dirty="0" err="1"/>
              <a:t>en</a:t>
            </a:r>
            <a:r>
              <a:rPr lang="en-GB" dirty="0"/>
              <a:t> ;</a:t>
            </a:r>
          </a:p>
          <a:p>
            <a:r>
              <a:rPr lang="en-GB" dirty="0"/>
              <a:t>    </a:t>
            </a:r>
            <a:r>
              <a:rPr lang="en-GB" dirty="0" err="1"/>
              <a:t>skos:definition</a:t>
            </a:r>
            <a:r>
              <a:rPr lang="en-GB" dirty="0"/>
              <a:t> "Relates a manifestation to a categorization reflecting the format of the storage medium and housing of a carrier in combination with the type of intermediation device required to view, play, run, etc., the content of a resource."@</a:t>
            </a:r>
            <a:r>
              <a:rPr lang="en-GB" dirty="0" err="1"/>
              <a:t>en</a:t>
            </a:r>
            <a:r>
              <a:rPr lang="en-GB" dirty="0"/>
              <a:t> .</a:t>
            </a:r>
          </a:p>
        </p:txBody>
      </p:sp>
    </p:spTree>
    <p:extLst>
      <p:ext uri="{BB962C8B-B14F-4D97-AF65-F5344CB8AC3E}">
        <p14:creationId xmlns:p14="http://schemas.microsoft.com/office/powerpoint/2010/main" val="243211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270" y="1087260"/>
            <a:ext cx="7338532" cy="5309038"/>
          </a:xfrm>
          <a:prstGeom prst="rect">
            <a:avLst/>
          </a:prstGeom>
        </p:spPr>
      </p:pic>
      <p:sp>
        <p:nvSpPr>
          <p:cNvPr id="3" name="TextBox 2"/>
          <p:cNvSpPr txBox="1"/>
          <p:nvPr/>
        </p:nvSpPr>
        <p:spPr>
          <a:xfrm>
            <a:off x="339201" y="348565"/>
            <a:ext cx="4688335" cy="646331"/>
          </a:xfrm>
          <a:prstGeom prst="rect">
            <a:avLst/>
          </a:prstGeom>
          <a:noFill/>
        </p:spPr>
        <p:txBody>
          <a:bodyPr wrap="none" rtlCol="0">
            <a:spAutoFit/>
          </a:bodyPr>
          <a:lstStyle/>
          <a:p>
            <a:r>
              <a:rPr lang="en-GB" sz="3600" dirty="0"/>
              <a:t> Multilingual linked data</a:t>
            </a:r>
          </a:p>
        </p:txBody>
      </p:sp>
      <p:sp>
        <p:nvSpPr>
          <p:cNvPr id="6" name="Oval 5"/>
          <p:cNvSpPr/>
          <p:nvPr/>
        </p:nvSpPr>
        <p:spPr>
          <a:xfrm>
            <a:off x="2700015" y="2635879"/>
            <a:ext cx="3920990" cy="568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8" name="Curved Connector 7"/>
          <p:cNvCxnSpPr>
            <a:stCxn id="6" idx="2"/>
            <a:endCxn id="11" idx="1"/>
          </p:cNvCxnSpPr>
          <p:nvPr/>
        </p:nvCxnSpPr>
        <p:spPr>
          <a:xfrm rot="10800000" flipV="1">
            <a:off x="1358271" y="2920359"/>
            <a:ext cx="1341745" cy="2149396"/>
          </a:xfrm>
          <a:prstGeom prst="curvedConnector3">
            <a:avLst>
              <a:gd name="adj1" fmla="val 117038"/>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58270" y="3743212"/>
            <a:ext cx="7338532" cy="2653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7104927" y="1291852"/>
            <a:ext cx="1361270" cy="2246769"/>
          </a:xfrm>
          <a:prstGeom prst="rect">
            <a:avLst/>
          </a:prstGeom>
          <a:noFill/>
          <a:ln w="19050">
            <a:solidFill>
              <a:schemeClr val="accent1">
                <a:shade val="95000"/>
                <a:satMod val="105000"/>
              </a:schemeClr>
            </a:solidFill>
          </a:ln>
        </p:spPr>
        <p:txBody>
          <a:bodyPr wrap="none" rtlCol="0">
            <a:spAutoFit/>
          </a:bodyPr>
          <a:lstStyle/>
          <a:p>
            <a:r>
              <a:rPr lang="en-GB" sz="2800" dirty="0"/>
              <a:t>French</a:t>
            </a:r>
          </a:p>
          <a:p>
            <a:r>
              <a:rPr lang="en-GB" sz="2800" dirty="0"/>
              <a:t>German</a:t>
            </a:r>
          </a:p>
          <a:p>
            <a:r>
              <a:rPr lang="en-GB" sz="2800" dirty="0"/>
              <a:t>Spanish</a:t>
            </a:r>
          </a:p>
          <a:p>
            <a:r>
              <a:rPr lang="en-GB" sz="2800" dirty="0"/>
              <a:t>Chinese</a:t>
            </a:r>
          </a:p>
          <a:p>
            <a:r>
              <a:rPr lang="en-GB" sz="2800" dirty="0"/>
              <a:t>…</a:t>
            </a:r>
          </a:p>
        </p:txBody>
      </p:sp>
    </p:spTree>
    <p:extLst>
      <p:ext uri="{BB962C8B-B14F-4D97-AF65-F5344CB8AC3E}">
        <p14:creationId xmlns:p14="http://schemas.microsoft.com/office/powerpoint/2010/main" val="18145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67" y="1095281"/>
            <a:ext cx="7951788" cy="5154768"/>
          </a:xfrm>
          <a:prstGeom prst="rect">
            <a:avLst/>
          </a:prstGeom>
        </p:spPr>
      </p:pic>
      <p:sp>
        <p:nvSpPr>
          <p:cNvPr id="3" name="TextBox 2"/>
          <p:cNvSpPr txBox="1"/>
          <p:nvPr/>
        </p:nvSpPr>
        <p:spPr>
          <a:xfrm>
            <a:off x="339201" y="348565"/>
            <a:ext cx="5207708" cy="646331"/>
          </a:xfrm>
          <a:prstGeom prst="rect">
            <a:avLst/>
          </a:prstGeom>
          <a:noFill/>
        </p:spPr>
        <p:txBody>
          <a:bodyPr wrap="none" rtlCol="0">
            <a:spAutoFit/>
          </a:bodyPr>
          <a:lstStyle/>
          <a:p>
            <a:r>
              <a:rPr lang="en-GB" sz="3600" dirty="0"/>
              <a:t> Multi-schema linked data</a:t>
            </a:r>
          </a:p>
        </p:txBody>
      </p:sp>
      <p:sp>
        <p:nvSpPr>
          <p:cNvPr id="5" name="TextBox 4"/>
          <p:cNvSpPr txBox="1"/>
          <p:nvPr/>
        </p:nvSpPr>
        <p:spPr>
          <a:xfrm>
            <a:off x="4997087" y="2315910"/>
            <a:ext cx="3175712" cy="1938992"/>
          </a:xfrm>
          <a:prstGeom prst="rect">
            <a:avLst/>
          </a:prstGeom>
          <a:noFill/>
          <a:ln w="19050">
            <a:solidFill>
              <a:srgbClr val="0070C0"/>
            </a:solidFill>
          </a:ln>
        </p:spPr>
        <p:txBody>
          <a:bodyPr wrap="square" rtlCol="0">
            <a:spAutoFit/>
          </a:bodyPr>
          <a:lstStyle/>
          <a:p>
            <a:pPr algn="ctr"/>
            <a:r>
              <a:rPr lang="en-GB" sz="2400" dirty="0"/>
              <a:t>Linking RDA to:</a:t>
            </a:r>
          </a:p>
          <a:p>
            <a:pPr algn="ctr"/>
            <a:r>
              <a:rPr lang="en-GB" sz="2400" dirty="0"/>
              <a:t>ISBD</a:t>
            </a:r>
          </a:p>
          <a:p>
            <a:pPr algn="ctr"/>
            <a:r>
              <a:rPr lang="en-GB" sz="2400" dirty="0"/>
              <a:t>MARC21</a:t>
            </a:r>
          </a:p>
          <a:p>
            <a:pPr algn="ctr"/>
            <a:r>
              <a:rPr lang="en-GB" sz="2400" dirty="0"/>
              <a:t>RDA/ONIX Framework</a:t>
            </a:r>
          </a:p>
          <a:p>
            <a:pPr algn="ctr"/>
            <a:r>
              <a:rPr lang="en-GB" sz="2400" dirty="0"/>
              <a:t>…</a:t>
            </a:r>
          </a:p>
        </p:txBody>
      </p:sp>
    </p:spTree>
    <p:extLst>
      <p:ext uri="{BB962C8B-B14F-4D97-AF65-F5344CB8AC3E}">
        <p14:creationId xmlns:p14="http://schemas.microsoft.com/office/powerpoint/2010/main" val="306513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r>
              <a:rPr lang="en-GB" dirty="0"/>
              <a:t>Introduction: basic linked data</a:t>
            </a:r>
          </a:p>
          <a:p>
            <a:r>
              <a:rPr lang="en-GB" dirty="0"/>
              <a:t>RDA Registry RDA Reference</a:t>
            </a:r>
          </a:p>
          <a:p>
            <a:r>
              <a:rPr lang="en-GB" dirty="0"/>
              <a:t>Registry add-ons</a:t>
            </a:r>
          </a:p>
          <a:p>
            <a:pPr lvl="1"/>
            <a:r>
              <a:rPr lang="en-GB" dirty="0"/>
              <a:t>Unconstrained elements, maps, etc.</a:t>
            </a:r>
          </a:p>
          <a:p>
            <a:endParaRPr lang="en-GB" dirty="0"/>
          </a:p>
        </p:txBody>
      </p:sp>
    </p:spTree>
    <p:extLst>
      <p:ext uri="{BB962C8B-B14F-4D97-AF65-F5344CB8AC3E}">
        <p14:creationId xmlns:p14="http://schemas.microsoft.com/office/powerpoint/2010/main" val="585518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01" y="348565"/>
            <a:ext cx="5182765" cy="646331"/>
          </a:xfrm>
          <a:prstGeom prst="rect">
            <a:avLst/>
          </a:prstGeom>
          <a:noFill/>
        </p:spPr>
        <p:txBody>
          <a:bodyPr wrap="none" rtlCol="0">
            <a:spAutoFit/>
          </a:bodyPr>
          <a:lstStyle/>
          <a:p>
            <a:r>
              <a:rPr lang="en-GB" sz="3600" dirty="0"/>
              <a:t> Unconstrained linked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431" y="1106516"/>
            <a:ext cx="6779059" cy="5438481"/>
          </a:xfrm>
          <a:prstGeom prst="rect">
            <a:avLst/>
          </a:prstGeom>
        </p:spPr>
      </p:pic>
      <p:sp>
        <p:nvSpPr>
          <p:cNvPr id="5" name="TextBox 4"/>
          <p:cNvSpPr txBox="1"/>
          <p:nvPr/>
        </p:nvSpPr>
        <p:spPr>
          <a:xfrm>
            <a:off x="339201" y="2071430"/>
            <a:ext cx="1579418" cy="1754326"/>
          </a:xfrm>
          <a:prstGeom prst="rect">
            <a:avLst/>
          </a:prstGeom>
          <a:noFill/>
        </p:spPr>
        <p:txBody>
          <a:bodyPr wrap="square" rtlCol="0">
            <a:spAutoFit/>
          </a:bodyPr>
          <a:lstStyle/>
          <a:p>
            <a:pPr algn="ctr"/>
            <a:r>
              <a:rPr lang="en-GB" dirty="0"/>
              <a:t>Remove FRBR model to</a:t>
            </a:r>
          </a:p>
          <a:p>
            <a:pPr algn="ctr"/>
            <a:r>
              <a:rPr lang="en-GB" dirty="0"/>
              <a:t>“dumb-down”</a:t>
            </a:r>
          </a:p>
          <a:p>
            <a:pPr algn="ctr"/>
            <a:r>
              <a:rPr lang="en-GB" dirty="0"/>
              <a:t>  semantics to common level of granularity</a:t>
            </a:r>
          </a:p>
        </p:txBody>
      </p:sp>
      <p:sp>
        <p:nvSpPr>
          <p:cNvPr id="6" name="TextBox 5"/>
          <p:cNvSpPr txBox="1"/>
          <p:nvPr/>
        </p:nvSpPr>
        <p:spPr>
          <a:xfrm>
            <a:off x="339201" y="4394581"/>
            <a:ext cx="1579418" cy="646331"/>
          </a:xfrm>
          <a:prstGeom prst="rect">
            <a:avLst/>
          </a:prstGeom>
          <a:noFill/>
        </p:spPr>
        <p:txBody>
          <a:bodyPr wrap="square" rtlCol="0">
            <a:spAutoFit/>
          </a:bodyPr>
          <a:lstStyle/>
          <a:p>
            <a:pPr algn="ctr"/>
            <a:r>
              <a:rPr lang="en-GB" dirty="0"/>
              <a:t>“resources” and “agents”</a:t>
            </a:r>
          </a:p>
        </p:txBody>
      </p:sp>
      <p:sp>
        <p:nvSpPr>
          <p:cNvPr id="7" name="Down Arrow 6"/>
          <p:cNvSpPr/>
          <p:nvPr/>
        </p:nvSpPr>
        <p:spPr>
          <a:xfrm>
            <a:off x="814873" y="3967005"/>
            <a:ext cx="628073" cy="286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421960" y="1872564"/>
            <a:ext cx="3175712" cy="923330"/>
          </a:xfrm>
          <a:prstGeom prst="rect">
            <a:avLst/>
          </a:prstGeom>
          <a:noFill/>
          <a:ln w="19050">
            <a:solidFill>
              <a:srgbClr val="0070C0"/>
            </a:solidFill>
          </a:ln>
        </p:spPr>
        <p:txBody>
          <a:bodyPr wrap="square" rtlCol="0">
            <a:spAutoFit/>
          </a:bodyPr>
          <a:lstStyle/>
          <a:p>
            <a:pPr algn="ctr"/>
            <a:r>
              <a:rPr lang="en-GB" dirty="0"/>
              <a:t>Example: Contributor</a:t>
            </a:r>
          </a:p>
          <a:p>
            <a:pPr algn="ctr"/>
            <a:r>
              <a:rPr lang="en-GB" dirty="0"/>
              <a:t>Relates a resource to an agent contributing to a resource.</a:t>
            </a:r>
          </a:p>
        </p:txBody>
      </p:sp>
    </p:spTree>
    <p:extLst>
      <p:ext uri="{BB962C8B-B14F-4D97-AF65-F5344CB8AC3E}">
        <p14:creationId xmlns:p14="http://schemas.microsoft.com/office/powerpoint/2010/main" val="35261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4620817" cy="646331"/>
          </a:xfrm>
          <a:prstGeom prst="rect">
            <a:avLst/>
          </a:prstGeom>
          <a:noFill/>
        </p:spPr>
        <p:txBody>
          <a:bodyPr wrap="none" rtlCol="0">
            <a:spAutoFit/>
          </a:bodyPr>
          <a:lstStyle/>
          <a:p>
            <a:r>
              <a:rPr lang="en-GB" sz="3600" dirty="0"/>
              <a:t> Beyond RDA data: ISBD</a:t>
            </a:r>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6" name="Curved Connector 15"/>
          <p:cNvCxnSpPr>
            <a:stCxn id="7" idx="7"/>
            <a:endCxn id="3" idx="1"/>
          </p:cNvCxnSpPr>
          <p:nvPr/>
        </p:nvCxnSpPr>
        <p:spPr>
          <a:xfrm rot="5400000" flipH="1" flipV="1">
            <a:off x="3391944" y="1473046"/>
            <a:ext cx="12700" cy="1389635"/>
          </a:xfrm>
          <a:prstGeom prst="curvedConnector3">
            <a:avLst>
              <a:gd name="adj1" fmla="val 304537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0" idx="1"/>
            <a:endCxn id="7" idx="5"/>
          </p:cNvCxnSpPr>
          <p:nvPr/>
        </p:nvCxnSpPr>
        <p:spPr>
          <a:xfrm rot="16200000" flipV="1">
            <a:off x="2901063" y="2727606"/>
            <a:ext cx="981769" cy="1389635"/>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086" y="1962021"/>
            <a:ext cx="3584520" cy="2873123"/>
          </a:xfrm>
          <a:prstGeom prst="rect">
            <a:avLst/>
          </a:prstGeom>
        </p:spPr>
      </p:pic>
      <p:cxnSp>
        <p:nvCxnSpPr>
          <p:cNvPr id="39" name="Straight Arrow Connector 38"/>
          <p:cNvCxnSpPr/>
          <p:nvPr/>
        </p:nvCxnSpPr>
        <p:spPr>
          <a:xfrm flipH="1" flipV="1">
            <a:off x="3535131" y="3446067"/>
            <a:ext cx="1855883" cy="20947"/>
          </a:xfrm>
          <a:prstGeom prst="straightConnector1">
            <a:avLst/>
          </a:prstGeom>
          <a:ln w="25400">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5" name="TextBox 44"/>
          <p:cNvSpPr txBox="1"/>
          <p:nvPr/>
        </p:nvSpPr>
        <p:spPr>
          <a:xfrm>
            <a:off x="1760030" y="1050782"/>
            <a:ext cx="3418435" cy="369332"/>
          </a:xfrm>
          <a:prstGeom prst="rect">
            <a:avLst/>
          </a:prstGeom>
          <a:noFill/>
        </p:spPr>
        <p:txBody>
          <a:bodyPr wrap="none" rtlCol="0">
            <a:spAutoFit/>
          </a:bodyPr>
          <a:lstStyle/>
          <a:p>
            <a:pPr algn="ctr"/>
            <a:r>
              <a:rPr lang="en-GB" dirty="0"/>
              <a:t>[Linked data cloud, not RDF graph]</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271" y="4835144"/>
            <a:ext cx="3956745" cy="989186"/>
          </a:xfrm>
          <a:prstGeom prst="rect">
            <a:avLst/>
          </a:prstGeom>
        </p:spPr>
      </p:pic>
    </p:spTree>
    <p:extLst>
      <p:ext uri="{BB962C8B-B14F-4D97-AF65-F5344CB8AC3E}">
        <p14:creationId xmlns:p14="http://schemas.microsoft.com/office/powerpoint/2010/main" val="422367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3" y="3201176"/>
            <a:ext cx="3365673" cy="344822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23" y="1020213"/>
            <a:ext cx="3344504" cy="5232648"/>
          </a:xfrm>
          <a:prstGeom prst="rect">
            <a:avLst/>
          </a:prstGeom>
        </p:spPr>
      </p:pic>
      <p:sp>
        <p:nvSpPr>
          <p:cNvPr id="3" name="TextBox 2"/>
          <p:cNvSpPr txBox="1"/>
          <p:nvPr/>
        </p:nvSpPr>
        <p:spPr>
          <a:xfrm>
            <a:off x="421394" y="184200"/>
            <a:ext cx="7023269" cy="646331"/>
          </a:xfrm>
          <a:prstGeom prst="rect">
            <a:avLst/>
          </a:prstGeom>
          <a:noFill/>
        </p:spPr>
        <p:txBody>
          <a:bodyPr wrap="none" rtlCol="0">
            <a:spAutoFit/>
          </a:bodyPr>
          <a:lstStyle/>
          <a:p>
            <a:r>
              <a:rPr lang="en-GB" sz="3600" dirty="0"/>
              <a:t>RDA linked data in action: </a:t>
            </a:r>
            <a:r>
              <a:rPr lang="en-GB" sz="3600" dirty="0" err="1"/>
              <a:t>Cervathon</a:t>
            </a:r>
            <a:endParaRPr lang="en-GB" sz="3600" dirty="0"/>
          </a:p>
        </p:txBody>
      </p:sp>
      <p:sp>
        <p:nvSpPr>
          <p:cNvPr id="4" name="TextBox 3"/>
          <p:cNvSpPr txBox="1"/>
          <p:nvPr/>
        </p:nvSpPr>
        <p:spPr>
          <a:xfrm>
            <a:off x="4267199" y="1020213"/>
            <a:ext cx="4137891" cy="2062103"/>
          </a:xfrm>
          <a:prstGeom prst="rect">
            <a:avLst/>
          </a:prstGeom>
          <a:noFill/>
        </p:spPr>
        <p:txBody>
          <a:bodyPr wrap="square" rtlCol="0">
            <a:spAutoFit/>
          </a:bodyPr>
          <a:lstStyle/>
          <a:p>
            <a:r>
              <a:rPr lang="en-GB" sz="3200" dirty="0"/>
              <a:t>Hackathon for RDA data</a:t>
            </a:r>
          </a:p>
          <a:p>
            <a:r>
              <a:rPr lang="en-GB" sz="3200" dirty="0"/>
              <a:t>Using RIMMF software</a:t>
            </a:r>
          </a:p>
          <a:p>
            <a:r>
              <a:rPr lang="en-GB" sz="3200" dirty="0"/>
              <a:t>With output format for linked data (RDA/RDF)</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253" y="3271998"/>
            <a:ext cx="1854295" cy="1505027"/>
          </a:xfrm>
          <a:prstGeom prst="rect">
            <a:avLst/>
          </a:prstGeom>
        </p:spPr>
      </p:pic>
    </p:spTree>
    <p:extLst>
      <p:ext uri="{BB962C8B-B14F-4D97-AF65-F5344CB8AC3E}">
        <p14:creationId xmlns:p14="http://schemas.microsoft.com/office/powerpoint/2010/main" val="4240016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lstStyle/>
          <a:p>
            <a:r>
              <a:rPr lang="en-GB" dirty="0"/>
              <a:t>RDA supports fine-grained linked data compatible with the FRBR model</a:t>
            </a:r>
          </a:p>
          <a:p>
            <a:r>
              <a:rPr lang="en-GB" dirty="0"/>
              <a:t>RDA supports extensions and refinements for cultural heritage data</a:t>
            </a:r>
          </a:p>
          <a:p>
            <a:r>
              <a:rPr lang="en-GB" dirty="0"/>
              <a:t>RDA supports the multilingual Semantic Web</a:t>
            </a:r>
          </a:p>
          <a:p>
            <a:r>
              <a:rPr lang="en-GB" dirty="0"/>
              <a:t>RDA supports linked data application developers</a:t>
            </a:r>
          </a:p>
          <a:p>
            <a:r>
              <a:rPr lang="en-GB" dirty="0"/>
              <a:t>RDA is linked data fun!</a:t>
            </a:r>
          </a:p>
        </p:txBody>
      </p:sp>
    </p:spTree>
    <p:extLst>
      <p:ext uri="{BB962C8B-B14F-4D97-AF65-F5344CB8AC3E}">
        <p14:creationId xmlns:p14="http://schemas.microsoft.com/office/powerpoint/2010/main" val="429060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hlinkClick r:id="rId3"/>
              </a:rPr>
              <a:t>rscchair@rdatoolkit.org</a:t>
            </a:r>
            <a:endParaRPr lang="en-GB" dirty="0"/>
          </a:p>
          <a:p>
            <a:r>
              <a:rPr lang="en-GB" dirty="0">
                <a:hlinkClick r:id="rId4"/>
              </a:rPr>
              <a:t>http://www.rda-rsc.org/</a:t>
            </a:r>
            <a:endParaRPr lang="en-GB" dirty="0"/>
          </a:p>
          <a:p>
            <a:endParaRPr lang="en-GB" dirty="0"/>
          </a:p>
        </p:txBody>
      </p:sp>
    </p:spTree>
    <p:extLst>
      <p:ext uri="{BB962C8B-B14F-4D97-AF65-F5344CB8AC3E}">
        <p14:creationId xmlns:p14="http://schemas.microsoft.com/office/powerpoint/2010/main" val="382427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RDA: resource description and access</a:t>
            </a:r>
          </a:p>
        </p:txBody>
      </p:sp>
      <p:sp>
        <p:nvSpPr>
          <p:cNvPr id="3" name="Content Placeholder 2"/>
          <p:cNvSpPr>
            <a:spLocks noGrp="1"/>
          </p:cNvSpPr>
          <p:nvPr>
            <p:ph idx="1"/>
          </p:nvPr>
        </p:nvSpPr>
        <p:spPr/>
        <p:txBody>
          <a:bodyPr>
            <a:normAutofit/>
          </a:bodyPr>
          <a:lstStyle/>
          <a:p>
            <a:r>
              <a:rPr lang="en-GB" dirty="0"/>
              <a:t>“RDA is a package of data elements, guidelines, and instructions for creating library and cultural heritage resource metadata that are well-formed according to international models for user-focussed linked data applications.”</a:t>
            </a:r>
          </a:p>
          <a:p>
            <a:pPr lvl="1"/>
            <a:r>
              <a:rPr lang="en-GB" i="1" dirty="0"/>
              <a:t>RDA Board, 2015</a:t>
            </a:r>
          </a:p>
          <a:p>
            <a:pPr lvl="1"/>
            <a:r>
              <a:rPr lang="en-GB" i="1" dirty="0">
                <a:hlinkClick r:id="rId3"/>
              </a:rPr>
              <a:t>http</a:t>
            </a:r>
            <a:r>
              <a:rPr lang="en-GB" i="1">
                <a:hlinkClick r:id="rId3"/>
              </a:rPr>
              <a:t>://www.rda-rsc.org/node/235</a:t>
            </a:r>
            <a:endParaRPr lang="en-GB" i="1" dirty="0"/>
          </a:p>
        </p:txBody>
      </p:sp>
    </p:spTree>
    <p:extLst>
      <p:ext uri="{BB962C8B-B14F-4D97-AF65-F5344CB8AC3E}">
        <p14:creationId xmlns:p14="http://schemas.microsoft.com/office/powerpoint/2010/main" val="369843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models</a:t>
            </a:r>
          </a:p>
        </p:txBody>
      </p:sp>
      <p:sp>
        <p:nvSpPr>
          <p:cNvPr id="3" name="Content Placeholder 2"/>
          <p:cNvSpPr>
            <a:spLocks noGrp="1"/>
          </p:cNvSpPr>
          <p:nvPr>
            <p:ph idx="1"/>
          </p:nvPr>
        </p:nvSpPr>
        <p:spPr/>
        <p:txBody>
          <a:bodyPr/>
          <a:lstStyle/>
          <a:p>
            <a:r>
              <a:rPr lang="en-GB" dirty="0"/>
              <a:t>FRBR (IFLA)</a:t>
            </a:r>
          </a:p>
          <a:p>
            <a:pPr lvl="1"/>
            <a:r>
              <a:rPr lang="en-GB" dirty="0"/>
              <a:t>FRBR/FRAD/FRSAD → FRBR-LRM (Library Reference Model)</a:t>
            </a:r>
          </a:p>
          <a:p>
            <a:pPr lvl="1"/>
            <a:r>
              <a:rPr lang="en-GB" dirty="0" err="1"/>
              <a:t>FRBRoo</a:t>
            </a:r>
            <a:r>
              <a:rPr lang="en-GB" dirty="0"/>
              <a:t> ← CIDOC-CRM (Conceptual Reference Model)</a:t>
            </a:r>
          </a:p>
          <a:p>
            <a:r>
              <a:rPr lang="en-GB" dirty="0"/>
              <a:t>Resource Description Framework (RDF)</a:t>
            </a:r>
          </a:p>
          <a:p>
            <a:pPr lvl="1"/>
            <a:r>
              <a:rPr lang="en-GB" dirty="0"/>
              <a:t>←Dublin Core Abstract Model (DCMI)</a:t>
            </a:r>
          </a:p>
          <a:p>
            <a:pPr lvl="1"/>
            <a:endParaRPr lang="en-GB" dirty="0"/>
          </a:p>
        </p:txBody>
      </p:sp>
    </p:spTree>
    <p:extLst>
      <p:ext uri="{BB962C8B-B14F-4D97-AF65-F5344CB8AC3E}">
        <p14:creationId xmlns:p14="http://schemas.microsoft.com/office/powerpoint/2010/main" val="41775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t>Linked data and RDF</a:t>
            </a:r>
          </a:p>
        </p:txBody>
      </p:sp>
      <p:sp>
        <p:nvSpPr>
          <p:cNvPr id="3" name="Content Placeholder 2"/>
          <p:cNvSpPr>
            <a:spLocks noGrp="1"/>
          </p:cNvSpPr>
          <p:nvPr>
            <p:ph idx="1"/>
          </p:nvPr>
        </p:nvSpPr>
        <p:spPr/>
        <p:txBody>
          <a:bodyPr rtlCol="0">
            <a:normAutofit lnSpcReduction="10000"/>
          </a:bodyPr>
          <a:lstStyle/>
          <a:p>
            <a:pPr>
              <a:defRPr/>
            </a:pPr>
            <a:r>
              <a:rPr lang="en-GB" dirty="0"/>
              <a:t>Resource Description Framework (RDF)</a:t>
            </a:r>
          </a:p>
          <a:p>
            <a:pPr>
              <a:defRPr/>
            </a:pPr>
            <a:r>
              <a:rPr lang="en-GB" dirty="0"/>
              <a:t>Designed for machine-processing of metadata at global scale (Semantic Web)</a:t>
            </a:r>
          </a:p>
          <a:p>
            <a:pPr lvl="1">
              <a:defRPr/>
            </a:pPr>
            <a:r>
              <a:rPr lang="en-GB" dirty="0"/>
              <a:t>24/7/365</a:t>
            </a:r>
          </a:p>
          <a:p>
            <a:pPr lvl="1">
              <a:defRPr/>
            </a:pPr>
            <a:r>
              <a:rPr lang="en-GB" dirty="0"/>
              <a:t>Trillions of operations per second</a:t>
            </a:r>
          </a:p>
          <a:p>
            <a:pPr>
              <a:defRPr/>
            </a:pPr>
            <a:r>
              <a:rPr lang="en-GB" dirty="0"/>
              <a:t>Everything must be </a:t>
            </a:r>
            <a:r>
              <a:rPr lang="en-GB" dirty="0" err="1"/>
              <a:t>dis-ambiguated</a:t>
            </a:r>
            <a:endParaRPr lang="en-GB" dirty="0"/>
          </a:p>
          <a:p>
            <a:pPr lvl="1">
              <a:defRPr/>
            </a:pPr>
            <a:r>
              <a:rPr lang="en-GB" dirty="0"/>
              <a:t>Machines are dumb</a:t>
            </a:r>
          </a:p>
          <a:p>
            <a:pPr lvl="2">
              <a:defRPr/>
            </a:pPr>
            <a:r>
              <a:rPr lang="en-GB" dirty="0"/>
              <a:t>A simple approach helps!</a:t>
            </a:r>
          </a:p>
          <a:p>
            <a:pPr lvl="1">
              <a:defRPr/>
            </a:pPr>
            <a:r>
              <a:rPr lang="en-GB" dirty="0"/>
              <a:t>Require machine-readable identifiers</a:t>
            </a:r>
          </a:p>
        </p:txBody>
      </p:sp>
    </p:spTree>
    <p:extLst>
      <p:ext uri="{BB962C8B-B14F-4D97-AF65-F5344CB8AC3E}">
        <p14:creationId xmlns:p14="http://schemas.microsoft.com/office/powerpoint/2010/main" val="380879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t>RDF triple</a:t>
            </a:r>
          </a:p>
        </p:txBody>
      </p:sp>
      <p:sp>
        <p:nvSpPr>
          <p:cNvPr id="3" name="Content Placeholder 2"/>
          <p:cNvSpPr>
            <a:spLocks noGrp="1"/>
          </p:cNvSpPr>
          <p:nvPr>
            <p:ph idx="1"/>
          </p:nvPr>
        </p:nvSpPr>
        <p:spPr/>
        <p:txBody>
          <a:bodyPr rtlCol="0">
            <a:normAutofit fontScale="85000" lnSpcReduction="20000"/>
          </a:bodyPr>
          <a:lstStyle/>
          <a:p>
            <a:pPr>
              <a:defRPr/>
            </a:pPr>
            <a:r>
              <a:rPr lang="en-GB" dirty="0"/>
              <a:t>Metadata expressed as “atomic” statements</a:t>
            </a:r>
          </a:p>
          <a:p>
            <a:pPr lvl="1">
              <a:defRPr/>
            </a:pPr>
            <a:r>
              <a:rPr lang="en-GB" dirty="0"/>
              <a:t>A simple, single, irreducible statement</a:t>
            </a:r>
          </a:p>
          <a:p>
            <a:pPr lvl="2">
              <a:defRPr/>
            </a:pPr>
            <a:r>
              <a:rPr lang="en-GB" dirty="0"/>
              <a:t>The title of this book is “RDA is fun!”</a:t>
            </a:r>
          </a:p>
          <a:p>
            <a:pPr>
              <a:defRPr/>
            </a:pPr>
            <a:r>
              <a:rPr lang="en-GB" dirty="0"/>
              <a:t>Constructed in 3 parts</a:t>
            </a:r>
          </a:p>
          <a:p>
            <a:pPr lvl="1">
              <a:defRPr/>
            </a:pPr>
            <a:r>
              <a:rPr lang="en-GB" dirty="0"/>
              <a:t>“Triple”</a:t>
            </a:r>
          </a:p>
          <a:p>
            <a:pPr>
              <a:defRPr/>
            </a:pPr>
            <a:r>
              <a:rPr lang="en-GB" dirty="0"/>
              <a:t>The title of this book is “RDA is fun!”</a:t>
            </a:r>
          </a:p>
          <a:p>
            <a:pPr lvl="1">
              <a:defRPr/>
            </a:pPr>
            <a:r>
              <a:rPr lang="en-GB" dirty="0"/>
              <a:t>Subject of the statement = </a:t>
            </a:r>
            <a:r>
              <a:rPr lang="en-GB" i="1" dirty="0"/>
              <a:t>Subject</a:t>
            </a:r>
            <a:r>
              <a:rPr lang="en-GB" dirty="0"/>
              <a:t>: This book</a:t>
            </a:r>
          </a:p>
          <a:p>
            <a:pPr lvl="1">
              <a:defRPr/>
            </a:pPr>
            <a:r>
              <a:rPr lang="en-GB" dirty="0"/>
              <a:t>Nature of the statement = </a:t>
            </a:r>
            <a:r>
              <a:rPr lang="en-GB" i="1" dirty="0"/>
              <a:t>Predicate</a:t>
            </a:r>
            <a:r>
              <a:rPr lang="en-GB" dirty="0"/>
              <a:t>: has title</a:t>
            </a:r>
          </a:p>
          <a:p>
            <a:pPr lvl="1">
              <a:defRPr/>
            </a:pPr>
            <a:r>
              <a:rPr lang="en-GB" dirty="0"/>
              <a:t>Value of the statement = </a:t>
            </a:r>
            <a:r>
              <a:rPr lang="en-GB" i="1" dirty="0"/>
              <a:t>Object</a:t>
            </a:r>
            <a:r>
              <a:rPr lang="en-GB" dirty="0"/>
              <a:t>: “RDA is fun!”</a:t>
            </a:r>
          </a:p>
          <a:p>
            <a:pPr>
              <a:defRPr/>
            </a:pPr>
            <a:r>
              <a:rPr lang="en-GB" dirty="0"/>
              <a:t>This book – has title – “RDA is fun!”</a:t>
            </a:r>
          </a:p>
          <a:p>
            <a:pPr lvl="1">
              <a:defRPr/>
            </a:pPr>
            <a:r>
              <a:rPr lang="en-GB" dirty="0"/>
              <a:t>Syntax:</a:t>
            </a:r>
            <a:r>
              <a:rPr lang="en-GB" i="1" dirty="0"/>
              <a:t> subject – predicate - object</a:t>
            </a:r>
          </a:p>
          <a:p>
            <a:pPr>
              <a:buNone/>
              <a:defRPr/>
            </a:pPr>
            <a:endParaRPr lang="en-GB" dirty="0"/>
          </a:p>
        </p:txBody>
      </p:sp>
    </p:spTree>
    <p:extLst>
      <p:ext uri="{BB962C8B-B14F-4D97-AF65-F5344CB8AC3E}">
        <p14:creationId xmlns:p14="http://schemas.microsoft.com/office/powerpoint/2010/main" val="90979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Machine-readable identifiers</a:t>
            </a:r>
          </a:p>
        </p:txBody>
      </p:sp>
      <p:sp>
        <p:nvSpPr>
          <p:cNvPr id="3" name="Content Placeholder 2"/>
          <p:cNvSpPr>
            <a:spLocks noGrp="1"/>
          </p:cNvSpPr>
          <p:nvPr>
            <p:ph idx="1"/>
          </p:nvPr>
        </p:nvSpPr>
        <p:spPr/>
        <p:txBody>
          <a:bodyPr rtlCol="0">
            <a:normAutofit fontScale="92500"/>
          </a:bodyPr>
          <a:lstStyle/>
          <a:p>
            <a:pPr>
              <a:defRPr/>
            </a:pPr>
            <a:r>
              <a:rPr lang="en-GB" dirty="0"/>
              <a:t>Uniform Resource Identifier (URI)</a:t>
            </a:r>
          </a:p>
          <a:p>
            <a:pPr lvl="1">
              <a:defRPr/>
            </a:pPr>
            <a:r>
              <a:rPr lang="en-GB" dirty="0"/>
              <a:t>Can be any </a:t>
            </a:r>
            <a:r>
              <a:rPr lang="en-GB" b="1" dirty="0"/>
              <a:t>unique</a:t>
            </a:r>
            <a:r>
              <a:rPr lang="en-GB" dirty="0"/>
              <a:t> combination of numbers and letters</a:t>
            </a:r>
          </a:p>
          <a:p>
            <a:pPr lvl="1">
              <a:defRPr/>
            </a:pPr>
            <a:r>
              <a:rPr lang="en-GB" dirty="0"/>
              <a:t>No intrinsic meaning; it is just an identifier</a:t>
            </a:r>
          </a:p>
          <a:p>
            <a:pPr>
              <a:defRPr/>
            </a:pPr>
            <a:r>
              <a:rPr lang="en-GB" dirty="0"/>
              <a:t>RDF </a:t>
            </a:r>
            <a:r>
              <a:rPr lang="en-GB" u="sng" dirty="0"/>
              <a:t>requires</a:t>
            </a:r>
            <a:r>
              <a:rPr lang="en-GB" dirty="0"/>
              <a:t> the subject and predicate of triple to be URIs</a:t>
            </a:r>
          </a:p>
          <a:p>
            <a:pPr lvl="1">
              <a:defRPr/>
            </a:pPr>
            <a:r>
              <a:rPr lang="en-GB" dirty="0"/>
              <a:t>Object can be a URI, or a literal string (“RDA is fun!”)</a:t>
            </a:r>
          </a:p>
          <a:p>
            <a:pPr>
              <a:defRPr/>
            </a:pPr>
            <a:r>
              <a:rPr lang="en-GB" dirty="0"/>
              <a:t>URIs can be matched by machine to link triples together in chains and clusters</a:t>
            </a:r>
          </a:p>
          <a:p>
            <a:pPr>
              <a:defRPr/>
            </a:pPr>
            <a:endParaRPr lang="en-GB" dirty="0"/>
          </a:p>
        </p:txBody>
      </p:sp>
    </p:spTree>
    <p:extLst>
      <p:ext uri="{BB962C8B-B14F-4D97-AF65-F5344CB8AC3E}">
        <p14:creationId xmlns:p14="http://schemas.microsoft.com/office/powerpoint/2010/main" val="273945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hape 9"/>
          <p:cNvCxnSpPr>
            <a:stCxn id="6" idx="6"/>
            <a:endCxn id="12" idx="1"/>
          </p:cNvCxnSpPr>
          <p:nvPr/>
        </p:nvCxnSpPr>
        <p:spPr>
          <a:xfrm flipV="1">
            <a:off x="2527576" y="3407792"/>
            <a:ext cx="1752278" cy="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66479" y="2946127"/>
            <a:ext cx="604653" cy="400110"/>
          </a:xfrm>
          <a:prstGeom prst="rect">
            <a:avLst/>
          </a:prstGeom>
          <a:noFill/>
        </p:spPr>
        <p:txBody>
          <a:bodyPr wrap="none" rtlCol="0">
            <a:spAutoFit/>
          </a:bodyPr>
          <a:lstStyle/>
          <a:p>
            <a:pPr algn="ctr"/>
            <a:r>
              <a:rPr lang="en-GB" sz="2000" dirty="0"/>
              <a:t>title</a:t>
            </a:r>
          </a:p>
        </p:txBody>
      </p:sp>
      <p:sp>
        <p:nvSpPr>
          <p:cNvPr id="12" name="TextBox 11"/>
          <p:cNvSpPr txBox="1"/>
          <p:nvPr/>
        </p:nvSpPr>
        <p:spPr>
          <a:xfrm>
            <a:off x="4279854" y="3146182"/>
            <a:ext cx="2668410"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“Ode to himself”</a:t>
            </a:r>
          </a:p>
        </p:txBody>
      </p:sp>
      <p:grpSp>
        <p:nvGrpSpPr>
          <p:cNvPr id="3" name="Group 36"/>
          <p:cNvGrpSpPr/>
          <p:nvPr/>
        </p:nvGrpSpPr>
        <p:grpSpPr>
          <a:xfrm>
            <a:off x="1681074" y="4921045"/>
            <a:ext cx="2090058" cy="664629"/>
            <a:chOff x="3799114" y="4419600"/>
            <a:chExt cx="2090058" cy="664629"/>
          </a:xfrm>
        </p:grpSpPr>
        <p:sp>
          <p:nvSpPr>
            <p:cNvPr id="19" name="Oval 18"/>
            <p:cNvSpPr/>
            <p:nvPr/>
          </p:nvSpPr>
          <p:spPr>
            <a:xfrm>
              <a:off x="3799114" y="4419600"/>
              <a:ext cx="2090058" cy="664629"/>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929157" y="4490304"/>
              <a:ext cx="1840568" cy="523220"/>
            </a:xfrm>
            <a:prstGeom prst="rect">
              <a:avLst/>
            </a:prstGeom>
            <a:noFill/>
          </p:spPr>
          <p:txBody>
            <a:bodyPr wrap="none" rtlCol="0">
              <a:spAutoFit/>
            </a:bodyPr>
            <a:lstStyle/>
            <a:p>
              <a:pPr algn="ctr"/>
              <a:r>
                <a:rPr lang="en-GB" sz="2800" dirty="0"/>
                <a:t>Ben Jonson</a:t>
              </a:r>
            </a:p>
          </p:txBody>
        </p:sp>
      </p:grpSp>
      <p:grpSp>
        <p:nvGrpSpPr>
          <p:cNvPr id="5" name="Group 37"/>
          <p:cNvGrpSpPr/>
          <p:nvPr/>
        </p:nvGrpSpPr>
        <p:grpSpPr>
          <a:xfrm>
            <a:off x="5550558" y="4068709"/>
            <a:ext cx="1346042" cy="720080"/>
            <a:chOff x="5661839" y="5641129"/>
            <a:chExt cx="1346042" cy="720080"/>
          </a:xfrm>
        </p:grpSpPr>
        <p:sp>
          <p:nvSpPr>
            <p:cNvPr id="23" name="Oval 22"/>
            <p:cNvSpPr/>
            <p:nvPr/>
          </p:nvSpPr>
          <p:spPr>
            <a:xfrm>
              <a:off x="5661839" y="5641129"/>
              <a:ext cx="1346042" cy="7200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723956" y="5739559"/>
              <a:ext cx="1221809" cy="523220"/>
            </a:xfrm>
            <a:prstGeom prst="rect">
              <a:avLst/>
            </a:prstGeom>
            <a:noFill/>
          </p:spPr>
          <p:txBody>
            <a:bodyPr wrap="none" rtlCol="0">
              <a:spAutoFit/>
            </a:bodyPr>
            <a:lstStyle/>
            <a:p>
              <a:pPr algn="ctr"/>
              <a:r>
                <a:rPr lang="en-GB" sz="2800" dirty="0"/>
                <a:t>Place X</a:t>
              </a:r>
            </a:p>
          </p:txBody>
        </p:sp>
      </p:grpSp>
      <p:grpSp>
        <p:nvGrpSpPr>
          <p:cNvPr id="7" name="Group 32"/>
          <p:cNvGrpSpPr/>
          <p:nvPr/>
        </p:nvGrpSpPr>
        <p:grpSpPr>
          <a:xfrm>
            <a:off x="3516415" y="1457355"/>
            <a:ext cx="1779654" cy="1012371"/>
            <a:chOff x="3574161" y="1469571"/>
            <a:chExt cx="1779654" cy="1012371"/>
          </a:xfrm>
        </p:grpSpPr>
        <p:sp>
          <p:nvSpPr>
            <p:cNvPr id="29" name="Oval 28"/>
            <p:cNvSpPr/>
            <p:nvPr/>
          </p:nvSpPr>
          <p:spPr>
            <a:xfrm>
              <a:off x="3574161" y="1469571"/>
              <a:ext cx="1779654" cy="1012371"/>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580702" y="1727230"/>
              <a:ext cx="1766574" cy="523220"/>
            </a:xfrm>
            <a:prstGeom prst="rect">
              <a:avLst/>
            </a:prstGeom>
            <a:noFill/>
          </p:spPr>
          <p:txBody>
            <a:bodyPr wrap="none" rtlCol="0">
              <a:spAutoFit/>
            </a:bodyPr>
            <a:lstStyle/>
            <a:p>
              <a:pPr algn="ctr"/>
              <a:r>
                <a:rPr lang="en-GB" sz="2800" dirty="0"/>
                <a:t>Parchment</a:t>
              </a:r>
            </a:p>
          </p:txBody>
        </p:sp>
      </p:grpSp>
      <p:grpSp>
        <p:nvGrpSpPr>
          <p:cNvPr id="9" name="Group 35"/>
          <p:cNvGrpSpPr/>
          <p:nvPr/>
        </p:nvGrpSpPr>
        <p:grpSpPr>
          <a:xfrm>
            <a:off x="777631" y="3070922"/>
            <a:ext cx="1749945" cy="673741"/>
            <a:chOff x="1796612" y="2657202"/>
            <a:chExt cx="1749945" cy="673741"/>
          </a:xfrm>
        </p:grpSpPr>
        <p:sp>
          <p:nvSpPr>
            <p:cNvPr id="6" name="Oval 5"/>
            <p:cNvSpPr/>
            <p:nvPr/>
          </p:nvSpPr>
          <p:spPr>
            <a:xfrm>
              <a:off x="1796612" y="2657202"/>
              <a:ext cx="1749945" cy="673741"/>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031024" y="2732462"/>
              <a:ext cx="1281121" cy="523220"/>
            </a:xfrm>
            <a:prstGeom prst="rect">
              <a:avLst/>
            </a:prstGeom>
            <a:noFill/>
          </p:spPr>
          <p:txBody>
            <a:bodyPr wrap="none" rtlCol="0">
              <a:spAutoFit/>
            </a:bodyPr>
            <a:lstStyle/>
            <a:p>
              <a:pPr algn="ctr"/>
              <a:r>
                <a:rPr lang="en-GB" sz="2800" dirty="0"/>
                <a:t>This ms</a:t>
              </a:r>
            </a:p>
          </p:txBody>
        </p:sp>
      </p:grpSp>
      <p:sp>
        <p:nvSpPr>
          <p:cNvPr id="39" name="TextBox 38"/>
          <p:cNvSpPr txBox="1"/>
          <p:nvPr/>
        </p:nvSpPr>
        <p:spPr>
          <a:xfrm>
            <a:off x="1236881" y="4167139"/>
            <a:ext cx="888385" cy="400110"/>
          </a:xfrm>
          <a:prstGeom prst="rect">
            <a:avLst/>
          </a:prstGeom>
          <a:noFill/>
        </p:spPr>
        <p:txBody>
          <a:bodyPr wrap="none" rtlCol="0">
            <a:spAutoFit/>
          </a:bodyPr>
          <a:lstStyle/>
          <a:p>
            <a:pPr algn="ctr"/>
            <a:r>
              <a:rPr lang="en-GB" sz="2000" dirty="0"/>
              <a:t>author</a:t>
            </a:r>
          </a:p>
        </p:txBody>
      </p:sp>
      <p:cxnSp>
        <p:nvCxnSpPr>
          <p:cNvPr id="40" name="Shape 9"/>
          <p:cNvCxnSpPr>
            <a:stCxn id="6" idx="3"/>
            <a:endCxn id="19" idx="2"/>
          </p:cNvCxnSpPr>
          <p:nvPr/>
        </p:nvCxnSpPr>
        <p:spPr>
          <a:xfrm rot="16200000" flipH="1">
            <a:off x="553807" y="4126093"/>
            <a:ext cx="1607364" cy="64716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79855" y="5674809"/>
            <a:ext cx="2308369"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“Jonson, Ben”</a:t>
            </a:r>
          </a:p>
        </p:txBody>
      </p:sp>
      <p:sp>
        <p:nvSpPr>
          <p:cNvPr id="46" name="TextBox 45"/>
          <p:cNvSpPr txBox="1"/>
          <p:nvPr/>
        </p:nvSpPr>
        <p:spPr>
          <a:xfrm>
            <a:off x="6896600" y="5182657"/>
            <a:ext cx="1576587"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a:t>
            </a:r>
            <a:r>
              <a:rPr lang="en-GB" sz="2800" dirty="0" err="1"/>
              <a:t>abcxyz</a:t>
            </a:r>
            <a:r>
              <a:rPr lang="en-GB" sz="2800" dirty="0"/>
              <a:t>”</a:t>
            </a:r>
          </a:p>
        </p:txBody>
      </p:sp>
      <p:cxnSp>
        <p:nvCxnSpPr>
          <p:cNvPr id="47" name="Shape 9"/>
          <p:cNvCxnSpPr>
            <a:stCxn id="19" idx="6"/>
            <a:endCxn id="23" idx="2"/>
          </p:cNvCxnSpPr>
          <p:nvPr/>
        </p:nvCxnSpPr>
        <p:spPr>
          <a:xfrm flipV="1">
            <a:off x="3771132" y="4428749"/>
            <a:ext cx="1779426" cy="82461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hape 9"/>
          <p:cNvCxnSpPr>
            <a:stCxn id="23" idx="4"/>
            <a:endCxn id="46" idx="1"/>
          </p:cNvCxnSpPr>
          <p:nvPr/>
        </p:nvCxnSpPr>
        <p:spPr>
          <a:xfrm rot="16200000" flipH="1">
            <a:off x="6232350" y="4780017"/>
            <a:ext cx="655478" cy="673021"/>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hape 9"/>
          <p:cNvCxnSpPr>
            <a:stCxn id="19" idx="4"/>
            <a:endCxn id="43" idx="1"/>
          </p:cNvCxnSpPr>
          <p:nvPr/>
        </p:nvCxnSpPr>
        <p:spPr>
          <a:xfrm rot="16200000" flipH="1">
            <a:off x="3327607" y="4984170"/>
            <a:ext cx="350745" cy="1553752"/>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hape 9"/>
          <p:cNvCxnSpPr>
            <a:stCxn id="6" idx="0"/>
            <a:endCxn id="30" idx="1"/>
          </p:cNvCxnSpPr>
          <p:nvPr/>
        </p:nvCxnSpPr>
        <p:spPr>
          <a:xfrm rot="5400000" flipH="1" flipV="1">
            <a:off x="2040631" y="1588597"/>
            <a:ext cx="1094298" cy="1870352"/>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544841" y="4367194"/>
            <a:ext cx="1244251" cy="400110"/>
          </a:xfrm>
          <a:prstGeom prst="rect">
            <a:avLst/>
          </a:prstGeom>
          <a:noFill/>
        </p:spPr>
        <p:txBody>
          <a:bodyPr wrap="none" rtlCol="0">
            <a:spAutoFit/>
          </a:bodyPr>
          <a:lstStyle/>
          <a:p>
            <a:pPr algn="ctr"/>
            <a:r>
              <a:rPr lang="en-GB" sz="2000" dirty="0"/>
              <a:t>birthplace</a:t>
            </a:r>
          </a:p>
        </p:txBody>
      </p:sp>
      <p:sp>
        <p:nvSpPr>
          <p:cNvPr id="62" name="TextBox 61"/>
          <p:cNvSpPr txBox="1"/>
          <p:nvPr/>
        </p:nvSpPr>
        <p:spPr>
          <a:xfrm>
            <a:off x="1510310" y="5936419"/>
            <a:ext cx="2034531" cy="400110"/>
          </a:xfrm>
          <a:prstGeom prst="rect">
            <a:avLst/>
          </a:prstGeom>
          <a:noFill/>
        </p:spPr>
        <p:txBody>
          <a:bodyPr wrap="none" rtlCol="0">
            <a:spAutoFit/>
          </a:bodyPr>
          <a:lstStyle/>
          <a:p>
            <a:pPr algn="ctr"/>
            <a:r>
              <a:rPr lang="en-GB" sz="2000" dirty="0"/>
              <a:t>normalised name</a:t>
            </a:r>
          </a:p>
        </p:txBody>
      </p:sp>
      <p:sp>
        <p:nvSpPr>
          <p:cNvPr id="69" name="TextBox 68"/>
          <p:cNvSpPr txBox="1"/>
          <p:nvPr/>
        </p:nvSpPr>
        <p:spPr>
          <a:xfrm>
            <a:off x="4907770" y="4982602"/>
            <a:ext cx="1409810" cy="400110"/>
          </a:xfrm>
          <a:prstGeom prst="rect">
            <a:avLst/>
          </a:prstGeom>
          <a:noFill/>
        </p:spPr>
        <p:txBody>
          <a:bodyPr wrap="none" rtlCol="0">
            <a:spAutoFit/>
          </a:bodyPr>
          <a:lstStyle/>
          <a:p>
            <a:pPr algn="ctr"/>
            <a:r>
              <a:rPr lang="en-GB" sz="2000" dirty="0"/>
              <a:t>coordinates</a:t>
            </a:r>
          </a:p>
        </p:txBody>
      </p:sp>
      <p:sp>
        <p:nvSpPr>
          <p:cNvPr id="71" name="TextBox 70"/>
          <p:cNvSpPr txBox="1"/>
          <p:nvPr/>
        </p:nvSpPr>
        <p:spPr>
          <a:xfrm>
            <a:off x="2234815" y="2238234"/>
            <a:ext cx="1054777" cy="400110"/>
          </a:xfrm>
          <a:prstGeom prst="rect">
            <a:avLst/>
          </a:prstGeom>
          <a:noFill/>
        </p:spPr>
        <p:txBody>
          <a:bodyPr wrap="none" rtlCol="0">
            <a:spAutoFit/>
          </a:bodyPr>
          <a:lstStyle/>
          <a:p>
            <a:pPr algn="ctr"/>
            <a:r>
              <a:rPr lang="en-GB" sz="2000" dirty="0"/>
              <a:t>material</a:t>
            </a:r>
          </a:p>
        </p:txBody>
      </p:sp>
      <p:sp>
        <p:nvSpPr>
          <p:cNvPr id="77" name="TextBox 76"/>
          <p:cNvSpPr txBox="1"/>
          <p:nvPr/>
        </p:nvSpPr>
        <p:spPr>
          <a:xfrm>
            <a:off x="6317580" y="2115124"/>
            <a:ext cx="2214860"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“Requires ...”</a:t>
            </a:r>
          </a:p>
        </p:txBody>
      </p:sp>
      <p:cxnSp>
        <p:nvCxnSpPr>
          <p:cNvPr id="78" name="Shape 9"/>
          <p:cNvCxnSpPr>
            <a:stCxn id="29" idx="6"/>
            <a:endCxn id="77" idx="1"/>
          </p:cNvCxnSpPr>
          <p:nvPr/>
        </p:nvCxnSpPr>
        <p:spPr>
          <a:xfrm>
            <a:off x="5296069" y="1963541"/>
            <a:ext cx="1021511" cy="413193"/>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hape 9"/>
          <p:cNvCxnSpPr>
            <a:stCxn id="6" idx="4"/>
            <a:endCxn id="23" idx="1"/>
          </p:cNvCxnSpPr>
          <p:nvPr/>
        </p:nvCxnSpPr>
        <p:spPr>
          <a:xfrm rot="16200000" flipH="1">
            <a:off x="3485393" y="1911873"/>
            <a:ext cx="429499" cy="4095077"/>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005537" y="3967084"/>
            <a:ext cx="1021755" cy="400110"/>
          </a:xfrm>
          <a:prstGeom prst="rect">
            <a:avLst/>
          </a:prstGeom>
          <a:noFill/>
        </p:spPr>
        <p:txBody>
          <a:bodyPr wrap="none" rtlCol="0">
            <a:spAutoFit/>
          </a:bodyPr>
          <a:lstStyle/>
          <a:p>
            <a:pPr algn="ctr"/>
            <a:r>
              <a:rPr lang="en-GB" sz="2000" dirty="0"/>
              <a:t>location</a:t>
            </a:r>
          </a:p>
        </p:txBody>
      </p:sp>
      <p:cxnSp>
        <p:nvCxnSpPr>
          <p:cNvPr id="87" name="Shape 9"/>
          <p:cNvCxnSpPr>
            <a:stCxn id="19" idx="0"/>
          </p:cNvCxnSpPr>
          <p:nvPr/>
        </p:nvCxnSpPr>
        <p:spPr>
          <a:xfrm rot="5400000" flipH="1" flipV="1">
            <a:off x="2769393" y="4523959"/>
            <a:ext cx="353796" cy="440376"/>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hape 9"/>
          <p:cNvCxnSpPr>
            <a:endCxn id="19" idx="3"/>
          </p:cNvCxnSpPr>
          <p:nvPr/>
        </p:nvCxnSpPr>
        <p:spPr>
          <a:xfrm flipV="1">
            <a:off x="443891" y="5488341"/>
            <a:ext cx="1543265" cy="448078"/>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7" name="Shape 9"/>
          <p:cNvCxnSpPr>
            <a:stCxn id="6" idx="7"/>
          </p:cNvCxnSpPr>
          <p:nvPr/>
        </p:nvCxnSpPr>
        <p:spPr>
          <a:xfrm rot="5400000" flipH="1" flipV="1">
            <a:off x="2642449" y="2267198"/>
            <a:ext cx="531245" cy="127353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hape 9"/>
          <p:cNvCxnSpPr>
            <a:endCxn id="6" idx="2"/>
          </p:cNvCxnSpPr>
          <p:nvPr/>
        </p:nvCxnSpPr>
        <p:spPr>
          <a:xfrm rot="5400000" flipH="1" flipV="1">
            <a:off x="331115" y="3520570"/>
            <a:ext cx="559292" cy="33373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hape 9"/>
          <p:cNvCxnSpPr>
            <a:endCxn id="6" idx="1"/>
          </p:cNvCxnSpPr>
          <p:nvPr/>
        </p:nvCxnSpPr>
        <p:spPr>
          <a:xfrm>
            <a:off x="443893" y="2600531"/>
            <a:ext cx="590012" cy="569058"/>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hape 9"/>
          <p:cNvCxnSpPr>
            <a:stCxn id="29" idx="7"/>
          </p:cNvCxnSpPr>
          <p:nvPr/>
        </p:nvCxnSpPr>
        <p:spPr>
          <a:xfrm rot="5400000" flipH="1" flipV="1">
            <a:off x="5344482" y="868674"/>
            <a:ext cx="427903" cy="1045977"/>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hape 9"/>
          <p:cNvCxnSpPr>
            <a:endCxn id="29" idx="1"/>
          </p:cNvCxnSpPr>
          <p:nvPr/>
        </p:nvCxnSpPr>
        <p:spPr>
          <a:xfrm flipV="1">
            <a:off x="1034142" y="1605613"/>
            <a:ext cx="2742897" cy="371011"/>
          </a:xfrm>
          <a:prstGeom prst="curvedConnector4">
            <a:avLst>
              <a:gd name="adj1" fmla="val 45249"/>
              <a:gd name="adj2" fmla="val 201576"/>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4894413" y="2376734"/>
            <a:ext cx="1245726" cy="400110"/>
          </a:xfrm>
          <a:prstGeom prst="rect">
            <a:avLst/>
          </a:prstGeom>
          <a:noFill/>
        </p:spPr>
        <p:txBody>
          <a:bodyPr wrap="none" rtlCol="0">
            <a:spAutoFit/>
          </a:bodyPr>
          <a:lstStyle/>
          <a:p>
            <a:pPr algn="ctr"/>
            <a:r>
              <a:rPr lang="en-GB" sz="2000" dirty="0"/>
              <a:t>treatment</a:t>
            </a:r>
          </a:p>
        </p:txBody>
      </p:sp>
      <p:cxnSp>
        <p:nvCxnSpPr>
          <p:cNvPr id="138" name="Shape 9"/>
          <p:cNvCxnSpPr>
            <a:stCxn id="23" idx="7"/>
          </p:cNvCxnSpPr>
          <p:nvPr/>
        </p:nvCxnSpPr>
        <p:spPr>
          <a:xfrm rot="5400000" flipH="1" flipV="1">
            <a:off x="7135490" y="3308649"/>
            <a:ext cx="429500" cy="1301526"/>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7259" y="248493"/>
            <a:ext cx="7500066" cy="769441"/>
          </a:xfrm>
          <a:prstGeom prst="rect">
            <a:avLst/>
          </a:prstGeom>
          <a:noFill/>
        </p:spPr>
        <p:txBody>
          <a:bodyPr wrap="none" rtlCol="0">
            <a:spAutoFit/>
          </a:bodyPr>
          <a:lstStyle/>
          <a:p>
            <a:r>
              <a:rPr lang="en-GB" sz="4400" dirty="0"/>
              <a:t>Manuscript example: RDF graph</a:t>
            </a:r>
          </a:p>
        </p:txBody>
      </p:sp>
    </p:spTree>
    <p:extLst>
      <p:ext uri="{BB962C8B-B14F-4D97-AF65-F5344CB8AC3E}">
        <p14:creationId xmlns:p14="http://schemas.microsoft.com/office/powerpoint/2010/main" val="22028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1000"/>
                                        <p:tgtEl>
                                          <p:spTgt spid="10"/>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1000"/>
                                        <p:tgtEl>
                                          <p:spTgt spid="11"/>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1000"/>
                                        <p:tgtEl>
                                          <p:spTgt spid="12"/>
                                        </p:tgtEl>
                                      </p:cBhvr>
                                    </p:animEffect>
                                  </p:childTnLst>
                                </p:cTn>
                              </p:par>
                            </p:childTnLst>
                          </p:cTn>
                        </p:par>
                        <p:par>
                          <p:cTn id="19" fill="hold">
                            <p:stCondLst>
                              <p:cond delay="3000"/>
                            </p:stCondLst>
                            <p:childTnLst>
                              <p:par>
                                <p:cTn id="20" presetID="9"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1000"/>
                                        <p:tgtEl>
                                          <p:spTgt spid="4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1000"/>
                                        <p:tgtEl>
                                          <p:spTgt spid="39"/>
                                        </p:tgtEl>
                                      </p:cBhvr>
                                    </p:animEffect>
                                  </p:childTnLst>
                                </p:cTn>
                              </p:par>
                            </p:childTnLst>
                          </p:cTn>
                        </p:par>
                        <p:par>
                          <p:cTn id="26" fill="hold">
                            <p:stCondLst>
                              <p:cond delay="4000"/>
                            </p:stCondLst>
                            <p:childTnLst>
                              <p:par>
                                <p:cTn id="27" presetID="9"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1000"/>
                                        <p:tgtEl>
                                          <p:spTgt spid="3"/>
                                        </p:tgtEl>
                                      </p:cBhvr>
                                    </p:animEffect>
                                  </p:childTnLst>
                                </p:cTn>
                              </p:par>
                            </p:childTnLst>
                          </p:cTn>
                        </p:par>
                        <p:par>
                          <p:cTn id="30" fill="hold">
                            <p:stCondLst>
                              <p:cond delay="5000"/>
                            </p:stCondLst>
                            <p:childTnLst>
                              <p:par>
                                <p:cTn id="31" presetID="9"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dissolve">
                                      <p:cBhvr>
                                        <p:cTn id="33" dur="1000"/>
                                        <p:tgtEl>
                                          <p:spTgt spid="4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1000"/>
                                        <p:tgtEl>
                                          <p:spTgt spid="61"/>
                                        </p:tgtEl>
                                      </p:cBhvr>
                                    </p:animEffect>
                                  </p:childTnLst>
                                </p:cTn>
                              </p:par>
                            </p:childTnLst>
                          </p:cTn>
                        </p:par>
                        <p:par>
                          <p:cTn id="37" fill="hold">
                            <p:stCondLst>
                              <p:cond delay="6000"/>
                            </p:stCondLst>
                            <p:childTnLst>
                              <p:par>
                                <p:cTn id="38" presetID="9"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1000"/>
                                        <p:tgtEl>
                                          <p:spTgt spid="5"/>
                                        </p:tgtEl>
                                      </p:cBhvr>
                                    </p:animEffect>
                                  </p:childTnLst>
                                </p:cTn>
                              </p:par>
                            </p:childTnLst>
                          </p:cTn>
                        </p:par>
                        <p:par>
                          <p:cTn id="41" fill="hold">
                            <p:stCondLst>
                              <p:cond delay="7000"/>
                            </p:stCondLst>
                            <p:childTnLst>
                              <p:par>
                                <p:cTn id="42" presetID="9"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dissolve">
                                      <p:cBhvr>
                                        <p:cTn id="44" dur="1000"/>
                                        <p:tgtEl>
                                          <p:spTgt spid="5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dissolve">
                                      <p:cBhvr>
                                        <p:cTn id="47" dur="1000"/>
                                        <p:tgtEl>
                                          <p:spTgt spid="69"/>
                                        </p:tgtEl>
                                      </p:cBhvr>
                                    </p:animEffect>
                                  </p:childTnLst>
                                </p:cTn>
                              </p:par>
                            </p:childTnLst>
                          </p:cTn>
                        </p:par>
                        <p:par>
                          <p:cTn id="48" fill="hold">
                            <p:stCondLst>
                              <p:cond delay="8000"/>
                            </p:stCondLst>
                            <p:childTnLst>
                              <p:par>
                                <p:cTn id="49" presetID="9"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dissolve">
                                      <p:cBhvr>
                                        <p:cTn id="51" dur="1000"/>
                                        <p:tgtEl>
                                          <p:spTgt spid="46"/>
                                        </p:tgtEl>
                                      </p:cBhvr>
                                    </p:animEffect>
                                  </p:childTnLst>
                                </p:cTn>
                              </p:par>
                            </p:childTnLst>
                          </p:cTn>
                        </p:par>
                        <p:par>
                          <p:cTn id="52" fill="hold">
                            <p:stCondLst>
                              <p:cond delay="9000"/>
                            </p:stCondLst>
                            <p:childTnLst>
                              <p:par>
                                <p:cTn id="53" presetID="9" presetClass="entr" presetSubtype="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dissolve">
                                      <p:cBhvr>
                                        <p:cTn id="55" dur="1000"/>
                                        <p:tgtEl>
                                          <p:spTgt spid="5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dissolve">
                                      <p:cBhvr>
                                        <p:cTn id="58" dur="1000"/>
                                        <p:tgtEl>
                                          <p:spTgt spid="62"/>
                                        </p:tgtEl>
                                      </p:cBhvr>
                                    </p:animEffect>
                                  </p:childTnLst>
                                </p:cTn>
                              </p:par>
                            </p:childTnLst>
                          </p:cTn>
                        </p:par>
                        <p:par>
                          <p:cTn id="59" fill="hold">
                            <p:stCondLst>
                              <p:cond delay="10000"/>
                            </p:stCondLst>
                            <p:childTnLst>
                              <p:par>
                                <p:cTn id="60" presetID="9"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dissolve">
                                      <p:cBhvr>
                                        <p:cTn id="62" dur="1000"/>
                                        <p:tgtEl>
                                          <p:spTgt spid="43"/>
                                        </p:tgtEl>
                                      </p:cBhvr>
                                    </p:animEffect>
                                  </p:childTnLst>
                                </p:cTn>
                              </p:par>
                            </p:childTnLst>
                          </p:cTn>
                        </p:par>
                        <p:par>
                          <p:cTn id="63" fill="hold">
                            <p:stCondLst>
                              <p:cond delay="11000"/>
                            </p:stCondLst>
                            <p:childTnLst>
                              <p:par>
                                <p:cTn id="64" presetID="9" presetClass="entr" presetSubtype="0"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dissolve">
                                      <p:cBhvr>
                                        <p:cTn id="66" dur="1000"/>
                                        <p:tgtEl>
                                          <p:spTgt spid="5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dissolve">
                                      <p:cBhvr>
                                        <p:cTn id="69" dur="1000"/>
                                        <p:tgtEl>
                                          <p:spTgt spid="71"/>
                                        </p:tgtEl>
                                      </p:cBhvr>
                                    </p:animEffect>
                                  </p:childTnLst>
                                </p:cTn>
                              </p:par>
                            </p:childTnLst>
                          </p:cTn>
                        </p:par>
                        <p:par>
                          <p:cTn id="70" fill="hold">
                            <p:stCondLst>
                              <p:cond delay="12000"/>
                            </p:stCondLst>
                            <p:childTnLst>
                              <p:par>
                                <p:cTn id="71" presetID="9"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dissolve">
                                      <p:cBhvr>
                                        <p:cTn id="73" dur="10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dissolve">
                                      <p:cBhvr>
                                        <p:cTn id="78" dur="1000"/>
                                        <p:tgtEl>
                                          <p:spTgt spid="8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dissolve">
                                      <p:cBhvr>
                                        <p:cTn id="81" dur="1000"/>
                                        <p:tgtEl>
                                          <p:spTgt spid="8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dissolve">
                                      <p:cBhvr>
                                        <p:cTn id="86" dur="1000"/>
                                        <p:tgtEl>
                                          <p:spTgt spid="7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dissolve">
                                      <p:cBhvr>
                                        <p:cTn id="89" dur="1000"/>
                                        <p:tgtEl>
                                          <p:spTgt spid="137"/>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1000"/>
                                        <p:tgtEl>
                                          <p:spTgt spid="7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dissolve">
                                      <p:cBhvr>
                                        <p:cTn id="97" dur="1000"/>
                                        <p:tgtEl>
                                          <p:spTgt spid="132"/>
                                        </p:tgtEl>
                                      </p:cBhvr>
                                    </p:animEffect>
                                  </p:childTnLst>
                                </p:cTn>
                              </p:par>
                            </p:childTnLst>
                          </p:cTn>
                        </p:par>
                        <p:par>
                          <p:cTn id="98" fill="hold">
                            <p:stCondLst>
                              <p:cond delay="1000"/>
                            </p:stCondLst>
                            <p:childTnLst>
                              <p:par>
                                <p:cTn id="99" presetID="9" presetClass="entr" presetSubtype="0" fill="hold" nodeType="afterEffect">
                                  <p:stCondLst>
                                    <p:cond delay="0"/>
                                  </p:stCondLst>
                                  <p:childTnLst>
                                    <p:set>
                                      <p:cBhvr>
                                        <p:cTn id="100" dur="1" fill="hold">
                                          <p:stCondLst>
                                            <p:cond delay="0"/>
                                          </p:stCondLst>
                                        </p:cTn>
                                        <p:tgtEl>
                                          <p:spTgt spid="87"/>
                                        </p:tgtEl>
                                        <p:attrNameLst>
                                          <p:attrName>style.visibility</p:attrName>
                                        </p:attrNameLst>
                                      </p:cBhvr>
                                      <p:to>
                                        <p:strVal val="visible"/>
                                      </p:to>
                                    </p:set>
                                    <p:animEffect transition="in" filter="dissolve">
                                      <p:cBhvr>
                                        <p:cTn id="101" dur="1000"/>
                                        <p:tgtEl>
                                          <p:spTgt spid="87"/>
                                        </p:tgtEl>
                                      </p:cBhvr>
                                    </p:animEffect>
                                  </p:childTnLst>
                                </p:cTn>
                              </p:par>
                            </p:childTnLst>
                          </p:cTn>
                        </p:par>
                        <p:par>
                          <p:cTn id="102" fill="hold">
                            <p:stCondLst>
                              <p:cond delay="2000"/>
                            </p:stCondLst>
                            <p:childTnLst>
                              <p:par>
                                <p:cTn id="103" presetID="9" presetClass="entr" presetSubtype="0" fill="hold" nodeType="after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dissolve">
                                      <p:cBhvr>
                                        <p:cTn id="105" dur="1000"/>
                                        <p:tgtEl>
                                          <p:spTgt spid="97"/>
                                        </p:tgtEl>
                                      </p:cBhvr>
                                    </p:animEffect>
                                  </p:childTnLst>
                                </p:cTn>
                              </p:par>
                            </p:childTnLst>
                          </p:cTn>
                        </p:par>
                        <p:par>
                          <p:cTn id="106" fill="hold">
                            <p:stCondLst>
                              <p:cond delay="3000"/>
                            </p:stCondLst>
                            <p:childTnLst>
                              <p:par>
                                <p:cTn id="107" presetID="9" presetClass="entr" presetSubtype="0" fill="hold" nodeType="afterEffect">
                                  <p:stCondLst>
                                    <p:cond delay="0"/>
                                  </p:stCondLst>
                                  <p:childTnLst>
                                    <p:set>
                                      <p:cBhvr>
                                        <p:cTn id="108" dur="1" fill="hold">
                                          <p:stCondLst>
                                            <p:cond delay="0"/>
                                          </p:stCondLst>
                                        </p:cTn>
                                        <p:tgtEl>
                                          <p:spTgt spid="138"/>
                                        </p:tgtEl>
                                        <p:attrNameLst>
                                          <p:attrName>style.visibility</p:attrName>
                                        </p:attrNameLst>
                                      </p:cBhvr>
                                      <p:to>
                                        <p:strVal val="visible"/>
                                      </p:to>
                                    </p:set>
                                    <p:animEffect transition="in" filter="dissolve">
                                      <p:cBhvr>
                                        <p:cTn id="109" dur="1000"/>
                                        <p:tgtEl>
                                          <p:spTgt spid="138"/>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94"/>
                                        </p:tgtEl>
                                        <p:attrNameLst>
                                          <p:attrName>style.visibility</p:attrName>
                                        </p:attrNameLst>
                                      </p:cBhvr>
                                      <p:to>
                                        <p:strVal val="visible"/>
                                      </p:to>
                                    </p:set>
                                    <p:animEffect transition="in" filter="dissolve">
                                      <p:cBhvr>
                                        <p:cTn id="114" dur="1000"/>
                                        <p:tgtEl>
                                          <p:spTgt spid="94"/>
                                        </p:tgtEl>
                                      </p:cBhvr>
                                    </p:animEffect>
                                  </p:childTnLst>
                                </p:cTn>
                              </p:par>
                            </p:childTnLst>
                          </p:cTn>
                        </p:par>
                        <p:par>
                          <p:cTn id="115" fill="hold">
                            <p:stCondLst>
                              <p:cond delay="1000"/>
                            </p:stCondLst>
                            <p:childTnLst>
                              <p:par>
                                <p:cTn id="116" presetID="9" presetClass="entr" presetSubtype="0" fill="hold" nodeType="afterEffect">
                                  <p:stCondLst>
                                    <p:cond delay="0"/>
                                  </p:stCondLst>
                                  <p:childTnLst>
                                    <p:set>
                                      <p:cBhvr>
                                        <p:cTn id="117" dur="1" fill="hold">
                                          <p:stCondLst>
                                            <p:cond delay="0"/>
                                          </p:stCondLst>
                                        </p:cTn>
                                        <p:tgtEl>
                                          <p:spTgt spid="134"/>
                                        </p:tgtEl>
                                        <p:attrNameLst>
                                          <p:attrName>style.visibility</p:attrName>
                                        </p:attrNameLst>
                                      </p:cBhvr>
                                      <p:to>
                                        <p:strVal val="visible"/>
                                      </p:to>
                                    </p:set>
                                    <p:animEffect transition="in" filter="dissolve">
                                      <p:cBhvr>
                                        <p:cTn id="118" dur="1000"/>
                                        <p:tgtEl>
                                          <p:spTgt spid="134"/>
                                        </p:tgtEl>
                                      </p:cBhvr>
                                    </p:animEffect>
                                  </p:childTnLst>
                                </p:cTn>
                              </p:par>
                            </p:childTnLst>
                          </p:cTn>
                        </p:par>
                        <p:par>
                          <p:cTn id="119" fill="hold">
                            <p:stCondLst>
                              <p:cond delay="2000"/>
                            </p:stCondLst>
                            <p:childTnLst>
                              <p:par>
                                <p:cTn id="120" presetID="9" presetClass="entr" presetSubtype="0" fill="hold"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dissolve">
                                      <p:cBhvr>
                                        <p:cTn id="122" dur="1000"/>
                                        <p:tgtEl>
                                          <p:spTgt spid="124"/>
                                        </p:tgtEl>
                                      </p:cBhvr>
                                    </p:animEffect>
                                  </p:childTnLst>
                                </p:cTn>
                              </p:par>
                            </p:childTnLst>
                          </p:cTn>
                        </p:par>
                        <p:par>
                          <p:cTn id="123" fill="hold">
                            <p:stCondLst>
                              <p:cond delay="3000"/>
                            </p:stCondLst>
                            <p:childTnLst>
                              <p:par>
                                <p:cTn id="124" presetID="9" presetClass="entr" presetSubtype="0" fill="hold" nodeType="after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dissolve">
                                      <p:cBhvr>
                                        <p:cTn id="12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39" grpId="0"/>
      <p:bldP spid="43" grpId="0" animBg="1"/>
      <p:bldP spid="46" grpId="0" animBg="1"/>
      <p:bldP spid="61" grpId="0"/>
      <p:bldP spid="62" grpId="0"/>
      <p:bldP spid="69" grpId="0"/>
      <p:bldP spid="71" grpId="0"/>
      <p:bldP spid="77" grpId="0" animBg="1"/>
      <p:bldP spid="8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Linked data vocabularies</a:t>
            </a:r>
          </a:p>
        </p:txBody>
      </p:sp>
      <p:sp>
        <p:nvSpPr>
          <p:cNvPr id="3" name="Content Placeholder 2"/>
          <p:cNvSpPr>
            <a:spLocks noGrp="1"/>
          </p:cNvSpPr>
          <p:nvPr>
            <p:ph idx="1"/>
          </p:nvPr>
        </p:nvSpPr>
        <p:spPr/>
        <p:txBody>
          <a:bodyPr>
            <a:normAutofit lnSpcReduction="10000"/>
          </a:bodyPr>
          <a:lstStyle/>
          <a:p>
            <a:r>
              <a:rPr lang="en-GB" dirty="0"/>
              <a:t>Each thing is globally identified by a URI </a:t>
            </a:r>
          </a:p>
          <a:p>
            <a:pPr lvl="1"/>
            <a:r>
              <a:rPr lang="en-GB" dirty="0"/>
              <a:t>A thing may be identified by more than one URI</a:t>
            </a:r>
          </a:p>
          <a:p>
            <a:pPr lvl="1"/>
            <a:r>
              <a:rPr lang="en-GB" dirty="0"/>
              <a:t>A URI must identify only one thing</a:t>
            </a:r>
          </a:p>
          <a:p>
            <a:r>
              <a:rPr lang="en-GB" dirty="0"/>
              <a:t>Each thing is linked to, and humanly identified by, a label and/or definition.</a:t>
            </a:r>
          </a:p>
          <a:p>
            <a:pPr lvl="1"/>
            <a:r>
              <a:rPr lang="en-GB" dirty="0"/>
              <a:t>A thing may be identified by more than one label</a:t>
            </a:r>
          </a:p>
          <a:p>
            <a:pPr lvl="1"/>
            <a:r>
              <a:rPr lang="en-GB" dirty="0"/>
              <a:t>A label may identify more than one thing</a:t>
            </a:r>
          </a:p>
          <a:p>
            <a:r>
              <a:rPr lang="en-GB" dirty="0"/>
              <a:t>Labels are fashionable, and at the mercy of convention and trend</a:t>
            </a:r>
          </a:p>
        </p:txBody>
      </p:sp>
    </p:spTree>
    <p:extLst>
      <p:ext uri="{BB962C8B-B14F-4D97-AF65-F5344CB8AC3E}">
        <p14:creationId xmlns:p14="http://schemas.microsoft.com/office/powerpoint/2010/main" val="12593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DASmall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SmallLogo" id="{4710AFFA-5DDA-48A3-9A1C-9977E65F7716}" vid="{150653F5-A674-4B7B-99B8-A37FD8EA78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RDASmallLogo</Template>
  <TotalTime>204</TotalTime>
  <Words>2753</Words>
  <Application>Microsoft Office PowerPoint</Application>
  <PresentationFormat>On-screen Show (4:3)</PresentationFormat>
  <Paragraphs>282</Paragraphs>
  <Slides>24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RDASmallLogo</vt:lpstr>
      <vt:lpstr>RDA and Linked Data</vt:lpstr>
      <vt:lpstr>Overview</vt:lpstr>
      <vt:lpstr>RDA: resource description and access</vt:lpstr>
      <vt:lpstr>International models</vt:lpstr>
      <vt:lpstr>Linked data and RDF</vt:lpstr>
      <vt:lpstr>RDF triple</vt:lpstr>
      <vt:lpstr>Machine-readable identifiers</vt:lpstr>
      <vt:lpstr>PowerPoint Presentation</vt:lpstr>
      <vt:lpstr>Linked data vocabularies</vt:lpstr>
      <vt:lpstr>3 types of linked data vocabulary</vt:lpstr>
      <vt:lpstr>RDA in RDF</vt:lpstr>
      <vt:lpstr>RDA entities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and Linked Data</dc:title>
  <dc:creator>Gordon Dunsire</dc:creator>
  <cp:lastModifiedBy>Gordon Dunsire</cp:lastModifiedBy>
  <cp:revision>25</cp:revision>
  <dcterms:created xsi:type="dcterms:W3CDTF">2016-04-05T10:37:32Z</dcterms:created>
  <dcterms:modified xsi:type="dcterms:W3CDTF">2016-04-10T20:54:48Z</dcterms:modified>
</cp:coreProperties>
</file>