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63" r:id="rId4"/>
    <p:sldId id="264" r:id="rId5"/>
    <p:sldId id="266" r:id="rId6"/>
    <p:sldId id="268" r:id="rId7"/>
    <p:sldId id="272" r:id="rId8"/>
    <p:sldId id="273" r:id="rId9"/>
    <p:sldId id="274" r:id="rId10"/>
    <p:sldId id="258" r:id="rId11"/>
    <p:sldId id="259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6" r:id="rId22"/>
    <p:sldId id="290" r:id="rId23"/>
    <p:sldId id="287" r:id="rId24"/>
    <p:sldId id="28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0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47E1-6637-4A81-8DE5-3D5A5CDE59BE}" type="datetimeFigureOut">
              <a:rPr lang="en-GB" smtClean="0"/>
              <a:t>23/03/2014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EB1E47E1-6637-4A81-8DE5-3D5A5CDE59BE}" type="datetimeFigureOut">
              <a:rPr lang="en-GB" smtClean="0"/>
              <a:t>23/03/2014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EB1E47E1-6637-4A81-8DE5-3D5A5CDE59BE}" type="datetimeFigureOut">
              <a:rPr lang="en-GB" smtClean="0"/>
              <a:t>23/03/2014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EB1E47E1-6637-4A81-8DE5-3D5A5CDE59BE}" type="datetimeFigureOut">
              <a:rPr lang="en-GB" smtClean="0"/>
              <a:t>23/03/2014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EB1E47E1-6637-4A81-8DE5-3D5A5CDE59BE}" type="datetimeFigureOut">
              <a:rPr lang="en-GB" smtClean="0"/>
              <a:t>23/03/2014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gordon@gordondunsire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RDA and </a:t>
            </a:r>
            <a:r>
              <a:rPr lang="en-GB" dirty="0" smtClean="0"/>
              <a:t>Linked Data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by </a:t>
            </a:r>
            <a:r>
              <a:rPr lang="en-GB" dirty="0" smtClean="0"/>
              <a:t>Gordon </a:t>
            </a:r>
            <a:r>
              <a:rPr lang="en-GB" dirty="0" smtClean="0"/>
              <a:t>Dunsire</a:t>
            </a:r>
          </a:p>
          <a:p>
            <a:r>
              <a:rPr lang="en-GB" dirty="0" smtClean="0"/>
              <a:t>National Seminar,</a:t>
            </a:r>
            <a:endParaRPr lang="en-GB" dirty="0"/>
          </a:p>
          <a:p>
            <a:r>
              <a:rPr lang="en-GB" dirty="0" smtClean="0"/>
              <a:t>Nationa</a:t>
            </a:r>
            <a:r>
              <a:rPr lang="en-GB" dirty="0" smtClean="0"/>
              <a:t>l Library of Finland,</a:t>
            </a:r>
          </a:p>
          <a:p>
            <a:r>
              <a:rPr lang="en-GB" dirty="0" smtClean="0"/>
              <a:t>Helsinki, Finland, </a:t>
            </a:r>
            <a:r>
              <a:rPr lang="en-GB" dirty="0" smtClean="0"/>
              <a:t>25 March </a:t>
            </a:r>
            <a:r>
              <a:rPr lang="en-GB" dirty="0" smtClean="0"/>
              <a:t>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09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Benefits </a:t>
            </a:r>
            <a:r>
              <a:rPr lang="en-GB" dirty="0" smtClean="0">
                <a:solidFill>
                  <a:schemeClr val="tx1"/>
                </a:solidFill>
              </a:rPr>
              <a:t>expected from </a:t>
            </a:r>
            <a:r>
              <a:rPr lang="en-GB" dirty="0">
                <a:solidFill>
                  <a:schemeClr val="tx1"/>
                </a:solidFill>
              </a:rPr>
              <a:t>London 2007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meeting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 smtClean="0">
              <a:solidFill>
                <a:srgbClr val="002060"/>
              </a:solidFill>
            </a:endParaRPr>
          </a:p>
          <a:p>
            <a:r>
              <a:rPr lang="en-GB" sz="3300" dirty="0">
                <a:solidFill>
                  <a:srgbClr val="002060"/>
                </a:solidFill>
              </a:rPr>
              <a:t>T</a:t>
            </a:r>
            <a:r>
              <a:rPr lang="en-GB" sz="3300" dirty="0" smtClean="0">
                <a:solidFill>
                  <a:srgbClr val="002060"/>
                </a:solidFill>
              </a:rPr>
              <a:t>he library community gets a metadata standard that is compatible with the Web Architecture and that is fully </a:t>
            </a:r>
            <a:r>
              <a:rPr lang="en-GB" sz="3300" dirty="0" smtClean="0">
                <a:solidFill>
                  <a:srgbClr val="FF0000"/>
                </a:solidFill>
              </a:rPr>
              <a:t>interoperable with other Semantic Web initiatives</a:t>
            </a:r>
          </a:p>
          <a:p>
            <a:r>
              <a:rPr lang="en-GB" sz="3300" dirty="0">
                <a:solidFill>
                  <a:srgbClr val="002060"/>
                </a:solidFill>
              </a:rPr>
              <a:t>T</a:t>
            </a:r>
            <a:r>
              <a:rPr lang="en-GB" sz="3300" dirty="0" smtClean="0">
                <a:solidFill>
                  <a:srgbClr val="002060"/>
                </a:solidFill>
              </a:rPr>
              <a:t>he DCMI community gets a </a:t>
            </a:r>
            <a:r>
              <a:rPr lang="en-GB" sz="3300" dirty="0" smtClean="0">
                <a:solidFill>
                  <a:srgbClr val="FF0000"/>
                </a:solidFill>
              </a:rPr>
              <a:t>libraries application profile </a:t>
            </a:r>
            <a:r>
              <a:rPr lang="en-GB" sz="3300" dirty="0" smtClean="0">
                <a:solidFill>
                  <a:srgbClr val="002060"/>
                </a:solidFill>
              </a:rPr>
              <a:t>firmly based on the DCAM and FRBR (which will be a high profile exemplar for others to follow)</a:t>
            </a:r>
          </a:p>
          <a:p>
            <a:r>
              <a:rPr lang="en-GB" sz="3300" dirty="0">
                <a:solidFill>
                  <a:srgbClr val="002060"/>
                </a:solidFill>
              </a:rPr>
              <a:t>T</a:t>
            </a:r>
            <a:r>
              <a:rPr lang="en-GB" sz="3300" dirty="0" smtClean="0">
                <a:solidFill>
                  <a:srgbClr val="002060"/>
                </a:solidFill>
              </a:rPr>
              <a:t>he Semantic Web community get a </a:t>
            </a:r>
            <a:r>
              <a:rPr lang="en-GB" sz="3300" dirty="0" smtClean="0">
                <a:solidFill>
                  <a:srgbClr val="FF0000"/>
                </a:solidFill>
              </a:rPr>
              <a:t>significant pool of well thought-out metadata terms</a:t>
            </a:r>
            <a:r>
              <a:rPr lang="en-GB" sz="3300" dirty="0" smtClean="0">
                <a:solidFill>
                  <a:srgbClr val="002060"/>
                </a:solidFill>
              </a:rPr>
              <a:t> to re-use</a:t>
            </a:r>
          </a:p>
          <a:p>
            <a:r>
              <a:rPr lang="en-GB" sz="3300" dirty="0">
                <a:solidFill>
                  <a:srgbClr val="002060"/>
                </a:solidFill>
              </a:rPr>
              <a:t>T</a:t>
            </a:r>
            <a:r>
              <a:rPr lang="en-GB" sz="3300" dirty="0" smtClean="0">
                <a:solidFill>
                  <a:srgbClr val="002060"/>
                </a:solidFill>
              </a:rPr>
              <a:t>here is </a:t>
            </a:r>
            <a:r>
              <a:rPr lang="en-GB" sz="3300" dirty="0" smtClean="0">
                <a:solidFill>
                  <a:srgbClr val="FF0000"/>
                </a:solidFill>
              </a:rPr>
              <a:t>wider uptake of RDA</a:t>
            </a:r>
          </a:p>
          <a:p>
            <a:endParaRPr lang="en-GB" sz="3300" dirty="0" smtClean="0">
              <a:solidFill>
                <a:srgbClr val="00206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Activities 2007-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/>
              <a:t>D</a:t>
            </a:r>
            <a:r>
              <a:rPr lang="en-GB" dirty="0" smtClean="0"/>
              <a:t>evelopment of an RDA Element Vocabulary</a:t>
            </a:r>
          </a:p>
          <a:p>
            <a:r>
              <a:rPr lang="en-GB" dirty="0"/>
              <a:t>D</a:t>
            </a:r>
            <a:r>
              <a:rPr lang="en-GB" dirty="0" smtClean="0"/>
              <a:t>evelopment of an RDA DC Application Profile based on FRBR and FRAD</a:t>
            </a:r>
          </a:p>
          <a:p>
            <a:r>
              <a:rPr lang="en-GB" dirty="0"/>
              <a:t>D</a:t>
            </a:r>
            <a:r>
              <a:rPr lang="en-GB" dirty="0" smtClean="0"/>
              <a:t>isclosure of RDA Value Vocabularies using RDF/RDFS/SKOS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49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07371"/>
            <a:ext cx="8352928" cy="6643258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611560" y="3356992"/>
            <a:ext cx="1224136" cy="57606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51520" y="6381328"/>
            <a:ext cx="1224136" cy="467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203848" y="107371"/>
            <a:ext cx="1944216" cy="467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580112" y="3429000"/>
            <a:ext cx="504056" cy="50405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519772" y="4293095"/>
            <a:ext cx="4104456" cy="138499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Opaque URI</a:t>
            </a:r>
          </a:p>
          <a:p>
            <a:pPr algn="ctr"/>
            <a:r>
              <a:rPr lang="en-GB" sz="2800" dirty="0" smtClean="0"/>
              <a:t>(only for machines)</a:t>
            </a:r>
          </a:p>
          <a:p>
            <a:pPr algn="ctr"/>
            <a:r>
              <a:rPr lang="en-GB" sz="2800" dirty="0" smtClean="0"/>
              <a:t>Compact URI = rdact:1010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9289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94" y="116632"/>
            <a:ext cx="7952612" cy="6624736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588224" y="3789040"/>
            <a:ext cx="864096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7172672" y="3789040"/>
            <a:ext cx="1375634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755576" y="3789040"/>
            <a:ext cx="864096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23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5" grpId="0" animBg="1"/>
      <p:bldP spid="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81" y="116632"/>
            <a:ext cx="8825239" cy="59046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2636" y="5683618"/>
            <a:ext cx="5389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…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86498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3736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DCAM and RDA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4499992" y="599782"/>
            <a:ext cx="4220771" cy="523220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 smtClean="0"/>
              <a:t>Dublin Core Abstract Model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872835" y="1660812"/>
            <a:ext cx="1475084" cy="523220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 smtClean="0"/>
              <a:t>&lt;</a:t>
            </a:r>
            <a:r>
              <a:rPr lang="en-GB" sz="2800" dirty="0" err="1" smtClean="0"/>
              <a:t>indecs</a:t>
            </a:r>
            <a:r>
              <a:rPr lang="en-GB" sz="2800" dirty="0" smtClean="0"/>
              <a:t>&gt;</a:t>
            </a:r>
            <a:endParaRPr lang="en-GB" sz="2800" dirty="0"/>
          </a:p>
        </p:txBody>
      </p:sp>
      <p:sp>
        <p:nvSpPr>
          <p:cNvPr id="5" name="Plus 4"/>
          <p:cNvSpPr/>
          <p:nvPr/>
        </p:nvSpPr>
        <p:spPr>
          <a:xfrm>
            <a:off x="6394353" y="1164007"/>
            <a:ext cx="432048" cy="49846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Arrow 5"/>
          <p:cNvSpPr/>
          <p:nvPr/>
        </p:nvSpPr>
        <p:spPr>
          <a:xfrm>
            <a:off x="2970322" y="2485417"/>
            <a:ext cx="71232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09911" y="2403827"/>
            <a:ext cx="4659481" cy="523220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 smtClean="0"/>
              <a:t>Basic RDA metadata structures</a:t>
            </a:r>
            <a:endParaRPr lang="en-GB" sz="2800" dirty="0"/>
          </a:p>
        </p:txBody>
      </p:sp>
      <p:grpSp>
        <p:nvGrpSpPr>
          <p:cNvPr id="8" name="Group 7"/>
          <p:cNvGrpSpPr/>
          <p:nvPr/>
        </p:nvGrpSpPr>
        <p:grpSpPr>
          <a:xfrm>
            <a:off x="786825" y="2859858"/>
            <a:ext cx="2304256" cy="1088588"/>
            <a:chOff x="1212888" y="3552166"/>
            <a:chExt cx="2304256" cy="1088588"/>
          </a:xfrm>
        </p:grpSpPr>
        <p:sp>
          <p:nvSpPr>
            <p:cNvPr id="9" name="Oval 8"/>
            <p:cNvSpPr/>
            <p:nvPr/>
          </p:nvSpPr>
          <p:spPr>
            <a:xfrm>
              <a:off x="1212888" y="3552166"/>
              <a:ext cx="2304256" cy="10885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48724" y="3619355"/>
              <a:ext cx="2032584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ex:</a:t>
              </a:r>
              <a:endParaRPr lang="en-GB" sz="2400" dirty="0"/>
            </a:p>
            <a:p>
              <a:pPr algn="ctr"/>
              <a:r>
                <a:rPr lang="en-GB" sz="2400" dirty="0" err="1" smtClean="0"/>
                <a:t>ExpressionURI</a:t>
              </a:r>
              <a:endParaRPr lang="en-GB" sz="2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11243" y="3948446"/>
            <a:ext cx="1734060" cy="1191912"/>
            <a:chOff x="-1447595" y="797202"/>
            <a:chExt cx="1734060" cy="1191912"/>
          </a:xfrm>
        </p:grpSpPr>
        <p:cxnSp>
          <p:nvCxnSpPr>
            <p:cNvPr id="15" name="Curved Connector 14"/>
            <p:cNvCxnSpPr>
              <a:stCxn id="9" idx="4"/>
              <a:endCxn id="24" idx="0"/>
            </p:cNvCxnSpPr>
            <p:nvPr/>
          </p:nvCxnSpPr>
          <p:spPr>
            <a:xfrm rot="5400000">
              <a:off x="-312666" y="1389983"/>
              <a:ext cx="1185562" cy="12700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-1447595" y="797202"/>
              <a:ext cx="1721360" cy="1180699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r"/>
              <a:r>
                <a:rPr lang="en-GB" sz="2400" dirty="0" err="1" smtClean="0"/>
                <a:t>rdae</a:t>
              </a:r>
              <a:r>
                <a:rPr lang="en-GB" sz="2400" dirty="0" smtClean="0"/>
                <a:t>:</a:t>
              </a:r>
            </a:p>
            <a:p>
              <a:pPr algn="r"/>
              <a:r>
                <a:rPr lang="en-GB" sz="2400" dirty="0" smtClean="0"/>
                <a:t>“has content</a:t>
              </a:r>
            </a:p>
            <a:p>
              <a:pPr algn="r"/>
              <a:r>
                <a:rPr lang="en-GB" sz="2400" dirty="0" smtClean="0"/>
                <a:t>type”</a:t>
              </a:r>
              <a:endParaRPr lang="en-GB" sz="24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320832" y="4220458"/>
            <a:ext cx="2909911" cy="1052052"/>
            <a:chOff x="1845375" y="2317531"/>
            <a:chExt cx="2909911" cy="1052052"/>
          </a:xfrm>
        </p:grpSpPr>
        <p:cxnSp>
          <p:nvCxnSpPr>
            <p:cNvPr id="21" name="Curved Connector 20"/>
            <p:cNvCxnSpPr>
              <a:stCxn id="24" idx="7"/>
              <a:endCxn id="26" idx="1"/>
            </p:cNvCxnSpPr>
            <p:nvPr/>
          </p:nvCxnSpPr>
          <p:spPr>
            <a:xfrm rot="5400000" flipH="1" flipV="1">
              <a:off x="2976735" y="1591031"/>
              <a:ext cx="647192" cy="2909911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783027" y="2317531"/>
              <a:ext cx="1891447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r</a:t>
              </a:r>
              <a:r>
                <a:rPr lang="en-GB" sz="2400" dirty="0" err="1" smtClean="0"/>
                <a:t>dfs:label</a:t>
              </a:r>
              <a:endParaRPr lang="en-GB" sz="24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98893" y="5134008"/>
            <a:ext cx="1080120" cy="945744"/>
            <a:chOff x="1683817" y="3552166"/>
            <a:chExt cx="1080120" cy="945744"/>
          </a:xfrm>
        </p:grpSpPr>
        <p:sp>
          <p:nvSpPr>
            <p:cNvPr id="24" name="Oval 23"/>
            <p:cNvSpPr/>
            <p:nvPr/>
          </p:nvSpPr>
          <p:spPr>
            <a:xfrm>
              <a:off x="1683817" y="3552166"/>
              <a:ext cx="1080120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756948" y="3619355"/>
              <a:ext cx="933859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rdact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1010</a:t>
              </a:r>
              <a:endParaRPr lang="en-GB" sz="2400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230744" y="4404299"/>
            <a:ext cx="3191313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“notated </a:t>
            </a:r>
            <a:r>
              <a:rPr lang="en-GB" sz="2400" dirty="0" err="1" smtClean="0"/>
              <a:t>music”@en</a:t>
            </a:r>
            <a:endParaRPr lang="en-GB" sz="24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2320832" y="5297456"/>
            <a:ext cx="2909911" cy="643795"/>
            <a:chOff x="1678148" y="2008107"/>
            <a:chExt cx="2909911" cy="643795"/>
          </a:xfrm>
        </p:grpSpPr>
        <p:cxnSp>
          <p:nvCxnSpPr>
            <p:cNvPr id="34" name="Curved Connector 33"/>
            <p:cNvCxnSpPr>
              <a:stCxn id="24" idx="5"/>
              <a:endCxn id="36" idx="1"/>
            </p:cNvCxnSpPr>
            <p:nvPr/>
          </p:nvCxnSpPr>
          <p:spPr>
            <a:xfrm rot="5400000" flipH="1" flipV="1">
              <a:off x="3050315" y="1114158"/>
              <a:ext cx="165577" cy="2909911"/>
            </a:xfrm>
            <a:prstGeom prst="curvedConnector4">
              <a:avLst>
                <a:gd name="adj1" fmla="val -138063"/>
                <a:gd name="adj2" fmla="val 52718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2680625" y="2008107"/>
              <a:ext cx="1891447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skos:inScheme</a:t>
              </a:r>
              <a:endParaRPr lang="en-GB" sz="2400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5230744" y="5369990"/>
            <a:ext cx="3191313" cy="811367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err="1"/>
              <a:t>r</a:t>
            </a:r>
            <a:r>
              <a:rPr lang="en-GB" sz="2400" dirty="0" err="1" smtClean="0"/>
              <a:t>daterms</a:t>
            </a:r>
            <a:r>
              <a:rPr lang="en-GB" sz="2400" dirty="0" smtClean="0"/>
              <a:t>:</a:t>
            </a:r>
          </a:p>
          <a:p>
            <a:pPr algn="ctr"/>
            <a:r>
              <a:rPr lang="en-GB" sz="2400" dirty="0" err="1" smtClean="0"/>
              <a:t>RDAContentType</a:t>
            </a:r>
            <a:endParaRPr lang="en-GB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3819960" y="3142542"/>
            <a:ext cx="5111336" cy="523220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 err="1" smtClean="0"/>
              <a:t>e.g</a:t>
            </a:r>
            <a:r>
              <a:rPr lang="en-GB" sz="2800" dirty="0" smtClean="0"/>
              <a:t> vocabulary encoding scheme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2791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26" grpId="0" animBg="1"/>
      <p:bldP spid="36" grpId="0" animBg="1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18907" y="3800431"/>
            <a:ext cx="2304256" cy="1088588"/>
            <a:chOff x="1212888" y="3552166"/>
            <a:chExt cx="2304256" cy="1088588"/>
          </a:xfrm>
        </p:grpSpPr>
        <p:sp>
          <p:nvSpPr>
            <p:cNvPr id="3" name="Oval 2"/>
            <p:cNvSpPr/>
            <p:nvPr/>
          </p:nvSpPr>
          <p:spPr>
            <a:xfrm>
              <a:off x="1212888" y="3552166"/>
              <a:ext cx="2304256" cy="10885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80806" y="3690777"/>
              <a:ext cx="216842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rdac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“Manifestation”</a:t>
              </a:r>
              <a:endParaRPr lang="en-GB" sz="24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18907" y="4889020"/>
            <a:ext cx="2422604" cy="836068"/>
            <a:chOff x="-939931" y="1737776"/>
            <a:chExt cx="2422604" cy="836068"/>
          </a:xfrm>
        </p:grpSpPr>
        <p:cxnSp>
          <p:nvCxnSpPr>
            <p:cNvPr id="6" name="Curved Connector 5"/>
            <p:cNvCxnSpPr>
              <a:stCxn id="19" idx="2"/>
              <a:endCxn id="3" idx="4"/>
            </p:cNvCxnSpPr>
            <p:nvPr/>
          </p:nvCxnSpPr>
          <p:spPr>
            <a:xfrm rot="10800000">
              <a:off x="212198" y="1737776"/>
              <a:ext cx="1270475" cy="398001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-939931" y="1762477"/>
              <a:ext cx="1387684" cy="811367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en-GB" sz="2400" dirty="0" err="1" smtClean="0"/>
                <a:t>rdfs</a:t>
              </a:r>
              <a:r>
                <a:rPr lang="en-GB" sz="2400" dirty="0" smtClean="0"/>
                <a:t>:</a:t>
              </a:r>
            </a:p>
            <a:p>
              <a:r>
                <a:rPr lang="en-GB" sz="2400" dirty="0" smtClean="0"/>
                <a:t>“domain”</a:t>
              </a:r>
              <a:endParaRPr lang="en-GB" sz="24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67544" y="476672"/>
            <a:ext cx="72355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High-level metadata structures</a:t>
            </a:r>
            <a:endParaRPr lang="en-GB" sz="4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3571004" y="2939243"/>
            <a:ext cx="1512168" cy="945744"/>
            <a:chOff x="1683817" y="3552166"/>
            <a:chExt cx="1512168" cy="945744"/>
          </a:xfrm>
        </p:grpSpPr>
        <p:sp>
          <p:nvSpPr>
            <p:cNvPr id="13" name="Oval 12"/>
            <p:cNvSpPr/>
            <p:nvPr/>
          </p:nvSpPr>
          <p:spPr>
            <a:xfrm>
              <a:off x="1683817" y="3552166"/>
              <a:ext cx="151216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720383" y="3619355"/>
              <a:ext cx="1439037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rdam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“has title”</a:t>
              </a:r>
              <a:endParaRPr lang="en-GB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447280" y="1786553"/>
            <a:ext cx="1512168" cy="945744"/>
            <a:chOff x="1683817" y="3552166"/>
            <a:chExt cx="1512168" cy="945744"/>
          </a:xfrm>
        </p:grpSpPr>
        <p:sp>
          <p:nvSpPr>
            <p:cNvPr id="16" name="Oval 15"/>
            <p:cNvSpPr/>
            <p:nvPr/>
          </p:nvSpPr>
          <p:spPr>
            <a:xfrm>
              <a:off x="1683817" y="3552166"/>
              <a:ext cx="151216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720383" y="3619355"/>
              <a:ext cx="1439037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rdau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“has title”</a:t>
              </a:r>
              <a:endParaRPr lang="en-GB" sz="24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141510" y="4742275"/>
            <a:ext cx="2371156" cy="1089489"/>
            <a:chOff x="1683817" y="3552165"/>
            <a:chExt cx="2371156" cy="1089489"/>
          </a:xfrm>
        </p:grpSpPr>
        <p:sp>
          <p:nvSpPr>
            <p:cNvPr id="19" name="Oval 18"/>
            <p:cNvSpPr/>
            <p:nvPr/>
          </p:nvSpPr>
          <p:spPr>
            <a:xfrm>
              <a:off x="1683817" y="3552165"/>
              <a:ext cx="2371156" cy="1089489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720383" y="3619355"/>
              <a:ext cx="233459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rdam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“has title proper”</a:t>
              </a:r>
              <a:endParaRPr lang="en-GB" sz="24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017786" y="3660920"/>
            <a:ext cx="2371156" cy="1089489"/>
            <a:chOff x="1683817" y="3552165"/>
            <a:chExt cx="2371156" cy="1089489"/>
          </a:xfrm>
        </p:grpSpPr>
        <p:sp>
          <p:nvSpPr>
            <p:cNvPr id="22" name="Oval 21"/>
            <p:cNvSpPr/>
            <p:nvPr/>
          </p:nvSpPr>
          <p:spPr>
            <a:xfrm>
              <a:off x="1683817" y="3552165"/>
              <a:ext cx="2371156" cy="1089489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720383" y="3619355"/>
              <a:ext cx="233459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rdau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“has title proper”</a:t>
              </a:r>
              <a:endParaRPr lang="en-GB" sz="2400" dirty="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52881" y="2985161"/>
            <a:ext cx="3018124" cy="815270"/>
            <a:chOff x="552881" y="2985161"/>
            <a:chExt cx="3018124" cy="815270"/>
          </a:xfrm>
        </p:grpSpPr>
        <p:cxnSp>
          <p:nvCxnSpPr>
            <p:cNvPr id="26" name="Curved Connector 25"/>
            <p:cNvCxnSpPr>
              <a:stCxn id="13" idx="2"/>
              <a:endCxn id="3" idx="0"/>
            </p:cNvCxnSpPr>
            <p:nvPr/>
          </p:nvCxnSpPr>
          <p:spPr>
            <a:xfrm rot="10800000" flipV="1">
              <a:off x="1871036" y="3412115"/>
              <a:ext cx="1699969" cy="388316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52881" y="2985161"/>
              <a:ext cx="1387684" cy="811367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r"/>
              <a:r>
                <a:rPr lang="en-GB" sz="2400" dirty="0" err="1" smtClean="0"/>
                <a:t>rdfs</a:t>
              </a:r>
              <a:r>
                <a:rPr lang="en-GB" sz="2400" dirty="0" smtClean="0"/>
                <a:t>:</a:t>
              </a:r>
            </a:p>
            <a:p>
              <a:pPr algn="r"/>
              <a:r>
                <a:rPr lang="en-GB" sz="2400" dirty="0" smtClean="0"/>
                <a:t>“domain”</a:t>
              </a:r>
              <a:endParaRPr lang="en-GB" sz="2400" dirty="0"/>
            </a:p>
          </p:txBody>
        </p:sp>
      </p:grpSp>
      <p:cxnSp>
        <p:nvCxnSpPr>
          <p:cNvPr id="39" name="Curved Connector 38"/>
          <p:cNvCxnSpPr>
            <a:stCxn id="13" idx="6"/>
            <a:endCxn id="16" idx="4"/>
          </p:cNvCxnSpPr>
          <p:nvPr/>
        </p:nvCxnSpPr>
        <p:spPr>
          <a:xfrm flipV="1">
            <a:off x="5083172" y="2732297"/>
            <a:ext cx="2120192" cy="679818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5512666" y="4750409"/>
            <a:ext cx="2101219" cy="536611"/>
            <a:chOff x="5512666" y="4750409"/>
            <a:chExt cx="2101219" cy="536611"/>
          </a:xfrm>
        </p:grpSpPr>
        <p:cxnSp>
          <p:nvCxnSpPr>
            <p:cNvPr id="36" name="Curved Connector 35"/>
            <p:cNvCxnSpPr>
              <a:stCxn id="19" idx="6"/>
              <a:endCxn id="22" idx="4"/>
            </p:cNvCxnSpPr>
            <p:nvPr/>
          </p:nvCxnSpPr>
          <p:spPr>
            <a:xfrm flipV="1">
              <a:off x="5512666" y="4750409"/>
              <a:ext cx="1690698" cy="536611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7203364" y="4750409"/>
              <a:ext cx="410521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sP</a:t>
              </a:r>
              <a:endParaRPr lang="en-GB" sz="2400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7197015" y="2713571"/>
            <a:ext cx="435153" cy="953699"/>
            <a:chOff x="7197015" y="2713571"/>
            <a:chExt cx="435153" cy="953699"/>
          </a:xfrm>
        </p:grpSpPr>
        <p:cxnSp>
          <p:nvCxnSpPr>
            <p:cNvPr id="33" name="Curved Connector 32"/>
            <p:cNvCxnSpPr>
              <a:stCxn id="22" idx="0"/>
              <a:endCxn id="16" idx="4"/>
            </p:cNvCxnSpPr>
            <p:nvPr/>
          </p:nvCxnSpPr>
          <p:spPr>
            <a:xfrm rot="5400000" flipH="1" flipV="1">
              <a:off x="6739053" y="3196609"/>
              <a:ext cx="928623" cy="12700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7221647" y="2713571"/>
              <a:ext cx="410521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sP</a:t>
              </a:r>
              <a:endParaRPr lang="en-GB" sz="2400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4320738" y="3877946"/>
            <a:ext cx="410521" cy="870679"/>
            <a:chOff x="4320738" y="3877946"/>
            <a:chExt cx="410521" cy="870679"/>
          </a:xfrm>
        </p:grpSpPr>
        <p:cxnSp>
          <p:nvCxnSpPr>
            <p:cNvPr id="30" name="Curved Connector 29"/>
            <p:cNvCxnSpPr>
              <a:stCxn id="19" idx="0"/>
              <a:endCxn id="13" idx="4"/>
            </p:cNvCxnSpPr>
            <p:nvPr/>
          </p:nvCxnSpPr>
          <p:spPr>
            <a:xfrm rot="5400000" flipH="1" flipV="1">
              <a:off x="3898444" y="4313631"/>
              <a:ext cx="857288" cy="12700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4320738" y="3877946"/>
              <a:ext cx="410521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sP</a:t>
              </a:r>
              <a:endParaRPr lang="en-GB" sz="2400" dirty="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5220072" y="6052780"/>
            <a:ext cx="3392665" cy="442035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err="1" smtClean="0"/>
              <a:t>sP</a:t>
            </a:r>
            <a:r>
              <a:rPr lang="en-GB" sz="2400" dirty="0" smtClean="0"/>
              <a:t> = </a:t>
            </a:r>
            <a:r>
              <a:rPr lang="en-GB" sz="2400" dirty="0" err="1" smtClean="0"/>
              <a:t>rdfs</a:t>
            </a:r>
            <a:r>
              <a:rPr lang="en-GB" sz="2400" dirty="0" smtClean="0"/>
              <a:t>:”sub-property of”</a:t>
            </a:r>
            <a:endParaRPr lang="en-GB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324787" y="2074759"/>
            <a:ext cx="3995951" cy="44203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Constrained by FRBR (domain)</a:t>
            </a:r>
            <a:endParaRPr lang="en-GB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4274254" y="1414281"/>
            <a:ext cx="2211021" cy="44203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Unconstrained</a:t>
            </a:r>
            <a:endParaRPr lang="en-GB" sz="2400" dirty="0"/>
          </a:p>
        </p:txBody>
      </p:sp>
      <p:cxnSp>
        <p:nvCxnSpPr>
          <p:cNvPr id="48" name="Straight Arrow Connector 47"/>
          <p:cNvCxnSpPr>
            <a:stCxn id="46" idx="2"/>
          </p:cNvCxnSpPr>
          <p:nvPr/>
        </p:nvCxnSpPr>
        <p:spPr>
          <a:xfrm>
            <a:off x="2322763" y="2516794"/>
            <a:ext cx="1457149" cy="2292671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6" idx="2"/>
          </p:cNvCxnSpPr>
          <p:nvPr/>
        </p:nvCxnSpPr>
        <p:spPr>
          <a:xfrm>
            <a:off x="2322763" y="2516794"/>
            <a:ext cx="1457149" cy="555412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7" idx="2"/>
          </p:cNvCxnSpPr>
          <p:nvPr/>
        </p:nvCxnSpPr>
        <p:spPr>
          <a:xfrm>
            <a:off x="5379765" y="1856316"/>
            <a:ext cx="1280467" cy="1871794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7" idx="2"/>
          </p:cNvCxnSpPr>
          <p:nvPr/>
        </p:nvCxnSpPr>
        <p:spPr>
          <a:xfrm>
            <a:off x="5379765" y="1856316"/>
            <a:ext cx="1105510" cy="218443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97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11560" y="3790104"/>
            <a:ext cx="1223923" cy="1088588"/>
            <a:chOff x="1740704" y="3552166"/>
            <a:chExt cx="1223923" cy="1088588"/>
          </a:xfrm>
        </p:grpSpPr>
        <p:sp>
          <p:nvSpPr>
            <p:cNvPr id="3" name="Oval 2"/>
            <p:cNvSpPr/>
            <p:nvPr/>
          </p:nvSpPr>
          <p:spPr>
            <a:xfrm>
              <a:off x="1740704" y="3552166"/>
              <a:ext cx="1223923" cy="10885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40705" y="3690777"/>
              <a:ext cx="1223922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rdac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“Work”</a:t>
              </a:r>
              <a:endParaRPr lang="en-GB" sz="2400" dirty="0"/>
            </a:p>
          </p:txBody>
        </p:sp>
      </p:grpSp>
      <p:cxnSp>
        <p:nvCxnSpPr>
          <p:cNvPr id="6" name="Curved Connector 5"/>
          <p:cNvCxnSpPr>
            <a:stCxn id="19" idx="2"/>
            <a:endCxn id="3" idx="4"/>
          </p:cNvCxnSpPr>
          <p:nvPr/>
        </p:nvCxnSpPr>
        <p:spPr>
          <a:xfrm rot="10800000">
            <a:off x="1223522" y="4878692"/>
            <a:ext cx="865248" cy="461066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835483" y="3902726"/>
            <a:ext cx="1387684" cy="811367"/>
          </a:xfrm>
          <a:prstGeom prst="rect">
            <a:avLst/>
          </a:prstGeom>
          <a:noFill/>
          <a:ln w="25400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GB" sz="2400" dirty="0" err="1" smtClean="0"/>
              <a:t>rdfs</a:t>
            </a:r>
            <a:r>
              <a:rPr lang="en-GB" sz="2400" dirty="0" smtClean="0"/>
              <a:t>:</a:t>
            </a:r>
          </a:p>
          <a:p>
            <a:r>
              <a:rPr lang="en-GB" sz="2400" dirty="0" smtClean="0"/>
              <a:t>“domain”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67544" y="476672"/>
            <a:ext cx="57900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Relationship designators</a:t>
            </a:r>
            <a:endParaRPr lang="en-GB" sz="4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192990" y="2951209"/>
            <a:ext cx="1793084" cy="1027022"/>
            <a:chOff x="1683817" y="3470888"/>
            <a:chExt cx="1793084" cy="1027022"/>
          </a:xfrm>
        </p:grpSpPr>
        <p:sp>
          <p:nvSpPr>
            <p:cNvPr id="13" name="Oval 12"/>
            <p:cNvSpPr/>
            <p:nvPr/>
          </p:nvSpPr>
          <p:spPr>
            <a:xfrm>
              <a:off x="1683817" y="3470888"/>
              <a:ext cx="1793084" cy="102702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702100" y="3578716"/>
              <a:ext cx="1756519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rdaw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“has creator”</a:t>
              </a:r>
              <a:endParaRPr lang="en-GB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52435" y="1786553"/>
            <a:ext cx="2085160" cy="945744"/>
            <a:chOff x="1683817" y="3552166"/>
            <a:chExt cx="2085160" cy="945744"/>
          </a:xfrm>
        </p:grpSpPr>
        <p:sp>
          <p:nvSpPr>
            <p:cNvPr id="16" name="Oval 15"/>
            <p:cNvSpPr/>
            <p:nvPr/>
          </p:nvSpPr>
          <p:spPr>
            <a:xfrm>
              <a:off x="1683817" y="3552166"/>
              <a:ext cx="2085160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773849" y="3619355"/>
              <a:ext cx="1905096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rdau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“has creator”</a:t>
              </a:r>
              <a:endParaRPr lang="en-GB" sz="24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88770" y="4802243"/>
            <a:ext cx="2001523" cy="1075029"/>
            <a:chOff x="1904873" y="3552165"/>
            <a:chExt cx="2001523" cy="1075029"/>
          </a:xfrm>
        </p:grpSpPr>
        <p:sp>
          <p:nvSpPr>
            <p:cNvPr id="19" name="Oval 18"/>
            <p:cNvSpPr/>
            <p:nvPr/>
          </p:nvSpPr>
          <p:spPr>
            <a:xfrm>
              <a:off x="1904873" y="3552165"/>
              <a:ext cx="2001522" cy="1075029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904873" y="3683996"/>
              <a:ext cx="2001523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rdaw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“has designer”</a:t>
              </a:r>
              <a:endParaRPr lang="en-GB" sz="24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329340" y="3660921"/>
            <a:ext cx="2131351" cy="992216"/>
            <a:chOff x="1923622" y="3552166"/>
            <a:chExt cx="2131351" cy="992216"/>
          </a:xfrm>
        </p:grpSpPr>
        <p:sp>
          <p:nvSpPr>
            <p:cNvPr id="22" name="Oval 21"/>
            <p:cNvSpPr/>
            <p:nvPr/>
          </p:nvSpPr>
          <p:spPr>
            <a:xfrm>
              <a:off x="1923622" y="3552166"/>
              <a:ext cx="2131351" cy="9922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38084" y="3642591"/>
              <a:ext cx="2102426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rdau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“has designer”</a:t>
              </a:r>
              <a:endParaRPr lang="en-GB" sz="2400" dirty="0"/>
            </a:p>
          </p:txBody>
        </p:sp>
      </p:grpSp>
      <p:cxnSp>
        <p:nvCxnSpPr>
          <p:cNvPr id="39" name="Curved Connector 38"/>
          <p:cNvCxnSpPr>
            <a:stCxn id="13" idx="6"/>
            <a:endCxn id="16" idx="4"/>
          </p:cNvCxnSpPr>
          <p:nvPr/>
        </p:nvCxnSpPr>
        <p:spPr>
          <a:xfrm flipV="1">
            <a:off x="3986074" y="2732297"/>
            <a:ext cx="3408941" cy="732423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4090292" y="4653137"/>
            <a:ext cx="3747135" cy="686621"/>
            <a:chOff x="4090292" y="4653137"/>
            <a:chExt cx="3747135" cy="686621"/>
          </a:xfrm>
        </p:grpSpPr>
        <p:cxnSp>
          <p:nvCxnSpPr>
            <p:cNvPr id="36" name="Curved Connector 35"/>
            <p:cNvCxnSpPr>
              <a:stCxn id="19" idx="6"/>
              <a:endCxn id="22" idx="4"/>
            </p:cNvCxnSpPr>
            <p:nvPr/>
          </p:nvCxnSpPr>
          <p:spPr>
            <a:xfrm flipV="1">
              <a:off x="4090292" y="4653137"/>
              <a:ext cx="3304724" cy="686621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7426906" y="4653137"/>
              <a:ext cx="410521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sP</a:t>
              </a:r>
              <a:endParaRPr lang="en-GB" sz="2400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7395015" y="2730192"/>
            <a:ext cx="442413" cy="930729"/>
            <a:chOff x="7395015" y="2730192"/>
            <a:chExt cx="442413" cy="930729"/>
          </a:xfrm>
        </p:grpSpPr>
        <p:cxnSp>
          <p:nvCxnSpPr>
            <p:cNvPr id="33" name="Curved Connector 32"/>
            <p:cNvCxnSpPr>
              <a:stCxn id="22" idx="0"/>
              <a:endCxn id="16" idx="4"/>
            </p:cNvCxnSpPr>
            <p:nvPr/>
          </p:nvCxnSpPr>
          <p:spPr>
            <a:xfrm rot="16200000" flipV="1">
              <a:off x="6930704" y="3196608"/>
              <a:ext cx="928624" cy="1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7426907" y="2730192"/>
              <a:ext cx="410521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sP</a:t>
              </a:r>
              <a:endParaRPr lang="en-GB" sz="2400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089530" y="3894239"/>
            <a:ext cx="468316" cy="908005"/>
            <a:chOff x="3498480" y="3904566"/>
            <a:chExt cx="468316" cy="908005"/>
          </a:xfrm>
        </p:grpSpPr>
        <p:cxnSp>
          <p:nvCxnSpPr>
            <p:cNvPr id="30" name="Curved Connector 29"/>
            <p:cNvCxnSpPr>
              <a:stCxn id="19" idx="0"/>
              <a:endCxn id="13" idx="4"/>
            </p:cNvCxnSpPr>
            <p:nvPr/>
          </p:nvCxnSpPr>
          <p:spPr>
            <a:xfrm rot="5400000" flipH="1" flipV="1">
              <a:off x="3086475" y="4400564"/>
              <a:ext cx="824012" cy="1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3556275" y="3904566"/>
              <a:ext cx="410521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sP</a:t>
              </a:r>
              <a:endParaRPr lang="en-GB" sz="2400" dirty="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5220072" y="6052780"/>
            <a:ext cx="3392665" cy="442035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err="1" smtClean="0"/>
              <a:t>sP</a:t>
            </a:r>
            <a:r>
              <a:rPr lang="en-GB" sz="2400" dirty="0" smtClean="0"/>
              <a:t> = </a:t>
            </a:r>
            <a:r>
              <a:rPr lang="en-GB" sz="2400" dirty="0" err="1" smtClean="0"/>
              <a:t>rdfs</a:t>
            </a:r>
            <a:r>
              <a:rPr lang="en-GB" sz="2400" dirty="0" smtClean="0"/>
              <a:t>:”sub-property of”</a:t>
            </a:r>
            <a:endParaRPr lang="en-GB" sz="2400" dirty="0"/>
          </a:p>
        </p:txBody>
      </p:sp>
      <p:grpSp>
        <p:nvGrpSpPr>
          <p:cNvPr id="73" name="Group 72"/>
          <p:cNvGrpSpPr/>
          <p:nvPr/>
        </p:nvGrpSpPr>
        <p:grpSpPr>
          <a:xfrm>
            <a:off x="4574591" y="3816671"/>
            <a:ext cx="1223923" cy="1088588"/>
            <a:chOff x="1740704" y="3552166"/>
            <a:chExt cx="1223923" cy="1088588"/>
          </a:xfrm>
        </p:grpSpPr>
        <p:sp>
          <p:nvSpPr>
            <p:cNvPr id="74" name="Oval 73"/>
            <p:cNvSpPr/>
            <p:nvPr/>
          </p:nvSpPr>
          <p:spPr>
            <a:xfrm>
              <a:off x="1740704" y="3552166"/>
              <a:ext cx="1223923" cy="10885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740705" y="3690777"/>
              <a:ext cx="1223922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rdac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“Agent”</a:t>
              </a:r>
              <a:endParaRPr lang="en-GB" sz="2400" dirty="0"/>
            </a:p>
          </p:txBody>
        </p:sp>
      </p:grpSp>
      <p:cxnSp>
        <p:nvCxnSpPr>
          <p:cNvPr id="76" name="Curved Connector 75"/>
          <p:cNvCxnSpPr>
            <a:stCxn id="13" idx="2"/>
            <a:endCxn id="3" idx="0"/>
          </p:cNvCxnSpPr>
          <p:nvPr/>
        </p:nvCxnSpPr>
        <p:spPr>
          <a:xfrm rot="10800000" flipV="1">
            <a:off x="1223522" y="3464720"/>
            <a:ext cx="969468" cy="325384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392892" y="3930590"/>
            <a:ext cx="1148180" cy="811367"/>
          </a:xfrm>
          <a:prstGeom prst="rect">
            <a:avLst/>
          </a:prstGeom>
          <a:noFill/>
          <a:ln w="25400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r"/>
            <a:r>
              <a:rPr lang="en-GB" sz="2400" dirty="0" err="1" smtClean="0"/>
              <a:t>rdfs</a:t>
            </a:r>
            <a:r>
              <a:rPr lang="en-GB" sz="2400" dirty="0" smtClean="0"/>
              <a:t>:</a:t>
            </a:r>
          </a:p>
          <a:p>
            <a:pPr algn="r"/>
            <a:r>
              <a:rPr lang="en-GB" sz="2400" dirty="0" smtClean="0"/>
              <a:t>“range”</a:t>
            </a:r>
            <a:endParaRPr lang="en-GB" sz="2400" dirty="0"/>
          </a:p>
        </p:txBody>
      </p:sp>
      <p:cxnSp>
        <p:nvCxnSpPr>
          <p:cNvPr id="78" name="Curved Connector 77"/>
          <p:cNvCxnSpPr>
            <a:stCxn id="13" idx="6"/>
            <a:endCxn id="74" idx="0"/>
          </p:cNvCxnSpPr>
          <p:nvPr/>
        </p:nvCxnSpPr>
        <p:spPr>
          <a:xfrm>
            <a:off x="3986074" y="3464720"/>
            <a:ext cx="1200479" cy="351951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19" idx="6"/>
            <a:endCxn id="74" idx="4"/>
          </p:cNvCxnSpPr>
          <p:nvPr/>
        </p:nvCxnSpPr>
        <p:spPr>
          <a:xfrm flipV="1">
            <a:off x="4090292" y="4905259"/>
            <a:ext cx="1096261" cy="434499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70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433894"/>
              </p:ext>
            </p:extLst>
          </p:nvPr>
        </p:nvGraphicFramePr>
        <p:xfrm>
          <a:off x="971600" y="1628800"/>
          <a:ext cx="7200799" cy="32139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4255"/>
                <a:gridCol w="1800200"/>
                <a:gridCol w="1440160"/>
                <a:gridCol w="1656184"/>
              </a:tblGrid>
              <a:tr h="618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Entity</a:t>
                      </a:r>
                      <a:endParaRPr lang="en-GB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Properties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effectLst/>
                        </a:rPr>
                        <a:t>Range</a:t>
                      </a:r>
                      <a:endParaRPr lang="en-GB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effectLst/>
                        </a:rPr>
                        <a:t>No Range</a:t>
                      </a:r>
                      <a:endParaRPr lang="en-GB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4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Work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235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200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35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Expression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235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190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45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Manifestation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210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50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160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4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Item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50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40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10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4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Agent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225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175</a:t>
                      </a:r>
                      <a:endParaRPr lang="en-GB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50</a:t>
                      </a:r>
                      <a:endParaRPr lang="en-GB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7544" y="476672"/>
            <a:ext cx="26789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Link-ability</a:t>
            </a:r>
            <a:endParaRPr lang="en-GB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1149393" y="5497101"/>
            <a:ext cx="2010633" cy="44203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Triple clusters</a:t>
            </a:r>
            <a:endParaRPr lang="en-GB" sz="2400" dirty="0"/>
          </a:p>
        </p:txBody>
      </p:sp>
      <p:cxnSp>
        <p:nvCxnSpPr>
          <p:cNvPr id="5" name="Straight Arrow Connector 4"/>
          <p:cNvCxnSpPr>
            <a:stCxn id="4" idx="0"/>
          </p:cNvCxnSpPr>
          <p:nvPr/>
        </p:nvCxnSpPr>
        <p:spPr>
          <a:xfrm flipV="1">
            <a:off x="2154710" y="4894983"/>
            <a:ext cx="0" cy="602118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932040" y="5496429"/>
            <a:ext cx="2010633" cy="44203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Triple chains</a:t>
            </a:r>
            <a:endParaRPr lang="en-GB" sz="2400" dirty="0"/>
          </a:p>
        </p:txBody>
      </p:sp>
      <p:cxnSp>
        <p:nvCxnSpPr>
          <p:cNvPr id="14" name="Straight Arrow Connector 13"/>
          <p:cNvCxnSpPr>
            <a:stCxn id="13" idx="0"/>
          </p:cNvCxnSpPr>
          <p:nvPr/>
        </p:nvCxnSpPr>
        <p:spPr>
          <a:xfrm flipV="1">
            <a:off x="5937357" y="4894311"/>
            <a:ext cx="0" cy="602118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36297" y="5497101"/>
            <a:ext cx="1152128" cy="44203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Literals</a:t>
            </a:r>
            <a:endParaRPr lang="en-GB" sz="2400" dirty="0"/>
          </a:p>
        </p:txBody>
      </p:sp>
      <p:cxnSp>
        <p:nvCxnSpPr>
          <p:cNvPr id="16" name="Straight Arrow Connector 15"/>
          <p:cNvCxnSpPr>
            <a:stCxn id="15" idx="0"/>
          </p:cNvCxnSpPr>
          <p:nvPr/>
        </p:nvCxnSpPr>
        <p:spPr>
          <a:xfrm flipV="1">
            <a:off x="7812361" y="4894311"/>
            <a:ext cx="0" cy="602790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7258393" y="3212976"/>
            <a:ext cx="1130031" cy="64807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4900975" y="650453"/>
            <a:ext cx="1862454" cy="44203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Relationships</a:t>
            </a:r>
            <a:endParaRPr lang="en-GB" sz="2400" dirty="0"/>
          </a:p>
        </p:txBody>
      </p:sp>
      <p:cxnSp>
        <p:nvCxnSpPr>
          <p:cNvPr id="22" name="Straight Arrow Connector 21"/>
          <p:cNvCxnSpPr>
            <a:stCxn id="21" idx="2"/>
          </p:cNvCxnSpPr>
          <p:nvPr/>
        </p:nvCxnSpPr>
        <p:spPr>
          <a:xfrm>
            <a:off x="5832202" y="1092488"/>
            <a:ext cx="0" cy="485666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927855" y="650453"/>
            <a:ext cx="1368151" cy="44203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Attributes</a:t>
            </a:r>
            <a:endParaRPr lang="en-GB" sz="2400" dirty="0"/>
          </a:p>
        </p:txBody>
      </p:sp>
      <p:cxnSp>
        <p:nvCxnSpPr>
          <p:cNvPr id="26" name="Straight Arrow Connector 25"/>
          <p:cNvCxnSpPr>
            <a:stCxn id="25" idx="2"/>
          </p:cNvCxnSpPr>
          <p:nvPr/>
        </p:nvCxnSpPr>
        <p:spPr>
          <a:xfrm>
            <a:off x="7611931" y="1092488"/>
            <a:ext cx="0" cy="465508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510332" y="650453"/>
            <a:ext cx="1226217" cy="44203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Domains</a:t>
            </a:r>
            <a:endParaRPr lang="en-GB" sz="2400" dirty="0"/>
          </a:p>
        </p:txBody>
      </p:sp>
      <p:cxnSp>
        <p:nvCxnSpPr>
          <p:cNvPr id="35" name="Straight Arrow Connector 34"/>
          <p:cNvCxnSpPr>
            <a:stCxn id="34" idx="2"/>
          </p:cNvCxnSpPr>
          <p:nvPr/>
        </p:nvCxnSpPr>
        <p:spPr>
          <a:xfrm flipH="1">
            <a:off x="2175327" y="1092488"/>
            <a:ext cx="1948114" cy="485666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237145" y="6090864"/>
            <a:ext cx="2669711" cy="44203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Covering all media</a:t>
            </a:r>
            <a:endParaRPr lang="en-GB" sz="2400" dirty="0"/>
          </a:p>
        </p:txBody>
      </p:sp>
      <p:cxnSp>
        <p:nvCxnSpPr>
          <p:cNvPr id="41" name="Straight Arrow Connector 40"/>
          <p:cNvCxnSpPr>
            <a:stCxn id="40" idx="0"/>
            <a:endCxn id="20" idx="3"/>
          </p:cNvCxnSpPr>
          <p:nvPr/>
        </p:nvCxnSpPr>
        <p:spPr>
          <a:xfrm flipV="1">
            <a:off x="4572001" y="3766140"/>
            <a:ext cx="2851881" cy="2324724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339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5" grpId="0" animBg="1"/>
      <p:bldP spid="20" grpId="0" animBg="1"/>
      <p:bldP spid="21" grpId="0" animBg="1"/>
      <p:bldP spid="25" grpId="0" animBg="1"/>
      <p:bldP spid="34" grpId="0" animBg="1"/>
      <p:bldP spid="4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08950" y="5421005"/>
            <a:ext cx="3224822" cy="809635"/>
            <a:chOff x="2027376" y="3673543"/>
            <a:chExt cx="3224822" cy="809635"/>
          </a:xfrm>
        </p:grpSpPr>
        <p:sp>
          <p:nvSpPr>
            <p:cNvPr id="6" name="Oval 5"/>
            <p:cNvSpPr/>
            <p:nvPr/>
          </p:nvSpPr>
          <p:spPr>
            <a:xfrm>
              <a:off x="2027376" y="3673543"/>
              <a:ext cx="3224822" cy="80963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027376" y="3673543"/>
              <a:ext cx="3224822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rdaw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/>
                <a:t>“is video screenplay (work)”</a:t>
              </a:r>
            </a:p>
          </p:txBody>
        </p:sp>
      </p:grpSp>
      <p:cxnSp>
        <p:nvCxnSpPr>
          <p:cNvPr id="9" name="Curved Connector 8"/>
          <p:cNvCxnSpPr>
            <a:stCxn id="25" idx="0"/>
            <a:endCxn id="28" idx="4"/>
          </p:cNvCxnSpPr>
          <p:nvPr/>
        </p:nvCxnSpPr>
        <p:spPr>
          <a:xfrm rot="5400000" flipH="1" flipV="1">
            <a:off x="6083008" y="899158"/>
            <a:ext cx="344112" cy="1141451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2339752" y="4216549"/>
            <a:ext cx="2693595" cy="936104"/>
            <a:chOff x="2027376" y="3673543"/>
            <a:chExt cx="2693595" cy="936104"/>
          </a:xfrm>
        </p:grpSpPr>
        <p:sp>
          <p:nvSpPr>
            <p:cNvPr id="19" name="Oval 18"/>
            <p:cNvSpPr/>
            <p:nvPr/>
          </p:nvSpPr>
          <p:spPr>
            <a:xfrm>
              <a:off x="2078029" y="3673543"/>
              <a:ext cx="2592288" cy="9361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027376" y="3734232"/>
              <a:ext cx="2693595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rdaw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/>
                <a:t>“is </a:t>
              </a:r>
              <a:r>
                <a:rPr lang="en-GB" sz="2000" dirty="0" smtClean="0"/>
                <a:t>screenplay </a:t>
              </a:r>
              <a:r>
                <a:rPr lang="en-GB" sz="2000" dirty="0"/>
                <a:t>(work)”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318048" y="2970427"/>
            <a:ext cx="3329289" cy="1008112"/>
            <a:chOff x="2052702" y="3673543"/>
            <a:chExt cx="3329289" cy="1008112"/>
          </a:xfrm>
        </p:grpSpPr>
        <p:sp>
          <p:nvSpPr>
            <p:cNvPr id="22" name="Oval 21"/>
            <p:cNvSpPr/>
            <p:nvPr/>
          </p:nvSpPr>
          <p:spPr>
            <a:xfrm>
              <a:off x="2052702" y="3673543"/>
              <a:ext cx="3329289" cy="100811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063379" y="3797467"/>
              <a:ext cx="3307934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rdaw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/>
                <a:t>“is </a:t>
              </a:r>
              <a:r>
                <a:rPr lang="en-GB" sz="2000" dirty="0" smtClean="0"/>
                <a:t>complemented by (</a:t>
              </a:r>
              <a:r>
                <a:rPr lang="en-GB" sz="2000" dirty="0"/>
                <a:t>work)”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172836" y="1641939"/>
            <a:ext cx="5023006" cy="1042494"/>
            <a:chOff x="2052702" y="3673543"/>
            <a:chExt cx="5023006" cy="1042494"/>
          </a:xfrm>
        </p:grpSpPr>
        <p:sp>
          <p:nvSpPr>
            <p:cNvPr id="25" name="Oval 24"/>
            <p:cNvSpPr/>
            <p:nvPr/>
          </p:nvSpPr>
          <p:spPr>
            <a:xfrm>
              <a:off x="2052702" y="3673543"/>
              <a:ext cx="5023006" cy="104249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58040" y="3797467"/>
              <a:ext cx="5012330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rdaw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 smtClean="0"/>
                <a:t>“has accompanying work relationship with”</a:t>
              </a:r>
              <a:endParaRPr lang="en-GB" sz="20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684340" y="424957"/>
            <a:ext cx="2232247" cy="872870"/>
            <a:chOff x="2027377" y="3673543"/>
            <a:chExt cx="2232247" cy="872870"/>
          </a:xfrm>
        </p:grpSpPr>
        <p:sp>
          <p:nvSpPr>
            <p:cNvPr id="28" name="Oval 27"/>
            <p:cNvSpPr/>
            <p:nvPr/>
          </p:nvSpPr>
          <p:spPr>
            <a:xfrm>
              <a:off x="2078029" y="3673543"/>
              <a:ext cx="2181595" cy="87287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27377" y="3734232"/>
              <a:ext cx="2232247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rdaw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 smtClean="0"/>
                <a:t>“has related work”</a:t>
              </a:r>
              <a:endParaRPr lang="en-GB" sz="2000" dirty="0"/>
            </a:p>
          </p:txBody>
        </p:sp>
      </p:grpSp>
      <p:cxnSp>
        <p:nvCxnSpPr>
          <p:cNvPr id="32" name="Curved Connector 31"/>
          <p:cNvCxnSpPr>
            <a:stCxn id="22" idx="0"/>
            <a:endCxn id="25" idx="4"/>
          </p:cNvCxnSpPr>
          <p:nvPr/>
        </p:nvCxnSpPr>
        <p:spPr>
          <a:xfrm rot="5400000" flipH="1" flipV="1">
            <a:off x="5190519" y="2476607"/>
            <a:ext cx="285994" cy="701646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19" idx="0"/>
            <a:endCxn id="22" idx="4"/>
          </p:cNvCxnSpPr>
          <p:nvPr/>
        </p:nvCxnSpPr>
        <p:spPr>
          <a:xfrm rot="5400000" flipH="1" flipV="1">
            <a:off x="4215616" y="3449472"/>
            <a:ext cx="238010" cy="1296144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6" idx="0"/>
            <a:endCxn id="19" idx="4"/>
          </p:cNvCxnSpPr>
          <p:nvPr/>
        </p:nvCxnSpPr>
        <p:spPr>
          <a:xfrm rot="5400000" flipH="1" flipV="1">
            <a:off x="2969779" y="4704235"/>
            <a:ext cx="268352" cy="1165188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7544" y="476672"/>
            <a:ext cx="25712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Rich detail</a:t>
            </a:r>
            <a:endParaRPr lang="en-GB" sz="4400" dirty="0"/>
          </a:p>
        </p:txBody>
      </p:sp>
      <p:cxnSp>
        <p:nvCxnSpPr>
          <p:cNvPr id="52" name="Curved Connector 51"/>
          <p:cNvCxnSpPr/>
          <p:nvPr/>
        </p:nvCxnSpPr>
        <p:spPr>
          <a:xfrm rot="5400000" flipH="1" flipV="1">
            <a:off x="7020439" y="4771627"/>
            <a:ext cx="2736303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671333" y="5734613"/>
            <a:ext cx="2725440" cy="442035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sub-property ladder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276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1484784"/>
            <a:ext cx="64087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Based on RDA and the Semantic Web: </a:t>
            </a:r>
            <a:r>
              <a:rPr lang="en-GB" sz="2800" dirty="0" err="1" smtClean="0"/>
              <a:t>Lectio</a:t>
            </a:r>
            <a:r>
              <a:rPr lang="en-GB" sz="2800" dirty="0" smtClean="0"/>
              <a:t> </a:t>
            </a:r>
            <a:r>
              <a:rPr lang="en-GB" sz="2800" dirty="0" err="1"/>
              <a:t>magistralis</a:t>
            </a:r>
            <a:r>
              <a:rPr lang="en-GB" sz="2800" dirty="0"/>
              <a:t> in Library </a:t>
            </a:r>
            <a:r>
              <a:rPr lang="en-GB" sz="2800" dirty="0" smtClean="0"/>
              <a:t>Science,</a:t>
            </a:r>
            <a:endParaRPr lang="en-GB" sz="2800" dirty="0"/>
          </a:p>
          <a:p>
            <a:pPr algn="ctr"/>
            <a:r>
              <a:rPr lang="en-GB" sz="2800" dirty="0"/>
              <a:t>Florence University, Florence, Italy</a:t>
            </a:r>
          </a:p>
          <a:p>
            <a:pPr algn="ctr"/>
            <a:r>
              <a:rPr lang="en-GB" sz="2800" dirty="0"/>
              <a:t>4th March, 2014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218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97564" y="5435600"/>
            <a:ext cx="1944216" cy="809635"/>
            <a:chOff x="2594082" y="3673543"/>
            <a:chExt cx="1944216" cy="809635"/>
          </a:xfrm>
        </p:grpSpPr>
        <p:sp>
          <p:nvSpPr>
            <p:cNvPr id="6" name="Oval 5"/>
            <p:cNvSpPr/>
            <p:nvPr/>
          </p:nvSpPr>
          <p:spPr>
            <a:xfrm>
              <a:off x="2594082" y="3673543"/>
              <a:ext cx="1944216" cy="80963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94082" y="3673543"/>
              <a:ext cx="1944216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rdau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 smtClean="0"/>
                <a:t>“has voice actor”</a:t>
              </a:r>
              <a:endParaRPr lang="en-GB" sz="2000" dirty="0"/>
            </a:p>
          </p:txBody>
        </p:sp>
      </p:grpSp>
      <p:cxnSp>
        <p:nvCxnSpPr>
          <p:cNvPr id="9" name="Curved Connector 8"/>
          <p:cNvCxnSpPr>
            <a:stCxn id="28" idx="6"/>
            <a:endCxn id="25" idx="4"/>
          </p:cNvCxnSpPr>
          <p:nvPr/>
        </p:nvCxnSpPr>
        <p:spPr>
          <a:xfrm flipV="1">
            <a:off x="2974363" y="2699028"/>
            <a:ext cx="1595310" cy="330300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3860269" y="4235378"/>
            <a:ext cx="1418806" cy="936104"/>
            <a:chOff x="2603440" y="3673543"/>
            <a:chExt cx="1418806" cy="936104"/>
          </a:xfrm>
        </p:grpSpPr>
        <p:sp>
          <p:nvSpPr>
            <p:cNvPr id="19" name="Oval 18"/>
            <p:cNvSpPr/>
            <p:nvPr/>
          </p:nvSpPr>
          <p:spPr>
            <a:xfrm>
              <a:off x="2603440" y="3673543"/>
              <a:ext cx="1418806" cy="9361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03440" y="3734232"/>
              <a:ext cx="1418805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rdau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 smtClean="0"/>
                <a:t>“has actor”</a:t>
              </a:r>
              <a:endParaRPr lang="en-GB" sz="20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561560" y="2963147"/>
            <a:ext cx="2016224" cy="1008112"/>
            <a:chOff x="2658583" y="3673543"/>
            <a:chExt cx="2016224" cy="1008112"/>
          </a:xfrm>
        </p:grpSpPr>
        <p:sp>
          <p:nvSpPr>
            <p:cNvPr id="22" name="Oval 21"/>
            <p:cNvSpPr/>
            <p:nvPr/>
          </p:nvSpPr>
          <p:spPr>
            <a:xfrm>
              <a:off x="2658583" y="3673543"/>
              <a:ext cx="2016224" cy="100811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30589" y="3797467"/>
              <a:ext cx="1944217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rdau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 smtClean="0"/>
                <a:t>“has performer”</a:t>
              </a:r>
              <a:endParaRPr lang="en-GB" sz="20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699456" y="1656534"/>
            <a:ext cx="1740433" cy="1042494"/>
            <a:chOff x="3079586" y="3673543"/>
            <a:chExt cx="1740433" cy="1042494"/>
          </a:xfrm>
        </p:grpSpPr>
        <p:sp>
          <p:nvSpPr>
            <p:cNvPr id="25" name="Oval 24"/>
            <p:cNvSpPr/>
            <p:nvPr/>
          </p:nvSpPr>
          <p:spPr>
            <a:xfrm>
              <a:off x="3079586" y="3673543"/>
              <a:ext cx="1740433" cy="104249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079586" y="3797467"/>
              <a:ext cx="1740433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rdau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 smtClean="0"/>
                <a:t>“has creator”</a:t>
              </a:r>
              <a:endParaRPr lang="en-GB" sz="20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318179" y="2592893"/>
            <a:ext cx="1656184" cy="872870"/>
            <a:chOff x="2405620" y="3673543"/>
            <a:chExt cx="1656184" cy="872870"/>
          </a:xfrm>
        </p:grpSpPr>
        <p:sp>
          <p:nvSpPr>
            <p:cNvPr id="28" name="Oval 27"/>
            <p:cNvSpPr/>
            <p:nvPr/>
          </p:nvSpPr>
          <p:spPr>
            <a:xfrm>
              <a:off x="2405620" y="3673543"/>
              <a:ext cx="1656184" cy="87287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77628" y="3734232"/>
              <a:ext cx="1512168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rdaw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 smtClean="0"/>
                <a:t>“has creator”</a:t>
              </a:r>
              <a:endParaRPr lang="en-GB" sz="2000" dirty="0"/>
            </a:p>
          </p:txBody>
        </p:sp>
      </p:grpSp>
      <p:cxnSp>
        <p:nvCxnSpPr>
          <p:cNvPr id="32" name="Curved Connector 31"/>
          <p:cNvCxnSpPr>
            <a:stCxn id="22" idx="0"/>
            <a:endCxn id="25" idx="4"/>
          </p:cNvCxnSpPr>
          <p:nvPr/>
        </p:nvCxnSpPr>
        <p:spPr>
          <a:xfrm rot="5400000" flipH="1" flipV="1">
            <a:off x="4437613" y="2831088"/>
            <a:ext cx="264119" cy="1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19" idx="0"/>
            <a:endCxn id="22" idx="4"/>
          </p:cNvCxnSpPr>
          <p:nvPr/>
        </p:nvCxnSpPr>
        <p:spPr>
          <a:xfrm rot="5400000" flipH="1" flipV="1">
            <a:off x="4437613" y="4103319"/>
            <a:ext cx="264119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6" idx="0"/>
            <a:endCxn id="19" idx="4"/>
          </p:cNvCxnSpPr>
          <p:nvPr/>
        </p:nvCxnSpPr>
        <p:spPr>
          <a:xfrm rot="5400000" flipH="1" flipV="1">
            <a:off x="4437613" y="5303541"/>
            <a:ext cx="264118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67544" y="476672"/>
            <a:ext cx="37321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Interoperability</a:t>
            </a:r>
            <a:endParaRPr lang="en-GB" sz="44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6310377" y="2994764"/>
            <a:ext cx="1316946" cy="872870"/>
            <a:chOff x="2672850" y="3673543"/>
            <a:chExt cx="1316946" cy="872870"/>
          </a:xfrm>
        </p:grpSpPr>
        <p:sp>
          <p:nvSpPr>
            <p:cNvPr id="44" name="Oval 43"/>
            <p:cNvSpPr/>
            <p:nvPr/>
          </p:nvSpPr>
          <p:spPr>
            <a:xfrm>
              <a:off x="2672850" y="3673543"/>
              <a:ext cx="1290024" cy="87287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672850" y="3734232"/>
              <a:ext cx="1316946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err="1" smtClean="0"/>
                <a:t>dcterms</a:t>
              </a:r>
              <a:r>
                <a:rPr lang="en-GB" sz="2000" dirty="0" smtClean="0"/>
                <a:t>:</a:t>
              </a:r>
              <a:endParaRPr lang="en-GB" sz="2000" dirty="0"/>
            </a:p>
            <a:p>
              <a:pPr algn="ctr"/>
              <a:r>
                <a:rPr lang="en-GB" sz="2000" dirty="0" smtClean="0"/>
                <a:t>“creator”</a:t>
              </a:r>
              <a:endParaRPr lang="en-GB" sz="2000" dirty="0"/>
            </a:p>
          </p:txBody>
        </p:sp>
      </p:grpSp>
      <p:cxnSp>
        <p:nvCxnSpPr>
          <p:cNvPr id="47" name="Curved Connector 46"/>
          <p:cNvCxnSpPr>
            <a:stCxn id="44" idx="1"/>
            <a:endCxn id="25" idx="4"/>
          </p:cNvCxnSpPr>
          <p:nvPr/>
        </p:nvCxnSpPr>
        <p:spPr>
          <a:xfrm rot="16200000" flipV="1">
            <a:off x="5322703" y="1945999"/>
            <a:ext cx="423565" cy="1929624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6310377" y="1794178"/>
            <a:ext cx="1316946" cy="872870"/>
            <a:chOff x="2672850" y="3673543"/>
            <a:chExt cx="1316946" cy="872870"/>
          </a:xfrm>
        </p:grpSpPr>
        <p:sp>
          <p:nvSpPr>
            <p:cNvPr id="53" name="Oval 52"/>
            <p:cNvSpPr/>
            <p:nvPr/>
          </p:nvSpPr>
          <p:spPr>
            <a:xfrm>
              <a:off x="2672850" y="3673543"/>
              <a:ext cx="1290024" cy="87287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672850" y="3734232"/>
              <a:ext cx="1316946" cy="68825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dc:</a:t>
              </a:r>
              <a:endParaRPr lang="en-GB" sz="2000" dirty="0"/>
            </a:p>
            <a:p>
              <a:pPr algn="ctr"/>
              <a:r>
                <a:rPr lang="en-GB" sz="2000" dirty="0" smtClean="0"/>
                <a:t>“creator”</a:t>
              </a:r>
              <a:endParaRPr lang="en-GB" sz="2000" dirty="0"/>
            </a:p>
          </p:txBody>
        </p:sp>
      </p:grpSp>
      <p:cxnSp>
        <p:nvCxnSpPr>
          <p:cNvPr id="56" name="Curved Connector 55"/>
          <p:cNvCxnSpPr>
            <a:stCxn id="44" idx="0"/>
            <a:endCxn id="53" idx="4"/>
          </p:cNvCxnSpPr>
          <p:nvPr/>
        </p:nvCxnSpPr>
        <p:spPr>
          <a:xfrm rot="5400000" flipH="1" flipV="1">
            <a:off x="6791531" y="2830906"/>
            <a:ext cx="327716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54" idx="1"/>
            <a:endCxn id="25" idx="6"/>
          </p:cNvCxnSpPr>
          <p:nvPr/>
        </p:nvCxnSpPr>
        <p:spPr>
          <a:xfrm rot="10800000">
            <a:off x="5439889" y="2177781"/>
            <a:ext cx="870488" cy="21214"/>
          </a:xfrm>
          <a:prstGeom prst="curvedConnector3">
            <a:avLst>
              <a:gd name="adj1" fmla="val 50000"/>
            </a:avLst>
          </a:prstGeom>
          <a:ln w="25400">
            <a:prstDash val="sysDash"/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89865" y="1735745"/>
            <a:ext cx="570535" cy="442035"/>
          </a:xfrm>
          <a:prstGeom prst="rect">
            <a:avLst/>
          </a:prstGeom>
          <a:noFill/>
          <a:ln w="25400"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???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3151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To </a:t>
            </a:r>
            <a:r>
              <a:rPr lang="en-GB" dirty="0" smtClean="0">
                <a:solidFill>
                  <a:schemeClr val="tx1"/>
                </a:solidFill>
              </a:rPr>
              <a:t>do (from 2007 …)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Publish more RDA value vocabularies</a:t>
            </a:r>
          </a:p>
          <a:p>
            <a:r>
              <a:rPr lang="en-GB" dirty="0" smtClean="0"/>
              <a:t>Develop cross-entity elements</a:t>
            </a:r>
          </a:p>
          <a:p>
            <a:pPr lvl="1"/>
            <a:r>
              <a:rPr lang="en-GB" dirty="0" smtClean="0"/>
              <a:t>E.g. Work-Expression relationship designators</a:t>
            </a:r>
          </a:p>
          <a:p>
            <a:r>
              <a:rPr lang="en-GB" dirty="0" smtClean="0"/>
              <a:t>Develop Application Profile for RDA “core”</a:t>
            </a:r>
          </a:p>
          <a:p>
            <a:r>
              <a:rPr lang="en-GB" dirty="0" smtClean="0"/>
              <a:t>Develop RDF elements for aggregated statements (RDA, ISBD, MARC, …)</a:t>
            </a:r>
          </a:p>
          <a:p>
            <a:pPr lvl="1"/>
            <a:r>
              <a:rPr lang="en-GB" dirty="0" smtClean="0"/>
              <a:t>E.g. Place of publication -&gt; Publication statement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8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To </a:t>
            </a:r>
            <a:r>
              <a:rPr lang="en-GB" dirty="0" smtClean="0">
                <a:solidFill>
                  <a:schemeClr val="tx1"/>
                </a:solidFill>
              </a:rPr>
              <a:t>do (from now)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More machine-</a:t>
            </a:r>
            <a:r>
              <a:rPr lang="en-GB" dirty="0" err="1" smtClean="0"/>
              <a:t>actionability</a:t>
            </a:r>
            <a:r>
              <a:rPr lang="en-GB" dirty="0" smtClean="0"/>
              <a:t> (internal)</a:t>
            </a:r>
            <a:endParaRPr lang="en-GB" dirty="0" smtClean="0"/>
          </a:p>
          <a:p>
            <a:pPr lvl="1"/>
            <a:r>
              <a:rPr lang="en-GB" dirty="0" smtClean="0"/>
              <a:t>Extent</a:t>
            </a:r>
          </a:p>
          <a:p>
            <a:pPr lvl="1"/>
            <a:r>
              <a:rPr lang="en-GB" dirty="0" smtClean="0"/>
              <a:t>Place</a:t>
            </a:r>
          </a:p>
          <a:p>
            <a:pPr lvl="1"/>
            <a:r>
              <a:rPr lang="en-GB" dirty="0" smtClean="0"/>
              <a:t>RDA/ONIX Framework</a:t>
            </a:r>
          </a:p>
          <a:p>
            <a:r>
              <a:rPr lang="en-GB" dirty="0" smtClean="0"/>
              <a:t>Maps to related linked data elements (external)</a:t>
            </a:r>
          </a:p>
          <a:p>
            <a:pPr lvl="1"/>
            <a:r>
              <a:rPr lang="en-GB" dirty="0" smtClean="0"/>
              <a:t>RDA-&gt;MARC 21 relators  </a:t>
            </a:r>
            <a:r>
              <a:rPr lang="en-GB" dirty="0" smtClean="0">
                <a:solidFill>
                  <a:srgbClr val="7030A0"/>
                </a:solidFill>
                <a:sym typeface="Wingdings"/>
              </a:rPr>
              <a:t></a:t>
            </a:r>
          </a:p>
          <a:p>
            <a:pPr lvl="1"/>
            <a:r>
              <a:rPr lang="en-GB" dirty="0" smtClean="0"/>
              <a:t>ISBD-&gt;RDA </a:t>
            </a:r>
            <a:r>
              <a:rPr lang="en-GB" dirty="0" smtClean="0">
                <a:solidFill>
                  <a:srgbClr val="7030A0"/>
                </a:solidFill>
              </a:rPr>
              <a:t>[</a:t>
            </a:r>
            <a:r>
              <a:rPr lang="en-GB" dirty="0" smtClean="0">
                <a:solidFill>
                  <a:srgbClr val="7030A0"/>
                </a:solidFill>
                <a:sym typeface="Wingdings"/>
              </a:rPr>
              <a:t>]</a:t>
            </a:r>
          </a:p>
          <a:p>
            <a:pPr lvl="1"/>
            <a:r>
              <a:rPr lang="en-GB" dirty="0" smtClean="0"/>
              <a:t>RDA-BIBFRAME </a:t>
            </a:r>
            <a:r>
              <a:rPr lang="en-GB" dirty="0" smtClean="0">
                <a:solidFill>
                  <a:srgbClr val="7030A0"/>
                </a:solidFill>
              </a:rPr>
              <a:t>[?]</a:t>
            </a:r>
            <a:endParaRPr lang="en-GB" dirty="0">
              <a:solidFill>
                <a:srgbClr val="7030A0"/>
              </a:solidFill>
            </a:endParaRPr>
          </a:p>
          <a:p>
            <a:pPr lvl="1"/>
            <a:r>
              <a:rPr lang="en-GB" dirty="0" smtClean="0"/>
              <a:t>RDA-FRBR </a:t>
            </a:r>
            <a:r>
              <a:rPr lang="en-GB" dirty="0" smtClean="0">
                <a:solidFill>
                  <a:srgbClr val="7030A0"/>
                </a:solidFill>
              </a:rPr>
              <a:t>[!]</a:t>
            </a:r>
            <a:endParaRPr lang="en-GB" dirty="0" smtClean="0"/>
          </a:p>
          <a:p>
            <a:r>
              <a:rPr lang="en-GB" dirty="0" smtClean="0"/>
              <a:t>What is an RDA record?</a:t>
            </a:r>
          </a:p>
        </p:txBody>
      </p:sp>
    </p:spTree>
    <p:extLst>
      <p:ext uri="{BB962C8B-B14F-4D97-AF65-F5344CB8AC3E}">
        <p14:creationId xmlns:p14="http://schemas.microsoft.com/office/powerpoint/2010/main" val="67831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Achievements: 5+ years 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Rich set of elements and value vocabularies for “bibliographic control”</a:t>
            </a:r>
          </a:p>
          <a:p>
            <a:pPr lvl="1"/>
            <a:r>
              <a:rPr lang="en-GB" dirty="0" smtClean="0"/>
              <a:t>At global, “universal” level</a:t>
            </a:r>
          </a:p>
          <a:p>
            <a:r>
              <a:rPr lang="en-GB" dirty="0"/>
              <a:t>“a metadata standard that is compatible with the Web Architecture and that is fully interoperable with other Semantic Web initiatives</a:t>
            </a:r>
            <a:r>
              <a:rPr lang="en-GB" dirty="0" smtClean="0"/>
              <a:t>”</a:t>
            </a:r>
          </a:p>
          <a:p>
            <a:r>
              <a:rPr lang="en-GB" dirty="0"/>
              <a:t>“a significant pool of well thought-out metadata terms to re-use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Wider uptake of RDA? 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690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hlinkClick r:id="rId2"/>
              </a:rPr>
              <a:t>gordon@gordondunsire.com</a:t>
            </a:r>
            <a:endParaRPr lang="en-GB" smtClean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7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834" y="5327427"/>
            <a:ext cx="3810000" cy="10572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54024" y="548680"/>
            <a:ext cx="610372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Functional Requirements for</a:t>
            </a:r>
          </a:p>
          <a:p>
            <a:pPr algn="ctr"/>
            <a:r>
              <a:rPr lang="en-GB" sz="4000" dirty="0" smtClean="0"/>
              <a:t>Bibliographic Records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4102313" y="2145375"/>
            <a:ext cx="1122117" cy="584775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Work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393319" y="2145375"/>
            <a:ext cx="2016224" cy="584775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Expression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128892" y="2948256"/>
            <a:ext cx="2528854" cy="584775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Manifestation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869483" y="2948256"/>
            <a:ext cx="1080120" cy="584775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Item</a:t>
            </a:r>
            <a:endParaRPr lang="en-GB" sz="3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670" y="2081195"/>
            <a:ext cx="1428750" cy="14001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55576" y="2213056"/>
            <a:ext cx="11221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User</a:t>
            </a:r>
          </a:p>
          <a:p>
            <a:r>
              <a:rPr lang="en-GB" sz="3600" dirty="0" smtClean="0"/>
              <a:t>tasks</a:t>
            </a:r>
            <a:endParaRPr lang="en-GB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6732240" y="5327427"/>
            <a:ext cx="1440159" cy="1077218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AACR3</a:t>
            </a:r>
          </a:p>
          <a:p>
            <a:pPr algn="ctr"/>
            <a:r>
              <a:rPr lang="en-GB" sz="3200" dirty="0" smtClean="0"/>
              <a:t>Item</a:t>
            </a:r>
            <a:endParaRPr lang="en-GB" sz="3200" dirty="0"/>
          </a:p>
        </p:txBody>
      </p:sp>
      <p:sp>
        <p:nvSpPr>
          <p:cNvPr id="17" name="Up-Down Arrow 16"/>
          <p:cNvSpPr/>
          <p:nvPr/>
        </p:nvSpPr>
        <p:spPr>
          <a:xfrm>
            <a:off x="7200291" y="3533031"/>
            <a:ext cx="504056" cy="1766309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755576" y="4770703"/>
            <a:ext cx="3400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Carrier attributes</a:t>
            </a:r>
            <a:endParaRPr lang="en-GB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755576" y="3929051"/>
            <a:ext cx="3614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Content attributes</a:t>
            </a:r>
            <a:endParaRPr lang="en-GB" sz="3600" dirty="0"/>
          </a:p>
        </p:txBody>
      </p:sp>
      <p:cxnSp>
        <p:nvCxnSpPr>
          <p:cNvPr id="25" name="Curved Connector 24"/>
          <p:cNvCxnSpPr>
            <a:stCxn id="19" idx="3"/>
            <a:endCxn id="3" idx="2"/>
          </p:cNvCxnSpPr>
          <p:nvPr/>
        </p:nvCxnSpPr>
        <p:spPr>
          <a:xfrm flipV="1">
            <a:off x="4370220" y="2730150"/>
            <a:ext cx="293152" cy="1522067"/>
          </a:xfrm>
          <a:prstGeom prst="curvedConnector2">
            <a:avLst/>
          </a:prstGeom>
          <a:ln w="381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19" idx="3"/>
            <a:endCxn id="4" idx="2"/>
          </p:cNvCxnSpPr>
          <p:nvPr/>
        </p:nvCxnSpPr>
        <p:spPr>
          <a:xfrm flipV="1">
            <a:off x="4370220" y="2730150"/>
            <a:ext cx="2031211" cy="1522067"/>
          </a:xfrm>
          <a:prstGeom prst="curvedConnector2">
            <a:avLst/>
          </a:prstGeom>
          <a:ln w="381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/>
          <p:cNvCxnSpPr>
            <a:stCxn id="18" idx="3"/>
            <a:endCxn id="5" idx="2"/>
          </p:cNvCxnSpPr>
          <p:nvPr/>
        </p:nvCxnSpPr>
        <p:spPr>
          <a:xfrm flipV="1">
            <a:off x="4156122" y="3533031"/>
            <a:ext cx="1237197" cy="1560838"/>
          </a:xfrm>
          <a:prstGeom prst="curvedConnector2">
            <a:avLst/>
          </a:prstGeom>
          <a:ln w="381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18" idx="3"/>
            <a:endCxn id="6" idx="2"/>
          </p:cNvCxnSpPr>
          <p:nvPr/>
        </p:nvCxnSpPr>
        <p:spPr>
          <a:xfrm flipV="1">
            <a:off x="4156122" y="3533031"/>
            <a:ext cx="3253421" cy="1560838"/>
          </a:xfrm>
          <a:prstGeom prst="curvedConnector2">
            <a:avLst/>
          </a:prstGeom>
          <a:ln w="381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ight Arrow 39"/>
          <p:cNvSpPr/>
          <p:nvPr/>
        </p:nvSpPr>
        <p:spPr>
          <a:xfrm>
            <a:off x="2906803" y="5573648"/>
            <a:ext cx="1398163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/>
          <p:cNvSpPr txBox="1"/>
          <p:nvPr/>
        </p:nvSpPr>
        <p:spPr>
          <a:xfrm>
            <a:off x="966834" y="5563676"/>
            <a:ext cx="1752211" cy="584775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JSC, 2005</a:t>
            </a:r>
            <a:endParaRPr lang="en-GB" sz="3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79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3" grpId="0"/>
      <p:bldP spid="14" grpId="0" animBg="1"/>
      <p:bldP spid="14" grpId="1" animBg="1"/>
      <p:bldP spid="17" grpId="0" animBg="1"/>
      <p:bldP spid="17" grpId="1" animBg="1"/>
      <p:bldP spid="18" grpId="0"/>
      <p:bldP spid="19" grpId="0"/>
      <p:bldP spid="40" grpId="0" animBg="1"/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4024" y="548680"/>
            <a:ext cx="60962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Semantic Web (Berners-Lee)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187624" y="1574227"/>
            <a:ext cx="2590388" cy="156966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Structured</a:t>
            </a:r>
          </a:p>
          <a:p>
            <a:pPr algn="ctr"/>
            <a:r>
              <a:rPr lang="en-GB" sz="3200" dirty="0" smtClean="0"/>
              <a:t>collections</a:t>
            </a:r>
          </a:p>
          <a:p>
            <a:pPr algn="ctr"/>
            <a:r>
              <a:rPr lang="en-GB" sz="3200" dirty="0" smtClean="0"/>
              <a:t>of information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499992" y="2066670"/>
            <a:ext cx="3872214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Sets </a:t>
            </a:r>
            <a:r>
              <a:rPr lang="en-GB" sz="3200" dirty="0"/>
              <a:t>of inference </a:t>
            </a:r>
            <a:r>
              <a:rPr lang="en-GB" sz="3200" dirty="0" smtClean="0"/>
              <a:t>rules</a:t>
            </a:r>
            <a:endParaRPr lang="en-GB" sz="3200" dirty="0"/>
          </a:p>
        </p:txBody>
      </p:sp>
      <p:sp>
        <p:nvSpPr>
          <p:cNvPr id="5" name="Plus 4"/>
          <p:cNvSpPr/>
          <p:nvPr/>
        </p:nvSpPr>
        <p:spPr>
          <a:xfrm>
            <a:off x="3778012" y="1999017"/>
            <a:ext cx="721980" cy="72008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Arrow 5"/>
          <p:cNvSpPr/>
          <p:nvPr/>
        </p:nvSpPr>
        <p:spPr>
          <a:xfrm>
            <a:off x="1979237" y="3574482"/>
            <a:ext cx="1007162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419872" y="3534122"/>
            <a:ext cx="3793026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Automated reasoning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986399" y="4509120"/>
            <a:ext cx="3313599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Web of linked data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423648" y="5093895"/>
            <a:ext cx="4439100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Web of linked documents</a:t>
            </a:r>
            <a:endParaRPr lang="en-GB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796874" y="5678670"/>
            <a:ext cx="5692649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Web of linked computing devices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9062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95536" y="2287910"/>
            <a:ext cx="1872208" cy="945744"/>
            <a:chOff x="1835696" y="2987312"/>
            <a:chExt cx="1872208" cy="945744"/>
          </a:xfrm>
        </p:grpSpPr>
        <p:sp>
          <p:nvSpPr>
            <p:cNvPr id="3" name="Oval 2"/>
            <p:cNvSpPr/>
            <p:nvPr/>
          </p:nvSpPr>
          <p:spPr>
            <a:xfrm>
              <a:off x="1835696" y="2987312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961710" y="3054501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/>
                <a:t>“This work”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4572000" y="2539765"/>
            <a:ext cx="2304256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“Gordon Dunsire”</a:t>
            </a:r>
            <a:endParaRPr lang="en-GB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2267744" y="2322570"/>
            <a:ext cx="2304256" cy="442035"/>
            <a:chOff x="2267744" y="2322570"/>
            <a:chExt cx="2304256" cy="442035"/>
          </a:xfrm>
        </p:grpSpPr>
        <p:cxnSp>
          <p:nvCxnSpPr>
            <p:cNvPr id="5" name="Curved Connector 4"/>
            <p:cNvCxnSpPr>
              <a:stCxn id="3" idx="6"/>
              <a:endCxn id="6" idx="1"/>
            </p:cNvCxnSpPr>
            <p:nvPr/>
          </p:nvCxnSpPr>
          <p:spPr>
            <a:xfrm>
              <a:off x="2267744" y="2760782"/>
              <a:ext cx="2304256" cy="1"/>
            </a:xfrm>
            <a:prstGeom prst="curvedConnector3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2267744" y="2322570"/>
              <a:ext cx="2304256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author”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492420" y="3379820"/>
            <a:ext cx="1872208" cy="1368152"/>
            <a:chOff x="4492420" y="3379820"/>
            <a:chExt cx="1872208" cy="1368152"/>
          </a:xfrm>
        </p:grpSpPr>
        <p:sp>
          <p:nvSpPr>
            <p:cNvPr id="9" name="Oval 8"/>
            <p:cNvSpPr/>
            <p:nvPr/>
          </p:nvSpPr>
          <p:spPr>
            <a:xfrm>
              <a:off x="4492420" y="3379820"/>
              <a:ext cx="1872208" cy="13681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18434" y="3473547"/>
              <a:ext cx="1620180" cy="1180699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 smtClean="0"/>
                <a:t>Gordon Dunsire</a:t>
              </a:r>
              <a:endParaRPr lang="en-GB" sz="24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232661" y="4063896"/>
            <a:ext cx="2304256" cy="459033"/>
            <a:chOff x="2232661" y="4063896"/>
            <a:chExt cx="2304256" cy="459033"/>
          </a:xfrm>
        </p:grpSpPr>
        <p:cxnSp>
          <p:nvCxnSpPr>
            <p:cNvPr id="11" name="Curved Connector 10"/>
            <p:cNvCxnSpPr>
              <a:stCxn id="14" idx="6"/>
              <a:endCxn id="9" idx="2"/>
            </p:cNvCxnSpPr>
            <p:nvPr/>
          </p:nvCxnSpPr>
          <p:spPr>
            <a:xfrm flipV="1">
              <a:off x="2250596" y="4063896"/>
              <a:ext cx="2241824" cy="13005"/>
            </a:xfrm>
            <a:prstGeom prst="curvedConnector3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232661" y="4080894"/>
              <a:ext cx="2304256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author”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78388" y="3604029"/>
            <a:ext cx="1872208" cy="945744"/>
            <a:chOff x="1314492" y="3552166"/>
            <a:chExt cx="1872208" cy="945744"/>
          </a:xfrm>
        </p:grpSpPr>
        <p:sp>
          <p:nvSpPr>
            <p:cNvPr id="14" name="Oval 13"/>
            <p:cNvSpPr/>
            <p:nvPr/>
          </p:nvSpPr>
          <p:spPr>
            <a:xfrm>
              <a:off x="1314492" y="3552166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440506" y="3619355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/>
                <a:t>“This work”</a:t>
              </a:r>
            </a:p>
          </p:txBody>
        </p:sp>
      </p:grpSp>
      <p:cxnSp>
        <p:nvCxnSpPr>
          <p:cNvPr id="16" name="Curved Connector 15"/>
          <p:cNvCxnSpPr>
            <a:stCxn id="6" idx="0"/>
            <a:endCxn id="3" idx="7"/>
          </p:cNvCxnSpPr>
          <p:nvPr/>
        </p:nvCxnSpPr>
        <p:spPr>
          <a:xfrm rot="16200000" flipV="1">
            <a:off x="3802170" y="617806"/>
            <a:ext cx="113354" cy="3730563"/>
          </a:xfrm>
          <a:prstGeom prst="curvedConnector3">
            <a:avLst>
              <a:gd name="adj1" fmla="val 423854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Multiply 17"/>
          <p:cNvSpPr/>
          <p:nvPr/>
        </p:nvSpPr>
        <p:spPr>
          <a:xfrm>
            <a:off x="3263714" y="1647575"/>
            <a:ext cx="1386882" cy="8355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7" name="Group 26"/>
          <p:cNvGrpSpPr/>
          <p:nvPr/>
        </p:nvGrpSpPr>
        <p:grpSpPr>
          <a:xfrm>
            <a:off x="1976417" y="4411272"/>
            <a:ext cx="2790182" cy="1005391"/>
            <a:chOff x="1944199" y="2868461"/>
            <a:chExt cx="2790182" cy="1005391"/>
          </a:xfrm>
        </p:grpSpPr>
        <p:sp>
          <p:nvSpPr>
            <p:cNvPr id="17" name="TextBox 16"/>
            <p:cNvSpPr txBox="1"/>
            <p:nvPr/>
          </p:nvSpPr>
          <p:spPr>
            <a:xfrm>
              <a:off x="2315032" y="3431817"/>
              <a:ext cx="2177388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en-GB" sz="2400" dirty="0" err="1"/>
                <a:t>ex</a:t>
              </a:r>
              <a:r>
                <a:rPr lang="en-GB" sz="2400" dirty="0" err="1" smtClean="0"/>
                <a:t>:“is</a:t>
              </a:r>
              <a:r>
                <a:rPr lang="en-GB" sz="2400" dirty="0" smtClean="0"/>
                <a:t> author of”</a:t>
              </a:r>
              <a:endParaRPr lang="en-GB" sz="2400" dirty="0"/>
            </a:p>
          </p:txBody>
        </p:sp>
        <p:cxnSp>
          <p:nvCxnSpPr>
            <p:cNvPr id="22" name="Curved Connector 21"/>
            <p:cNvCxnSpPr>
              <a:stCxn id="9" idx="3"/>
              <a:endCxn id="14" idx="5"/>
            </p:cNvCxnSpPr>
            <p:nvPr/>
          </p:nvCxnSpPr>
          <p:spPr>
            <a:xfrm rot="5400000" flipH="1">
              <a:off x="3271120" y="1541540"/>
              <a:ext cx="136339" cy="2790182"/>
            </a:xfrm>
            <a:prstGeom prst="curvedConnector3">
              <a:avLst>
                <a:gd name="adj1" fmla="val -314628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5428524" y="2945448"/>
            <a:ext cx="2599860" cy="442035"/>
            <a:chOff x="5428524" y="2945448"/>
            <a:chExt cx="2599860" cy="442035"/>
          </a:xfrm>
        </p:grpSpPr>
        <p:cxnSp>
          <p:nvCxnSpPr>
            <p:cNvPr id="25" name="Curved Connector 24"/>
            <p:cNvCxnSpPr>
              <a:stCxn id="9" idx="0"/>
              <a:endCxn id="6" idx="2"/>
            </p:cNvCxnSpPr>
            <p:nvPr/>
          </p:nvCxnSpPr>
          <p:spPr>
            <a:xfrm rot="5400000" flipH="1" flipV="1">
              <a:off x="5377316" y="3033008"/>
              <a:ext cx="398020" cy="295604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724128" y="2945448"/>
              <a:ext cx="2304256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</a:t>
              </a:r>
              <a:r>
                <a:rPr lang="en-GB" sz="2400" dirty="0" smtClean="0"/>
                <a:t>name”</a:t>
              </a:r>
              <a:endParaRPr lang="en-GB" sz="2400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713197" y="3842878"/>
            <a:ext cx="1891179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“G. J. Dunsire”</a:t>
            </a:r>
            <a:endParaRPr lang="en-GB" sz="24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6305961" y="4063896"/>
            <a:ext cx="2304256" cy="1295081"/>
            <a:chOff x="6305961" y="4063896"/>
            <a:chExt cx="2304256" cy="1295081"/>
          </a:xfrm>
        </p:grpSpPr>
        <p:cxnSp>
          <p:nvCxnSpPr>
            <p:cNvPr id="31" name="Curved Connector 30"/>
            <p:cNvCxnSpPr>
              <a:stCxn id="9" idx="6"/>
              <a:endCxn id="30" idx="2"/>
            </p:cNvCxnSpPr>
            <p:nvPr/>
          </p:nvCxnSpPr>
          <p:spPr>
            <a:xfrm>
              <a:off x="6364628" y="4063896"/>
              <a:ext cx="1294159" cy="221017"/>
            </a:xfrm>
            <a:prstGeom prst="curvedConnector4">
              <a:avLst>
                <a:gd name="adj1" fmla="val 13467"/>
                <a:gd name="adj2" fmla="val 203431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6305961" y="4547610"/>
              <a:ext cx="2304256" cy="811367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r"/>
              <a:r>
                <a:rPr lang="en-GB" sz="2400" dirty="0" err="1"/>
                <a:t>ex:“has</a:t>
              </a:r>
              <a:r>
                <a:rPr lang="en-GB" sz="2400" dirty="0"/>
                <a:t> </a:t>
              </a:r>
              <a:r>
                <a:rPr lang="en-GB" sz="2400" dirty="0" smtClean="0"/>
                <a:t>alternate name”</a:t>
              </a:r>
              <a:endParaRPr lang="en-GB" sz="24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86579" y="5349474"/>
            <a:ext cx="1872208" cy="945744"/>
            <a:chOff x="1835696" y="2987312"/>
            <a:chExt cx="1872208" cy="945744"/>
          </a:xfrm>
        </p:grpSpPr>
        <p:sp>
          <p:nvSpPr>
            <p:cNvPr id="36" name="Oval 35"/>
            <p:cNvSpPr/>
            <p:nvPr/>
          </p:nvSpPr>
          <p:spPr>
            <a:xfrm>
              <a:off x="1835696" y="2987312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961710" y="3054501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 smtClean="0"/>
                <a:t>Scotland</a:t>
              </a:r>
              <a:endParaRPr lang="en-GB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630024" y="4747972"/>
            <a:ext cx="2304256" cy="1724642"/>
            <a:chOff x="3630024" y="4747972"/>
            <a:chExt cx="2304256" cy="1724642"/>
          </a:xfrm>
        </p:grpSpPr>
        <p:cxnSp>
          <p:nvCxnSpPr>
            <p:cNvPr id="38" name="Curved Connector 37"/>
            <p:cNvCxnSpPr>
              <a:stCxn id="9" idx="4"/>
              <a:endCxn id="36" idx="2"/>
            </p:cNvCxnSpPr>
            <p:nvPr/>
          </p:nvCxnSpPr>
          <p:spPr>
            <a:xfrm rot="16200000" flipH="1">
              <a:off x="5070364" y="5106131"/>
              <a:ext cx="1074374" cy="358055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3630024" y="5661247"/>
              <a:ext cx="2304256" cy="811367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en-GB" sz="2400" dirty="0" err="1"/>
                <a:t>ex:“</a:t>
              </a:r>
              <a:r>
                <a:rPr lang="en-GB" sz="2400" dirty="0" err="1" smtClean="0"/>
                <a:t>has</a:t>
              </a:r>
              <a:endParaRPr lang="en-GB" sz="2400" dirty="0" smtClean="0"/>
            </a:p>
            <a:p>
              <a:r>
                <a:rPr lang="en-GB" sz="2400" dirty="0"/>
                <a:t>c</a:t>
              </a:r>
              <a:r>
                <a:rPr lang="en-GB" sz="2400" dirty="0" smtClean="0"/>
                <a:t>ountry of birth”</a:t>
              </a:r>
              <a:endParaRPr lang="en-GB" sz="2400" dirty="0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6218070" y="1470043"/>
            <a:ext cx="2304256" cy="811367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“RDA and the Semantic Web”</a:t>
            </a:r>
            <a:endParaRPr lang="en-GB" sz="24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1976417" y="1421924"/>
            <a:ext cx="4241653" cy="2320607"/>
            <a:chOff x="1976417" y="1421924"/>
            <a:chExt cx="4241653" cy="2320607"/>
          </a:xfrm>
        </p:grpSpPr>
        <p:cxnSp>
          <p:nvCxnSpPr>
            <p:cNvPr id="76" name="Curved Connector 75"/>
            <p:cNvCxnSpPr>
              <a:stCxn id="14" idx="7"/>
              <a:endCxn id="75" idx="1"/>
            </p:cNvCxnSpPr>
            <p:nvPr/>
          </p:nvCxnSpPr>
          <p:spPr>
            <a:xfrm rot="5400000" flipH="1" flipV="1">
              <a:off x="3163842" y="688303"/>
              <a:ext cx="1866803" cy="4241653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4352224" y="1421924"/>
              <a:ext cx="1843768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</a:t>
              </a:r>
              <a:r>
                <a:rPr lang="en-GB" sz="2400" dirty="0" smtClean="0"/>
                <a:t>title”</a:t>
              </a:r>
              <a:endParaRPr lang="en-GB" sz="2400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021051" y="253594"/>
            <a:ext cx="1872208" cy="945744"/>
            <a:chOff x="1835696" y="2987312"/>
            <a:chExt cx="1872208" cy="945744"/>
          </a:xfrm>
        </p:grpSpPr>
        <p:sp>
          <p:nvSpPr>
            <p:cNvPr id="82" name="Oval 81"/>
            <p:cNvSpPr/>
            <p:nvPr/>
          </p:nvSpPr>
          <p:spPr>
            <a:xfrm>
              <a:off x="1835696" y="2987312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961710" y="3054501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/>
                <a:t>“</a:t>
              </a:r>
              <a:r>
                <a:rPr lang="en-GB" sz="2400" dirty="0" smtClean="0"/>
                <a:t>That </a:t>
              </a:r>
              <a:r>
                <a:rPr lang="en-GB" sz="2400" dirty="0"/>
                <a:t>work”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314492" y="1060837"/>
            <a:ext cx="5110142" cy="2543192"/>
            <a:chOff x="1314492" y="1060837"/>
            <a:chExt cx="5110142" cy="2543192"/>
          </a:xfrm>
        </p:grpSpPr>
        <p:cxnSp>
          <p:nvCxnSpPr>
            <p:cNvPr id="86" name="Curved Connector 85"/>
            <p:cNvCxnSpPr>
              <a:stCxn id="14" idx="0"/>
              <a:endCxn id="82" idx="3"/>
            </p:cNvCxnSpPr>
            <p:nvPr/>
          </p:nvCxnSpPr>
          <p:spPr>
            <a:xfrm rot="5400000" flipH="1" flipV="1">
              <a:off x="1033265" y="1342064"/>
              <a:ext cx="2543192" cy="1980738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3322435" y="1132150"/>
              <a:ext cx="3102199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en-GB" sz="2400" dirty="0" err="1"/>
                <a:t>ex:“</a:t>
              </a:r>
              <a:r>
                <a:rPr lang="en-GB" sz="2400" dirty="0" err="1" smtClean="0"/>
                <a:t>has</a:t>
              </a:r>
              <a:r>
                <a:rPr lang="en-GB" sz="2400" dirty="0" smtClean="0"/>
                <a:t> derivative work”</a:t>
              </a:r>
              <a:endParaRPr lang="en-GB" sz="24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04402" y="367560"/>
            <a:ext cx="2516649" cy="3374970"/>
            <a:chOff x="504402" y="367560"/>
            <a:chExt cx="2516649" cy="3374970"/>
          </a:xfrm>
        </p:grpSpPr>
        <p:cxnSp>
          <p:nvCxnSpPr>
            <p:cNvPr id="87" name="Curved Connector 86"/>
            <p:cNvCxnSpPr>
              <a:stCxn id="82" idx="2"/>
              <a:endCxn id="14" idx="1"/>
            </p:cNvCxnSpPr>
            <p:nvPr/>
          </p:nvCxnSpPr>
          <p:spPr>
            <a:xfrm rot="10800000" flipV="1">
              <a:off x="652567" y="726466"/>
              <a:ext cx="2368484" cy="3016064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504402" y="367560"/>
              <a:ext cx="2304256" cy="811367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en-GB" sz="2400" dirty="0" err="1"/>
                <a:t>ex</a:t>
              </a:r>
              <a:r>
                <a:rPr lang="en-GB" sz="2400" dirty="0" err="1" smtClean="0"/>
                <a:t>:“is</a:t>
              </a:r>
              <a:r>
                <a:rPr lang="en-GB" sz="2400" dirty="0" smtClean="0"/>
                <a:t> derivative work of”</a:t>
              </a:r>
              <a:endParaRPr lang="en-GB" sz="2400" dirty="0"/>
            </a:p>
          </p:txBody>
        </p:sp>
      </p:grpSp>
      <p:sp>
        <p:nvSpPr>
          <p:cNvPr id="47" name="Oval 46"/>
          <p:cNvSpPr/>
          <p:nvPr/>
        </p:nvSpPr>
        <p:spPr>
          <a:xfrm>
            <a:off x="504401" y="3684502"/>
            <a:ext cx="1489163" cy="10081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4683941" y="3471329"/>
            <a:ext cx="1489163" cy="12212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5934280" y="5416663"/>
            <a:ext cx="1489163" cy="10081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3066183" y="320783"/>
            <a:ext cx="1715969" cy="10081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4" name="Curved Connector 63"/>
          <p:cNvCxnSpPr>
            <a:stCxn id="36" idx="6"/>
          </p:cNvCxnSpPr>
          <p:nvPr/>
        </p:nvCxnSpPr>
        <p:spPr>
          <a:xfrm flipV="1">
            <a:off x="7658787" y="5517232"/>
            <a:ext cx="657629" cy="305114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endCxn id="36" idx="5"/>
          </p:cNvCxnSpPr>
          <p:nvPr/>
        </p:nvCxnSpPr>
        <p:spPr>
          <a:xfrm rot="10800000">
            <a:off x="7384608" y="6156718"/>
            <a:ext cx="931808" cy="71313"/>
          </a:xfrm>
          <a:prstGeom prst="curvedConnector4">
            <a:avLst>
              <a:gd name="adj1" fmla="val 35288"/>
              <a:gd name="adj2" fmla="val -414774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urved Connector 71"/>
          <p:cNvCxnSpPr>
            <a:stCxn id="82" idx="6"/>
          </p:cNvCxnSpPr>
          <p:nvPr/>
        </p:nvCxnSpPr>
        <p:spPr>
          <a:xfrm flipV="1">
            <a:off x="4893259" y="367560"/>
            <a:ext cx="714292" cy="358906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>
            <a:endCxn id="14" idx="4"/>
          </p:cNvCxnSpPr>
          <p:nvPr/>
        </p:nvCxnSpPr>
        <p:spPr>
          <a:xfrm rot="16200000" flipV="1">
            <a:off x="939365" y="4924901"/>
            <a:ext cx="1272573" cy="522318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urved Connector 77"/>
          <p:cNvCxnSpPr>
            <a:stCxn id="14" idx="3"/>
          </p:cNvCxnSpPr>
          <p:nvPr/>
        </p:nvCxnSpPr>
        <p:spPr>
          <a:xfrm rot="16200000" flipH="1">
            <a:off x="129368" y="4934470"/>
            <a:ext cx="1509449" cy="463051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urved Connector 83"/>
          <p:cNvCxnSpPr>
            <a:stCxn id="36" idx="4"/>
          </p:cNvCxnSpPr>
          <p:nvPr/>
        </p:nvCxnSpPr>
        <p:spPr>
          <a:xfrm rot="5400000">
            <a:off x="6354358" y="6113965"/>
            <a:ext cx="187073" cy="549579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87524" y="152636"/>
            <a:ext cx="8568952" cy="65527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367098" y="994639"/>
            <a:ext cx="6409804" cy="48687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3232064" y="2465871"/>
            <a:ext cx="2679873" cy="19262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3851220" y="2520450"/>
            <a:ext cx="14415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One giant global graph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0421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00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1000"/>
                            </p:stCondLst>
                            <p:childTnLst>
                              <p:par>
                                <p:cTn id="236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500"/>
                            </p:stCondLst>
                            <p:childTnLst>
                              <p:par>
                                <p:cTn id="24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2500"/>
                            </p:stCondLst>
                            <p:childTnLst>
                              <p:par>
                                <p:cTn id="2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3000"/>
                            </p:stCondLst>
                            <p:childTnLst>
                              <p:par>
                                <p:cTn id="2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8" grpId="0" animBg="1"/>
      <p:bldP spid="18" grpId="1" animBg="1"/>
      <p:bldP spid="30" grpId="0" animBg="1"/>
      <p:bldP spid="30" grpId="1" animBg="1"/>
      <p:bldP spid="75" grpId="0" animBg="1"/>
      <p:bldP spid="75" grpId="1" animBg="1"/>
      <p:bldP spid="47" grpId="0" animBg="1"/>
      <p:bldP spid="47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13" grpId="0" animBg="1"/>
      <p:bldP spid="13" grpId="1" animBg="1"/>
      <p:bldP spid="60" grpId="1" animBg="1"/>
      <p:bldP spid="60" grpId="2" animBg="1"/>
      <p:bldP spid="66" grpId="0" animBg="1"/>
      <p:bldP spid="66" grpId="1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580272" y="1471425"/>
            <a:ext cx="1872208" cy="1368152"/>
            <a:chOff x="4492420" y="3379820"/>
            <a:chExt cx="1872208" cy="1368152"/>
          </a:xfrm>
        </p:grpSpPr>
        <p:sp>
          <p:nvSpPr>
            <p:cNvPr id="3" name="Oval 2"/>
            <p:cNvSpPr/>
            <p:nvPr/>
          </p:nvSpPr>
          <p:spPr>
            <a:xfrm>
              <a:off x="4492420" y="3379820"/>
              <a:ext cx="1872208" cy="13681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618434" y="3473547"/>
              <a:ext cx="1620180" cy="1180699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 smtClean="0"/>
                <a:t>Gordon Dunsire</a:t>
              </a:r>
              <a:endParaRPr lang="en-GB" sz="24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320513" y="2155501"/>
            <a:ext cx="2304256" cy="459033"/>
            <a:chOff x="2232661" y="4063896"/>
            <a:chExt cx="2304256" cy="459033"/>
          </a:xfrm>
        </p:grpSpPr>
        <p:cxnSp>
          <p:nvCxnSpPr>
            <p:cNvPr id="6" name="Curved Connector 5"/>
            <p:cNvCxnSpPr>
              <a:stCxn id="9" idx="6"/>
              <a:endCxn id="3" idx="2"/>
            </p:cNvCxnSpPr>
            <p:nvPr/>
          </p:nvCxnSpPr>
          <p:spPr>
            <a:xfrm>
              <a:off x="2250596" y="4063896"/>
              <a:ext cx="2241824" cy="12700"/>
            </a:xfrm>
            <a:prstGeom prst="curvedConnector3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2232661" y="4080894"/>
              <a:ext cx="2304256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author”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66240" y="1682629"/>
            <a:ext cx="1872208" cy="945744"/>
            <a:chOff x="1314492" y="3552166"/>
            <a:chExt cx="1872208" cy="945744"/>
          </a:xfrm>
        </p:grpSpPr>
        <p:sp>
          <p:nvSpPr>
            <p:cNvPr id="9" name="Oval 8"/>
            <p:cNvSpPr/>
            <p:nvPr/>
          </p:nvSpPr>
          <p:spPr>
            <a:xfrm>
              <a:off x="1314492" y="3552166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40506" y="3619355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/>
                <a:t>“This work”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67544" y="476672"/>
            <a:ext cx="40770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Data vs Ontology</a:t>
            </a:r>
            <a:endParaRPr lang="en-GB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7020272" y="1863114"/>
            <a:ext cx="1943994" cy="584775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Data triple</a:t>
            </a:r>
            <a:endParaRPr lang="en-GB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2074" y="3278928"/>
            <a:ext cx="774571" cy="584775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URI</a:t>
            </a:r>
            <a:endParaRPr lang="en-GB" sz="3200" dirty="0"/>
          </a:p>
        </p:txBody>
      </p:sp>
      <p:sp>
        <p:nvSpPr>
          <p:cNvPr id="14" name="Left Arrow 13"/>
          <p:cNvSpPr/>
          <p:nvPr/>
        </p:nvSpPr>
        <p:spPr>
          <a:xfrm>
            <a:off x="6567421" y="1903473"/>
            <a:ext cx="360040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Up Arrow 14"/>
          <p:cNvSpPr/>
          <p:nvPr/>
        </p:nvSpPr>
        <p:spPr>
          <a:xfrm>
            <a:off x="3239200" y="2732107"/>
            <a:ext cx="440320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/>
          <p:cNvGrpSpPr/>
          <p:nvPr/>
        </p:nvGrpSpPr>
        <p:grpSpPr>
          <a:xfrm>
            <a:off x="2338448" y="4689140"/>
            <a:ext cx="2241824" cy="459033"/>
            <a:chOff x="2250596" y="4063896"/>
            <a:chExt cx="2241824" cy="459033"/>
          </a:xfrm>
        </p:grpSpPr>
        <p:cxnSp>
          <p:nvCxnSpPr>
            <p:cNvPr id="20" name="Curved Connector 19"/>
            <p:cNvCxnSpPr>
              <a:stCxn id="23" idx="6"/>
              <a:endCxn id="17" idx="2"/>
            </p:cNvCxnSpPr>
            <p:nvPr/>
          </p:nvCxnSpPr>
          <p:spPr>
            <a:xfrm flipV="1">
              <a:off x="2250596" y="4063896"/>
              <a:ext cx="2241824" cy="13005"/>
            </a:xfrm>
            <a:prstGeom prst="curvedConnector3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598115" y="4080894"/>
              <a:ext cx="1891447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</a:t>
              </a:r>
              <a:r>
                <a:rPr lang="en-GB" sz="2400" dirty="0" smtClean="0"/>
                <a:t>label”</a:t>
              </a:r>
              <a:endParaRPr lang="en-GB" sz="24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66240" y="4229273"/>
            <a:ext cx="1872208" cy="945744"/>
            <a:chOff x="1314492" y="3552166"/>
            <a:chExt cx="1872208" cy="945744"/>
          </a:xfrm>
        </p:grpSpPr>
        <p:sp>
          <p:nvSpPr>
            <p:cNvPr id="23" name="Oval 22"/>
            <p:cNvSpPr/>
            <p:nvPr/>
          </p:nvSpPr>
          <p:spPr>
            <a:xfrm>
              <a:off x="1314492" y="3552166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440506" y="3619355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 err="1" smtClean="0"/>
                <a:t>hasAuthor</a:t>
              </a:r>
              <a:endParaRPr lang="en-GB" sz="24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585077" y="4485120"/>
            <a:ext cx="1867403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“has author”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7079861" y="4229273"/>
            <a:ext cx="1710918" cy="1077218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Ontology</a:t>
            </a:r>
          </a:p>
          <a:p>
            <a:pPr algn="ctr"/>
            <a:r>
              <a:rPr lang="en-GB" sz="3200" dirty="0" smtClean="0"/>
              <a:t>triple</a:t>
            </a:r>
            <a:endParaRPr lang="en-GB" sz="3200" dirty="0"/>
          </a:p>
        </p:txBody>
      </p:sp>
      <p:sp>
        <p:nvSpPr>
          <p:cNvPr id="27" name="Left Arrow 26"/>
          <p:cNvSpPr/>
          <p:nvPr/>
        </p:nvSpPr>
        <p:spPr>
          <a:xfrm>
            <a:off x="6627010" y="4515854"/>
            <a:ext cx="360040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4625287" y="5503853"/>
            <a:ext cx="1867403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“Property”</a:t>
            </a:r>
            <a:endParaRPr lang="en-GB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2064270" y="5036515"/>
            <a:ext cx="2573408" cy="1140266"/>
            <a:chOff x="2084497" y="3626441"/>
            <a:chExt cx="2573408" cy="1140266"/>
          </a:xfrm>
        </p:grpSpPr>
        <p:cxnSp>
          <p:nvCxnSpPr>
            <p:cNvPr id="31" name="Curved Connector 30"/>
            <p:cNvCxnSpPr>
              <a:stCxn id="23" idx="5"/>
              <a:endCxn id="28" idx="1"/>
            </p:cNvCxnSpPr>
            <p:nvPr/>
          </p:nvCxnSpPr>
          <p:spPr>
            <a:xfrm rot="16200000" flipH="1">
              <a:off x="3020828" y="2690110"/>
              <a:ext cx="688355" cy="2561018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353649" y="4324672"/>
              <a:ext cx="2304256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</a:t>
              </a:r>
              <a:r>
                <a:rPr lang="en-GB" sz="2400" dirty="0" smtClean="0"/>
                <a:t>type”</a:t>
              </a:r>
              <a:endParaRPr lang="en-GB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2257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916416" y="1837478"/>
            <a:ext cx="1891447" cy="442035"/>
            <a:chOff x="2250596" y="4046353"/>
            <a:chExt cx="1891447" cy="442035"/>
          </a:xfrm>
        </p:grpSpPr>
        <p:cxnSp>
          <p:nvCxnSpPr>
            <p:cNvPr id="3" name="Curved Connector 2"/>
            <p:cNvCxnSpPr>
              <a:stCxn id="6" idx="6"/>
              <a:endCxn id="8" idx="1"/>
            </p:cNvCxnSpPr>
            <p:nvPr/>
          </p:nvCxnSpPr>
          <p:spPr>
            <a:xfrm>
              <a:off x="2250596" y="4076901"/>
              <a:ext cx="1891447" cy="1"/>
            </a:xfrm>
            <a:prstGeom prst="curvedConnector3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2250596" y="4046353"/>
              <a:ext cx="1891447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</a:t>
              </a:r>
              <a:r>
                <a:rPr lang="en-GB" sz="2400" dirty="0" smtClean="0"/>
                <a:t>label”</a:t>
              </a:r>
              <a:endParaRPr lang="en-GB" sz="24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044208" y="1395154"/>
            <a:ext cx="1872208" cy="945744"/>
            <a:chOff x="1314492" y="3552166"/>
            <a:chExt cx="1872208" cy="945744"/>
          </a:xfrm>
        </p:grpSpPr>
        <p:sp>
          <p:nvSpPr>
            <p:cNvPr id="6" name="Oval 5"/>
            <p:cNvSpPr/>
            <p:nvPr/>
          </p:nvSpPr>
          <p:spPr>
            <a:xfrm>
              <a:off x="1314492" y="3552166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40506" y="3619355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ex:</a:t>
              </a:r>
              <a:endParaRPr lang="en-GB" sz="2400" dirty="0"/>
            </a:p>
            <a:p>
              <a:pPr algn="ctr"/>
              <a:r>
                <a:rPr lang="en-GB" sz="2400" dirty="0" smtClean="0"/>
                <a:t>Property1</a:t>
              </a:r>
              <a:endParaRPr lang="en-GB" sz="2400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807863" y="1647009"/>
            <a:ext cx="2358897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“has </a:t>
            </a:r>
            <a:r>
              <a:rPr lang="en-GB" sz="2400" dirty="0" err="1" smtClean="0"/>
              <a:t>author”@en</a:t>
            </a:r>
            <a:endParaRPr lang="en-GB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2190426" y="2548519"/>
            <a:ext cx="1872208" cy="945744"/>
            <a:chOff x="1314492" y="3552166"/>
            <a:chExt cx="1872208" cy="945744"/>
          </a:xfrm>
        </p:grpSpPr>
        <p:sp>
          <p:nvSpPr>
            <p:cNvPr id="10" name="Oval 9"/>
            <p:cNvSpPr/>
            <p:nvPr/>
          </p:nvSpPr>
          <p:spPr>
            <a:xfrm>
              <a:off x="1314492" y="3552166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440506" y="3619355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ex:</a:t>
              </a:r>
              <a:endParaRPr lang="en-GB" sz="2400" dirty="0"/>
            </a:p>
            <a:p>
              <a:pPr algn="ctr"/>
              <a:r>
                <a:rPr lang="en-GB" sz="2400" dirty="0" smtClean="0"/>
                <a:t>Property2</a:t>
              </a:r>
              <a:endParaRPr lang="en-GB" sz="24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52837" y="2340599"/>
            <a:ext cx="1363603" cy="1550031"/>
            <a:chOff x="2841166" y="2638459"/>
            <a:chExt cx="1363603" cy="1550031"/>
          </a:xfrm>
        </p:grpSpPr>
        <p:cxnSp>
          <p:nvCxnSpPr>
            <p:cNvPr id="13" name="Curved Connector 12"/>
            <p:cNvCxnSpPr>
              <a:endCxn id="10" idx="2"/>
            </p:cNvCxnSpPr>
            <p:nvPr/>
          </p:nvCxnSpPr>
          <p:spPr>
            <a:xfrm rot="16200000" flipH="1">
              <a:off x="3638263" y="2878758"/>
              <a:ext cx="680491" cy="200493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41166" y="2638459"/>
              <a:ext cx="1363603" cy="1550031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en-GB" sz="2400" dirty="0"/>
                <a:t>ex</a:t>
              </a:r>
              <a:r>
                <a:rPr lang="en-GB" sz="2400" dirty="0" smtClean="0"/>
                <a:t>:</a:t>
              </a:r>
            </a:p>
            <a:p>
              <a:r>
                <a:rPr lang="en-GB" sz="2400" dirty="0" smtClean="0"/>
                <a:t>“is sub-</a:t>
              </a:r>
            </a:p>
            <a:p>
              <a:r>
                <a:rPr lang="en-GB" sz="2400" dirty="0" smtClean="0"/>
                <a:t>property</a:t>
              </a:r>
            </a:p>
            <a:p>
              <a:r>
                <a:rPr lang="en-GB" sz="2400" dirty="0" smtClean="0"/>
                <a:t>of”</a:t>
              </a:r>
              <a:endParaRPr lang="en-GB" sz="24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906619" y="2800374"/>
            <a:ext cx="2520281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“has </a:t>
            </a:r>
            <a:r>
              <a:rPr lang="en-GB" sz="2400" dirty="0" err="1" smtClean="0"/>
              <a:t>creator”@en</a:t>
            </a:r>
            <a:endParaRPr lang="en-GB" sz="24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3985017" y="3011067"/>
            <a:ext cx="1921602" cy="442035"/>
            <a:chOff x="5176498" y="1232099"/>
            <a:chExt cx="1921602" cy="442035"/>
          </a:xfrm>
        </p:grpSpPr>
        <p:cxnSp>
          <p:nvCxnSpPr>
            <p:cNvPr id="17" name="Curved Connector 16"/>
            <p:cNvCxnSpPr>
              <a:stCxn id="10" idx="6"/>
              <a:endCxn id="15" idx="1"/>
            </p:cNvCxnSpPr>
            <p:nvPr/>
          </p:nvCxnSpPr>
          <p:spPr>
            <a:xfrm>
              <a:off x="5254115" y="1242423"/>
              <a:ext cx="1843985" cy="1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176498" y="1232099"/>
              <a:ext cx="1898594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</a:t>
              </a:r>
              <a:r>
                <a:rPr lang="en-GB" sz="2400" dirty="0" smtClean="0"/>
                <a:t>label”</a:t>
              </a:r>
              <a:endParaRPr lang="en-GB" sz="24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67544" y="476672"/>
            <a:ext cx="68657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Inference rules: sub-property</a:t>
            </a:r>
            <a:endParaRPr lang="en-GB" sz="44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1975163" y="4094140"/>
            <a:ext cx="1872208" cy="945744"/>
            <a:chOff x="1835696" y="2987312"/>
            <a:chExt cx="1872208" cy="945744"/>
          </a:xfrm>
        </p:grpSpPr>
        <p:sp>
          <p:nvSpPr>
            <p:cNvPr id="34" name="Oval 33"/>
            <p:cNvSpPr/>
            <p:nvPr/>
          </p:nvSpPr>
          <p:spPr>
            <a:xfrm>
              <a:off x="1835696" y="2987312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1710" y="3054501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/>
                <a:t>“This work”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014632" y="4345995"/>
            <a:ext cx="2304256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“Gordon Dunsire”</a:t>
            </a:r>
            <a:endParaRPr lang="en-GB" sz="24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3847371" y="4128800"/>
            <a:ext cx="2167261" cy="442035"/>
            <a:chOff x="2267744" y="2322570"/>
            <a:chExt cx="2167261" cy="442035"/>
          </a:xfrm>
        </p:grpSpPr>
        <p:cxnSp>
          <p:nvCxnSpPr>
            <p:cNvPr id="38" name="Curved Connector 37"/>
            <p:cNvCxnSpPr>
              <a:stCxn id="34" idx="6"/>
              <a:endCxn id="36" idx="1"/>
            </p:cNvCxnSpPr>
            <p:nvPr/>
          </p:nvCxnSpPr>
          <p:spPr>
            <a:xfrm>
              <a:off x="2267744" y="2760782"/>
              <a:ext cx="2167261" cy="1"/>
            </a:xfrm>
            <a:prstGeom prst="curvedConnector3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267744" y="2322570"/>
              <a:ext cx="2167261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author”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989931" y="5338556"/>
            <a:ext cx="1872208" cy="945744"/>
            <a:chOff x="1835696" y="2987312"/>
            <a:chExt cx="1872208" cy="945744"/>
          </a:xfrm>
        </p:grpSpPr>
        <p:sp>
          <p:nvSpPr>
            <p:cNvPr id="46" name="Oval 45"/>
            <p:cNvSpPr/>
            <p:nvPr/>
          </p:nvSpPr>
          <p:spPr>
            <a:xfrm>
              <a:off x="1835696" y="2987312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61710" y="3054501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/>
                <a:t>“This work”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6029400" y="5590411"/>
            <a:ext cx="2304256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“Gordon Dunsire”</a:t>
            </a:r>
            <a:endParaRPr lang="en-GB" sz="24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3862139" y="5373216"/>
            <a:ext cx="2167261" cy="442035"/>
            <a:chOff x="2267744" y="2322570"/>
            <a:chExt cx="2167261" cy="442035"/>
          </a:xfrm>
        </p:grpSpPr>
        <p:cxnSp>
          <p:nvCxnSpPr>
            <p:cNvPr id="50" name="Curved Connector 49"/>
            <p:cNvCxnSpPr>
              <a:stCxn id="46" idx="6"/>
              <a:endCxn id="48" idx="1"/>
            </p:cNvCxnSpPr>
            <p:nvPr/>
          </p:nvCxnSpPr>
          <p:spPr>
            <a:xfrm>
              <a:off x="2267744" y="2760782"/>
              <a:ext cx="2167261" cy="1"/>
            </a:xfrm>
            <a:prstGeom prst="curvedConnector3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2267744" y="2322570"/>
              <a:ext cx="2167261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ex:“has</a:t>
              </a:r>
              <a:r>
                <a:rPr lang="en-GB" sz="2400" dirty="0"/>
                <a:t> </a:t>
              </a:r>
              <a:r>
                <a:rPr lang="en-GB" sz="2400" dirty="0" smtClean="0"/>
                <a:t>creator</a:t>
              </a:r>
              <a:r>
                <a:rPr lang="en-GB" sz="2400" dirty="0"/>
                <a:t>”</a:t>
              </a:r>
            </a:p>
          </p:txBody>
        </p:sp>
      </p:grpSp>
      <p:sp>
        <p:nvSpPr>
          <p:cNvPr id="54" name="Cross 53"/>
          <p:cNvSpPr/>
          <p:nvPr/>
        </p:nvSpPr>
        <p:spPr>
          <a:xfrm>
            <a:off x="952837" y="4345995"/>
            <a:ext cx="442113" cy="442035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Bent Arrow 54"/>
          <p:cNvSpPr/>
          <p:nvPr/>
        </p:nvSpPr>
        <p:spPr>
          <a:xfrm flipV="1">
            <a:off x="1044207" y="5280882"/>
            <a:ext cx="442113" cy="62670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Down Arrow 56"/>
          <p:cNvSpPr/>
          <p:nvPr/>
        </p:nvSpPr>
        <p:spPr>
          <a:xfrm>
            <a:off x="4790817" y="4809016"/>
            <a:ext cx="286993" cy="5505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54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36" grpId="0" animBg="1"/>
      <p:bldP spid="48" grpId="0" animBg="1"/>
      <p:bldP spid="54" grpId="0" animBg="1"/>
      <p:bldP spid="55" grpId="0" animBg="1"/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70110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RDF vocabularies: DCT + RDFS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527803"/>
            <a:ext cx="5695598" cy="584775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Dublin Core Terms + RDF Schema</a:t>
            </a:r>
            <a:endParaRPr lang="en-GB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1506075" y="2707922"/>
            <a:ext cx="1460440" cy="797487"/>
            <a:chOff x="1758296" y="2847206"/>
            <a:chExt cx="1460440" cy="797487"/>
          </a:xfrm>
        </p:grpSpPr>
        <p:cxnSp>
          <p:nvCxnSpPr>
            <p:cNvPr id="5" name="Curved Connector 4"/>
            <p:cNvCxnSpPr>
              <a:stCxn id="8" idx="0"/>
              <a:endCxn id="10" idx="1"/>
            </p:cNvCxnSpPr>
            <p:nvPr/>
          </p:nvCxnSpPr>
          <p:spPr>
            <a:xfrm rot="5400000" flipH="1" flipV="1">
              <a:off x="2378829" y="2804786"/>
              <a:ext cx="354338" cy="1325475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758296" y="2847206"/>
              <a:ext cx="1460440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r</a:t>
              </a:r>
              <a:r>
                <a:rPr lang="en-GB" sz="2400" dirty="0" err="1" smtClean="0"/>
                <a:t>dfs:label</a:t>
              </a:r>
              <a:endParaRPr lang="en-GB" sz="24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18353" y="3505408"/>
            <a:ext cx="1445374" cy="945744"/>
            <a:chOff x="1471527" y="3552166"/>
            <a:chExt cx="1445374" cy="945744"/>
          </a:xfrm>
        </p:grpSpPr>
        <p:sp>
          <p:nvSpPr>
            <p:cNvPr id="8" name="Oval 7"/>
            <p:cNvSpPr/>
            <p:nvPr/>
          </p:nvSpPr>
          <p:spPr>
            <a:xfrm>
              <a:off x="1498364" y="3552166"/>
              <a:ext cx="1391700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471527" y="3619355"/>
              <a:ext cx="1445374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dcterms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/>
                <a:t>c</a:t>
              </a:r>
              <a:r>
                <a:rPr lang="en-GB" sz="2400" dirty="0" smtClean="0"/>
                <a:t>reator</a:t>
              </a:r>
              <a:endParaRPr lang="en-GB" sz="24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966515" y="2930052"/>
            <a:ext cx="1486720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“Creator”</a:t>
            </a:r>
            <a:endParaRPr lang="en-GB" sz="24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3968772" y="3505408"/>
            <a:ext cx="1537780" cy="945744"/>
            <a:chOff x="1502331" y="3552166"/>
            <a:chExt cx="1537780" cy="945744"/>
          </a:xfrm>
        </p:grpSpPr>
        <p:sp>
          <p:nvSpPr>
            <p:cNvPr id="12" name="Oval 11"/>
            <p:cNvSpPr/>
            <p:nvPr/>
          </p:nvSpPr>
          <p:spPr>
            <a:xfrm>
              <a:off x="1502331" y="3552166"/>
              <a:ext cx="1537780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546163" y="3619355"/>
              <a:ext cx="1450117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dcterms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Agent</a:t>
              </a:r>
              <a:endParaRPr lang="en-GB" sz="2400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043608" y="2930052"/>
            <a:ext cx="1203059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“Agent”</a:t>
            </a:r>
            <a:endParaRPr lang="en-GB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4585161" y="2709035"/>
            <a:ext cx="1463904" cy="796373"/>
            <a:chOff x="5607659" y="-755208"/>
            <a:chExt cx="1463904" cy="796373"/>
          </a:xfrm>
        </p:grpSpPr>
        <p:cxnSp>
          <p:nvCxnSpPr>
            <p:cNvPr id="19" name="Curved Connector 18"/>
            <p:cNvCxnSpPr>
              <a:stCxn id="12" idx="0"/>
              <a:endCxn id="17" idx="1"/>
            </p:cNvCxnSpPr>
            <p:nvPr/>
          </p:nvCxnSpPr>
          <p:spPr>
            <a:xfrm rot="5400000" flipH="1" flipV="1">
              <a:off x="6235964" y="-788977"/>
              <a:ext cx="354338" cy="1305946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607659" y="-755208"/>
              <a:ext cx="1463904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r</a:t>
              </a:r>
              <a:r>
                <a:rPr lang="en-GB" sz="2400" dirty="0" err="1" smtClean="0"/>
                <a:t>dfs:label</a:t>
              </a:r>
              <a:endParaRPr lang="en-GB" sz="24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336890" y="3978280"/>
            <a:ext cx="1631882" cy="448385"/>
            <a:chOff x="1478615" y="1764523"/>
            <a:chExt cx="1631882" cy="448385"/>
          </a:xfrm>
        </p:grpSpPr>
        <p:cxnSp>
          <p:nvCxnSpPr>
            <p:cNvPr id="44" name="Curved Connector 43"/>
            <p:cNvCxnSpPr>
              <a:stCxn id="8" idx="6"/>
              <a:endCxn id="12" idx="2"/>
            </p:cNvCxnSpPr>
            <p:nvPr/>
          </p:nvCxnSpPr>
          <p:spPr>
            <a:xfrm>
              <a:off x="1478615" y="1764523"/>
              <a:ext cx="1631882" cy="12700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1650057" y="1770873"/>
              <a:ext cx="1460440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rdfs:range</a:t>
              </a:r>
              <a:endParaRPr lang="en-GB" sz="2400" dirty="0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6049065" y="4249563"/>
            <a:ext cx="2167943" cy="1180699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/>
              <a:t>“A resource that acts or has the power to act.”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4167449" y="4451151"/>
            <a:ext cx="1881616" cy="836053"/>
            <a:chOff x="4563276" y="-687612"/>
            <a:chExt cx="1881616" cy="836053"/>
          </a:xfrm>
        </p:grpSpPr>
        <p:cxnSp>
          <p:nvCxnSpPr>
            <p:cNvPr id="51" name="Curved Connector 50"/>
            <p:cNvCxnSpPr>
              <a:stCxn id="12" idx="4"/>
              <a:endCxn id="49" idx="1"/>
            </p:cNvCxnSpPr>
            <p:nvPr/>
          </p:nvCxnSpPr>
          <p:spPr>
            <a:xfrm rot="16200000" flipH="1">
              <a:off x="5594810" y="-1148933"/>
              <a:ext cx="388761" cy="1311403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4563276" y="-293594"/>
              <a:ext cx="1876159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rdfs:comment</a:t>
              </a:r>
              <a:endParaRPr lang="en-GB" sz="2400" dirty="0"/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731151" y="5733256"/>
            <a:ext cx="2597571" cy="584775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Source of URIs</a:t>
            </a:r>
            <a:endParaRPr lang="en-GB" sz="3200" dirty="0"/>
          </a:p>
        </p:txBody>
      </p:sp>
      <p:cxnSp>
        <p:nvCxnSpPr>
          <p:cNvPr id="89" name="Straight Arrow Connector 88"/>
          <p:cNvCxnSpPr>
            <a:stCxn id="88" idx="0"/>
            <a:endCxn id="9" idx="2"/>
          </p:cNvCxnSpPr>
          <p:nvPr/>
        </p:nvCxnSpPr>
        <p:spPr>
          <a:xfrm flipH="1" flipV="1">
            <a:off x="1641040" y="4383964"/>
            <a:ext cx="388897" cy="1349292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88" idx="0"/>
            <a:endCxn id="6" idx="2"/>
          </p:cNvCxnSpPr>
          <p:nvPr/>
        </p:nvCxnSpPr>
        <p:spPr>
          <a:xfrm flipV="1">
            <a:off x="2029937" y="3149957"/>
            <a:ext cx="206358" cy="2583299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88" idx="0"/>
            <a:endCxn id="45" idx="2"/>
          </p:cNvCxnSpPr>
          <p:nvPr/>
        </p:nvCxnSpPr>
        <p:spPr>
          <a:xfrm flipV="1">
            <a:off x="2029937" y="4426665"/>
            <a:ext cx="1208615" cy="1306591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88" idx="0"/>
            <a:endCxn id="13" idx="2"/>
          </p:cNvCxnSpPr>
          <p:nvPr/>
        </p:nvCxnSpPr>
        <p:spPr>
          <a:xfrm flipV="1">
            <a:off x="2029937" y="4383964"/>
            <a:ext cx="2707726" cy="1349292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88" idx="0"/>
            <a:endCxn id="52" idx="2"/>
          </p:cNvCxnSpPr>
          <p:nvPr/>
        </p:nvCxnSpPr>
        <p:spPr>
          <a:xfrm flipV="1">
            <a:off x="2029937" y="5287204"/>
            <a:ext cx="3075592" cy="446052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902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7" grpId="0" animBg="1"/>
      <p:bldP spid="49" grpId="0" animBg="1"/>
      <p:bldP spid="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51722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Inference rules: range</a:t>
            </a:r>
            <a:endParaRPr lang="en-GB" sz="44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774664" y="1704201"/>
            <a:ext cx="1445374" cy="945744"/>
            <a:chOff x="1471527" y="3552166"/>
            <a:chExt cx="1445374" cy="945744"/>
          </a:xfrm>
        </p:grpSpPr>
        <p:sp>
          <p:nvSpPr>
            <p:cNvPr id="33" name="Oval 32"/>
            <p:cNvSpPr/>
            <p:nvPr/>
          </p:nvSpPr>
          <p:spPr>
            <a:xfrm>
              <a:off x="1498364" y="3552166"/>
              <a:ext cx="1391700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471527" y="3619355"/>
              <a:ext cx="1445374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dcterms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/>
                <a:t>c</a:t>
              </a:r>
              <a:r>
                <a:rPr lang="en-GB" sz="2400" dirty="0" smtClean="0"/>
                <a:t>reator</a:t>
              </a:r>
              <a:endParaRPr lang="en-GB" sz="24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825083" y="1704201"/>
            <a:ext cx="1537780" cy="945744"/>
            <a:chOff x="1502331" y="3552166"/>
            <a:chExt cx="1537780" cy="945744"/>
          </a:xfrm>
        </p:grpSpPr>
        <p:sp>
          <p:nvSpPr>
            <p:cNvPr id="36" name="Oval 35"/>
            <p:cNvSpPr/>
            <p:nvPr/>
          </p:nvSpPr>
          <p:spPr>
            <a:xfrm>
              <a:off x="1502331" y="3552166"/>
              <a:ext cx="1537780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546163" y="3619355"/>
              <a:ext cx="1450117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dcterms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agent</a:t>
              </a:r>
              <a:endParaRPr lang="en-GB" sz="24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220038" y="2177073"/>
            <a:ext cx="1605045" cy="448385"/>
            <a:chOff x="1505452" y="1764523"/>
            <a:chExt cx="1605045" cy="448385"/>
          </a:xfrm>
        </p:grpSpPr>
        <p:cxnSp>
          <p:nvCxnSpPr>
            <p:cNvPr id="39" name="Curved Connector 38"/>
            <p:cNvCxnSpPr>
              <a:stCxn id="34" idx="3"/>
              <a:endCxn id="36" idx="2"/>
            </p:cNvCxnSpPr>
            <p:nvPr/>
          </p:nvCxnSpPr>
          <p:spPr>
            <a:xfrm flipV="1">
              <a:off x="1505452" y="1764523"/>
              <a:ext cx="1605045" cy="1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650057" y="1770873"/>
              <a:ext cx="1460440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rdfs:range</a:t>
              </a:r>
              <a:endParaRPr lang="en-GB" sz="2400" dirty="0"/>
            </a:p>
          </p:txBody>
        </p:sp>
      </p:grpSp>
      <p:sp>
        <p:nvSpPr>
          <p:cNvPr id="46" name="Cross 45"/>
          <p:cNvSpPr/>
          <p:nvPr/>
        </p:nvSpPr>
        <p:spPr>
          <a:xfrm>
            <a:off x="1096367" y="3550556"/>
            <a:ext cx="442113" cy="442035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7" name="Group 46"/>
          <p:cNvGrpSpPr/>
          <p:nvPr/>
        </p:nvGrpSpPr>
        <p:grpSpPr>
          <a:xfrm>
            <a:off x="6084168" y="3087497"/>
            <a:ext cx="1872208" cy="1368152"/>
            <a:chOff x="4492420" y="3379820"/>
            <a:chExt cx="1872208" cy="1368152"/>
          </a:xfrm>
        </p:grpSpPr>
        <p:sp>
          <p:nvSpPr>
            <p:cNvPr id="48" name="Oval 47"/>
            <p:cNvSpPr/>
            <p:nvPr/>
          </p:nvSpPr>
          <p:spPr>
            <a:xfrm>
              <a:off x="4492420" y="3379820"/>
              <a:ext cx="1872208" cy="13681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618434" y="3473547"/>
              <a:ext cx="1620180" cy="1180699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 smtClean="0"/>
                <a:t>Gordon Dunsire</a:t>
              </a:r>
              <a:endParaRPr lang="en-GB" sz="24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824409" y="3771573"/>
            <a:ext cx="2304256" cy="459033"/>
            <a:chOff x="2232661" y="4063896"/>
            <a:chExt cx="2304256" cy="459033"/>
          </a:xfrm>
        </p:grpSpPr>
        <p:cxnSp>
          <p:nvCxnSpPr>
            <p:cNvPr id="55" name="Curved Connector 54"/>
            <p:cNvCxnSpPr>
              <a:stCxn id="58" idx="6"/>
              <a:endCxn id="48" idx="2"/>
            </p:cNvCxnSpPr>
            <p:nvPr/>
          </p:nvCxnSpPr>
          <p:spPr>
            <a:xfrm>
              <a:off x="2250596" y="4063896"/>
              <a:ext cx="2241824" cy="12700"/>
            </a:xfrm>
            <a:prstGeom prst="curvedConnector3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2232661" y="4080894"/>
              <a:ext cx="2304256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/>
                <a:t>d</a:t>
              </a:r>
              <a:r>
                <a:rPr lang="en-GB" sz="2400" dirty="0" err="1" smtClean="0"/>
                <a:t>cterms:creator</a:t>
              </a:r>
              <a:endParaRPr lang="en-GB" sz="24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970136" y="3298701"/>
            <a:ext cx="1872208" cy="945744"/>
            <a:chOff x="1314492" y="3552166"/>
            <a:chExt cx="1872208" cy="945744"/>
          </a:xfrm>
        </p:grpSpPr>
        <p:sp>
          <p:nvSpPr>
            <p:cNvPr id="58" name="Oval 57"/>
            <p:cNvSpPr/>
            <p:nvPr/>
          </p:nvSpPr>
          <p:spPr>
            <a:xfrm>
              <a:off x="1314492" y="3552166"/>
              <a:ext cx="1872208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440506" y="3619355"/>
              <a:ext cx="1620180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/>
                <a:t>“This work”</a:t>
              </a:r>
            </a:p>
          </p:txBody>
        </p:sp>
      </p:grpSp>
      <p:sp>
        <p:nvSpPr>
          <p:cNvPr id="60" name="Bent Arrow 59"/>
          <p:cNvSpPr/>
          <p:nvPr/>
        </p:nvSpPr>
        <p:spPr>
          <a:xfrm flipV="1">
            <a:off x="1088039" y="4908807"/>
            <a:ext cx="442113" cy="62670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1945069" y="4538081"/>
            <a:ext cx="1872208" cy="1368152"/>
            <a:chOff x="4492420" y="3379820"/>
            <a:chExt cx="1872208" cy="1368152"/>
          </a:xfrm>
        </p:grpSpPr>
        <p:sp>
          <p:nvSpPr>
            <p:cNvPr id="62" name="Oval 61"/>
            <p:cNvSpPr/>
            <p:nvPr/>
          </p:nvSpPr>
          <p:spPr>
            <a:xfrm>
              <a:off x="4492420" y="3379820"/>
              <a:ext cx="1872208" cy="13681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618434" y="3473547"/>
              <a:ext cx="1620180" cy="1180699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/>
                <a:t>ex:</a:t>
              </a:r>
            </a:p>
            <a:p>
              <a:pPr algn="ctr"/>
              <a:r>
                <a:rPr lang="en-GB" sz="2400" dirty="0" smtClean="0"/>
                <a:t>Gordon Dunsire</a:t>
              </a:r>
              <a:endParaRPr lang="en-GB" sz="2400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817277" y="5199825"/>
            <a:ext cx="1665215" cy="442035"/>
            <a:chOff x="2141243" y="3669489"/>
            <a:chExt cx="1665215" cy="442035"/>
          </a:xfrm>
        </p:grpSpPr>
        <p:cxnSp>
          <p:nvCxnSpPr>
            <p:cNvPr id="65" name="Curved Connector 64"/>
            <p:cNvCxnSpPr>
              <a:stCxn id="62" idx="6"/>
              <a:endCxn id="71" idx="2"/>
            </p:cNvCxnSpPr>
            <p:nvPr/>
          </p:nvCxnSpPr>
          <p:spPr>
            <a:xfrm>
              <a:off x="2141243" y="3691821"/>
              <a:ext cx="1665215" cy="12700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2260164" y="3669489"/>
              <a:ext cx="1546294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rdfs:type</a:t>
              </a:r>
              <a:endParaRPr lang="en-GB" sz="2400" dirty="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482492" y="4749285"/>
            <a:ext cx="1537780" cy="945744"/>
            <a:chOff x="1502331" y="3552166"/>
            <a:chExt cx="1537780" cy="945744"/>
          </a:xfrm>
        </p:grpSpPr>
        <p:sp>
          <p:nvSpPr>
            <p:cNvPr id="71" name="Oval 70"/>
            <p:cNvSpPr/>
            <p:nvPr/>
          </p:nvSpPr>
          <p:spPr>
            <a:xfrm>
              <a:off x="1502331" y="3552166"/>
              <a:ext cx="1537780" cy="94574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546163" y="3619355"/>
              <a:ext cx="1450117" cy="8113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err="1" smtClean="0"/>
                <a:t>dcterms</a:t>
              </a:r>
              <a:r>
                <a:rPr lang="en-GB" sz="2400" dirty="0" smtClean="0"/>
                <a:t>:</a:t>
              </a:r>
              <a:endParaRPr lang="en-GB" sz="2400" dirty="0"/>
            </a:p>
            <a:p>
              <a:pPr algn="ctr"/>
              <a:r>
                <a:rPr lang="en-GB" sz="2400" dirty="0" smtClean="0"/>
                <a:t>Agent</a:t>
              </a:r>
              <a:endParaRPr lang="en-GB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655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60" grpId="0" animBg="1"/>
    </p:bld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958</TotalTime>
  <Words>942</Words>
  <Application>Microsoft Office PowerPoint</Application>
  <PresentationFormat>On-screen Show (4:3)</PresentationFormat>
  <Paragraphs>281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GordonPPT</vt:lpstr>
      <vt:lpstr>RDA and Linked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Benefits expected from London 2007 meeting</vt:lpstr>
      <vt:lpstr>Activities 2007-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 do (from 2007 …)</vt:lpstr>
      <vt:lpstr>To do (from now)</vt:lpstr>
      <vt:lpstr>Achievements: 5+ years 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RDA and the semantic Web</dc:title>
  <dc:creator>Gordon Dunsire</dc:creator>
  <cp:lastModifiedBy>Gordon Dunsire</cp:lastModifiedBy>
  <cp:revision>113</cp:revision>
  <dcterms:created xsi:type="dcterms:W3CDTF">2013-12-14T17:04:34Z</dcterms:created>
  <dcterms:modified xsi:type="dcterms:W3CDTF">2014-03-23T23:26:31Z</dcterms:modified>
</cp:coreProperties>
</file>