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9" r:id="rId4"/>
    <p:sldId id="269" r:id="rId5"/>
    <p:sldId id="260" r:id="rId6"/>
    <p:sldId id="263" r:id="rId7"/>
    <p:sldId id="266" r:id="rId8"/>
    <p:sldId id="264" r:id="rId9"/>
    <p:sldId id="261" r:id="rId10"/>
    <p:sldId id="267" r:id="rId11"/>
    <p:sldId id="262" r:id="rId12"/>
    <p:sldId id="270" r:id="rId13"/>
    <p:sldId id="268" r:id="rId14"/>
    <p:sldId id="25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B12E6-B743-4C0A-8133-B7315848927D}" type="datetimeFigureOut">
              <a:rPr lang="en-GB" smtClean="0"/>
              <a:t>25/11/2013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F2D8E-B08B-4EA3-9340-51DB2521D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561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E863BC-C21B-4450-9E09-F9187EAAE631}" type="slidenum">
              <a:rPr lang="en-GB"/>
              <a:pPr/>
              <a:t>7</a:t>
            </a:fld>
            <a:endParaRPr lang="en-GB"/>
          </a:p>
        </p:txBody>
      </p:sp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27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A661DA32-F051-45ED-AD45-6D011F17C37D}" type="slidenum">
              <a:rPr lang="en-US" sz="1200">
                <a:cs typeface="Arial" pitchFamily="34" charset="0"/>
              </a:rPr>
              <a:pPr algn="r"/>
              <a:t>7</a:t>
            </a:fld>
            <a:endParaRPr lang="en-US" sz="120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CF1E-AE86-4C59-819B-65CE8355E903}" type="datetimeFigureOut">
              <a:rPr lang="en-GB" smtClean="0"/>
              <a:t>25/11/2013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6FF7CF1E-AE86-4C59-819B-65CE8355E903}" type="datetimeFigureOut">
              <a:rPr lang="en-GB" smtClean="0"/>
              <a:t>25/11/2013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6FF7CF1E-AE86-4C59-819B-65CE8355E903}" type="datetimeFigureOut">
              <a:rPr lang="en-GB" smtClean="0"/>
              <a:t>25/11/2013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6FF7CF1E-AE86-4C59-819B-65CE8355E903}" type="datetimeFigureOut">
              <a:rPr lang="en-GB" smtClean="0"/>
              <a:t>25/11/2013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sk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822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fld id="{6FF7CF1E-AE86-4C59-819B-65CE8355E903}" type="datetimeFigureOut">
              <a:rPr lang="en-GB" smtClean="0"/>
              <a:t>25/11/2013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00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800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400" kern="1200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gif"/><Relationship Id="rId18" Type="http://schemas.openxmlformats.org/officeDocument/2006/relationships/image" Target="../media/image18.jpg"/><Relationship Id="rId3" Type="http://schemas.openxmlformats.org/officeDocument/2006/relationships/image" Target="../media/image3.jpg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17" Type="http://schemas.openxmlformats.org/officeDocument/2006/relationships/image" Target="../media/image17.jpg"/><Relationship Id="rId2" Type="http://schemas.openxmlformats.org/officeDocument/2006/relationships/image" Target="../media/image2.gif"/><Relationship Id="rId16" Type="http://schemas.openxmlformats.org/officeDocument/2006/relationships/image" Target="../media/image16.gif"/><Relationship Id="rId20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5" Type="http://schemas.openxmlformats.org/officeDocument/2006/relationships/image" Target="../media/image15.gif"/><Relationship Id="rId10" Type="http://schemas.openxmlformats.org/officeDocument/2006/relationships/image" Target="../media/image10.jpg"/><Relationship Id="rId19" Type="http://schemas.openxmlformats.org/officeDocument/2006/relationships/image" Target="../media/image19.gif"/><Relationship Id="rId4" Type="http://schemas.openxmlformats.org/officeDocument/2006/relationships/image" Target="../media/image4.jpg"/><Relationship Id="rId9" Type="http://schemas.openxmlformats.org/officeDocument/2006/relationships/image" Target="../media/image9.gif"/><Relationship Id="rId1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RDA and libraries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3886200"/>
            <a:ext cx="7128792" cy="1752600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Gordon Dunsire</a:t>
            </a:r>
          </a:p>
          <a:p>
            <a:r>
              <a:rPr lang="en-GB" dirty="0" smtClean="0"/>
              <a:t>Presented at a </a:t>
            </a:r>
            <a:r>
              <a:rPr lang="en-GB" dirty="0" smtClean="0"/>
              <a:t>JISC Regional Support Centre Scotland </a:t>
            </a:r>
            <a:r>
              <a:rPr lang="en-GB" dirty="0" smtClean="0"/>
              <a:t>webinar, </a:t>
            </a:r>
            <a:r>
              <a:rPr lang="en-GB" dirty="0" smtClean="0"/>
              <a:t>27 November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710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Long-term impact on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WEMI records reduce duplication, but require new workflows</a:t>
            </a:r>
          </a:p>
          <a:p>
            <a:pPr lvl="1"/>
            <a:r>
              <a:rPr lang="en-GB" dirty="0" smtClean="0"/>
              <a:t>Attach a new Manifestation record to an existing Expression record</a:t>
            </a:r>
          </a:p>
          <a:p>
            <a:r>
              <a:rPr lang="en-GB" dirty="0" smtClean="0"/>
              <a:t>Publisher and machine-generated metadata part of the immediate RDA environment</a:t>
            </a:r>
          </a:p>
          <a:p>
            <a:pPr lvl="1"/>
            <a:r>
              <a:rPr lang="en-GB" dirty="0" smtClean="0"/>
              <a:t>Extension of shared cataloguing infrastructure</a:t>
            </a:r>
          </a:p>
          <a:p>
            <a:r>
              <a:rPr lang="en-GB" dirty="0" smtClean="0"/>
              <a:t>Or will it be something completely different?</a:t>
            </a:r>
          </a:p>
        </p:txBody>
      </p:sp>
    </p:spTree>
    <p:extLst>
      <p:ext uri="{BB962C8B-B14F-4D97-AF65-F5344CB8AC3E}">
        <p14:creationId xmlns:p14="http://schemas.microsoft.com/office/powerpoint/2010/main" val="211149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RDA environment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Alignment/interoperability with MARC 21 and International Standard Bibliographic Description (ISBD)</a:t>
            </a:r>
          </a:p>
          <a:p>
            <a:pPr lvl="1"/>
            <a:r>
              <a:rPr lang="en-GB" dirty="0" smtClean="0"/>
              <a:t>Also ONIX (Publishing industry) content and carrier types via the RDA/ONIX Framework</a:t>
            </a:r>
          </a:p>
          <a:p>
            <a:r>
              <a:rPr lang="en-GB" dirty="0" smtClean="0"/>
              <a:t>Adoption beyond the Anglo-American axis</a:t>
            </a:r>
          </a:p>
          <a:p>
            <a:pPr lvl="1"/>
            <a:r>
              <a:rPr lang="en-GB" dirty="0" smtClean="0"/>
              <a:t>Germany and other European countries, etc.</a:t>
            </a:r>
          </a:p>
          <a:p>
            <a:r>
              <a:rPr lang="en-GB" dirty="0" smtClean="0"/>
              <a:t>Translations into French and German</a:t>
            </a:r>
          </a:p>
          <a:p>
            <a:pPr lvl="1"/>
            <a:r>
              <a:rPr lang="en-GB" dirty="0" smtClean="0"/>
              <a:t>Spanish on the way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54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RDA and linked data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7581900" cy="4905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90" y="1916832"/>
            <a:ext cx="6124575" cy="4095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88840"/>
            <a:ext cx="7058025" cy="46958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59887" y="1465620"/>
            <a:ext cx="3127331" cy="523220"/>
          </a:xfrm>
          <a:prstGeom prst="rect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http://rdvocab.info/</a:t>
            </a:r>
          </a:p>
        </p:txBody>
      </p:sp>
    </p:spTree>
    <p:extLst>
      <p:ext uri="{BB962C8B-B14F-4D97-AF65-F5344CB8AC3E}">
        <p14:creationId xmlns:p14="http://schemas.microsoft.com/office/powerpoint/2010/main" val="424479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271462"/>
            <a:ext cx="7962900" cy="6315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1985" y="817384"/>
            <a:ext cx="4872809" cy="523220"/>
          </a:xfrm>
          <a:prstGeom prst="rect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http://www.slainte.org.uk/aacr/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1500187"/>
            <a:ext cx="771525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8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gordon@gordondunsire.com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79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Introduction to RDA </a:t>
            </a:r>
          </a:p>
          <a:p>
            <a:pPr lvl="0"/>
            <a:r>
              <a:rPr lang="en-GB" dirty="0"/>
              <a:t>What it means for our library users</a:t>
            </a:r>
          </a:p>
          <a:p>
            <a:pPr lvl="0"/>
            <a:r>
              <a:rPr lang="en-GB" dirty="0"/>
              <a:t>What it means for our library management systems</a:t>
            </a:r>
          </a:p>
          <a:p>
            <a:pPr lvl="0"/>
            <a:r>
              <a:rPr lang="en-GB" dirty="0"/>
              <a:t>The RDA </a:t>
            </a:r>
            <a:r>
              <a:rPr lang="en-GB" dirty="0" smtClean="0"/>
              <a:t>environment</a:t>
            </a:r>
          </a:p>
          <a:p>
            <a:pPr lvl="1"/>
            <a:r>
              <a:rPr lang="en-GB" dirty="0" smtClean="0"/>
              <a:t>Relationships </a:t>
            </a:r>
            <a:r>
              <a:rPr lang="en-GB" dirty="0"/>
              <a:t>with other catalogue standards such as  MARC and ISBD and linked </a:t>
            </a:r>
            <a:r>
              <a:rPr lang="en-GB" dirty="0" smtClean="0"/>
              <a:t>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57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RDA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Resource Description and Access</a:t>
            </a:r>
          </a:p>
          <a:p>
            <a:r>
              <a:rPr lang="en-GB" dirty="0"/>
              <a:t>A new standard for creating bibliographic </a:t>
            </a:r>
            <a:r>
              <a:rPr lang="en-GB" dirty="0" smtClean="0"/>
              <a:t>metadata (catalogue record) content</a:t>
            </a:r>
            <a:endParaRPr lang="en-GB" dirty="0"/>
          </a:p>
          <a:p>
            <a:pPr lvl="1"/>
            <a:r>
              <a:rPr lang="en-GB" dirty="0"/>
              <a:t>Based on the Anglo-American Cataloguing </a:t>
            </a:r>
            <a:r>
              <a:rPr lang="en-GB" dirty="0" smtClean="0"/>
              <a:t>Rules (AACR)</a:t>
            </a:r>
            <a:endParaRPr lang="en-GB" dirty="0"/>
          </a:p>
          <a:p>
            <a:pPr lvl="2"/>
            <a:r>
              <a:rPr lang="en-GB" dirty="0"/>
              <a:t>In development since 1841 (</a:t>
            </a:r>
            <a:r>
              <a:rPr lang="en-GB" dirty="0" err="1"/>
              <a:t>Panizzi’s</a:t>
            </a:r>
            <a:r>
              <a:rPr lang="en-GB" dirty="0"/>
              <a:t> rules for the British Museum)</a:t>
            </a:r>
          </a:p>
          <a:p>
            <a:pPr lvl="1"/>
            <a:r>
              <a:rPr lang="en-GB" dirty="0"/>
              <a:t>And </a:t>
            </a:r>
            <a:r>
              <a:rPr lang="en-GB" dirty="0" smtClean="0"/>
              <a:t>Functional Requirements for Bibliographic Records (FRBR) and </a:t>
            </a:r>
            <a:r>
              <a:rPr lang="en-GB" dirty="0"/>
              <a:t>other more modern </a:t>
            </a:r>
            <a:r>
              <a:rPr lang="en-GB" dirty="0" smtClean="0"/>
              <a:t>stuff</a:t>
            </a:r>
          </a:p>
          <a:p>
            <a:pPr lvl="2"/>
            <a:r>
              <a:rPr lang="en-GB" dirty="0" smtClean="0"/>
              <a:t>1995-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21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37317" y="2637066"/>
            <a:ext cx="41586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 smtClean="0">
                <a:solidFill>
                  <a:srgbClr val="7030A0"/>
                </a:solidFill>
              </a:rPr>
              <a:t>Why now?</a:t>
            </a:r>
            <a:endParaRPr lang="en-GB" sz="7200" dirty="0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12" y="1584603"/>
            <a:ext cx="1609725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318" y="2876947"/>
            <a:ext cx="18923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11" y="2206387"/>
            <a:ext cx="1444752" cy="21945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08" y="1630591"/>
            <a:ext cx="1905000" cy="2654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138" y="3065691"/>
            <a:ext cx="1969008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632" y="2890252"/>
            <a:ext cx="1905000" cy="26574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672" y="1639346"/>
            <a:ext cx="2286000" cy="34417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132" y="3065691"/>
            <a:ext cx="2381250" cy="19145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672" y="4170972"/>
            <a:ext cx="2194560" cy="16184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30" y="2079132"/>
            <a:ext cx="1905000" cy="12065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61" y="2637066"/>
            <a:ext cx="800100" cy="8572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23" y="3065691"/>
            <a:ext cx="800100" cy="8572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456" y="3516268"/>
            <a:ext cx="800100" cy="8572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037" y="3972322"/>
            <a:ext cx="800100" cy="8572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63" y="2135143"/>
            <a:ext cx="952500" cy="9525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72" y="2490637"/>
            <a:ext cx="952500" cy="9525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08" y="3841615"/>
            <a:ext cx="952500" cy="9525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359" y="4944098"/>
            <a:ext cx="952500" cy="9525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063" y="3875043"/>
            <a:ext cx="2540000" cy="15748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56" y="1784747"/>
            <a:ext cx="3810000" cy="218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940" y="2233510"/>
            <a:ext cx="3048000" cy="176212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672" y="3683824"/>
            <a:ext cx="3810000" cy="2209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5662" y="513546"/>
            <a:ext cx="7854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tx2"/>
                </a:solidFill>
              </a:rPr>
              <a:t>Impact of the global </a:t>
            </a:r>
            <a:r>
              <a:rPr lang="en-GB" sz="3600" dirty="0">
                <a:solidFill>
                  <a:schemeClr val="tx2"/>
                </a:solidFill>
              </a:rPr>
              <a:t>digital </a:t>
            </a:r>
            <a:r>
              <a:rPr lang="en-GB" sz="3600" dirty="0" smtClean="0">
                <a:solidFill>
                  <a:schemeClr val="tx2"/>
                </a:solidFill>
              </a:rPr>
              <a:t>environment!</a:t>
            </a:r>
            <a:endParaRPr lang="en-GB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0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7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25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Short-term impact of RDA on users:</a:t>
            </a:r>
            <a:br>
              <a:rPr lang="en-GB" sz="4000" dirty="0" smtClean="0"/>
            </a:br>
            <a:r>
              <a:rPr lang="en-GB" sz="4000" dirty="0" smtClean="0"/>
              <a:t>Content </a:t>
            </a:r>
            <a:r>
              <a:rPr lang="en-GB" sz="4000" dirty="0"/>
              <a:t>of catalogue </a:t>
            </a:r>
            <a:r>
              <a:rPr lang="en-GB" sz="4000" dirty="0" smtClean="0"/>
              <a:t>record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“Plain English” in prescriptive terminology</a:t>
            </a:r>
            <a:endParaRPr lang="en-GB" i="1" dirty="0" smtClean="0">
              <a:solidFill>
                <a:schemeClr val="tx1"/>
              </a:solidFill>
            </a:endParaRPr>
          </a:p>
          <a:p>
            <a:pPr lvl="1"/>
            <a:r>
              <a:rPr lang="en-GB" b="1" dirty="0" smtClean="0">
                <a:solidFill>
                  <a:schemeClr val="tx1"/>
                </a:solidFill>
              </a:rPr>
              <a:t>Place </a:t>
            </a:r>
            <a:r>
              <a:rPr lang="en-GB" b="1" dirty="0">
                <a:solidFill>
                  <a:schemeClr val="tx1"/>
                </a:solidFill>
              </a:rPr>
              <a:t>of publication not identified</a:t>
            </a:r>
            <a:r>
              <a:rPr lang="en-GB" b="1" dirty="0"/>
              <a:t> </a:t>
            </a:r>
            <a:r>
              <a:rPr lang="en-GB" dirty="0"/>
              <a:t>instead of </a:t>
            </a:r>
            <a:r>
              <a:rPr lang="en-GB" b="1" dirty="0">
                <a:solidFill>
                  <a:schemeClr val="tx1"/>
                </a:solidFill>
              </a:rPr>
              <a:t>[</a:t>
            </a:r>
            <a:r>
              <a:rPr lang="en-GB" b="1" dirty="0" err="1">
                <a:solidFill>
                  <a:schemeClr val="tx1"/>
                </a:solidFill>
              </a:rPr>
              <a:t>S.l</a:t>
            </a:r>
            <a:r>
              <a:rPr lang="en-GB" b="1" dirty="0">
                <a:solidFill>
                  <a:schemeClr val="tx1"/>
                </a:solidFill>
              </a:rPr>
              <a:t>.]</a:t>
            </a:r>
          </a:p>
          <a:p>
            <a:r>
              <a:rPr lang="en-GB" dirty="0" smtClean="0"/>
              <a:t>More consistency in terminology</a:t>
            </a:r>
          </a:p>
          <a:p>
            <a:pPr lvl="1"/>
            <a:r>
              <a:rPr lang="en-GB" b="1" dirty="0">
                <a:solidFill>
                  <a:schemeClr val="tx1"/>
                </a:solidFill>
              </a:rPr>
              <a:t>w</a:t>
            </a:r>
            <a:r>
              <a:rPr lang="en-GB" b="1" dirty="0" smtClean="0">
                <a:solidFill>
                  <a:schemeClr val="tx1"/>
                </a:solidFill>
              </a:rPr>
              <a:t>ide screen</a:t>
            </a:r>
            <a:r>
              <a:rPr lang="en-GB" dirty="0" smtClean="0"/>
              <a:t>, </a:t>
            </a:r>
            <a:r>
              <a:rPr lang="en-GB" b="1" dirty="0" smtClean="0">
                <a:solidFill>
                  <a:schemeClr val="tx1"/>
                </a:solidFill>
              </a:rPr>
              <a:t>piano score</a:t>
            </a:r>
            <a:r>
              <a:rPr lang="en-GB" dirty="0" smtClean="0"/>
              <a:t>, </a:t>
            </a:r>
            <a:r>
              <a:rPr lang="en-GB" b="1" dirty="0" smtClean="0">
                <a:solidFill>
                  <a:schemeClr val="tx1"/>
                </a:solidFill>
              </a:rPr>
              <a:t>not drawn to scale</a:t>
            </a:r>
            <a:r>
              <a:rPr lang="en-GB" dirty="0" smtClean="0"/>
              <a:t>, etc.</a:t>
            </a:r>
          </a:p>
          <a:p>
            <a:r>
              <a:rPr lang="en-GB" dirty="0" smtClean="0"/>
              <a:t>More detail and clarity in controlled vocabularies</a:t>
            </a:r>
            <a:endParaRPr lang="en-GB" i="1" dirty="0">
              <a:solidFill>
                <a:schemeClr val="tx1"/>
              </a:solidFill>
            </a:endParaRPr>
          </a:p>
          <a:p>
            <a:pPr lvl="1"/>
            <a:r>
              <a:rPr lang="en-GB" b="1" dirty="0" smtClean="0">
                <a:solidFill>
                  <a:schemeClr val="tx1"/>
                </a:solidFill>
              </a:rPr>
              <a:t>computer </a:t>
            </a:r>
            <a:r>
              <a:rPr lang="en-GB" b="1" dirty="0">
                <a:solidFill>
                  <a:schemeClr val="tx1"/>
                </a:solidFill>
              </a:rPr>
              <a:t>disc </a:t>
            </a:r>
            <a:r>
              <a:rPr lang="en-GB" b="1" dirty="0" smtClean="0">
                <a:solidFill>
                  <a:schemeClr val="tx1"/>
                </a:solidFill>
              </a:rPr>
              <a:t>cartridge</a:t>
            </a:r>
            <a:r>
              <a:rPr lang="en-GB" dirty="0" smtClean="0"/>
              <a:t>, </a:t>
            </a:r>
            <a:r>
              <a:rPr lang="en-GB" b="1" dirty="0" smtClean="0">
                <a:solidFill>
                  <a:schemeClr val="tx1"/>
                </a:solidFill>
              </a:rPr>
              <a:t>online resource</a:t>
            </a:r>
            <a:r>
              <a:rPr lang="en-GB" dirty="0" smtClean="0"/>
              <a:t>, etc., instead of </a:t>
            </a:r>
            <a:r>
              <a:rPr lang="en-GB" b="1" dirty="0" smtClean="0">
                <a:solidFill>
                  <a:schemeClr val="tx1"/>
                </a:solidFill>
              </a:rPr>
              <a:t>[electronic]</a:t>
            </a:r>
          </a:p>
        </p:txBody>
      </p:sp>
    </p:spTree>
    <p:extLst>
      <p:ext uri="{BB962C8B-B14F-4D97-AF65-F5344CB8AC3E}">
        <p14:creationId xmlns:p14="http://schemas.microsoft.com/office/powerpoint/2010/main" val="429477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Long-term impact on users:</a:t>
            </a:r>
            <a:br>
              <a:rPr lang="en-GB" sz="4000" dirty="0" smtClean="0"/>
            </a:br>
            <a:r>
              <a:rPr lang="en-GB" sz="4000" dirty="0" smtClean="0"/>
              <a:t>Navigation </a:t>
            </a:r>
            <a:r>
              <a:rPr lang="en-GB" sz="4000" dirty="0"/>
              <a:t>of </a:t>
            </a:r>
            <a:r>
              <a:rPr lang="en-GB" sz="4000" dirty="0" smtClean="0"/>
              <a:t>catalogue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FRBR splits one record of a Resource into four records of a </a:t>
            </a:r>
            <a:r>
              <a:rPr lang="en-GB" b="1" dirty="0" smtClean="0">
                <a:solidFill>
                  <a:schemeClr val="tx1"/>
                </a:solidFill>
              </a:rPr>
              <a:t>Work</a:t>
            </a:r>
            <a:r>
              <a:rPr lang="en-GB" dirty="0" smtClean="0"/>
              <a:t>, an </a:t>
            </a:r>
            <a:r>
              <a:rPr lang="en-GB" b="1" dirty="0" smtClean="0">
                <a:solidFill>
                  <a:schemeClr val="tx1"/>
                </a:solidFill>
              </a:rPr>
              <a:t>Expression</a:t>
            </a:r>
            <a:r>
              <a:rPr lang="en-GB" dirty="0" smtClean="0"/>
              <a:t>, a </a:t>
            </a:r>
            <a:r>
              <a:rPr lang="en-GB" b="1" dirty="0" smtClean="0">
                <a:solidFill>
                  <a:schemeClr val="tx1"/>
                </a:solidFill>
              </a:rPr>
              <a:t>Manifestation</a:t>
            </a:r>
            <a:r>
              <a:rPr lang="en-GB" dirty="0" smtClean="0"/>
              <a:t>, and an </a:t>
            </a:r>
            <a:r>
              <a:rPr lang="en-GB" b="1" dirty="0" smtClean="0">
                <a:solidFill>
                  <a:schemeClr val="tx1"/>
                </a:solidFill>
              </a:rPr>
              <a:t>Item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/>
              <a:t>(WEMI entities)</a:t>
            </a:r>
          </a:p>
          <a:p>
            <a:pPr lvl="1"/>
            <a:r>
              <a:rPr lang="en-GB" dirty="0"/>
              <a:t>“products of intellectual or artistic endeavour that are named or described in bibliographic records”</a:t>
            </a:r>
          </a:p>
          <a:p>
            <a:pPr lvl="1"/>
            <a:r>
              <a:rPr lang="en-GB" dirty="0" smtClean="0"/>
              <a:t>From general/abstract to specific/concrete</a:t>
            </a:r>
          </a:p>
          <a:p>
            <a:r>
              <a:rPr lang="en-GB" dirty="0" smtClean="0"/>
              <a:t>Each entity attribute is associated with a user task</a:t>
            </a:r>
          </a:p>
          <a:p>
            <a:pPr lvl="1"/>
            <a:r>
              <a:rPr lang="en-GB" b="1" dirty="0" smtClean="0">
                <a:solidFill>
                  <a:schemeClr val="tx1"/>
                </a:solidFill>
              </a:rPr>
              <a:t>Find</a:t>
            </a:r>
            <a:r>
              <a:rPr lang="en-GB" dirty="0" smtClean="0"/>
              <a:t>, </a:t>
            </a:r>
            <a:r>
              <a:rPr lang="en-GB" b="1" dirty="0" smtClean="0">
                <a:solidFill>
                  <a:schemeClr val="tx1"/>
                </a:solidFill>
              </a:rPr>
              <a:t>Identify</a:t>
            </a:r>
            <a:r>
              <a:rPr lang="en-GB" dirty="0" smtClean="0"/>
              <a:t>, </a:t>
            </a:r>
            <a:r>
              <a:rPr lang="en-GB" b="1" dirty="0" smtClean="0">
                <a:solidFill>
                  <a:schemeClr val="tx1"/>
                </a:solidFill>
              </a:rPr>
              <a:t>Obtain</a:t>
            </a:r>
            <a:r>
              <a:rPr lang="en-GB" dirty="0" smtClean="0"/>
              <a:t>, </a:t>
            </a:r>
            <a:r>
              <a:rPr lang="en-GB" b="1" dirty="0" smtClean="0">
                <a:solidFill>
                  <a:schemeClr val="tx1"/>
                </a:solidFill>
              </a:rPr>
              <a:t>Use</a:t>
            </a:r>
            <a:r>
              <a:rPr lang="en-GB" dirty="0"/>
              <a:t> </a:t>
            </a:r>
            <a:r>
              <a:rPr lang="en-GB" dirty="0" smtClean="0"/>
              <a:t>(FISO)</a:t>
            </a:r>
            <a:endParaRPr lang="en-GB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3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084512" y="1706006"/>
            <a:ext cx="719137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>
                <a:cs typeface="Arial" pitchFamily="34" charset="0"/>
              </a:rPr>
              <a:t>Work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500187" y="3001406"/>
            <a:ext cx="13684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>
                <a:cs typeface="Arial" pitchFamily="34" charset="0"/>
              </a:rPr>
              <a:t>Expression 1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63562" y="4369831"/>
            <a:ext cx="18002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>
                <a:cs typeface="Arial" pitchFamily="34" charset="0"/>
              </a:rPr>
              <a:t>Manifestation 1.1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852487" y="5666819"/>
            <a:ext cx="1223962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>
                <a:cs typeface="Arial" pitchFamily="34" charset="0"/>
              </a:rPr>
              <a:t>Item 1.1.1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092574" y="3001406"/>
            <a:ext cx="13684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>
                <a:cs typeface="Arial" pitchFamily="34" charset="0"/>
              </a:rPr>
              <a:t>Expression 2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2579687" y="4369831"/>
            <a:ext cx="18002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>
                <a:cs typeface="Arial" pitchFamily="34" charset="0"/>
              </a:rPr>
              <a:t>Manifestation 2.1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595812" y="4369831"/>
            <a:ext cx="18002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>
                <a:cs typeface="Arial" pitchFamily="34" charset="0"/>
              </a:rPr>
              <a:t>Manifestation 2.2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2795587" y="5666819"/>
            <a:ext cx="11525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>
                <a:cs typeface="Arial" pitchFamily="34" charset="0"/>
              </a:rPr>
              <a:t>Item 2.1.1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237037" y="5666819"/>
            <a:ext cx="11525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>
                <a:cs typeface="Arial" pitchFamily="34" charset="0"/>
              </a:rPr>
              <a:t>Item 2.2.1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5603874" y="5666819"/>
            <a:ext cx="11525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>
                <a:cs typeface="Arial" pitchFamily="34" charset="0"/>
              </a:rPr>
              <a:t>Item 2.2.2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2436812" y="2282269"/>
            <a:ext cx="2063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i="1">
                <a:cs typeface="Arial" pitchFamily="34" charset="0"/>
              </a:rPr>
              <a:t>Is realised through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2652712" y="3650694"/>
            <a:ext cx="167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i="1">
                <a:cs typeface="Arial" pitchFamily="34" charset="0"/>
              </a:rPr>
              <a:t>Is embodied in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2579687" y="4946094"/>
            <a:ext cx="1885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i="1">
                <a:cs typeface="Arial" pitchFamily="34" charset="0"/>
              </a:rPr>
              <a:t>Is exemplified by</a:t>
            </a:r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 flipH="1">
            <a:off x="2220912" y="2066369"/>
            <a:ext cx="935037" cy="9350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 flipH="1">
            <a:off x="1500187" y="3361769"/>
            <a:ext cx="647700" cy="10080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1500187" y="4730194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3732212" y="2066369"/>
            <a:ext cx="1008062" cy="9350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 flipH="1">
            <a:off x="3444874" y="3361769"/>
            <a:ext cx="792163" cy="10080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5316537" y="3361769"/>
            <a:ext cx="144462" cy="10080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3444874" y="4730194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>
            <a:off x="4811712" y="4730194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>
            <a:off x="6180137" y="4730194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6762749" y="1777444"/>
            <a:ext cx="160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GB" sz="1600" dirty="0">
                <a:cs typeface="Arial" pitchFamily="34" charset="0"/>
              </a:rPr>
              <a:t>Symphony no.1</a:t>
            </a: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6864349" y="3025219"/>
            <a:ext cx="1508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GB" sz="1600">
                <a:cs typeface="Arial" pitchFamily="34" charset="0"/>
              </a:rPr>
              <a:t>LSO recording</a:t>
            </a: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7558086" y="4369831"/>
            <a:ext cx="814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GB" sz="1600" dirty="0">
                <a:cs typeface="Arial" pitchFamily="34" charset="0"/>
              </a:rPr>
              <a:t>DVD-A</a:t>
            </a:r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6946899" y="5690631"/>
            <a:ext cx="1425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GB" sz="1600">
                <a:cs typeface="Arial" pitchFamily="34" charset="0"/>
              </a:rPr>
              <a:t>Copy on shelf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7339184" y="1124744"/>
            <a:ext cx="10332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GB" sz="1600" i="1" dirty="0" smtClean="0">
                <a:cs typeface="Arial" pitchFamily="34" charset="0"/>
              </a:rPr>
              <a:t>Example</a:t>
            </a:r>
            <a:endParaRPr lang="en-GB" sz="1600" i="1" dirty="0"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96249" y="1548370"/>
            <a:ext cx="513410" cy="463485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vert="wordArtVert" wrap="none" rtlCol="0">
            <a:spAutoFit/>
          </a:bodyPr>
          <a:lstStyle/>
          <a:p>
            <a:r>
              <a:rPr lang="en-GB" b="1" dirty="0" smtClean="0">
                <a:sym typeface="Wingdings"/>
              </a:rPr>
              <a:t>    </a:t>
            </a:r>
            <a:r>
              <a:rPr lang="en-GB" b="1" dirty="0" smtClean="0"/>
              <a:t>FISO    </a:t>
            </a:r>
            <a:r>
              <a:rPr lang="en-GB" b="1" dirty="0" smtClean="0">
                <a:sym typeface="Wingdings"/>
              </a:rPr>
              <a:t>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2683" y="404664"/>
            <a:ext cx="3529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7030A0"/>
                </a:solidFill>
              </a:rPr>
              <a:t>FRBR navigation</a:t>
            </a:r>
            <a:endParaRPr lang="en-GB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0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  <p:bldP spid="10253" grpId="0" animBg="1"/>
      <p:bldP spid="10254" grpId="0" animBg="1"/>
      <p:bldP spid="10255" grpId="0" animBg="1"/>
      <p:bldP spid="10256" grpId="0" animBg="1"/>
      <p:bldP spid="10257" grpId="0"/>
      <p:bldP spid="10258" grpId="0"/>
      <p:bldP spid="10260" grpId="0"/>
      <p:bldP spid="10261" grpId="0" animBg="1"/>
      <p:bldP spid="10262" grpId="0" animBg="1"/>
      <p:bldP spid="10263" grpId="0" animBg="1"/>
      <p:bldP spid="10264" grpId="0" animBg="1"/>
      <p:bldP spid="10265" grpId="0" animBg="1"/>
      <p:bldP spid="10267" grpId="0" animBg="1"/>
      <p:bldP spid="10268" grpId="0" animBg="1"/>
      <p:bldP spid="10269" grpId="0" animBg="1"/>
      <p:bldP spid="10270" grpId="0" animBg="1"/>
      <p:bldP spid="10271" grpId="0"/>
      <p:bldP spid="10273" grpId="0"/>
      <p:bldP spid="10274" grpId="0"/>
      <p:bldP spid="10276" grpId="0"/>
      <p:bldP spid="29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Long-term impact of RDA on users:</a:t>
            </a:r>
            <a:br>
              <a:rPr lang="en-GB" sz="4000" dirty="0" smtClean="0"/>
            </a:br>
            <a:r>
              <a:rPr lang="en-GB" sz="4000" dirty="0" smtClean="0"/>
              <a:t>Navigation </a:t>
            </a:r>
            <a:r>
              <a:rPr lang="en-GB" sz="4000" dirty="0"/>
              <a:t>of </a:t>
            </a:r>
            <a:r>
              <a:rPr lang="en-GB" sz="4000" dirty="0" smtClean="0"/>
              <a:t>catalogue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FRBR model includes relationships between entities</a:t>
            </a:r>
          </a:p>
          <a:p>
            <a:pPr lvl="1"/>
            <a:r>
              <a:rPr lang="en-GB" dirty="0" smtClean="0"/>
              <a:t>Work A </a:t>
            </a:r>
            <a:r>
              <a:rPr lang="en-GB" b="1" dirty="0" smtClean="0">
                <a:solidFill>
                  <a:schemeClr val="tx1"/>
                </a:solidFill>
              </a:rPr>
              <a:t>derived from </a:t>
            </a:r>
            <a:r>
              <a:rPr lang="en-GB" dirty="0" smtClean="0"/>
              <a:t>Work B</a:t>
            </a:r>
          </a:p>
          <a:p>
            <a:r>
              <a:rPr lang="en-GB" dirty="0" smtClean="0"/>
              <a:t>Entities include agents (persons, corporate bodies, families)</a:t>
            </a:r>
          </a:p>
          <a:p>
            <a:pPr lvl="1"/>
            <a:r>
              <a:rPr lang="en-GB" dirty="0" smtClean="0"/>
              <a:t>Manifestation A </a:t>
            </a:r>
            <a:r>
              <a:rPr lang="en-GB" b="1" dirty="0" smtClean="0">
                <a:solidFill>
                  <a:schemeClr val="tx1"/>
                </a:solidFill>
              </a:rPr>
              <a:t>published by </a:t>
            </a:r>
            <a:r>
              <a:rPr lang="en-GB" dirty="0" smtClean="0"/>
              <a:t>Agent B</a:t>
            </a:r>
          </a:p>
          <a:p>
            <a:r>
              <a:rPr lang="en-GB" dirty="0" smtClean="0"/>
              <a:t>RDA refines these relationships to provide an extensive list of roles and other designators</a:t>
            </a:r>
          </a:p>
          <a:p>
            <a:pPr lvl="1"/>
            <a:r>
              <a:rPr lang="en-GB" dirty="0" smtClean="0"/>
              <a:t>Rich interconnections between resources</a:t>
            </a:r>
          </a:p>
        </p:txBody>
      </p:sp>
    </p:spTree>
    <p:extLst>
      <p:ext uri="{BB962C8B-B14F-4D97-AF65-F5344CB8AC3E}">
        <p14:creationId xmlns:p14="http://schemas.microsoft.com/office/powerpoint/2010/main" val="328095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Short-term impact on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RDA does not specify any data carrier or format</a:t>
            </a:r>
          </a:p>
          <a:p>
            <a:r>
              <a:rPr lang="en-GB" dirty="0" smtClean="0"/>
              <a:t>MARC 21 has added tags, etc. for RDA elements</a:t>
            </a:r>
          </a:p>
          <a:p>
            <a:pPr lvl="1"/>
            <a:r>
              <a:rPr lang="en-GB" dirty="0" smtClean="0"/>
              <a:t>Most current library systems can handle MARC 21</a:t>
            </a:r>
          </a:p>
          <a:p>
            <a:pPr lvl="1"/>
            <a:r>
              <a:rPr lang="en-GB" dirty="0" smtClean="0"/>
              <a:t>Index maps need updated</a:t>
            </a:r>
          </a:p>
          <a:p>
            <a:pPr lvl="1"/>
            <a:r>
              <a:rPr lang="en-GB" dirty="0" smtClean="0"/>
              <a:t>Display layouts may need tweaked</a:t>
            </a:r>
          </a:p>
          <a:p>
            <a:r>
              <a:rPr lang="en-GB" dirty="0" smtClean="0"/>
              <a:t>Many new controlled terms</a:t>
            </a:r>
          </a:p>
          <a:p>
            <a:pPr lvl="1"/>
            <a:r>
              <a:rPr lang="en-GB" dirty="0" smtClean="0"/>
              <a:t>Pull-down lists; display maps</a:t>
            </a:r>
          </a:p>
        </p:txBody>
      </p:sp>
    </p:spTree>
    <p:extLst>
      <p:ext uri="{BB962C8B-B14F-4D97-AF65-F5344CB8AC3E}">
        <p14:creationId xmlns:p14="http://schemas.microsoft.com/office/powerpoint/2010/main" val="426556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ordon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GordonPPT</Template>
  <TotalTime>1339</TotalTime>
  <Words>503</Words>
  <Application>Microsoft Office PowerPoint</Application>
  <PresentationFormat>On-screen Show (4:3)</PresentationFormat>
  <Paragraphs>86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GordonPPT</vt:lpstr>
      <vt:lpstr>RDA and libraries</vt:lpstr>
      <vt:lpstr>Overview</vt:lpstr>
      <vt:lpstr>RDA</vt:lpstr>
      <vt:lpstr>PowerPoint Presentation</vt:lpstr>
      <vt:lpstr>Short-term impact of RDA on users: Content of catalogue record</vt:lpstr>
      <vt:lpstr>Long-term impact on users: Navigation of catalogue (1)</vt:lpstr>
      <vt:lpstr>PowerPoint Presentation</vt:lpstr>
      <vt:lpstr>Long-term impact of RDA on users: Navigation of catalogue (2)</vt:lpstr>
      <vt:lpstr>Short-term impact on systems</vt:lpstr>
      <vt:lpstr>Long-term impact on systems</vt:lpstr>
      <vt:lpstr>RDA environment</vt:lpstr>
      <vt:lpstr>RDA and linked data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RDA and libraries</dc:title>
  <dc:creator>Gordon Dunsire</dc:creator>
  <cp:lastModifiedBy>Gordon Dunsire</cp:lastModifiedBy>
  <cp:revision>44</cp:revision>
  <dcterms:created xsi:type="dcterms:W3CDTF">2013-06-10T10:26:22Z</dcterms:created>
  <dcterms:modified xsi:type="dcterms:W3CDTF">2013-11-25T14:09:43Z</dcterms:modified>
</cp:coreProperties>
</file>