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8" r:id="rId3"/>
    <p:sldId id="261" r:id="rId4"/>
    <p:sldId id="262" r:id="rId5"/>
    <p:sldId id="265" r:id="rId6"/>
    <p:sldId id="266" r:id="rId7"/>
    <p:sldId id="263" r:id="rId8"/>
    <p:sldId id="264" r:id="rId9"/>
    <p:sldId id="260"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CB283"/>
    <a:srgbClr val="28A2C6"/>
    <a:srgbClr val="5FB6BB"/>
    <a:srgbClr val="04A0D1"/>
    <a:srgbClr val="64B486"/>
    <a:srgbClr val="58B294"/>
    <a:srgbClr val="0E9BC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4A1A84E-759E-4877-A7D8-76AE586873F6}" v="259" dt="2023-01-16T11:03:14.57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3947" autoAdjust="0"/>
    <p:restoredTop sz="94660"/>
  </p:normalViewPr>
  <p:slideViewPr>
    <p:cSldViewPr snapToGrid="0">
      <p:cViewPr varScale="1">
        <p:scale>
          <a:sx n="82" d="100"/>
          <a:sy n="82" d="100"/>
        </p:scale>
        <p:origin x="60" y="417"/>
      </p:cViewPr>
      <p:guideLst/>
    </p:cSldViewPr>
  </p:slideViewPr>
  <p:notesTextViewPr>
    <p:cViewPr>
      <p:scale>
        <a:sx n="1" d="1"/>
        <a:sy n="1" d="1"/>
      </p:scale>
      <p:origin x="0" y="0"/>
    </p:cViewPr>
  </p:notesTextViewPr>
  <p:notesViewPr>
    <p:cSldViewPr snapToGrid="0">
      <p:cViewPr varScale="1">
        <p:scale>
          <a:sx n="75" d="100"/>
          <a:sy n="75" d="100"/>
        </p:scale>
        <p:origin x="2766" y="2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ordon Dunsire" userId="89320f45fdc69f41" providerId="LiveId" clId="{C4A1A84E-759E-4877-A7D8-76AE586873F6}"/>
    <pc:docChg chg="undo custSel addSld delSld modSld sldOrd">
      <pc:chgData name="Gordon Dunsire" userId="89320f45fdc69f41" providerId="LiveId" clId="{C4A1A84E-759E-4877-A7D8-76AE586873F6}" dt="2023-01-16T11:03:14.571" v="2692" actId="113"/>
      <pc:docMkLst>
        <pc:docMk/>
      </pc:docMkLst>
      <pc:sldChg chg="modSp mod">
        <pc:chgData name="Gordon Dunsire" userId="89320f45fdc69f41" providerId="LiveId" clId="{C4A1A84E-759E-4877-A7D8-76AE586873F6}" dt="2023-01-13T11:19:46.837" v="4" actId="27636"/>
        <pc:sldMkLst>
          <pc:docMk/>
          <pc:sldMk cId="1749796396" sldId="256"/>
        </pc:sldMkLst>
        <pc:spChg chg="mod">
          <ac:chgData name="Gordon Dunsire" userId="89320f45fdc69f41" providerId="LiveId" clId="{C4A1A84E-759E-4877-A7D8-76AE586873F6}" dt="2023-01-13T11:19:46.837" v="4" actId="27636"/>
          <ac:spMkLst>
            <pc:docMk/>
            <pc:sldMk cId="1749796396" sldId="256"/>
            <ac:spMk id="2" creationId="{535A91C2-AD81-3A90-B5AD-D8CC9E41A598}"/>
          </ac:spMkLst>
        </pc:spChg>
      </pc:sldChg>
      <pc:sldChg chg="addSp delSp modSp mod delAnim">
        <pc:chgData name="Gordon Dunsire" userId="89320f45fdc69f41" providerId="LiveId" clId="{C4A1A84E-759E-4877-A7D8-76AE586873F6}" dt="2023-01-14T11:31:38.882" v="1357" actId="115"/>
        <pc:sldMkLst>
          <pc:docMk/>
          <pc:sldMk cId="930439337" sldId="258"/>
        </pc:sldMkLst>
        <pc:spChg chg="mod">
          <ac:chgData name="Gordon Dunsire" userId="89320f45fdc69f41" providerId="LiveId" clId="{C4A1A84E-759E-4877-A7D8-76AE586873F6}" dt="2023-01-13T11:28:22.012" v="197" actId="20577"/>
          <ac:spMkLst>
            <pc:docMk/>
            <pc:sldMk cId="930439337" sldId="258"/>
            <ac:spMk id="2" creationId="{AE97A127-F504-477B-1240-D4B4D6692A2E}"/>
          </ac:spMkLst>
        </pc:spChg>
        <pc:spChg chg="del">
          <ac:chgData name="Gordon Dunsire" userId="89320f45fdc69f41" providerId="LiveId" clId="{C4A1A84E-759E-4877-A7D8-76AE586873F6}" dt="2023-01-13T11:21:52.458" v="35" actId="478"/>
          <ac:spMkLst>
            <pc:docMk/>
            <pc:sldMk cId="930439337" sldId="258"/>
            <ac:spMk id="3" creationId="{E1641FC6-42A8-4AB3-E250-A959BE44DA07}"/>
          </ac:spMkLst>
        </pc:spChg>
        <pc:spChg chg="add mod">
          <ac:chgData name="Gordon Dunsire" userId="89320f45fdc69f41" providerId="LiveId" clId="{C4A1A84E-759E-4877-A7D8-76AE586873F6}" dt="2023-01-13T11:41:20.446" v="396" actId="1076"/>
          <ac:spMkLst>
            <pc:docMk/>
            <pc:sldMk cId="930439337" sldId="258"/>
            <ac:spMk id="4" creationId="{6CFF65AC-EE53-ACFF-6298-DD0A0D23170A}"/>
          </ac:spMkLst>
        </pc:spChg>
        <pc:spChg chg="mod">
          <ac:chgData name="Gordon Dunsire" userId="89320f45fdc69f41" providerId="LiveId" clId="{C4A1A84E-759E-4877-A7D8-76AE586873F6}" dt="2023-01-13T11:25:29.361" v="74" actId="6549"/>
          <ac:spMkLst>
            <pc:docMk/>
            <pc:sldMk cId="930439337" sldId="258"/>
            <ac:spMk id="8" creationId="{6412B9E7-ACC8-AE65-1F36-B182699DD49D}"/>
          </ac:spMkLst>
        </pc:spChg>
        <pc:spChg chg="add mod">
          <ac:chgData name="Gordon Dunsire" userId="89320f45fdc69f41" providerId="LiveId" clId="{C4A1A84E-759E-4877-A7D8-76AE586873F6}" dt="2023-01-14T11:31:38.882" v="1357" actId="115"/>
          <ac:spMkLst>
            <pc:docMk/>
            <pc:sldMk cId="930439337" sldId="258"/>
            <ac:spMk id="9" creationId="{9AC7FC68-56A7-C9EC-488B-18A4934C5436}"/>
          </ac:spMkLst>
        </pc:spChg>
      </pc:sldChg>
      <pc:sldChg chg="del">
        <pc:chgData name="Gordon Dunsire" userId="89320f45fdc69f41" providerId="LiveId" clId="{C4A1A84E-759E-4877-A7D8-76AE586873F6}" dt="2023-01-13T11:18:44.851" v="0" actId="47"/>
        <pc:sldMkLst>
          <pc:docMk/>
          <pc:sldMk cId="3586100180" sldId="259"/>
        </pc:sldMkLst>
      </pc:sldChg>
      <pc:sldChg chg="addSp delSp modSp add mod modAnim">
        <pc:chgData name="Gordon Dunsire" userId="89320f45fdc69f41" providerId="LiveId" clId="{C4A1A84E-759E-4877-A7D8-76AE586873F6}" dt="2023-01-14T11:55:20.283" v="1662"/>
        <pc:sldMkLst>
          <pc:docMk/>
          <pc:sldMk cId="790465412" sldId="261"/>
        </pc:sldMkLst>
        <pc:spChg chg="mod">
          <ac:chgData name="Gordon Dunsire" userId="89320f45fdc69f41" providerId="LiveId" clId="{C4A1A84E-759E-4877-A7D8-76AE586873F6}" dt="2023-01-13T11:42:29.451" v="418" actId="20577"/>
          <ac:spMkLst>
            <pc:docMk/>
            <pc:sldMk cId="790465412" sldId="261"/>
            <ac:spMk id="2" creationId="{AE97A127-F504-477B-1240-D4B4D6692A2E}"/>
          </ac:spMkLst>
        </pc:spChg>
        <pc:spChg chg="add mod">
          <ac:chgData name="Gordon Dunsire" userId="89320f45fdc69f41" providerId="LiveId" clId="{C4A1A84E-759E-4877-A7D8-76AE586873F6}" dt="2023-01-14T11:13:35.286" v="1354" actId="465"/>
          <ac:spMkLst>
            <pc:docMk/>
            <pc:sldMk cId="790465412" sldId="261"/>
            <ac:spMk id="3" creationId="{4A73AABB-2165-C43E-4B98-097B7DD5AFC4}"/>
          </ac:spMkLst>
        </pc:spChg>
        <pc:spChg chg="del">
          <ac:chgData name="Gordon Dunsire" userId="89320f45fdc69f41" providerId="LiveId" clId="{C4A1A84E-759E-4877-A7D8-76AE586873F6}" dt="2023-01-13T11:42:42.570" v="420" actId="478"/>
          <ac:spMkLst>
            <pc:docMk/>
            <pc:sldMk cId="790465412" sldId="261"/>
            <ac:spMk id="4" creationId="{6CFF65AC-EE53-ACFF-6298-DD0A0D23170A}"/>
          </ac:spMkLst>
        </pc:spChg>
        <pc:spChg chg="del">
          <ac:chgData name="Gordon Dunsire" userId="89320f45fdc69f41" providerId="LiveId" clId="{C4A1A84E-759E-4877-A7D8-76AE586873F6}" dt="2023-01-13T11:42:34.988" v="419" actId="478"/>
          <ac:spMkLst>
            <pc:docMk/>
            <pc:sldMk cId="790465412" sldId="261"/>
            <ac:spMk id="8" creationId="{6412B9E7-ACC8-AE65-1F36-B182699DD49D}"/>
          </ac:spMkLst>
        </pc:spChg>
        <pc:spChg chg="mod">
          <ac:chgData name="Gordon Dunsire" userId="89320f45fdc69f41" providerId="LiveId" clId="{C4A1A84E-759E-4877-A7D8-76AE586873F6}" dt="2023-01-14T11:13:32.590" v="1353" actId="552"/>
          <ac:spMkLst>
            <pc:docMk/>
            <pc:sldMk cId="790465412" sldId="261"/>
            <ac:spMk id="9" creationId="{9AC7FC68-56A7-C9EC-488B-18A4934C5436}"/>
          </ac:spMkLst>
        </pc:spChg>
        <pc:spChg chg="add mod">
          <ac:chgData name="Gordon Dunsire" userId="89320f45fdc69f41" providerId="LiveId" clId="{C4A1A84E-759E-4877-A7D8-76AE586873F6}" dt="2023-01-14T11:13:35.286" v="1354" actId="465"/>
          <ac:spMkLst>
            <pc:docMk/>
            <pc:sldMk cId="790465412" sldId="261"/>
            <ac:spMk id="10" creationId="{806A783F-636C-FBB2-5A8D-1E0F7E660902}"/>
          </ac:spMkLst>
        </pc:spChg>
        <pc:spChg chg="add mod">
          <ac:chgData name="Gordon Dunsire" userId="89320f45fdc69f41" providerId="LiveId" clId="{C4A1A84E-759E-4877-A7D8-76AE586873F6}" dt="2023-01-14T11:13:32.590" v="1353" actId="552"/>
          <ac:spMkLst>
            <pc:docMk/>
            <pc:sldMk cId="790465412" sldId="261"/>
            <ac:spMk id="11" creationId="{ED0D7939-5163-24F7-BEB4-1F49BBC6DEEA}"/>
          </ac:spMkLst>
        </pc:spChg>
      </pc:sldChg>
      <pc:sldChg chg="del">
        <pc:chgData name="Gordon Dunsire" userId="89320f45fdc69f41" providerId="LiveId" clId="{C4A1A84E-759E-4877-A7D8-76AE586873F6}" dt="2023-01-13T11:18:44.851" v="0" actId="47"/>
        <pc:sldMkLst>
          <pc:docMk/>
          <pc:sldMk cId="1763456538" sldId="261"/>
        </pc:sldMkLst>
      </pc:sldChg>
      <pc:sldChg chg="del">
        <pc:chgData name="Gordon Dunsire" userId="89320f45fdc69f41" providerId="LiveId" clId="{C4A1A84E-759E-4877-A7D8-76AE586873F6}" dt="2023-01-13T11:18:44.851" v="0" actId="47"/>
        <pc:sldMkLst>
          <pc:docMk/>
          <pc:sldMk cId="2143433883" sldId="262"/>
        </pc:sldMkLst>
      </pc:sldChg>
      <pc:sldChg chg="addSp delSp modSp add mod modAnim">
        <pc:chgData name="Gordon Dunsire" userId="89320f45fdc69f41" providerId="LiveId" clId="{C4A1A84E-759E-4877-A7D8-76AE586873F6}" dt="2023-01-14T12:38:12.578" v="2431" actId="20577"/>
        <pc:sldMkLst>
          <pc:docMk/>
          <pc:sldMk cId="3711303916" sldId="262"/>
        </pc:sldMkLst>
        <pc:spChg chg="add mod">
          <ac:chgData name="Gordon Dunsire" userId="89320f45fdc69f41" providerId="LiveId" clId="{C4A1A84E-759E-4877-A7D8-76AE586873F6}" dt="2023-01-14T11:53:20.675" v="1653" actId="552"/>
          <ac:spMkLst>
            <pc:docMk/>
            <pc:sldMk cId="3711303916" sldId="262"/>
            <ac:spMk id="2" creationId="{909FE784-B229-AEF3-DBBA-5945FF6039BD}"/>
          </ac:spMkLst>
        </pc:spChg>
        <pc:spChg chg="mod">
          <ac:chgData name="Gordon Dunsire" userId="89320f45fdc69f41" providerId="LiveId" clId="{C4A1A84E-759E-4877-A7D8-76AE586873F6}" dt="2023-01-14T12:38:12.578" v="2431" actId="20577"/>
          <ac:spMkLst>
            <pc:docMk/>
            <pc:sldMk cId="3711303916" sldId="262"/>
            <ac:spMk id="6" creationId="{774FE35A-F8B3-55F8-6F1D-D29A049A2DA3}"/>
          </ac:spMkLst>
        </pc:spChg>
        <pc:spChg chg="add mod">
          <ac:chgData name="Gordon Dunsire" userId="89320f45fdc69f41" providerId="LiveId" clId="{C4A1A84E-759E-4877-A7D8-76AE586873F6}" dt="2023-01-14T11:53:20.675" v="1653" actId="552"/>
          <ac:spMkLst>
            <pc:docMk/>
            <pc:sldMk cId="3711303916" sldId="262"/>
            <ac:spMk id="7" creationId="{347A66FE-2E96-7038-C1DB-8ED7F2C72C3A}"/>
          </ac:spMkLst>
        </pc:spChg>
        <pc:spChg chg="add mod">
          <ac:chgData name="Gordon Dunsire" userId="89320f45fdc69f41" providerId="LiveId" clId="{C4A1A84E-759E-4877-A7D8-76AE586873F6}" dt="2023-01-14T11:53:23.952" v="1654" actId="465"/>
          <ac:spMkLst>
            <pc:docMk/>
            <pc:sldMk cId="3711303916" sldId="262"/>
            <ac:spMk id="8" creationId="{91EEB1D2-0147-DE16-ECE2-DFF9033A13FA}"/>
          </ac:spMkLst>
        </pc:spChg>
        <pc:spChg chg="add del mod">
          <ac:chgData name="Gordon Dunsire" userId="89320f45fdc69f41" providerId="LiveId" clId="{C4A1A84E-759E-4877-A7D8-76AE586873F6}" dt="2023-01-14T11:37:36.117" v="1422" actId="767"/>
          <ac:spMkLst>
            <pc:docMk/>
            <pc:sldMk cId="3711303916" sldId="262"/>
            <ac:spMk id="9" creationId="{197CD3BC-D3C4-0DEC-6FE7-4B4ED6292583}"/>
          </ac:spMkLst>
        </pc:spChg>
        <pc:spChg chg="add mod">
          <ac:chgData name="Gordon Dunsire" userId="89320f45fdc69f41" providerId="LiveId" clId="{C4A1A84E-759E-4877-A7D8-76AE586873F6}" dt="2023-01-14T11:53:23.952" v="1654" actId="465"/>
          <ac:spMkLst>
            <pc:docMk/>
            <pc:sldMk cId="3711303916" sldId="262"/>
            <ac:spMk id="10" creationId="{49C63309-AAC5-9378-336C-B161C149ABBD}"/>
          </ac:spMkLst>
        </pc:spChg>
        <pc:spChg chg="add del mod">
          <ac:chgData name="Gordon Dunsire" userId="89320f45fdc69f41" providerId="LiveId" clId="{C4A1A84E-759E-4877-A7D8-76AE586873F6}" dt="2023-01-14T11:37:57.906" v="1426" actId="478"/>
          <ac:spMkLst>
            <pc:docMk/>
            <pc:sldMk cId="3711303916" sldId="262"/>
            <ac:spMk id="11" creationId="{601AE5DF-A333-5CEB-4927-B22838F4A8AF}"/>
          </ac:spMkLst>
        </pc:spChg>
        <pc:spChg chg="add mod">
          <ac:chgData name="Gordon Dunsire" userId="89320f45fdc69f41" providerId="LiveId" clId="{C4A1A84E-759E-4877-A7D8-76AE586873F6}" dt="2023-01-14T11:53:23.952" v="1654" actId="465"/>
          <ac:spMkLst>
            <pc:docMk/>
            <pc:sldMk cId="3711303916" sldId="262"/>
            <ac:spMk id="12" creationId="{7735AC7E-4E59-82A1-BB30-6DACB0DE32F7}"/>
          </ac:spMkLst>
        </pc:spChg>
        <pc:spChg chg="add mod">
          <ac:chgData name="Gordon Dunsire" userId="89320f45fdc69f41" providerId="LiveId" clId="{C4A1A84E-759E-4877-A7D8-76AE586873F6}" dt="2023-01-14T11:53:23.952" v="1654" actId="465"/>
          <ac:spMkLst>
            <pc:docMk/>
            <pc:sldMk cId="3711303916" sldId="262"/>
            <ac:spMk id="13" creationId="{7A892F2F-7051-938E-BBA2-8FAB9315BFBF}"/>
          </ac:spMkLst>
        </pc:spChg>
      </pc:sldChg>
      <pc:sldChg chg="addSp modSp add mod modAnim">
        <pc:chgData name="Gordon Dunsire" userId="89320f45fdc69f41" providerId="LiveId" clId="{C4A1A84E-759E-4877-A7D8-76AE586873F6}" dt="2023-01-14T12:19:40.583" v="2086"/>
        <pc:sldMkLst>
          <pc:docMk/>
          <pc:sldMk cId="1837945841" sldId="263"/>
        </pc:sldMkLst>
        <pc:spChg chg="add mod">
          <ac:chgData name="Gordon Dunsire" userId="89320f45fdc69f41" providerId="LiveId" clId="{C4A1A84E-759E-4877-A7D8-76AE586873F6}" dt="2023-01-14T12:19:14.206" v="2082" actId="465"/>
          <ac:spMkLst>
            <pc:docMk/>
            <pc:sldMk cId="1837945841" sldId="263"/>
            <ac:spMk id="2" creationId="{4FBC6C7C-D6CF-8782-D289-42FD5BA1673C}"/>
          </ac:spMkLst>
        </pc:spChg>
        <pc:spChg chg="mod">
          <ac:chgData name="Gordon Dunsire" userId="89320f45fdc69f41" providerId="LiveId" clId="{C4A1A84E-759E-4877-A7D8-76AE586873F6}" dt="2023-01-14T11:49:24.814" v="1637" actId="20577"/>
          <ac:spMkLst>
            <pc:docMk/>
            <pc:sldMk cId="1837945841" sldId="263"/>
            <ac:spMk id="6" creationId="{774FE35A-F8B3-55F8-6F1D-D29A049A2DA3}"/>
          </ac:spMkLst>
        </pc:spChg>
        <pc:spChg chg="add mod">
          <ac:chgData name="Gordon Dunsire" userId="89320f45fdc69f41" providerId="LiveId" clId="{C4A1A84E-759E-4877-A7D8-76AE586873F6}" dt="2023-01-14T12:19:14.206" v="2082" actId="465"/>
          <ac:spMkLst>
            <pc:docMk/>
            <pc:sldMk cId="1837945841" sldId="263"/>
            <ac:spMk id="7" creationId="{0484A2DD-0654-418A-5AC1-1F3F5BA1F220}"/>
          </ac:spMkLst>
        </pc:spChg>
        <pc:spChg chg="add mod">
          <ac:chgData name="Gordon Dunsire" userId="89320f45fdc69f41" providerId="LiveId" clId="{C4A1A84E-759E-4877-A7D8-76AE586873F6}" dt="2023-01-14T12:19:11.754" v="2081" actId="552"/>
          <ac:spMkLst>
            <pc:docMk/>
            <pc:sldMk cId="1837945841" sldId="263"/>
            <ac:spMk id="8" creationId="{3747B9A7-605A-FD41-2012-BD0A7793FAD6}"/>
          </ac:spMkLst>
        </pc:spChg>
        <pc:spChg chg="add mod">
          <ac:chgData name="Gordon Dunsire" userId="89320f45fdc69f41" providerId="LiveId" clId="{C4A1A84E-759E-4877-A7D8-76AE586873F6}" dt="2023-01-14T12:19:11.754" v="2081" actId="552"/>
          <ac:spMkLst>
            <pc:docMk/>
            <pc:sldMk cId="1837945841" sldId="263"/>
            <ac:spMk id="9" creationId="{E7D4C86F-6B60-6B9C-5454-10FBE4762553}"/>
          </ac:spMkLst>
        </pc:spChg>
      </pc:sldChg>
      <pc:sldChg chg="del">
        <pc:chgData name="Gordon Dunsire" userId="89320f45fdc69f41" providerId="LiveId" clId="{C4A1A84E-759E-4877-A7D8-76AE586873F6}" dt="2023-01-13T11:18:44.851" v="0" actId="47"/>
        <pc:sldMkLst>
          <pc:docMk/>
          <pc:sldMk cId="3768501585" sldId="263"/>
        </pc:sldMkLst>
      </pc:sldChg>
      <pc:sldChg chg="del">
        <pc:chgData name="Gordon Dunsire" userId="89320f45fdc69f41" providerId="LiveId" clId="{C4A1A84E-759E-4877-A7D8-76AE586873F6}" dt="2023-01-13T11:18:44.851" v="0" actId="47"/>
        <pc:sldMkLst>
          <pc:docMk/>
          <pc:sldMk cId="2596564032" sldId="264"/>
        </pc:sldMkLst>
      </pc:sldChg>
      <pc:sldChg chg="addSp modSp add mod modAnim">
        <pc:chgData name="Gordon Dunsire" userId="89320f45fdc69f41" providerId="LiveId" clId="{C4A1A84E-759E-4877-A7D8-76AE586873F6}" dt="2023-01-16T09:18:06.750" v="2440"/>
        <pc:sldMkLst>
          <pc:docMk/>
          <pc:sldMk cId="3995127736" sldId="264"/>
        </pc:sldMkLst>
        <pc:spChg chg="add mod">
          <ac:chgData name="Gordon Dunsire" userId="89320f45fdc69f41" providerId="LiveId" clId="{C4A1A84E-759E-4877-A7D8-76AE586873F6}" dt="2023-01-14T12:37:09.168" v="2415" actId="1076"/>
          <ac:spMkLst>
            <pc:docMk/>
            <pc:sldMk cId="3995127736" sldId="264"/>
            <ac:spMk id="2" creationId="{F433CE9A-3F2E-2219-A21F-4B91C5ACD696}"/>
          </ac:spMkLst>
        </pc:spChg>
        <pc:spChg chg="mod">
          <ac:chgData name="Gordon Dunsire" userId="89320f45fdc69f41" providerId="LiveId" clId="{C4A1A84E-759E-4877-A7D8-76AE586873F6}" dt="2023-01-14T12:21:04.351" v="2105" actId="20577"/>
          <ac:spMkLst>
            <pc:docMk/>
            <pc:sldMk cId="3995127736" sldId="264"/>
            <ac:spMk id="6" creationId="{774FE35A-F8B3-55F8-6F1D-D29A049A2DA3}"/>
          </ac:spMkLst>
        </pc:spChg>
        <pc:spChg chg="add mod">
          <ac:chgData name="Gordon Dunsire" userId="89320f45fdc69f41" providerId="LiveId" clId="{C4A1A84E-759E-4877-A7D8-76AE586873F6}" dt="2023-01-14T12:36:59.169" v="2414" actId="20577"/>
          <ac:spMkLst>
            <pc:docMk/>
            <pc:sldMk cId="3995127736" sldId="264"/>
            <ac:spMk id="7" creationId="{465A405E-D371-D5BE-DD85-D3B2C5AB6BE1}"/>
          </ac:spMkLst>
        </pc:spChg>
      </pc:sldChg>
      <pc:sldChg chg="del">
        <pc:chgData name="Gordon Dunsire" userId="89320f45fdc69f41" providerId="LiveId" clId="{C4A1A84E-759E-4877-A7D8-76AE586873F6}" dt="2023-01-13T11:18:44.851" v="0" actId="47"/>
        <pc:sldMkLst>
          <pc:docMk/>
          <pc:sldMk cId="429612655" sldId="265"/>
        </pc:sldMkLst>
      </pc:sldChg>
      <pc:sldChg chg="addSp modSp new mod ord">
        <pc:chgData name="Gordon Dunsire" userId="89320f45fdc69f41" providerId="LiveId" clId="{C4A1A84E-759E-4877-A7D8-76AE586873F6}" dt="2023-01-16T09:19:54.901" v="2442"/>
        <pc:sldMkLst>
          <pc:docMk/>
          <pc:sldMk cId="4016880063" sldId="265"/>
        </pc:sldMkLst>
        <pc:graphicFrameChg chg="add mod">
          <ac:chgData name="Gordon Dunsire" userId="89320f45fdc69f41" providerId="LiveId" clId="{C4A1A84E-759E-4877-A7D8-76AE586873F6}" dt="2023-01-16T08:57:47.326" v="2436" actId="1076"/>
          <ac:graphicFrameMkLst>
            <pc:docMk/>
            <pc:sldMk cId="4016880063" sldId="265"/>
            <ac:graphicFrameMk id="2" creationId="{C28E3645-0B44-3F66-021C-08B20271FB09}"/>
          </ac:graphicFrameMkLst>
        </pc:graphicFrameChg>
      </pc:sldChg>
      <pc:sldChg chg="addSp delSp modSp add mod ord modAnim">
        <pc:chgData name="Gordon Dunsire" userId="89320f45fdc69f41" providerId="LiveId" clId="{C4A1A84E-759E-4877-A7D8-76AE586873F6}" dt="2023-01-16T11:03:14.571" v="2692" actId="113"/>
        <pc:sldMkLst>
          <pc:docMk/>
          <pc:sldMk cId="3194987524" sldId="266"/>
        </pc:sldMkLst>
        <pc:spChg chg="mod">
          <ac:chgData name="Gordon Dunsire" userId="89320f45fdc69f41" providerId="LiveId" clId="{C4A1A84E-759E-4877-A7D8-76AE586873F6}" dt="2023-01-16T09:20:31.034" v="2470" actId="6549"/>
          <ac:spMkLst>
            <pc:docMk/>
            <pc:sldMk cId="3194987524" sldId="266"/>
            <ac:spMk id="6" creationId="{774FE35A-F8B3-55F8-6F1D-D29A049A2DA3}"/>
          </ac:spMkLst>
        </pc:spChg>
        <pc:spChg chg="mod">
          <ac:chgData name="Gordon Dunsire" userId="89320f45fdc69f41" providerId="LiveId" clId="{C4A1A84E-759E-4877-A7D8-76AE586873F6}" dt="2023-01-16T09:27:02.707" v="2483" actId="165"/>
          <ac:spMkLst>
            <pc:docMk/>
            <pc:sldMk cId="3194987524" sldId="266"/>
            <ac:spMk id="7" creationId="{A29ADB65-DE01-4684-0E0D-8AA29DCFCB7A}"/>
          </ac:spMkLst>
        </pc:spChg>
        <pc:spChg chg="mod">
          <ac:chgData name="Gordon Dunsire" userId="89320f45fdc69f41" providerId="LiveId" clId="{C4A1A84E-759E-4877-A7D8-76AE586873F6}" dt="2023-01-16T09:27:02.707" v="2483" actId="165"/>
          <ac:spMkLst>
            <pc:docMk/>
            <pc:sldMk cId="3194987524" sldId="266"/>
            <ac:spMk id="8" creationId="{F4D39E70-12BF-6222-F926-2EA3068FEF2A}"/>
          </ac:spMkLst>
        </pc:spChg>
        <pc:spChg chg="add mod topLvl">
          <ac:chgData name="Gordon Dunsire" userId="89320f45fdc69f41" providerId="LiveId" clId="{C4A1A84E-759E-4877-A7D8-76AE586873F6}" dt="2023-01-16T09:34:44.949" v="2686" actId="164"/>
          <ac:spMkLst>
            <pc:docMk/>
            <pc:sldMk cId="3194987524" sldId="266"/>
            <ac:spMk id="9" creationId="{008A4D07-776E-930F-0B9B-B1118CCA962F}"/>
          </ac:spMkLst>
        </pc:spChg>
        <pc:spChg chg="mod">
          <ac:chgData name="Gordon Dunsire" userId="89320f45fdc69f41" providerId="LiveId" clId="{C4A1A84E-759E-4877-A7D8-76AE586873F6}" dt="2023-01-16T09:28:36.735" v="2491" actId="1076"/>
          <ac:spMkLst>
            <pc:docMk/>
            <pc:sldMk cId="3194987524" sldId="266"/>
            <ac:spMk id="11" creationId="{FE6C5377-D617-56C7-D331-1780C7B1E0A7}"/>
          </ac:spMkLst>
        </pc:spChg>
        <pc:spChg chg="mod">
          <ac:chgData name="Gordon Dunsire" userId="89320f45fdc69f41" providerId="LiveId" clId="{C4A1A84E-759E-4877-A7D8-76AE586873F6}" dt="2023-01-16T09:27:02.707" v="2483" actId="165"/>
          <ac:spMkLst>
            <pc:docMk/>
            <pc:sldMk cId="3194987524" sldId="266"/>
            <ac:spMk id="12" creationId="{802E2ABB-F79C-4150-4415-91DAF5893B74}"/>
          </ac:spMkLst>
        </pc:spChg>
        <pc:spChg chg="mod">
          <ac:chgData name="Gordon Dunsire" userId="89320f45fdc69f41" providerId="LiveId" clId="{C4A1A84E-759E-4877-A7D8-76AE586873F6}" dt="2023-01-16T09:27:02.707" v="2483" actId="165"/>
          <ac:spMkLst>
            <pc:docMk/>
            <pc:sldMk cId="3194987524" sldId="266"/>
            <ac:spMk id="17" creationId="{9C26FDD5-CD0A-F195-DDBB-6A7E11BC01C0}"/>
          </ac:spMkLst>
        </pc:spChg>
        <pc:spChg chg="mod">
          <ac:chgData name="Gordon Dunsire" userId="89320f45fdc69f41" providerId="LiveId" clId="{C4A1A84E-759E-4877-A7D8-76AE586873F6}" dt="2023-01-16T09:27:02.707" v="2483" actId="165"/>
          <ac:spMkLst>
            <pc:docMk/>
            <pc:sldMk cId="3194987524" sldId="266"/>
            <ac:spMk id="18" creationId="{06782A05-EE33-48E8-CF39-AF7168C7D03A}"/>
          </ac:spMkLst>
        </pc:spChg>
        <pc:spChg chg="mod">
          <ac:chgData name="Gordon Dunsire" userId="89320f45fdc69f41" providerId="LiveId" clId="{C4A1A84E-759E-4877-A7D8-76AE586873F6}" dt="2023-01-16T09:27:02.707" v="2483" actId="165"/>
          <ac:spMkLst>
            <pc:docMk/>
            <pc:sldMk cId="3194987524" sldId="266"/>
            <ac:spMk id="20" creationId="{80680BA4-8A4C-9866-3B06-A64AC73BDF14}"/>
          </ac:spMkLst>
        </pc:spChg>
        <pc:spChg chg="mod">
          <ac:chgData name="Gordon Dunsire" userId="89320f45fdc69f41" providerId="LiveId" clId="{C4A1A84E-759E-4877-A7D8-76AE586873F6}" dt="2023-01-16T09:27:02.707" v="2483" actId="165"/>
          <ac:spMkLst>
            <pc:docMk/>
            <pc:sldMk cId="3194987524" sldId="266"/>
            <ac:spMk id="21" creationId="{07DC2CA6-5D45-96F9-CE1D-D96D851CA7A7}"/>
          </ac:spMkLst>
        </pc:spChg>
        <pc:spChg chg="add del mod">
          <ac:chgData name="Gordon Dunsire" userId="89320f45fdc69f41" providerId="LiveId" clId="{C4A1A84E-759E-4877-A7D8-76AE586873F6}" dt="2023-01-16T09:26:14.509" v="2477" actId="478"/>
          <ac:spMkLst>
            <pc:docMk/>
            <pc:sldMk cId="3194987524" sldId="266"/>
            <ac:spMk id="24" creationId="{AD87A6A0-26A8-C7C2-BBB0-8CF5642EA411}"/>
          </ac:spMkLst>
        </pc:spChg>
        <pc:spChg chg="add del mod">
          <ac:chgData name="Gordon Dunsire" userId="89320f45fdc69f41" providerId="LiveId" clId="{C4A1A84E-759E-4877-A7D8-76AE586873F6}" dt="2023-01-16T09:26:19.153" v="2478" actId="478"/>
          <ac:spMkLst>
            <pc:docMk/>
            <pc:sldMk cId="3194987524" sldId="266"/>
            <ac:spMk id="25" creationId="{DE10A390-224A-8D83-9290-08D5B2B4A3CD}"/>
          </ac:spMkLst>
        </pc:spChg>
        <pc:spChg chg="add del mod">
          <ac:chgData name="Gordon Dunsire" userId="89320f45fdc69f41" providerId="LiveId" clId="{C4A1A84E-759E-4877-A7D8-76AE586873F6}" dt="2023-01-16T09:26:24.302" v="2479" actId="478"/>
          <ac:spMkLst>
            <pc:docMk/>
            <pc:sldMk cId="3194987524" sldId="266"/>
            <ac:spMk id="26" creationId="{062098F5-3FE4-8B03-4874-D4E2936B0CFA}"/>
          </ac:spMkLst>
        </pc:spChg>
        <pc:spChg chg="add del mod">
          <ac:chgData name="Gordon Dunsire" userId="89320f45fdc69f41" providerId="LiveId" clId="{C4A1A84E-759E-4877-A7D8-76AE586873F6}" dt="2023-01-16T09:26:28.480" v="2480" actId="478"/>
          <ac:spMkLst>
            <pc:docMk/>
            <pc:sldMk cId="3194987524" sldId="266"/>
            <ac:spMk id="27" creationId="{FBA8670F-468D-111F-3390-CB09927DEB1F}"/>
          </ac:spMkLst>
        </pc:spChg>
        <pc:spChg chg="add mod topLvl">
          <ac:chgData name="Gordon Dunsire" userId="89320f45fdc69f41" providerId="LiveId" clId="{C4A1A84E-759E-4877-A7D8-76AE586873F6}" dt="2023-01-16T09:34:44.949" v="2686" actId="164"/>
          <ac:spMkLst>
            <pc:docMk/>
            <pc:sldMk cId="3194987524" sldId="266"/>
            <ac:spMk id="28" creationId="{C7FA74A8-A03D-9EEC-F84D-103A4DDC5187}"/>
          </ac:spMkLst>
        </pc:spChg>
        <pc:spChg chg="add del mod">
          <ac:chgData name="Gordon Dunsire" userId="89320f45fdc69f41" providerId="LiveId" clId="{C4A1A84E-759E-4877-A7D8-76AE586873F6}" dt="2023-01-16T09:26:34.309" v="2482" actId="478"/>
          <ac:spMkLst>
            <pc:docMk/>
            <pc:sldMk cId="3194987524" sldId="266"/>
            <ac:spMk id="29" creationId="{94AE3C0E-D0B2-E196-79BF-C276D077DCAB}"/>
          </ac:spMkLst>
        </pc:spChg>
        <pc:spChg chg="add mod">
          <ac:chgData name="Gordon Dunsire" userId="89320f45fdc69f41" providerId="LiveId" clId="{C4A1A84E-759E-4877-A7D8-76AE586873F6}" dt="2023-01-16T11:03:14.571" v="2692" actId="113"/>
          <ac:spMkLst>
            <pc:docMk/>
            <pc:sldMk cId="3194987524" sldId="266"/>
            <ac:spMk id="44" creationId="{C3D9CB84-BABF-B403-3BDD-CB014BCFE8FD}"/>
          </ac:spMkLst>
        </pc:spChg>
        <pc:grpChg chg="add mod topLvl">
          <ac:chgData name="Gordon Dunsire" userId="89320f45fdc69f41" providerId="LiveId" clId="{C4A1A84E-759E-4877-A7D8-76AE586873F6}" dt="2023-01-16T09:34:44.949" v="2686" actId="164"/>
          <ac:grpSpMkLst>
            <pc:docMk/>
            <pc:sldMk cId="3194987524" sldId="266"/>
            <ac:grpSpMk id="2" creationId="{6D56AFBF-B5A2-D3E0-CA24-AB30531E15DD}"/>
          </ac:grpSpMkLst>
        </pc:grpChg>
        <pc:grpChg chg="add mod topLvl">
          <ac:chgData name="Gordon Dunsire" userId="89320f45fdc69f41" providerId="LiveId" clId="{C4A1A84E-759E-4877-A7D8-76AE586873F6}" dt="2023-01-16T09:34:44.949" v="2686" actId="164"/>
          <ac:grpSpMkLst>
            <pc:docMk/>
            <pc:sldMk cId="3194987524" sldId="266"/>
            <ac:grpSpMk id="10" creationId="{F7C81B42-1186-B838-69C2-379A35F47999}"/>
          </ac:grpSpMkLst>
        </pc:grpChg>
        <pc:grpChg chg="add mod topLvl">
          <ac:chgData name="Gordon Dunsire" userId="89320f45fdc69f41" providerId="LiveId" clId="{C4A1A84E-759E-4877-A7D8-76AE586873F6}" dt="2023-01-16T09:34:44.949" v="2686" actId="164"/>
          <ac:grpSpMkLst>
            <pc:docMk/>
            <pc:sldMk cId="3194987524" sldId="266"/>
            <ac:grpSpMk id="16" creationId="{FB337B34-D6A4-A287-4BBC-0A0E062EEC2F}"/>
          </ac:grpSpMkLst>
        </pc:grpChg>
        <pc:grpChg chg="add mod topLvl">
          <ac:chgData name="Gordon Dunsire" userId="89320f45fdc69f41" providerId="LiveId" clId="{C4A1A84E-759E-4877-A7D8-76AE586873F6}" dt="2023-01-16T09:34:44.949" v="2686" actId="164"/>
          <ac:grpSpMkLst>
            <pc:docMk/>
            <pc:sldMk cId="3194987524" sldId="266"/>
            <ac:grpSpMk id="19" creationId="{E92F3AFC-6C2D-A6FE-83FB-C7E26BD5E8B2}"/>
          </ac:grpSpMkLst>
        </pc:grpChg>
        <pc:grpChg chg="add del mod">
          <ac:chgData name="Gordon Dunsire" userId="89320f45fdc69f41" providerId="LiveId" clId="{C4A1A84E-759E-4877-A7D8-76AE586873F6}" dt="2023-01-16T09:27:02.707" v="2483" actId="165"/>
          <ac:grpSpMkLst>
            <pc:docMk/>
            <pc:sldMk cId="3194987524" sldId="266"/>
            <ac:grpSpMk id="31" creationId="{FD31F71D-BCF5-6163-8C20-C529FAC0446B}"/>
          </ac:grpSpMkLst>
        </pc:grpChg>
        <pc:grpChg chg="add mod">
          <ac:chgData name="Gordon Dunsire" userId="89320f45fdc69f41" providerId="LiveId" clId="{C4A1A84E-759E-4877-A7D8-76AE586873F6}" dt="2023-01-16T09:34:50.868" v="2687" actId="1076"/>
          <ac:grpSpMkLst>
            <pc:docMk/>
            <pc:sldMk cId="3194987524" sldId="266"/>
            <ac:grpSpMk id="45" creationId="{63AE66DB-97D4-313F-2B3E-1B32E8D4D3DC}"/>
          </ac:grpSpMkLst>
        </pc:grpChg>
        <pc:cxnChg chg="add mod topLvl">
          <ac:chgData name="Gordon Dunsire" userId="89320f45fdc69f41" providerId="LiveId" clId="{C4A1A84E-759E-4877-A7D8-76AE586873F6}" dt="2023-01-16T09:34:44.949" v="2686" actId="164"/>
          <ac:cxnSpMkLst>
            <pc:docMk/>
            <pc:sldMk cId="3194987524" sldId="266"/>
            <ac:cxnSpMk id="13" creationId="{1EDBA153-82A4-A170-5B4E-950F4A2148B2}"/>
          </ac:cxnSpMkLst>
        </pc:cxnChg>
        <pc:cxnChg chg="add mod topLvl">
          <ac:chgData name="Gordon Dunsire" userId="89320f45fdc69f41" providerId="LiveId" clId="{C4A1A84E-759E-4877-A7D8-76AE586873F6}" dt="2023-01-16T09:34:44.949" v="2686" actId="164"/>
          <ac:cxnSpMkLst>
            <pc:docMk/>
            <pc:sldMk cId="3194987524" sldId="266"/>
            <ac:cxnSpMk id="14" creationId="{271C64DA-C6D7-DE00-86C4-1E78C123F81B}"/>
          </ac:cxnSpMkLst>
        </pc:cxnChg>
        <pc:cxnChg chg="add mod topLvl">
          <ac:chgData name="Gordon Dunsire" userId="89320f45fdc69f41" providerId="LiveId" clId="{C4A1A84E-759E-4877-A7D8-76AE586873F6}" dt="2023-01-16T09:34:44.949" v="2686" actId="164"/>
          <ac:cxnSpMkLst>
            <pc:docMk/>
            <pc:sldMk cId="3194987524" sldId="266"/>
            <ac:cxnSpMk id="15" creationId="{9D6624B4-21FD-77C0-2946-51E861DE3587}"/>
          </ac:cxnSpMkLst>
        </pc:cxnChg>
        <pc:cxnChg chg="add mod topLvl">
          <ac:chgData name="Gordon Dunsire" userId="89320f45fdc69f41" providerId="LiveId" clId="{C4A1A84E-759E-4877-A7D8-76AE586873F6}" dt="2023-01-16T09:34:44.949" v="2686" actId="164"/>
          <ac:cxnSpMkLst>
            <pc:docMk/>
            <pc:sldMk cId="3194987524" sldId="266"/>
            <ac:cxnSpMk id="22" creationId="{0AAAE005-F028-3ECC-2808-181CC7E92305}"/>
          </ac:cxnSpMkLst>
        </pc:cxnChg>
        <pc:cxnChg chg="add mod topLvl">
          <ac:chgData name="Gordon Dunsire" userId="89320f45fdc69f41" providerId="LiveId" clId="{C4A1A84E-759E-4877-A7D8-76AE586873F6}" dt="2023-01-16T09:34:44.949" v="2686" actId="164"/>
          <ac:cxnSpMkLst>
            <pc:docMk/>
            <pc:sldMk cId="3194987524" sldId="266"/>
            <ac:cxnSpMk id="23" creationId="{25027B4D-38E8-9D9B-7FC9-4858BA7757BD}"/>
          </ac:cxnSpMkLst>
        </pc:cxnChg>
        <pc:cxnChg chg="add mod topLvl">
          <ac:chgData name="Gordon Dunsire" userId="89320f45fdc69f41" providerId="LiveId" clId="{C4A1A84E-759E-4877-A7D8-76AE586873F6}" dt="2023-01-16T09:34:44.949" v="2686" actId="164"/>
          <ac:cxnSpMkLst>
            <pc:docMk/>
            <pc:sldMk cId="3194987524" sldId="266"/>
            <ac:cxnSpMk id="30" creationId="{6DC361F6-9C65-8406-ED15-9B2CFBF53526}"/>
          </ac:cxnSpMkLst>
        </pc:cxnChg>
      </pc:sldChg>
      <pc:sldChg chg="del">
        <pc:chgData name="Gordon Dunsire" userId="89320f45fdc69f41" providerId="LiveId" clId="{C4A1A84E-759E-4877-A7D8-76AE586873F6}" dt="2023-01-13T11:18:44.851" v="0" actId="47"/>
        <pc:sldMkLst>
          <pc:docMk/>
          <pc:sldMk cId="3885340495" sldId="266"/>
        </pc:sldMkLst>
      </pc:sldChg>
      <pc:sldChg chg="del">
        <pc:chgData name="Gordon Dunsire" userId="89320f45fdc69f41" providerId="LiveId" clId="{C4A1A84E-759E-4877-A7D8-76AE586873F6}" dt="2023-01-13T11:18:44.851" v="0" actId="47"/>
        <pc:sldMkLst>
          <pc:docMk/>
          <pc:sldMk cId="906586755" sldId="26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18E054-23A2-4910-82DB-DF27BEFB4CDD}" type="datetimeFigureOut">
              <a:rPr lang="en-GB" smtClean="0"/>
              <a:t>16/01/2023</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B22741-932F-4E64-A76A-C38E95FE6062}" type="slidenum">
              <a:rPr lang="en-GB" smtClean="0"/>
              <a:t>‹#›</a:t>
            </a:fld>
            <a:endParaRPr lang="en-GB"/>
          </a:p>
        </p:txBody>
      </p:sp>
    </p:spTree>
    <p:extLst>
      <p:ext uri="{BB962C8B-B14F-4D97-AF65-F5344CB8AC3E}">
        <p14:creationId xmlns:p14="http://schemas.microsoft.com/office/powerpoint/2010/main" val="2091829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AB22741-932F-4E64-A76A-C38E95FE6062}" type="slidenum">
              <a:rPr lang="en-GB" smtClean="0"/>
              <a:t>1</a:t>
            </a:fld>
            <a:endParaRPr lang="en-GB"/>
          </a:p>
        </p:txBody>
      </p:sp>
    </p:spTree>
    <p:extLst>
      <p:ext uri="{BB962C8B-B14F-4D97-AF65-F5344CB8AC3E}">
        <p14:creationId xmlns:p14="http://schemas.microsoft.com/office/powerpoint/2010/main" val="18650330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idea of entity-based cataloguing has evolved from the use of entity-relationship  modelling techniques applied to bibliographic metadata.</a:t>
            </a:r>
          </a:p>
          <a:p>
            <a:endParaRPr lang="en-US" dirty="0"/>
          </a:p>
          <a:p>
            <a:r>
              <a:rPr lang="en-US" dirty="0"/>
              <a:t>In modelling, entities are identified as things that have a common set of characteristics that distinguish them from other things. These characteristics are described with a set of attribute elements; each entity has a different set.</a:t>
            </a:r>
          </a:p>
          <a:p>
            <a:endParaRPr lang="en-US" dirty="0"/>
          </a:p>
          <a:p>
            <a:r>
              <a:rPr lang="en-US" dirty="0"/>
              <a:t>Entities are associated with other entities by using relationship elements. This gives the wider context of the entity that is being described, and builds up a complete description of things that are composed of more than one entity.</a:t>
            </a:r>
          </a:p>
          <a:p>
            <a:endParaRPr lang="en-US" dirty="0"/>
          </a:p>
          <a:p>
            <a:r>
              <a:rPr lang="en-US" dirty="0"/>
              <a:t>Entity-based cataloguing is useful for the description of cultural heritage resources that typically involve multiple entities. The focus of description is the component entity and not the whole resource. This finer granularity of description allows metadata to be related in multiple ways to reflect the complexity of cultural heritage resources and to be re-used when the same entity is associated with multiple resources.  </a:t>
            </a:r>
            <a:endParaRPr lang="en-GB" dirty="0"/>
          </a:p>
        </p:txBody>
      </p:sp>
      <p:sp>
        <p:nvSpPr>
          <p:cNvPr id="4" name="Slide Number Placeholder 3"/>
          <p:cNvSpPr>
            <a:spLocks noGrp="1"/>
          </p:cNvSpPr>
          <p:nvPr>
            <p:ph type="sldNum" sz="quarter" idx="5"/>
          </p:nvPr>
        </p:nvSpPr>
        <p:spPr/>
        <p:txBody>
          <a:bodyPr/>
          <a:lstStyle/>
          <a:p>
            <a:fld id="{8AB22741-932F-4E64-A76A-C38E95FE6062}" type="slidenum">
              <a:rPr lang="en-GB" smtClean="0"/>
              <a:t>2</a:t>
            </a:fld>
            <a:endParaRPr lang="en-GB"/>
          </a:p>
        </p:txBody>
      </p:sp>
    </p:spTree>
    <p:extLst>
      <p:ext uri="{BB962C8B-B14F-4D97-AF65-F5344CB8AC3E}">
        <p14:creationId xmlns:p14="http://schemas.microsoft.com/office/powerpoint/2010/main" val="37987623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idea of entity-based cataloguing has evolved from the use of entity-relationship  modelling techniques applied to bibliographic metadata.</a:t>
            </a:r>
          </a:p>
          <a:p>
            <a:endParaRPr lang="en-US" dirty="0"/>
          </a:p>
          <a:p>
            <a:r>
              <a:rPr lang="en-US" dirty="0"/>
              <a:t>In modelling, entities are identified as things that have a common set of characteristics that distinguish them from other things. These characteristics are described with a set of attribute elements; each entity has a different set.</a:t>
            </a:r>
          </a:p>
          <a:p>
            <a:endParaRPr lang="en-US" dirty="0"/>
          </a:p>
          <a:p>
            <a:r>
              <a:rPr lang="en-US" dirty="0"/>
              <a:t>Entities are associated with other entities by using relationship elements. This gives the wider context of the entity that is being described, and builds up a complete description of things that are composed of more than one entity.</a:t>
            </a:r>
          </a:p>
          <a:p>
            <a:endParaRPr lang="en-US" dirty="0"/>
          </a:p>
          <a:p>
            <a:r>
              <a:rPr lang="en-US" dirty="0"/>
              <a:t>Entity-based cataloguing is useful for the description of cultural heritage resources that typically involve multiple entities. The focus of description is the component entity and not the whole resource. This finer granularity of description allows metadata to be related in multiple ways to reflect the complexity of cultural heritage resources and to be re-used when the same entity is associated with multiple resources.  </a:t>
            </a:r>
            <a:endParaRPr lang="en-GB" dirty="0"/>
          </a:p>
        </p:txBody>
      </p:sp>
      <p:sp>
        <p:nvSpPr>
          <p:cNvPr id="4" name="Slide Number Placeholder 3"/>
          <p:cNvSpPr>
            <a:spLocks noGrp="1"/>
          </p:cNvSpPr>
          <p:nvPr>
            <p:ph type="sldNum" sz="quarter" idx="5"/>
          </p:nvPr>
        </p:nvSpPr>
        <p:spPr/>
        <p:txBody>
          <a:bodyPr/>
          <a:lstStyle/>
          <a:p>
            <a:fld id="{8AB22741-932F-4E64-A76A-C38E95FE6062}" type="slidenum">
              <a:rPr lang="en-GB" smtClean="0"/>
              <a:t>3</a:t>
            </a:fld>
            <a:endParaRPr lang="en-GB"/>
          </a:p>
        </p:txBody>
      </p:sp>
    </p:spTree>
    <p:extLst>
      <p:ext uri="{BB962C8B-B14F-4D97-AF65-F5344CB8AC3E}">
        <p14:creationId xmlns:p14="http://schemas.microsoft.com/office/powerpoint/2010/main" val="16135236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AB22741-932F-4E64-A76A-C38E95FE6062}" type="slidenum">
              <a:rPr lang="en-GB" smtClean="0"/>
              <a:t>4</a:t>
            </a:fld>
            <a:endParaRPr lang="en-GB"/>
          </a:p>
        </p:txBody>
      </p:sp>
    </p:spTree>
    <p:extLst>
      <p:ext uri="{BB962C8B-B14F-4D97-AF65-F5344CB8AC3E}">
        <p14:creationId xmlns:p14="http://schemas.microsoft.com/office/powerpoint/2010/main" val="42348774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AB22741-932F-4E64-A76A-C38E95FE6062}" type="slidenum">
              <a:rPr lang="en-GB" smtClean="0"/>
              <a:t>6</a:t>
            </a:fld>
            <a:endParaRPr lang="en-GB"/>
          </a:p>
        </p:txBody>
      </p:sp>
    </p:spTree>
    <p:extLst>
      <p:ext uri="{BB962C8B-B14F-4D97-AF65-F5344CB8AC3E}">
        <p14:creationId xmlns:p14="http://schemas.microsoft.com/office/powerpoint/2010/main" val="16184241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AB22741-932F-4E64-A76A-C38E95FE6062}" type="slidenum">
              <a:rPr lang="en-GB" smtClean="0"/>
              <a:t>7</a:t>
            </a:fld>
            <a:endParaRPr lang="en-GB"/>
          </a:p>
        </p:txBody>
      </p:sp>
    </p:spTree>
    <p:extLst>
      <p:ext uri="{BB962C8B-B14F-4D97-AF65-F5344CB8AC3E}">
        <p14:creationId xmlns:p14="http://schemas.microsoft.com/office/powerpoint/2010/main" val="27832478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AB22741-932F-4E64-A76A-C38E95FE6062}" type="slidenum">
              <a:rPr lang="en-GB" smtClean="0"/>
              <a:t>8</a:t>
            </a:fld>
            <a:endParaRPr lang="en-GB"/>
          </a:p>
        </p:txBody>
      </p:sp>
    </p:spTree>
    <p:extLst>
      <p:ext uri="{BB962C8B-B14F-4D97-AF65-F5344CB8AC3E}">
        <p14:creationId xmlns:p14="http://schemas.microsoft.com/office/powerpoint/2010/main" val="38663989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AB22741-932F-4E64-A76A-C38E95FE6062}" type="slidenum">
              <a:rPr lang="en-GB" smtClean="0"/>
              <a:t>9</a:t>
            </a:fld>
            <a:endParaRPr lang="en-GB"/>
          </a:p>
        </p:txBody>
      </p:sp>
    </p:spTree>
    <p:extLst>
      <p:ext uri="{BB962C8B-B14F-4D97-AF65-F5344CB8AC3E}">
        <p14:creationId xmlns:p14="http://schemas.microsoft.com/office/powerpoint/2010/main" val="8697140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FA7B5DC-0985-4F56-95F2-B147D00992AA}" type="datetimeFigureOut">
              <a:rPr lang="en-GB" smtClean="0"/>
              <a:t>16/01/2023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3AF522-CE57-4479-A6FE-02E7A0C76682}" type="slidenum">
              <a:rPr lang="en-GB" smtClean="0"/>
              <a:t>‹#›</a:t>
            </a:fld>
            <a:endParaRPr lang="en-GB"/>
          </a:p>
        </p:txBody>
      </p:sp>
    </p:spTree>
    <p:extLst>
      <p:ext uri="{BB962C8B-B14F-4D97-AF65-F5344CB8AC3E}">
        <p14:creationId xmlns:p14="http://schemas.microsoft.com/office/powerpoint/2010/main" val="958828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A7B5DC-0985-4F56-95F2-B147D00992AA}" type="datetimeFigureOut">
              <a:rPr lang="en-GB" smtClean="0"/>
              <a:t>16/01/2023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3AF522-CE57-4479-A6FE-02E7A0C76682}" type="slidenum">
              <a:rPr lang="en-GB" smtClean="0"/>
              <a:t>‹#›</a:t>
            </a:fld>
            <a:endParaRPr lang="en-GB"/>
          </a:p>
        </p:txBody>
      </p:sp>
    </p:spTree>
    <p:extLst>
      <p:ext uri="{BB962C8B-B14F-4D97-AF65-F5344CB8AC3E}">
        <p14:creationId xmlns:p14="http://schemas.microsoft.com/office/powerpoint/2010/main" val="3545419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A7B5DC-0985-4F56-95F2-B147D00992AA}" type="datetimeFigureOut">
              <a:rPr lang="en-GB" smtClean="0"/>
              <a:t>16/01/2023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3AF522-CE57-4479-A6FE-02E7A0C76682}" type="slidenum">
              <a:rPr lang="en-GB" smtClean="0"/>
              <a:t>‹#›</a:t>
            </a:fld>
            <a:endParaRPr lang="en-GB"/>
          </a:p>
        </p:txBody>
      </p:sp>
    </p:spTree>
    <p:extLst>
      <p:ext uri="{BB962C8B-B14F-4D97-AF65-F5344CB8AC3E}">
        <p14:creationId xmlns:p14="http://schemas.microsoft.com/office/powerpoint/2010/main" val="1849190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A7B5DC-0985-4F56-95F2-B147D00992AA}" type="datetimeFigureOut">
              <a:rPr lang="en-GB" smtClean="0"/>
              <a:t>16/01/2023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3AF522-CE57-4479-A6FE-02E7A0C76682}" type="slidenum">
              <a:rPr lang="en-GB" smtClean="0"/>
              <a:t>‹#›</a:t>
            </a:fld>
            <a:endParaRPr lang="en-GB"/>
          </a:p>
        </p:txBody>
      </p:sp>
    </p:spTree>
    <p:extLst>
      <p:ext uri="{BB962C8B-B14F-4D97-AF65-F5344CB8AC3E}">
        <p14:creationId xmlns:p14="http://schemas.microsoft.com/office/powerpoint/2010/main" val="1125346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FA7B5DC-0985-4F56-95F2-B147D00992AA}" type="datetimeFigureOut">
              <a:rPr lang="en-GB" smtClean="0"/>
              <a:t>16/01/2023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3AF522-CE57-4479-A6FE-02E7A0C76682}" type="slidenum">
              <a:rPr lang="en-GB" smtClean="0"/>
              <a:t>‹#›</a:t>
            </a:fld>
            <a:endParaRPr lang="en-GB"/>
          </a:p>
        </p:txBody>
      </p:sp>
    </p:spTree>
    <p:extLst>
      <p:ext uri="{BB962C8B-B14F-4D97-AF65-F5344CB8AC3E}">
        <p14:creationId xmlns:p14="http://schemas.microsoft.com/office/powerpoint/2010/main" val="2224169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FA7B5DC-0985-4F56-95F2-B147D00992AA}" type="datetimeFigureOut">
              <a:rPr lang="en-GB" smtClean="0"/>
              <a:t>16/01/2023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3AF522-CE57-4479-A6FE-02E7A0C76682}" type="slidenum">
              <a:rPr lang="en-GB" smtClean="0"/>
              <a:t>‹#›</a:t>
            </a:fld>
            <a:endParaRPr lang="en-GB"/>
          </a:p>
        </p:txBody>
      </p:sp>
    </p:spTree>
    <p:extLst>
      <p:ext uri="{BB962C8B-B14F-4D97-AF65-F5344CB8AC3E}">
        <p14:creationId xmlns:p14="http://schemas.microsoft.com/office/powerpoint/2010/main" val="3332630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FA7B5DC-0985-4F56-95F2-B147D00992AA}" type="datetimeFigureOut">
              <a:rPr lang="en-GB" smtClean="0"/>
              <a:t>16/01/2023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03AF522-CE57-4479-A6FE-02E7A0C76682}" type="slidenum">
              <a:rPr lang="en-GB" smtClean="0"/>
              <a:t>‹#›</a:t>
            </a:fld>
            <a:endParaRPr lang="en-GB"/>
          </a:p>
        </p:txBody>
      </p:sp>
    </p:spTree>
    <p:extLst>
      <p:ext uri="{BB962C8B-B14F-4D97-AF65-F5344CB8AC3E}">
        <p14:creationId xmlns:p14="http://schemas.microsoft.com/office/powerpoint/2010/main" val="2535890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FA7B5DC-0985-4F56-95F2-B147D00992AA}" type="datetimeFigureOut">
              <a:rPr lang="en-GB" smtClean="0"/>
              <a:t>16/01/2023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03AF522-CE57-4479-A6FE-02E7A0C76682}" type="slidenum">
              <a:rPr lang="en-GB" smtClean="0"/>
              <a:t>‹#›</a:t>
            </a:fld>
            <a:endParaRPr lang="en-GB"/>
          </a:p>
        </p:txBody>
      </p:sp>
    </p:spTree>
    <p:extLst>
      <p:ext uri="{BB962C8B-B14F-4D97-AF65-F5344CB8AC3E}">
        <p14:creationId xmlns:p14="http://schemas.microsoft.com/office/powerpoint/2010/main" val="1373378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A7B5DC-0985-4F56-95F2-B147D00992AA}" type="datetimeFigureOut">
              <a:rPr lang="en-GB" smtClean="0"/>
              <a:t>16/01/2023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03AF522-CE57-4479-A6FE-02E7A0C76682}" type="slidenum">
              <a:rPr lang="en-GB" smtClean="0"/>
              <a:t>‹#›</a:t>
            </a:fld>
            <a:endParaRPr lang="en-GB"/>
          </a:p>
        </p:txBody>
      </p:sp>
    </p:spTree>
    <p:extLst>
      <p:ext uri="{BB962C8B-B14F-4D97-AF65-F5344CB8AC3E}">
        <p14:creationId xmlns:p14="http://schemas.microsoft.com/office/powerpoint/2010/main" val="677906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FA7B5DC-0985-4F56-95F2-B147D00992AA}" type="datetimeFigureOut">
              <a:rPr lang="en-GB" smtClean="0"/>
              <a:t>16/01/2023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3AF522-CE57-4479-A6FE-02E7A0C76682}" type="slidenum">
              <a:rPr lang="en-GB" smtClean="0"/>
              <a:t>‹#›</a:t>
            </a:fld>
            <a:endParaRPr lang="en-GB"/>
          </a:p>
        </p:txBody>
      </p:sp>
    </p:spTree>
    <p:extLst>
      <p:ext uri="{BB962C8B-B14F-4D97-AF65-F5344CB8AC3E}">
        <p14:creationId xmlns:p14="http://schemas.microsoft.com/office/powerpoint/2010/main" val="365537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FA7B5DC-0985-4F56-95F2-B147D00992AA}" type="datetimeFigureOut">
              <a:rPr lang="en-GB" smtClean="0"/>
              <a:t>16/01/2023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3AF522-CE57-4479-A6FE-02E7A0C76682}" type="slidenum">
              <a:rPr lang="en-GB" smtClean="0"/>
              <a:t>‹#›</a:t>
            </a:fld>
            <a:endParaRPr lang="en-GB"/>
          </a:p>
        </p:txBody>
      </p:sp>
    </p:spTree>
    <p:extLst>
      <p:ext uri="{BB962C8B-B14F-4D97-AF65-F5344CB8AC3E}">
        <p14:creationId xmlns:p14="http://schemas.microsoft.com/office/powerpoint/2010/main" val="2533601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A7B5DC-0985-4F56-95F2-B147D00992AA}" type="datetimeFigureOut">
              <a:rPr lang="en-GB" smtClean="0"/>
              <a:t>16/01/2023</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3AF522-CE57-4479-A6FE-02E7A0C76682}" type="slidenum">
              <a:rPr lang="en-GB" smtClean="0"/>
              <a:t>‹#›</a:t>
            </a:fld>
            <a:endParaRPr lang="en-GB"/>
          </a:p>
        </p:txBody>
      </p:sp>
    </p:spTree>
    <p:extLst>
      <p:ext uri="{BB962C8B-B14F-4D97-AF65-F5344CB8AC3E}">
        <p14:creationId xmlns:p14="http://schemas.microsoft.com/office/powerpoint/2010/main" val="35290355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oleObject" Target="../embeddings/oleObject1.bin"/><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A91C2-AD81-3A90-B5AD-D8CC9E41A598}"/>
              </a:ext>
            </a:extLst>
          </p:cNvPr>
          <p:cNvSpPr>
            <a:spLocks noGrp="1"/>
          </p:cNvSpPr>
          <p:nvPr>
            <p:ph type="ctrTitle"/>
          </p:nvPr>
        </p:nvSpPr>
        <p:spPr>
          <a:xfrm>
            <a:off x="2184399" y="1122363"/>
            <a:ext cx="6336900" cy="2387600"/>
          </a:xfrm>
        </p:spPr>
        <p:txBody>
          <a:bodyPr>
            <a:normAutofit/>
          </a:bodyPr>
          <a:lstStyle/>
          <a:p>
            <a:r>
              <a:rPr lang="en-US" sz="5300" dirty="0"/>
              <a:t>ISBDM subgroup on Prescription and Granularity</a:t>
            </a:r>
            <a:endParaRPr lang="en-GB" sz="4400" dirty="0"/>
          </a:p>
        </p:txBody>
      </p:sp>
      <p:sp>
        <p:nvSpPr>
          <p:cNvPr id="3" name="Subtitle 2">
            <a:extLst>
              <a:ext uri="{FF2B5EF4-FFF2-40B4-BE49-F238E27FC236}">
                <a16:creationId xmlns:a16="http://schemas.microsoft.com/office/drawing/2014/main" id="{C418A32B-0936-ACD2-BFDD-75326DB7D53D}"/>
              </a:ext>
            </a:extLst>
          </p:cNvPr>
          <p:cNvSpPr>
            <a:spLocks noGrp="1"/>
          </p:cNvSpPr>
          <p:nvPr>
            <p:ph type="subTitle" idx="1"/>
          </p:nvPr>
        </p:nvSpPr>
        <p:spPr>
          <a:xfrm>
            <a:off x="2184399" y="3602038"/>
            <a:ext cx="6336900" cy="1655762"/>
          </a:xfrm>
        </p:spPr>
        <p:txBody>
          <a:bodyPr/>
          <a:lstStyle/>
          <a:p>
            <a:r>
              <a:rPr lang="en-US" dirty="0"/>
              <a:t>Gordon Dunsire</a:t>
            </a:r>
          </a:p>
          <a:p>
            <a:r>
              <a:rPr lang="en-US" dirty="0"/>
              <a:t>Presented to the IFLA webinar “From ISBD to ISBDM”, 26 January 2023</a:t>
            </a:r>
            <a:endParaRPr lang="en-GB" dirty="0"/>
          </a:p>
        </p:txBody>
      </p:sp>
      <p:grpSp>
        <p:nvGrpSpPr>
          <p:cNvPr id="4" name="Group 3">
            <a:extLst>
              <a:ext uri="{FF2B5EF4-FFF2-40B4-BE49-F238E27FC236}">
                <a16:creationId xmlns:a16="http://schemas.microsoft.com/office/drawing/2014/main" id="{5EEE816E-008A-1544-A0BD-22BD33241031}"/>
              </a:ext>
            </a:extLst>
          </p:cNvPr>
          <p:cNvGrpSpPr/>
          <p:nvPr/>
        </p:nvGrpSpPr>
        <p:grpSpPr>
          <a:xfrm>
            <a:off x="0" y="0"/>
            <a:ext cx="1481070" cy="6858000"/>
            <a:chOff x="0" y="0"/>
            <a:chExt cx="1481070" cy="6858000"/>
          </a:xfrm>
        </p:grpSpPr>
        <p:pic>
          <p:nvPicPr>
            <p:cNvPr id="5" name="Picture 4">
              <a:extLst>
                <a:ext uri="{FF2B5EF4-FFF2-40B4-BE49-F238E27FC236}">
                  <a16:creationId xmlns:a16="http://schemas.microsoft.com/office/drawing/2014/main" id="{C98C46C5-A2B0-F56C-77FA-04DADA78FC33}"/>
                </a:ext>
              </a:extLst>
            </p:cNvPr>
            <p:cNvPicPr>
              <a:picLocks noChangeAspect="1"/>
            </p:cNvPicPr>
            <p:nvPr/>
          </p:nvPicPr>
          <p:blipFill>
            <a:blip r:embed="rId3"/>
            <a:stretch>
              <a:fillRect/>
            </a:stretch>
          </p:blipFill>
          <p:spPr>
            <a:xfrm>
              <a:off x="0" y="0"/>
              <a:ext cx="1481070" cy="6858000"/>
            </a:xfrm>
            <a:prstGeom prst="rect">
              <a:avLst/>
            </a:prstGeom>
          </p:spPr>
        </p:pic>
        <p:sp>
          <p:nvSpPr>
            <p:cNvPr id="6" name="TextBox 5">
              <a:extLst>
                <a:ext uri="{FF2B5EF4-FFF2-40B4-BE49-F238E27FC236}">
                  <a16:creationId xmlns:a16="http://schemas.microsoft.com/office/drawing/2014/main" id="{C4773950-F763-1351-3F7A-F25BF872FC14}"/>
                </a:ext>
              </a:extLst>
            </p:cNvPr>
            <p:cNvSpPr txBox="1"/>
            <p:nvPr/>
          </p:nvSpPr>
          <p:spPr>
            <a:xfrm>
              <a:off x="0" y="6104748"/>
              <a:ext cx="1453475" cy="646331"/>
            </a:xfrm>
            <a:prstGeom prst="rect">
              <a:avLst/>
            </a:prstGeom>
            <a:noFill/>
          </p:spPr>
          <p:txBody>
            <a:bodyPr wrap="none" rtlCol="0">
              <a:spAutoFit/>
            </a:bodyPr>
            <a:lstStyle/>
            <a:p>
              <a:pPr algn="ctr"/>
              <a:r>
                <a:rPr lang="en-US" sz="1200" dirty="0">
                  <a:solidFill>
                    <a:schemeClr val="bg1"/>
                  </a:solidFill>
                </a:rPr>
                <a:t>IFLA webinar</a:t>
              </a:r>
            </a:p>
            <a:p>
              <a:pPr algn="ctr"/>
              <a:r>
                <a:rPr lang="en-US" sz="1200" dirty="0">
                  <a:solidFill>
                    <a:schemeClr val="bg1"/>
                  </a:solidFill>
                </a:rPr>
                <a:t>From ISBD to ISBDM</a:t>
              </a:r>
            </a:p>
            <a:p>
              <a:pPr algn="ctr"/>
              <a:r>
                <a:rPr lang="en-US" sz="1200" dirty="0">
                  <a:solidFill>
                    <a:schemeClr val="bg1"/>
                  </a:solidFill>
                </a:rPr>
                <a:t>26 January 2023</a:t>
              </a:r>
              <a:endParaRPr lang="en-GB" sz="1200" dirty="0">
                <a:solidFill>
                  <a:schemeClr val="bg1"/>
                </a:solidFill>
              </a:endParaRPr>
            </a:p>
          </p:txBody>
        </p:sp>
      </p:grpSp>
    </p:spTree>
    <p:extLst>
      <p:ext uri="{BB962C8B-B14F-4D97-AF65-F5344CB8AC3E}">
        <p14:creationId xmlns:p14="http://schemas.microsoft.com/office/powerpoint/2010/main" val="1749796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E97A127-F504-477B-1240-D4B4D6692A2E}"/>
              </a:ext>
            </a:extLst>
          </p:cNvPr>
          <p:cNvSpPr txBox="1"/>
          <p:nvPr/>
        </p:nvSpPr>
        <p:spPr>
          <a:xfrm>
            <a:off x="1660359" y="157160"/>
            <a:ext cx="3347968" cy="646331"/>
          </a:xfrm>
          <a:prstGeom prst="rect">
            <a:avLst/>
          </a:prstGeom>
          <a:noFill/>
        </p:spPr>
        <p:txBody>
          <a:bodyPr wrap="none" rtlCol="0">
            <a:spAutoFit/>
          </a:bodyPr>
          <a:lstStyle/>
          <a:p>
            <a:r>
              <a:rPr lang="en-US" sz="3600" dirty="0"/>
              <a:t>Aim of the group</a:t>
            </a:r>
            <a:endParaRPr lang="en-GB" sz="3600" dirty="0"/>
          </a:p>
        </p:txBody>
      </p:sp>
      <p:grpSp>
        <p:nvGrpSpPr>
          <p:cNvPr id="5" name="Group 4">
            <a:extLst>
              <a:ext uri="{FF2B5EF4-FFF2-40B4-BE49-F238E27FC236}">
                <a16:creationId xmlns:a16="http://schemas.microsoft.com/office/drawing/2014/main" id="{28948C78-718E-BA42-7204-34A43D9C2787}"/>
              </a:ext>
            </a:extLst>
          </p:cNvPr>
          <p:cNvGrpSpPr/>
          <p:nvPr/>
        </p:nvGrpSpPr>
        <p:grpSpPr>
          <a:xfrm>
            <a:off x="0" y="0"/>
            <a:ext cx="1481070" cy="6858000"/>
            <a:chOff x="0" y="0"/>
            <a:chExt cx="1481070" cy="6858000"/>
          </a:xfrm>
        </p:grpSpPr>
        <p:pic>
          <p:nvPicPr>
            <p:cNvPr id="6" name="Picture 5">
              <a:extLst>
                <a:ext uri="{FF2B5EF4-FFF2-40B4-BE49-F238E27FC236}">
                  <a16:creationId xmlns:a16="http://schemas.microsoft.com/office/drawing/2014/main" id="{5A91A347-F846-5E58-3E0D-D2C8477052A2}"/>
                </a:ext>
              </a:extLst>
            </p:cNvPr>
            <p:cNvPicPr>
              <a:picLocks noChangeAspect="1"/>
            </p:cNvPicPr>
            <p:nvPr/>
          </p:nvPicPr>
          <p:blipFill>
            <a:blip r:embed="rId3"/>
            <a:stretch>
              <a:fillRect/>
            </a:stretch>
          </p:blipFill>
          <p:spPr>
            <a:xfrm>
              <a:off x="0" y="0"/>
              <a:ext cx="1481070" cy="6858000"/>
            </a:xfrm>
            <a:prstGeom prst="rect">
              <a:avLst/>
            </a:prstGeom>
          </p:spPr>
        </p:pic>
        <p:sp>
          <p:nvSpPr>
            <p:cNvPr id="7" name="TextBox 6">
              <a:extLst>
                <a:ext uri="{FF2B5EF4-FFF2-40B4-BE49-F238E27FC236}">
                  <a16:creationId xmlns:a16="http://schemas.microsoft.com/office/drawing/2014/main" id="{22F3EC70-82FD-080B-0600-C199749A7959}"/>
                </a:ext>
              </a:extLst>
            </p:cNvPr>
            <p:cNvSpPr txBox="1"/>
            <p:nvPr/>
          </p:nvSpPr>
          <p:spPr>
            <a:xfrm>
              <a:off x="0" y="6104748"/>
              <a:ext cx="1453475" cy="646331"/>
            </a:xfrm>
            <a:prstGeom prst="rect">
              <a:avLst/>
            </a:prstGeom>
            <a:noFill/>
          </p:spPr>
          <p:txBody>
            <a:bodyPr wrap="none" rtlCol="0">
              <a:spAutoFit/>
            </a:bodyPr>
            <a:lstStyle/>
            <a:p>
              <a:pPr algn="ctr"/>
              <a:r>
                <a:rPr lang="en-US" sz="1200" dirty="0">
                  <a:solidFill>
                    <a:schemeClr val="bg1"/>
                  </a:solidFill>
                </a:rPr>
                <a:t>IFLA webinar</a:t>
              </a:r>
            </a:p>
            <a:p>
              <a:pPr algn="ctr"/>
              <a:r>
                <a:rPr lang="en-US" sz="1200" dirty="0">
                  <a:solidFill>
                    <a:schemeClr val="bg1"/>
                  </a:solidFill>
                </a:rPr>
                <a:t>From ISBD to ISBDM</a:t>
              </a:r>
            </a:p>
            <a:p>
              <a:pPr algn="ctr"/>
              <a:r>
                <a:rPr lang="en-US" sz="1200" dirty="0">
                  <a:solidFill>
                    <a:schemeClr val="bg1"/>
                  </a:solidFill>
                </a:rPr>
                <a:t>26 January 2023</a:t>
              </a:r>
              <a:endParaRPr lang="en-GB" sz="1200" dirty="0">
                <a:solidFill>
                  <a:schemeClr val="bg1"/>
                </a:solidFill>
              </a:endParaRPr>
            </a:p>
          </p:txBody>
        </p:sp>
      </p:grpSp>
      <p:sp>
        <p:nvSpPr>
          <p:cNvPr id="8" name="TextBox 7">
            <a:extLst>
              <a:ext uri="{FF2B5EF4-FFF2-40B4-BE49-F238E27FC236}">
                <a16:creationId xmlns:a16="http://schemas.microsoft.com/office/drawing/2014/main" id="{6412B9E7-ACC8-AE65-1F36-B182699DD49D}"/>
              </a:ext>
            </a:extLst>
          </p:cNvPr>
          <p:cNvSpPr txBox="1"/>
          <p:nvPr/>
        </p:nvSpPr>
        <p:spPr>
          <a:xfrm>
            <a:off x="1660359" y="1261409"/>
            <a:ext cx="6775034" cy="1200329"/>
          </a:xfrm>
          <a:prstGeom prst="rect">
            <a:avLst/>
          </a:prstGeom>
          <a:noFill/>
        </p:spPr>
        <p:txBody>
          <a:bodyPr wrap="square" rtlCol="0">
            <a:spAutoFit/>
          </a:bodyPr>
          <a:lstStyle/>
          <a:p>
            <a:r>
              <a:rPr lang="en-US" sz="2400" dirty="0"/>
              <a:t>A task-and-finish group</a:t>
            </a:r>
          </a:p>
          <a:p>
            <a:pPr marL="457200"/>
            <a:r>
              <a:rPr lang="en-US" sz="2400" dirty="0"/>
              <a:t>… to assist the Task Force in developing specific aspects of the draft ISBD for Manifestation</a:t>
            </a:r>
          </a:p>
        </p:txBody>
      </p:sp>
      <p:sp>
        <p:nvSpPr>
          <p:cNvPr id="4" name="TextBox 3">
            <a:extLst>
              <a:ext uri="{FF2B5EF4-FFF2-40B4-BE49-F238E27FC236}">
                <a16:creationId xmlns:a16="http://schemas.microsoft.com/office/drawing/2014/main" id="{6CFF65AC-EE53-ACFF-6298-DD0A0D23170A}"/>
              </a:ext>
            </a:extLst>
          </p:cNvPr>
          <p:cNvSpPr txBox="1"/>
          <p:nvPr/>
        </p:nvSpPr>
        <p:spPr>
          <a:xfrm>
            <a:off x="1620810" y="2715612"/>
            <a:ext cx="6775034" cy="830997"/>
          </a:xfrm>
          <a:prstGeom prst="rect">
            <a:avLst/>
          </a:prstGeom>
          <a:noFill/>
        </p:spPr>
        <p:txBody>
          <a:bodyPr wrap="square" rtlCol="0">
            <a:spAutoFit/>
          </a:bodyPr>
          <a:lstStyle/>
          <a:p>
            <a:r>
              <a:rPr lang="en-US" sz="2400" dirty="0"/>
              <a:t>Specific aspects associated with the prescription of stipulations and granularity of elements</a:t>
            </a:r>
          </a:p>
        </p:txBody>
      </p:sp>
      <p:sp>
        <p:nvSpPr>
          <p:cNvPr id="9" name="TextBox 8">
            <a:extLst>
              <a:ext uri="{FF2B5EF4-FFF2-40B4-BE49-F238E27FC236}">
                <a16:creationId xmlns:a16="http://schemas.microsoft.com/office/drawing/2014/main" id="{9AC7FC68-56A7-C9EC-488B-18A4934C5436}"/>
              </a:ext>
            </a:extLst>
          </p:cNvPr>
          <p:cNvSpPr txBox="1"/>
          <p:nvPr/>
        </p:nvSpPr>
        <p:spPr>
          <a:xfrm>
            <a:off x="1620810" y="3889070"/>
            <a:ext cx="6960112" cy="1569660"/>
          </a:xfrm>
          <a:prstGeom prst="rect">
            <a:avLst/>
          </a:prstGeom>
          <a:noFill/>
        </p:spPr>
        <p:txBody>
          <a:bodyPr wrap="square" rtlCol="0">
            <a:spAutoFit/>
          </a:bodyPr>
          <a:lstStyle/>
          <a:p>
            <a:r>
              <a:rPr lang="en-US" sz="2400" u="sng" dirty="0"/>
              <a:t>ISBD Review Group </a:t>
            </a:r>
            <a:r>
              <a:rPr lang="en-US" sz="2400" dirty="0"/>
              <a:t>wishes to retain a prescriptive approach</a:t>
            </a:r>
          </a:p>
          <a:p>
            <a:pPr indent="457200"/>
            <a:r>
              <a:rPr lang="en-US" sz="2400" dirty="0">
                <a:sym typeface="Wingdings 2" panose="05020102010507070707" pitchFamily="18" charset="2"/>
              </a:rPr>
              <a:t></a:t>
            </a:r>
            <a:r>
              <a:rPr lang="en-US" sz="2400" dirty="0"/>
              <a:t>Maximize consistency and re-usability</a:t>
            </a:r>
          </a:p>
          <a:p>
            <a:pPr indent="457200"/>
            <a:r>
              <a:rPr lang="en-US" sz="2400" dirty="0">
                <a:sym typeface="Wingdings 2" panose="05020102010507070707" pitchFamily="18" charset="2"/>
              </a:rPr>
              <a:t></a:t>
            </a:r>
            <a:r>
              <a:rPr lang="en-US" sz="2400" dirty="0"/>
              <a:t>Maximize local utility and global interoperability</a:t>
            </a:r>
          </a:p>
        </p:txBody>
      </p:sp>
    </p:spTree>
    <p:extLst>
      <p:ext uri="{BB962C8B-B14F-4D97-AF65-F5344CB8AC3E}">
        <p14:creationId xmlns:p14="http://schemas.microsoft.com/office/powerpoint/2010/main" val="9304393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E97A127-F504-477B-1240-D4B4D6692A2E}"/>
              </a:ext>
            </a:extLst>
          </p:cNvPr>
          <p:cNvSpPr txBox="1"/>
          <p:nvPr/>
        </p:nvSpPr>
        <p:spPr>
          <a:xfrm>
            <a:off x="1660359" y="157160"/>
            <a:ext cx="3879652" cy="646331"/>
          </a:xfrm>
          <a:prstGeom prst="rect">
            <a:avLst/>
          </a:prstGeom>
          <a:noFill/>
        </p:spPr>
        <p:txBody>
          <a:bodyPr wrap="none" rtlCol="0">
            <a:spAutoFit/>
          </a:bodyPr>
          <a:lstStyle/>
          <a:p>
            <a:r>
              <a:rPr lang="en-US" sz="3600" dirty="0"/>
              <a:t>Prescriptive tension</a:t>
            </a:r>
            <a:endParaRPr lang="en-GB" sz="3600" dirty="0"/>
          </a:p>
        </p:txBody>
      </p:sp>
      <p:grpSp>
        <p:nvGrpSpPr>
          <p:cNvPr id="5" name="Group 4">
            <a:extLst>
              <a:ext uri="{FF2B5EF4-FFF2-40B4-BE49-F238E27FC236}">
                <a16:creationId xmlns:a16="http://schemas.microsoft.com/office/drawing/2014/main" id="{28948C78-718E-BA42-7204-34A43D9C2787}"/>
              </a:ext>
            </a:extLst>
          </p:cNvPr>
          <p:cNvGrpSpPr/>
          <p:nvPr/>
        </p:nvGrpSpPr>
        <p:grpSpPr>
          <a:xfrm>
            <a:off x="0" y="0"/>
            <a:ext cx="1481070" cy="6858000"/>
            <a:chOff x="0" y="0"/>
            <a:chExt cx="1481070" cy="6858000"/>
          </a:xfrm>
        </p:grpSpPr>
        <p:pic>
          <p:nvPicPr>
            <p:cNvPr id="6" name="Picture 5">
              <a:extLst>
                <a:ext uri="{FF2B5EF4-FFF2-40B4-BE49-F238E27FC236}">
                  <a16:creationId xmlns:a16="http://schemas.microsoft.com/office/drawing/2014/main" id="{5A91A347-F846-5E58-3E0D-D2C8477052A2}"/>
                </a:ext>
              </a:extLst>
            </p:cNvPr>
            <p:cNvPicPr>
              <a:picLocks noChangeAspect="1"/>
            </p:cNvPicPr>
            <p:nvPr/>
          </p:nvPicPr>
          <p:blipFill>
            <a:blip r:embed="rId3"/>
            <a:stretch>
              <a:fillRect/>
            </a:stretch>
          </p:blipFill>
          <p:spPr>
            <a:xfrm>
              <a:off x="0" y="0"/>
              <a:ext cx="1481070" cy="6858000"/>
            </a:xfrm>
            <a:prstGeom prst="rect">
              <a:avLst/>
            </a:prstGeom>
          </p:spPr>
        </p:pic>
        <p:sp>
          <p:nvSpPr>
            <p:cNvPr id="7" name="TextBox 6">
              <a:extLst>
                <a:ext uri="{FF2B5EF4-FFF2-40B4-BE49-F238E27FC236}">
                  <a16:creationId xmlns:a16="http://schemas.microsoft.com/office/drawing/2014/main" id="{22F3EC70-82FD-080B-0600-C199749A7959}"/>
                </a:ext>
              </a:extLst>
            </p:cNvPr>
            <p:cNvSpPr txBox="1"/>
            <p:nvPr/>
          </p:nvSpPr>
          <p:spPr>
            <a:xfrm>
              <a:off x="0" y="6104748"/>
              <a:ext cx="1453475" cy="646331"/>
            </a:xfrm>
            <a:prstGeom prst="rect">
              <a:avLst/>
            </a:prstGeom>
            <a:noFill/>
          </p:spPr>
          <p:txBody>
            <a:bodyPr wrap="none" rtlCol="0">
              <a:spAutoFit/>
            </a:bodyPr>
            <a:lstStyle/>
            <a:p>
              <a:pPr algn="ctr"/>
              <a:r>
                <a:rPr lang="en-US" sz="1200" dirty="0">
                  <a:solidFill>
                    <a:schemeClr val="bg1"/>
                  </a:solidFill>
                </a:rPr>
                <a:t>IFLA webinar</a:t>
              </a:r>
            </a:p>
            <a:p>
              <a:pPr algn="ctr"/>
              <a:r>
                <a:rPr lang="en-US" sz="1200" dirty="0">
                  <a:solidFill>
                    <a:schemeClr val="bg1"/>
                  </a:solidFill>
                </a:rPr>
                <a:t>From ISBD to ISBDM</a:t>
              </a:r>
            </a:p>
            <a:p>
              <a:pPr algn="ctr"/>
              <a:r>
                <a:rPr lang="en-US" sz="1200" dirty="0">
                  <a:solidFill>
                    <a:schemeClr val="bg1"/>
                  </a:solidFill>
                </a:rPr>
                <a:t>26 January 2023</a:t>
              </a:r>
              <a:endParaRPr lang="en-GB" sz="1200" dirty="0">
                <a:solidFill>
                  <a:schemeClr val="bg1"/>
                </a:solidFill>
              </a:endParaRPr>
            </a:p>
          </p:txBody>
        </p:sp>
      </p:grpSp>
      <p:sp>
        <p:nvSpPr>
          <p:cNvPr id="9" name="TextBox 8">
            <a:extLst>
              <a:ext uri="{FF2B5EF4-FFF2-40B4-BE49-F238E27FC236}">
                <a16:creationId xmlns:a16="http://schemas.microsoft.com/office/drawing/2014/main" id="{9AC7FC68-56A7-C9EC-488B-18A4934C5436}"/>
              </a:ext>
            </a:extLst>
          </p:cNvPr>
          <p:cNvSpPr txBox="1"/>
          <p:nvPr/>
        </p:nvSpPr>
        <p:spPr>
          <a:xfrm>
            <a:off x="1660359" y="967319"/>
            <a:ext cx="6775034" cy="1200329"/>
          </a:xfrm>
          <a:prstGeom prst="rect">
            <a:avLst/>
          </a:prstGeom>
          <a:noFill/>
        </p:spPr>
        <p:txBody>
          <a:bodyPr wrap="square" rtlCol="0">
            <a:spAutoFit/>
          </a:bodyPr>
          <a:lstStyle/>
          <a:p>
            <a:r>
              <a:rPr lang="en-US" sz="2400" dirty="0"/>
              <a:t>Consistency of content improves re-use of metadata</a:t>
            </a:r>
          </a:p>
          <a:p>
            <a:pPr marL="457200"/>
            <a:r>
              <a:rPr lang="en-US" sz="2400" dirty="0"/>
              <a:t>Same manifestation in multiple collections (of items)</a:t>
            </a:r>
          </a:p>
        </p:txBody>
      </p:sp>
      <p:sp>
        <p:nvSpPr>
          <p:cNvPr id="3" name="TextBox 2">
            <a:extLst>
              <a:ext uri="{FF2B5EF4-FFF2-40B4-BE49-F238E27FC236}">
                <a16:creationId xmlns:a16="http://schemas.microsoft.com/office/drawing/2014/main" id="{4A73AABB-2165-C43E-4B98-097B7DD5AFC4}"/>
              </a:ext>
            </a:extLst>
          </p:cNvPr>
          <p:cNvSpPr txBox="1"/>
          <p:nvPr/>
        </p:nvSpPr>
        <p:spPr>
          <a:xfrm>
            <a:off x="1660359" y="4142202"/>
            <a:ext cx="6775034" cy="830997"/>
          </a:xfrm>
          <a:prstGeom prst="rect">
            <a:avLst/>
          </a:prstGeom>
          <a:noFill/>
        </p:spPr>
        <p:txBody>
          <a:bodyPr wrap="square" rtlCol="0">
            <a:spAutoFit/>
          </a:bodyPr>
          <a:lstStyle/>
          <a:p>
            <a:r>
              <a:rPr lang="en-US" sz="2400" dirty="0"/>
              <a:t>Local metadata requirements increase inconsistency of content</a:t>
            </a:r>
          </a:p>
        </p:txBody>
      </p:sp>
      <p:sp>
        <p:nvSpPr>
          <p:cNvPr id="10" name="TextBox 9">
            <a:extLst>
              <a:ext uri="{FF2B5EF4-FFF2-40B4-BE49-F238E27FC236}">
                <a16:creationId xmlns:a16="http://schemas.microsoft.com/office/drawing/2014/main" id="{806A783F-636C-FBB2-5A8D-1E0F7E660902}"/>
              </a:ext>
            </a:extLst>
          </p:cNvPr>
          <p:cNvSpPr txBox="1"/>
          <p:nvPr/>
        </p:nvSpPr>
        <p:spPr>
          <a:xfrm>
            <a:off x="1660359" y="2370095"/>
            <a:ext cx="6775034" cy="1569660"/>
          </a:xfrm>
          <a:prstGeom prst="rect">
            <a:avLst/>
          </a:prstGeom>
          <a:noFill/>
        </p:spPr>
        <p:txBody>
          <a:bodyPr wrap="square" rtlCol="0">
            <a:spAutoFit/>
          </a:bodyPr>
          <a:lstStyle/>
          <a:p>
            <a:r>
              <a:rPr lang="en-US" sz="2400" dirty="0"/>
              <a:t>But each collection has a local context</a:t>
            </a:r>
          </a:p>
          <a:p>
            <a:pPr marL="342900" indent="-342900">
              <a:buFont typeface="Arial" panose="020B0604020202020204" pitchFamily="34" charset="0"/>
              <a:buChar char="•"/>
            </a:pPr>
            <a:r>
              <a:rPr lang="en-US" sz="2400" dirty="0"/>
              <a:t>End-users’ language, culture, education, etc.</a:t>
            </a:r>
          </a:p>
          <a:p>
            <a:pPr marL="342900" indent="-342900">
              <a:buFont typeface="Arial" panose="020B0604020202020204" pitchFamily="34" charset="0"/>
              <a:buChar char="•"/>
            </a:pPr>
            <a:r>
              <a:rPr lang="en-US" sz="2400" dirty="0"/>
              <a:t>Services that are supported by the collection: academic, public, special, etc.</a:t>
            </a:r>
          </a:p>
        </p:txBody>
      </p:sp>
      <p:sp>
        <p:nvSpPr>
          <p:cNvPr id="11" name="TextBox 10">
            <a:extLst>
              <a:ext uri="{FF2B5EF4-FFF2-40B4-BE49-F238E27FC236}">
                <a16:creationId xmlns:a16="http://schemas.microsoft.com/office/drawing/2014/main" id="{ED0D7939-5163-24F7-BEB4-1F49BBC6DEEA}"/>
              </a:ext>
            </a:extLst>
          </p:cNvPr>
          <p:cNvSpPr txBox="1"/>
          <p:nvPr/>
        </p:nvSpPr>
        <p:spPr>
          <a:xfrm>
            <a:off x="1660359" y="5175646"/>
            <a:ext cx="6775034" cy="1200329"/>
          </a:xfrm>
          <a:prstGeom prst="rect">
            <a:avLst/>
          </a:prstGeom>
          <a:noFill/>
        </p:spPr>
        <p:txBody>
          <a:bodyPr wrap="square" rtlCol="0">
            <a:spAutoFit/>
          </a:bodyPr>
          <a:lstStyle/>
          <a:p>
            <a:r>
              <a:rPr lang="en-US" sz="2400" dirty="0"/>
              <a:t>Global utility (UBC) via semantic integration (LRM)</a:t>
            </a:r>
          </a:p>
          <a:p>
            <a:pPr marL="457200"/>
            <a:r>
              <a:rPr lang="en-US" sz="2400" dirty="0"/>
              <a:t>Granularity of entity and element hierarchies</a:t>
            </a:r>
          </a:p>
          <a:p>
            <a:pPr marL="457200"/>
            <a:r>
              <a:rPr lang="en-US" sz="2400" dirty="0"/>
              <a:t>Maps between value vocabularies</a:t>
            </a:r>
          </a:p>
        </p:txBody>
      </p:sp>
    </p:spTree>
    <p:extLst>
      <p:ext uri="{BB962C8B-B14F-4D97-AF65-F5344CB8AC3E}">
        <p14:creationId xmlns:p14="http://schemas.microsoft.com/office/powerpoint/2010/main" val="790465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CA72269E-DBEF-7249-E9EE-8C1001F899B4}"/>
              </a:ext>
            </a:extLst>
          </p:cNvPr>
          <p:cNvGrpSpPr/>
          <p:nvPr/>
        </p:nvGrpSpPr>
        <p:grpSpPr>
          <a:xfrm>
            <a:off x="0" y="0"/>
            <a:ext cx="1481070" cy="6858000"/>
            <a:chOff x="0" y="0"/>
            <a:chExt cx="1481070" cy="6858000"/>
          </a:xfrm>
        </p:grpSpPr>
        <p:pic>
          <p:nvPicPr>
            <p:cNvPr id="3" name="Picture 2">
              <a:extLst>
                <a:ext uri="{FF2B5EF4-FFF2-40B4-BE49-F238E27FC236}">
                  <a16:creationId xmlns:a16="http://schemas.microsoft.com/office/drawing/2014/main" id="{2721C5C3-BA9F-07A3-60C9-ECAFE06F4344}"/>
                </a:ext>
              </a:extLst>
            </p:cNvPr>
            <p:cNvPicPr>
              <a:picLocks noChangeAspect="1"/>
            </p:cNvPicPr>
            <p:nvPr/>
          </p:nvPicPr>
          <p:blipFill>
            <a:blip r:embed="rId3"/>
            <a:stretch>
              <a:fillRect/>
            </a:stretch>
          </p:blipFill>
          <p:spPr>
            <a:xfrm>
              <a:off x="0" y="0"/>
              <a:ext cx="1481070" cy="6858000"/>
            </a:xfrm>
            <a:prstGeom prst="rect">
              <a:avLst/>
            </a:prstGeom>
          </p:spPr>
        </p:pic>
        <p:sp>
          <p:nvSpPr>
            <p:cNvPr id="4" name="TextBox 3">
              <a:extLst>
                <a:ext uri="{FF2B5EF4-FFF2-40B4-BE49-F238E27FC236}">
                  <a16:creationId xmlns:a16="http://schemas.microsoft.com/office/drawing/2014/main" id="{255A91F9-D922-A3E2-7169-DCFDC1CC4DDD}"/>
                </a:ext>
              </a:extLst>
            </p:cNvPr>
            <p:cNvSpPr txBox="1"/>
            <p:nvPr/>
          </p:nvSpPr>
          <p:spPr>
            <a:xfrm>
              <a:off x="0" y="6104748"/>
              <a:ext cx="1453475" cy="646331"/>
            </a:xfrm>
            <a:prstGeom prst="rect">
              <a:avLst/>
            </a:prstGeom>
            <a:noFill/>
          </p:spPr>
          <p:txBody>
            <a:bodyPr wrap="none" rtlCol="0">
              <a:spAutoFit/>
            </a:bodyPr>
            <a:lstStyle/>
            <a:p>
              <a:pPr algn="ctr"/>
              <a:r>
                <a:rPr lang="en-US" sz="1200" dirty="0">
                  <a:solidFill>
                    <a:schemeClr val="bg1"/>
                  </a:solidFill>
                </a:rPr>
                <a:t>IFLA webinar</a:t>
              </a:r>
            </a:p>
            <a:p>
              <a:pPr algn="ctr"/>
              <a:r>
                <a:rPr lang="en-US" sz="1200" dirty="0">
                  <a:solidFill>
                    <a:schemeClr val="bg1"/>
                  </a:solidFill>
                </a:rPr>
                <a:t>From ISBD to ISBDM</a:t>
              </a:r>
            </a:p>
            <a:p>
              <a:pPr algn="ctr"/>
              <a:r>
                <a:rPr lang="en-US" sz="1200" dirty="0">
                  <a:solidFill>
                    <a:schemeClr val="bg1"/>
                  </a:solidFill>
                </a:rPr>
                <a:t>26 January 2023</a:t>
              </a:r>
              <a:endParaRPr lang="en-GB" sz="1200" dirty="0">
                <a:solidFill>
                  <a:schemeClr val="bg1"/>
                </a:solidFill>
              </a:endParaRPr>
            </a:p>
          </p:txBody>
        </p:sp>
      </p:grpSp>
      <p:sp>
        <p:nvSpPr>
          <p:cNvPr id="6" name="TextBox 5">
            <a:extLst>
              <a:ext uri="{FF2B5EF4-FFF2-40B4-BE49-F238E27FC236}">
                <a16:creationId xmlns:a16="http://schemas.microsoft.com/office/drawing/2014/main" id="{774FE35A-F8B3-55F8-6F1D-D29A049A2DA3}"/>
              </a:ext>
            </a:extLst>
          </p:cNvPr>
          <p:cNvSpPr txBox="1"/>
          <p:nvPr/>
        </p:nvSpPr>
        <p:spPr>
          <a:xfrm>
            <a:off x="1660359" y="157160"/>
            <a:ext cx="4249753" cy="646331"/>
          </a:xfrm>
          <a:prstGeom prst="rect">
            <a:avLst/>
          </a:prstGeom>
          <a:noFill/>
        </p:spPr>
        <p:txBody>
          <a:bodyPr wrap="none" rtlCol="0">
            <a:spAutoFit/>
          </a:bodyPr>
          <a:lstStyle/>
          <a:p>
            <a:r>
              <a:rPr lang="en-US" sz="3600"/>
              <a:t>Prescription in ISBDM</a:t>
            </a:r>
            <a:endParaRPr lang="en-GB" sz="3600" dirty="0"/>
          </a:p>
        </p:txBody>
      </p:sp>
      <p:sp>
        <p:nvSpPr>
          <p:cNvPr id="2" name="TextBox 1">
            <a:extLst>
              <a:ext uri="{FF2B5EF4-FFF2-40B4-BE49-F238E27FC236}">
                <a16:creationId xmlns:a16="http://schemas.microsoft.com/office/drawing/2014/main" id="{909FE784-B229-AEF3-DBBA-5945FF6039BD}"/>
              </a:ext>
            </a:extLst>
          </p:cNvPr>
          <p:cNvSpPr txBox="1"/>
          <p:nvPr/>
        </p:nvSpPr>
        <p:spPr>
          <a:xfrm>
            <a:off x="2167389" y="5475799"/>
            <a:ext cx="6562724" cy="461665"/>
          </a:xfrm>
          <a:prstGeom prst="rect">
            <a:avLst/>
          </a:prstGeom>
          <a:noFill/>
        </p:spPr>
        <p:txBody>
          <a:bodyPr wrap="none" rtlCol="0">
            <a:spAutoFit/>
          </a:bodyPr>
          <a:lstStyle/>
          <a:p>
            <a:r>
              <a:rPr lang="en-US" sz="2400" dirty="0">
                <a:effectLst/>
                <a:latin typeface="Calibri" panose="020F0502020204030204" pitchFamily="34" charset="0"/>
                <a:ea typeface="Calibri" panose="020F0502020204030204" pitchFamily="34" charset="0"/>
                <a:cs typeface="Times New Roman" panose="02020603050405020304" pitchFamily="18" charset="0"/>
              </a:rPr>
              <a:t>String encoding schemes for relationship elements</a:t>
            </a:r>
            <a:endParaRPr lang="en-GB" sz="2400" dirty="0"/>
          </a:p>
        </p:txBody>
      </p:sp>
      <p:sp>
        <p:nvSpPr>
          <p:cNvPr id="7" name="TextBox 6">
            <a:extLst>
              <a:ext uri="{FF2B5EF4-FFF2-40B4-BE49-F238E27FC236}">
                <a16:creationId xmlns:a16="http://schemas.microsoft.com/office/drawing/2014/main" id="{347A66FE-2E96-7038-C1DB-8ED7F2C72C3A}"/>
              </a:ext>
            </a:extLst>
          </p:cNvPr>
          <p:cNvSpPr txBox="1"/>
          <p:nvPr/>
        </p:nvSpPr>
        <p:spPr>
          <a:xfrm>
            <a:off x="2167389" y="1087655"/>
            <a:ext cx="3353931" cy="470000"/>
          </a:xfrm>
          <a:prstGeom prst="rect">
            <a:avLst/>
          </a:prstGeom>
          <a:noFill/>
        </p:spPr>
        <p:txBody>
          <a:bodyPr wrap="none" rtlCol="0">
            <a:spAutoFit/>
          </a:bodyPr>
          <a:lstStyle/>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“Mandatory” stipulations</a:t>
            </a:r>
          </a:p>
        </p:txBody>
      </p:sp>
      <p:sp>
        <p:nvSpPr>
          <p:cNvPr id="8" name="TextBox 7">
            <a:extLst>
              <a:ext uri="{FF2B5EF4-FFF2-40B4-BE49-F238E27FC236}">
                <a16:creationId xmlns:a16="http://schemas.microsoft.com/office/drawing/2014/main" id="{91EEB1D2-0147-DE16-ECE2-DFF9033A13FA}"/>
              </a:ext>
            </a:extLst>
          </p:cNvPr>
          <p:cNvSpPr txBox="1"/>
          <p:nvPr/>
        </p:nvSpPr>
        <p:spPr>
          <a:xfrm>
            <a:off x="2167389" y="1814050"/>
            <a:ext cx="6500159" cy="865173"/>
          </a:xfrm>
          <a:prstGeom prst="rect">
            <a:avLst/>
          </a:prstGeom>
          <a:noFill/>
        </p:spPr>
        <p:txBody>
          <a:bodyPr wrap="square" rtlCol="0">
            <a:spAutoFit/>
          </a:bodyPr>
          <a:lstStyle/>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Prescription of sources of information only applies to manifestation statement elements</a:t>
            </a:r>
          </a:p>
        </p:txBody>
      </p:sp>
      <p:sp>
        <p:nvSpPr>
          <p:cNvPr id="10" name="TextBox 9">
            <a:extLst>
              <a:ext uri="{FF2B5EF4-FFF2-40B4-BE49-F238E27FC236}">
                <a16:creationId xmlns:a16="http://schemas.microsoft.com/office/drawing/2014/main" id="{49C63309-AAC5-9378-336C-B161C149ABBD}"/>
              </a:ext>
            </a:extLst>
          </p:cNvPr>
          <p:cNvSpPr txBox="1"/>
          <p:nvPr/>
        </p:nvSpPr>
        <p:spPr>
          <a:xfrm>
            <a:off x="2167389" y="2935618"/>
            <a:ext cx="6500158" cy="830997"/>
          </a:xfrm>
          <a:prstGeom prst="rect">
            <a:avLst/>
          </a:prstGeom>
          <a:noFill/>
        </p:spPr>
        <p:txBody>
          <a:bodyPr wrap="square" rtlCol="0">
            <a:spAutoFit/>
          </a:bodyPr>
          <a:lstStyle/>
          <a:p>
            <a:r>
              <a:rPr lang="en-US" sz="2400" dirty="0">
                <a:effectLst/>
                <a:latin typeface="Calibri" panose="020F0502020204030204" pitchFamily="34" charset="0"/>
                <a:ea typeface="Calibri" panose="020F0502020204030204" pitchFamily="34" charset="0"/>
                <a:cs typeface="Times New Roman" panose="02020603050405020304" pitchFamily="18" charset="0"/>
              </a:rPr>
              <a:t>Order of preference when there is more than one distinct value for an element</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7735AC7E-4E59-82A1-BB30-6DACB0DE32F7}"/>
              </a:ext>
            </a:extLst>
          </p:cNvPr>
          <p:cNvSpPr txBox="1"/>
          <p:nvPr/>
        </p:nvSpPr>
        <p:spPr>
          <a:xfrm>
            <a:off x="2167389" y="4023010"/>
            <a:ext cx="4761303" cy="470000"/>
          </a:xfrm>
          <a:prstGeom prst="rect">
            <a:avLst/>
          </a:prstGeom>
          <a:noFill/>
        </p:spPr>
        <p:txBody>
          <a:bodyPr wrap="none" rtlCol="0">
            <a:spAutoFit/>
          </a:bodyPr>
          <a:lstStyle/>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Order of preference of sub-elements</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7A892F2F-7051-938E-BBA2-8FAB9315BFBF}"/>
              </a:ext>
            </a:extLst>
          </p:cNvPr>
          <p:cNvSpPr txBox="1"/>
          <p:nvPr/>
        </p:nvSpPr>
        <p:spPr>
          <a:xfrm>
            <a:off x="2167389" y="4749405"/>
            <a:ext cx="5407999" cy="470000"/>
          </a:xfrm>
          <a:prstGeom prst="rect">
            <a:avLst/>
          </a:prstGeom>
          <a:noFill/>
        </p:spPr>
        <p:txBody>
          <a:bodyPr wrap="none" rtlCol="0">
            <a:spAutoFit/>
          </a:bodyPr>
          <a:lstStyle/>
          <a:p>
            <a:pPr marL="0" marR="0">
              <a:lnSpc>
                <a:spcPct val="107000"/>
              </a:lnSpc>
              <a:spcBef>
                <a:spcPts val="0"/>
              </a:spcBef>
              <a:spcAft>
                <a:spcPts val="800"/>
              </a:spcAft>
            </a:pPr>
            <a:r>
              <a:rPr lang="en-US" sz="2400" dirty="0">
                <a:latin typeface="Calibri" panose="020F0502020204030204" pitchFamily="34" charset="0"/>
                <a:ea typeface="Calibri" panose="020F0502020204030204" pitchFamily="34" charset="0"/>
                <a:cs typeface="Times New Roman" panose="02020603050405020304" pitchFamily="18" charset="0"/>
              </a:rPr>
              <a:t>V</a:t>
            </a:r>
            <a:r>
              <a:rPr lang="en-US" sz="2400" dirty="0">
                <a:effectLst/>
                <a:latin typeface="Calibri" panose="020F0502020204030204" pitchFamily="34" charset="0"/>
                <a:ea typeface="Calibri" panose="020F0502020204030204" pitchFamily="34" charset="0"/>
                <a:cs typeface="Times New Roman" panose="02020603050405020304" pitchFamily="18" charset="0"/>
              </a:rPr>
              <a:t>alue vocabularies for attribute elements</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11303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10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10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10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fade">
                                      <p:cBhvr>
                                        <p:cTn id="32"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p:bldP spid="10" grpId="0"/>
      <p:bldP spid="12" grpId="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a:extLst>
              <a:ext uri="{FF2B5EF4-FFF2-40B4-BE49-F238E27FC236}">
                <a16:creationId xmlns:a16="http://schemas.microsoft.com/office/drawing/2014/main" id="{C28E3645-0B44-3F66-021C-08B20271FB09}"/>
              </a:ext>
            </a:extLst>
          </p:cNvPr>
          <p:cNvGraphicFramePr>
            <a:graphicFrameLocks noChangeAspect="1"/>
          </p:cNvGraphicFramePr>
          <p:nvPr>
            <p:extLst>
              <p:ext uri="{D42A27DB-BD31-4B8C-83A1-F6EECF244321}">
                <p14:modId xmlns:p14="http://schemas.microsoft.com/office/powerpoint/2010/main" val="3532984815"/>
              </p:ext>
            </p:extLst>
          </p:nvPr>
        </p:nvGraphicFramePr>
        <p:xfrm>
          <a:off x="563463" y="193841"/>
          <a:ext cx="8166651" cy="6316201"/>
        </p:xfrm>
        <a:graphic>
          <a:graphicData uri="http://schemas.openxmlformats.org/presentationml/2006/ole">
            <mc:AlternateContent xmlns:mc="http://schemas.openxmlformats.org/markup-compatibility/2006">
              <mc:Choice xmlns:v="urn:schemas-microsoft-com:vml" Requires="v">
                <p:oleObj name="Bitmap Image" r:id="rId2" imgW="9039240" imgH="6991200" progId="PBrush">
                  <p:embed/>
                </p:oleObj>
              </mc:Choice>
              <mc:Fallback>
                <p:oleObj name="Bitmap Image" r:id="rId2" imgW="9039240" imgH="6991200" progId="PBrush">
                  <p:embed/>
                  <p:pic>
                    <p:nvPicPr>
                      <p:cNvPr id="2" name="Object 1">
                        <a:extLst>
                          <a:ext uri="{FF2B5EF4-FFF2-40B4-BE49-F238E27FC236}">
                            <a16:creationId xmlns:a16="http://schemas.microsoft.com/office/drawing/2014/main" id="{C28E3645-0B44-3F66-021C-08B20271FB09}"/>
                          </a:ext>
                        </a:extLst>
                      </p:cNvPr>
                      <p:cNvPicPr/>
                      <p:nvPr/>
                    </p:nvPicPr>
                    <p:blipFill>
                      <a:blip r:embed="rId3"/>
                      <a:stretch>
                        <a:fillRect/>
                      </a:stretch>
                    </p:blipFill>
                    <p:spPr>
                      <a:xfrm>
                        <a:off x="563463" y="193841"/>
                        <a:ext cx="8166651" cy="6316201"/>
                      </a:xfrm>
                      <a:prstGeom prst="rect">
                        <a:avLst/>
                      </a:prstGeom>
                    </p:spPr>
                  </p:pic>
                </p:oleObj>
              </mc:Fallback>
            </mc:AlternateContent>
          </a:graphicData>
        </a:graphic>
      </p:graphicFrame>
    </p:spTree>
    <p:extLst>
      <p:ext uri="{BB962C8B-B14F-4D97-AF65-F5344CB8AC3E}">
        <p14:creationId xmlns:p14="http://schemas.microsoft.com/office/powerpoint/2010/main" val="40168800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CA72269E-DBEF-7249-E9EE-8C1001F899B4}"/>
              </a:ext>
            </a:extLst>
          </p:cNvPr>
          <p:cNvGrpSpPr/>
          <p:nvPr/>
        </p:nvGrpSpPr>
        <p:grpSpPr>
          <a:xfrm>
            <a:off x="0" y="0"/>
            <a:ext cx="1481070" cy="6858000"/>
            <a:chOff x="0" y="0"/>
            <a:chExt cx="1481070" cy="6858000"/>
          </a:xfrm>
        </p:grpSpPr>
        <p:pic>
          <p:nvPicPr>
            <p:cNvPr id="3" name="Picture 2">
              <a:extLst>
                <a:ext uri="{FF2B5EF4-FFF2-40B4-BE49-F238E27FC236}">
                  <a16:creationId xmlns:a16="http://schemas.microsoft.com/office/drawing/2014/main" id="{2721C5C3-BA9F-07A3-60C9-ECAFE06F4344}"/>
                </a:ext>
              </a:extLst>
            </p:cNvPr>
            <p:cNvPicPr>
              <a:picLocks noChangeAspect="1"/>
            </p:cNvPicPr>
            <p:nvPr/>
          </p:nvPicPr>
          <p:blipFill>
            <a:blip r:embed="rId3"/>
            <a:stretch>
              <a:fillRect/>
            </a:stretch>
          </p:blipFill>
          <p:spPr>
            <a:xfrm>
              <a:off x="0" y="0"/>
              <a:ext cx="1481070" cy="6858000"/>
            </a:xfrm>
            <a:prstGeom prst="rect">
              <a:avLst/>
            </a:prstGeom>
          </p:spPr>
        </p:pic>
        <p:sp>
          <p:nvSpPr>
            <p:cNvPr id="4" name="TextBox 3">
              <a:extLst>
                <a:ext uri="{FF2B5EF4-FFF2-40B4-BE49-F238E27FC236}">
                  <a16:creationId xmlns:a16="http://schemas.microsoft.com/office/drawing/2014/main" id="{255A91F9-D922-A3E2-7169-DCFDC1CC4DDD}"/>
                </a:ext>
              </a:extLst>
            </p:cNvPr>
            <p:cNvSpPr txBox="1"/>
            <p:nvPr/>
          </p:nvSpPr>
          <p:spPr>
            <a:xfrm>
              <a:off x="0" y="6104748"/>
              <a:ext cx="1453475" cy="646331"/>
            </a:xfrm>
            <a:prstGeom prst="rect">
              <a:avLst/>
            </a:prstGeom>
            <a:noFill/>
          </p:spPr>
          <p:txBody>
            <a:bodyPr wrap="none" rtlCol="0">
              <a:spAutoFit/>
            </a:bodyPr>
            <a:lstStyle/>
            <a:p>
              <a:pPr algn="ctr"/>
              <a:r>
                <a:rPr lang="en-US" sz="1200" dirty="0">
                  <a:solidFill>
                    <a:schemeClr val="bg1"/>
                  </a:solidFill>
                </a:rPr>
                <a:t>IFLA webinar</a:t>
              </a:r>
            </a:p>
            <a:p>
              <a:pPr algn="ctr"/>
              <a:r>
                <a:rPr lang="en-US" sz="1200" dirty="0">
                  <a:solidFill>
                    <a:schemeClr val="bg1"/>
                  </a:solidFill>
                </a:rPr>
                <a:t>From ISBD to ISBDM</a:t>
              </a:r>
            </a:p>
            <a:p>
              <a:pPr algn="ctr"/>
              <a:r>
                <a:rPr lang="en-US" sz="1200" dirty="0">
                  <a:solidFill>
                    <a:schemeClr val="bg1"/>
                  </a:solidFill>
                </a:rPr>
                <a:t>26 January 2023</a:t>
              </a:r>
              <a:endParaRPr lang="en-GB" sz="1200" dirty="0">
                <a:solidFill>
                  <a:schemeClr val="bg1"/>
                </a:solidFill>
              </a:endParaRPr>
            </a:p>
          </p:txBody>
        </p:sp>
      </p:grpSp>
      <p:sp>
        <p:nvSpPr>
          <p:cNvPr id="6" name="TextBox 5">
            <a:extLst>
              <a:ext uri="{FF2B5EF4-FFF2-40B4-BE49-F238E27FC236}">
                <a16:creationId xmlns:a16="http://schemas.microsoft.com/office/drawing/2014/main" id="{774FE35A-F8B3-55F8-6F1D-D29A049A2DA3}"/>
              </a:ext>
            </a:extLst>
          </p:cNvPr>
          <p:cNvSpPr txBox="1"/>
          <p:nvPr/>
        </p:nvSpPr>
        <p:spPr>
          <a:xfrm>
            <a:off x="1660359" y="157160"/>
            <a:ext cx="4927118" cy="646331"/>
          </a:xfrm>
          <a:prstGeom prst="rect">
            <a:avLst/>
          </a:prstGeom>
          <a:noFill/>
        </p:spPr>
        <p:txBody>
          <a:bodyPr wrap="none" rtlCol="0">
            <a:spAutoFit/>
          </a:bodyPr>
          <a:lstStyle/>
          <a:p>
            <a:r>
              <a:rPr lang="en-US" sz="3600" dirty="0"/>
              <a:t>Manifestation granularity</a:t>
            </a:r>
            <a:endParaRPr lang="en-GB" sz="3600" dirty="0"/>
          </a:p>
        </p:txBody>
      </p:sp>
      <p:grpSp>
        <p:nvGrpSpPr>
          <p:cNvPr id="45" name="Group 44">
            <a:extLst>
              <a:ext uri="{FF2B5EF4-FFF2-40B4-BE49-F238E27FC236}">
                <a16:creationId xmlns:a16="http://schemas.microsoft.com/office/drawing/2014/main" id="{63AE66DB-97D4-313F-2B3E-1B32E8D4D3DC}"/>
              </a:ext>
            </a:extLst>
          </p:cNvPr>
          <p:cNvGrpSpPr/>
          <p:nvPr/>
        </p:nvGrpSpPr>
        <p:grpSpPr>
          <a:xfrm>
            <a:off x="2597700" y="1337989"/>
            <a:ext cx="5333476" cy="3153785"/>
            <a:chOff x="3141527" y="1375353"/>
            <a:chExt cx="5333476" cy="3153785"/>
          </a:xfrm>
        </p:grpSpPr>
        <p:grpSp>
          <p:nvGrpSpPr>
            <p:cNvPr id="2" name="Group 1">
              <a:extLst>
                <a:ext uri="{FF2B5EF4-FFF2-40B4-BE49-F238E27FC236}">
                  <a16:creationId xmlns:a16="http://schemas.microsoft.com/office/drawing/2014/main" id="{6D56AFBF-B5A2-D3E0-CA24-AB30531E15DD}"/>
                </a:ext>
              </a:extLst>
            </p:cNvPr>
            <p:cNvGrpSpPr/>
            <p:nvPr/>
          </p:nvGrpSpPr>
          <p:grpSpPr>
            <a:xfrm>
              <a:off x="3309189" y="2146963"/>
              <a:ext cx="2282936" cy="534148"/>
              <a:chOff x="939355" y="1920481"/>
              <a:chExt cx="2282936" cy="534148"/>
            </a:xfrm>
          </p:grpSpPr>
          <p:sp>
            <p:nvSpPr>
              <p:cNvPr id="7" name="TextBox 6">
                <a:extLst>
                  <a:ext uri="{FF2B5EF4-FFF2-40B4-BE49-F238E27FC236}">
                    <a16:creationId xmlns:a16="http://schemas.microsoft.com/office/drawing/2014/main" id="{A29ADB65-DE01-4684-0E0D-8AA29DCFCB7A}"/>
                  </a:ext>
                </a:extLst>
              </p:cNvPr>
              <p:cNvSpPr txBox="1"/>
              <p:nvPr/>
            </p:nvSpPr>
            <p:spPr>
              <a:xfrm>
                <a:off x="1745386" y="1920481"/>
                <a:ext cx="1476905" cy="519351"/>
              </a:xfrm>
              <a:prstGeom prst="ellipse">
                <a:avLst/>
              </a:prstGeom>
              <a:solidFill>
                <a:schemeClr val="bg1"/>
              </a:solidFill>
              <a:ln w="19050">
                <a:solidFill>
                  <a:schemeClr val="tx1"/>
                </a:solidFill>
              </a:ln>
            </p:spPr>
            <p:txBody>
              <a:bodyPr wrap="none" rtlCol="0">
                <a:spAutoFit/>
              </a:bodyPr>
              <a:lstStyle/>
              <a:p>
                <a:pPr algn="ctr"/>
                <a:r>
                  <a:rPr lang="en-US" dirty="0"/>
                  <a:t>+            +</a:t>
                </a:r>
                <a:endParaRPr lang="en-GB" dirty="0"/>
              </a:p>
            </p:txBody>
          </p:sp>
          <p:sp>
            <p:nvSpPr>
              <p:cNvPr id="8" name="TextBox 7">
                <a:extLst>
                  <a:ext uri="{FF2B5EF4-FFF2-40B4-BE49-F238E27FC236}">
                    <a16:creationId xmlns:a16="http://schemas.microsoft.com/office/drawing/2014/main" id="{F4D39E70-12BF-6222-F926-2EA3068FEF2A}"/>
                  </a:ext>
                </a:extLst>
              </p:cNvPr>
              <p:cNvSpPr txBox="1"/>
              <p:nvPr/>
            </p:nvSpPr>
            <p:spPr>
              <a:xfrm>
                <a:off x="939355" y="1935278"/>
                <a:ext cx="1742799" cy="519351"/>
              </a:xfrm>
              <a:prstGeom prst="ellipse">
                <a:avLst/>
              </a:prstGeom>
              <a:solidFill>
                <a:schemeClr val="bg1"/>
              </a:solidFill>
              <a:ln w="19050">
                <a:solidFill>
                  <a:schemeClr val="tx1"/>
                </a:solidFill>
              </a:ln>
            </p:spPr>
            <p:txBody>
              <a:bodyPr wrap="none" rtlCol="0">
                <a:spAutoFit/>
              </a:bodyPr>
              <a:lstStyle/>
              <a:p>
                <a:pPr algn="ctr"/>
                <a:r>
                  <a:rPr lang="en-US" dirty="0"/>
                  <a:t>expression</a:t>
                </a:r>
                <a:endParaRPr lang="en-GB" dirty="0"/>
              </a:p>
            </p:txBody>
          </p:sp>
        </p:grpSp>
        <p:sp>
          <p:nvSpPr>
            <p:cNvPr id="9" name="TextBox 8">
              <a:extLst>
                <a:ext uri="{FF2B5EF4-FFF2-40B4-BE49-F238E27FC236}">
                  <a16:creationId xmlns:a16="http://schemas.microsoft.com/office/drawing/2014/main" id="{008A4D07-776E-930F-0B9B-B1118CCA962F}"/>
                </a:ext>
              </a:extLst>
            </p:cNvPr>
            <p:cNvSpPr txBox="1"/>
            <p:nvPr/>
          </p:nvSpPr>
          <p:spPr>
            <a:xfrm>
              <a:off x="3141528" y="3070976"/>
              <a:ext cx="2078124" cy="519351"/>
            </a:xfrm>
            <a:prstGeom prst="ellipse">
              <a:avLst/>
            </a:prstGeom>
            <a:solidFill>
              <a:srgbClr val="92D050"/>
            </a:solidFill>
            <a:ln w="19050">
              <a:solidFill>
                <a:schemeClr val="tx1"/>
              </a:solidFill>
            </a:ln>
          </p:spPr>
          <p:txBody>
            <a:bodyPr wrap="none" rtlCol="0">
              <a:spAutoFit/>
            </a:bodyPr>
            <a:lstStyle/>
            <a:p>
              <a:pPr algn="ctr"/>
              <a:r>
                <a:rPr lang="en-US" dirty="0"/>
                <a:t>manifestation</a:t>
              </a:r>
            </a:p>
          </p:txBody>
        </p:sp>
        <p:grpSp>
          <p:nvGrpSpPr>
            <p:cNvPr id="10" name="Group 9">
              <a:extLst>
                <a:ext uri="{FF2B5EF4-FFF2-40B4-BE49-F238E27FC236}">
                  <a16:creationId xmlns:a16="http://schemas.microsoft.com/office/drawing/2014/main" id="{F7C81B42-1186-B838-69C2-379A35F47999}"/>
                </a:ext>
              </a:extLst>
            </p:cNvPr>
            <p:cNvGrpSpPr/>
            <p:nvPr/>
          </p:nvGrpSpPr>
          <p:grpSpPr>
            <a:xfrm>
              <a:off x="3759361" y="4009786"/>
              <a:ext cx="1251154" cy="519352"/>
              <a:chOff x="1443532" y="5323488"/>
              <a:chExt cx="1251154" cy="519352"/>
            </a:xfrm>
          </p:grpSpPr>
          <p:sp>
            <p:nvSpPr>
              <p:cNvPr id="11" name="TextBox 10">
                <a:extLst>
                  <a:ext uri="{FF2B5EF4-FFF2-40B4-BE49-F238E27FC236}">
                    <a16:creationId xmlns:a16="http://schemas.microsoft.com/office/drawing/2014/main" id="{FE6C5377-D617-56C7-D331-1780C7B1E0A7}"/>
                  </a:ext>
                </a:extLst>
              </p:cNvPr>
              <p:cNvSpPr txBox="1"/>
              <p:nvPr/>
            </p:nvSpPr>
            <p:spPr>
              <a:xfrm>
                <a:off x="1887257" y="5323488"/>
                <a:ext cx="807429" cy="519351"/>
              </a:xfrm>
              <a:prstGeom prst="ellipse">
                <a:avLst/>
              </a:prstGeom>
              <a:noFill/>
              <a:ln w="19050">
                <a:solidFill>
                  <a:schemeClr val="tx1"/>
                </a:solidFill>
              </a:ln>
            </p:spPr>
            <p:txBody>
              <a:bodyPr wrap="none" rtlCol="0">
                <a:spAutoFit/>
              </a:bodyPr>
              <a:lstStyle/>
              <a:p>
                <a:pPr algn="ctr"/>
                <a:r>
                  <a:rPr lang="en-US" dirty="0"/>
                  <a:t>+   +</a:t>
                </a:r>
              </a:p>
            </p:txBody>
          </p:sp>
          <p:sp>
            <p:nvSpPr>
              <p:cNvPr id="12" name="TextBox 11">
                <a:extLst>
                  <a:ext uri="{FF2B5EF4-FFF2-40B4-BE49-F238E27FC236}">
                    <a16:creationId xmlns:a16="http://schemas.microsoft.com/office/drawing/2014/main" id="{802E2ABB-F79C-4150-4415-91DAF5893B74}"/>
                  </a:ext>
                </a:extLst>
              </p:cNvPr>
              <p:cNvSpPr txBox="1"/>
              <p:nvPr/>
            </p:nvSpPr>
            <p:spPr>
              <a:xfrm>
                <a:off x="1443532" y="5323489"/>
                <a:ext cx="860265" cy="519351"/>
              </a:xfrm>
              <a:prstGeom prst="ellipse">
                <a:avLst/>
              </a:prstGeom>
              <a:solidFill>
                <a:schemeClr val="bg1"/>
              </a:solidFill>
              <a:ln w="19050">
                <a:solidFill>
                  <a:schemeClr val="tx1"/>
                </a:solidFill>
              </a:ln>
            </p:spPr>
            <p:txBody>
              <a:bodyPr wrap="none" rtlCol="0">
                <a:spAutoFit/>
              </a:bodyPr>
              <a:lstStyle/>
              <a:p>
                <a:pPr algn="ctr"/>
                <a:r>
                  <a:rPr lang="en-US" dirty="0"/>
                  <a:t>item</a:t>
                </a:r>
              </a:p>
            </p:txBody>
          </p:sp>
        </p:grpSp>
        <p:cxnSp>
          <p:nvCxnSpPr>
            <p:cNvPr id="13" name="Connector: Curved 12">
              <a:extLst>
                <a:ext uri="{FF2B5EF4-FFF2-40B4-BE49-F238E27FC236}">
                  <a16:creationId xmlns:a16="http://schemas.microsoft.com/office/drawing/2014/main" id="{1EDBA153-82A4-A170-5B4E-950F4A2148B2}"/>
                </a:ext>
              </a:extLst>
            </p:cNvPr>
            <p:cNvCxnSpPr>
              <a:cxnSpLocks/>
              <a:stCxn id="8" idx="0"/>
              <a:endCxn id="18" idx="4"/>
            </p:cNvCxnSpPr>
            <p:nvPr/>
          </p:nvCxnSpPr>
          <p:spPr>
            <a:xfrm rot="16200000" flipV="1">
              <a:off x="4035058" y="2016228"/>
              <a:ext cx="267056" cy="24007"/>
            </a:xfrm>
            <a:prstGeom prst="curvedConnector3">
              <a:avLst>
                <a:gd name="adj1" fmla="val 50000"/>
              </a:avLst>
            </a:prstGeom>
            <a:ln w="19050">
              <a:solidFill>
                <a:schemeClr val="tx1"/>
              </a:solidFill>
              <a:prstDash val="dash"/>
              <a:headEnd type="non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14" name="Connector: Curved 13">
              <a:extLst>
                <a:ext uri="{FF2B5EF4-FFF2-40B4-BE49-F238E27FC236}">
                  <a16:creationId xmlns:a16="http://schemas.microsoft.com/office/drawing/2014/main" id="{271C64DA-C6D7-DE00-86C4-1E78C123F81B}"/>
                </a:ext>
              </a:extLst>
            </p:cNvPr>
            <p:cNvCxnSpPr>
              <a:cxnSpLocks/>
              <a:stCxn id="8" idx="4"/>
              <a:endCxn id="9" idx="0"/>
            </p:cNvCxnSpPr>
            <p:nvPr/>
          </p:nvCxnSpPr>
          <p:spPr>
            <a:xfrm rot="16200000" flipH="1">
              <a:off x="3985657" y="2876042"/>
              <a:ext cx="389865" cy="1"/>
            </a:xfrm>
            <a:prstGeom prst="curvedConnector3">
              <a:avLst>
                <a:gd name="adj1" fmla="val 50000"/>
              </a:avLst>
            </a:prstGeom>
            <a:ln w="19050">
              <a:solidFill>
                <a:schemeClr val="tx1"/>
              </a:solidFill>
              <a:headEnd type="triangl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5" name="Connector: Curved 14">
              <a:extLst>
                <a:ext uri="{FF2B5EF4-FFF2-40B4-BE49-F238E27FC236}">
                  <a16:creationId xmlns:a16="http://schemas.microsoft.com/office/drawing/2014/main" id="{9D6624B4-21FD-77C0-2946-51E861DE3587}"/>
                </a:ext>
              </a:extLst>
            </p:cNvPr>
            <p:cNvCxnSpPr>
              <a:cxnSpLocks/>
              <a:stCxn id="12" idx="0"/>
              <a:endCxn id="9" idx="4"/>
            </p:cNvCxnSpPr>
            <p:nvPr/>
          </p:nvCxnSpPr>
          <p:spPr>
            <a:xfrm rot="16200000" flipV="1">
              <a:off x="3975312" y="3795605"/>
              <a:ext cx="419460" cy="8904"/>
            </a:xfrm>
            <a:prstGeom prst="curvedConnector3">
              <a:avLst>
                <a:gd name="adj1" fmla="val 50000"/>
              </a:avLst>
            </a:prstGeom>
            <a:ln w="19050">
              <a:solidFill>
                <a:schemeClr val="tx1"/>
              </a:solidFill>
              <a:headEnd type="triangle" w="lg" len="med"/>
              <a:tailEnd type="none" w="lg" len="med"/>
            </a:ln>
          </p:spPr>
          <p:style>
            <a:lnRef idx="1">
              <a:schemeClr val="accent1"/>
            </a:lnRef>
            <a:fillRef idx="0">
              <a:schemeClr val="accent1"/>
            </a:fillRef>
            <a:effectRef idx="0">
              <a:schemeClr val="accent1"/>
            </a:effectRef>
            <a:fontRef idx="minor">
              <a:schemeClr val="tx1"/>
            </a:fontRef>
          </p:style>
        </p:cxnSp>
        <p:grpSp>
          <p:nvGrpSpPr>
            <p:cNvPr id="16" name="Group 15">
              <a:extLst>
                <a:ext uri="{FF2B5EF4-FFF2-40B4-BE49-F238E27FC236}">
                  <a16:creationId xmlns:a16="http://schemas.microsoft.com/office/drawing/2014/main" id="{FB337B34-D6A4-A287-4BBC-0A0E062EEC2F}"/>
                </a:ext>
              </a:extLst>
            </p:cNvPr>
            <p:cNvGrpSpPr/>
            <p:nvPr/>
          </p:nvGrpSpPr>
          <p:grpSpPr>
            <a:xfrm>
              <a:off x="3696875" y="1375353"/>
              <a:ext cx="1355113" cy="534148"/>
              <a:chOff x="1220309" y="1008556"/>
              <a:chExt cx="1355113" cy="534148"/>
            </a:xfrm>
          </p:grpSpPr>
          <p:sp>
            <p:nvSpPr>
              <p:cNvPr id="17" name="TextBox 16">
                <a:extLst>
                  <a:ext uri="{FF2B5EF4-FFF2-40B4-BE49-F238E27FC236}">
                    <a16:creationId xmlns:a16="http://schemas.microsoft.com/office/drawing/2014/main" id="{9C26FDD5-CD0A-F195-DDBB-6A7E11BC01C0}"/>
                  </a:ext>
                </a:extLst>
              </p:cNvPr>
              <p:cNvSpPr txBox="1"/>
              <p:nvPr/>
            </p:nvSpPr>
            <p:spPr>
              <a:xfrm>
                <a:off x="1693608" y="1023353"/>
                <a:ext cx="881814" cy="519351"/>
              </a:xfrm>
              <a:prstGeom prst="ellipse">
                <a:avLst/>
              </a:prstGeom>
              <a:noFill/>
              <a:ln w="19050">
                <a:solidFill>
                  <a:schemeClr val="tx1"/>
                </a:solidFill>
              </a:ln>
            </p:spPr>
            <p:txBody>
              <a:bodyPr wrap="none" rtlCol="0">
                <a:spAutoFit/>
              </a:bodyPr>
              <a:lstStyle/>
              <a:p>
                <a:r>
                  <a:rPr lang="en-US" dirty="0"/>
                  <a:t>+    +</a:t>
                </a:r>
              </a:p>
            </p:txBody>
          </p:sp>
          <p:sp>
            <p:nvSpPr>
              <p:cNvPr id="18" name="TextBox 17">
                <a:extLst>
                  <a:ext uri="{FF2B5EF4-FFF2-40B4-BE49-F238E27FC236}">
                    <a16:creationId xmlns:a16="http://schemas.microsoft.com/office/drawing/2014/main" id="{06782A05-EE33-48E8-CF39-AF7168C7D03A}"/>
                  </a:ext>
                </a:extLst>
              </p:cNvPr>
              <p:cNvSpPr txBox="1"/>
              <p:nvPr/>
            </p:nvSpPr>
            <p:spPr>
              <a:xfrm>
                <a:off x="1220309" y="1008556"/>
                <a:ext cx="919414" cy="519351"/>
              </a:xfrm>
              <a:prstGeom prst="ellipse">
                <a:avLst/>
              </a:prstGeom>
              <a:solidFill>
                <a:schemeClr val="bg1"/>
              </a:solidFill>
              <a:ln w="19050">
                <a:solidFill>
                  <a:schemeClr val="tx1"/>
                </a:solidFill>
              </a:ln>
            </p:spPr>
            <p:txBody>
              <a:bodyPr wrap="none" rtlCol="0">
                <a:spAutoFit/>
              </a:bodyPr>
              <a:lstStyle/>
              <a:p>
                <a:r>
                  <a:rPr lang="en-US" dirty="0"/>
                  <a:t>work</a:t>
                </a:r>
              </a:p>
            </p:txBody>
          </p:sp>
        </p:grpSp>
        <p:grpSp>
          <p:nvGrpSpPr>
            <p:cNvPr id="19" name="Group 18">
              <a:extLst>
                <a:ext uri="{FF2B5EF4-FFF2-40B4-BE49-F238E27FC236}">
                  <a16:creationId xmlns:a16="http://schemas.microsoft.com/office/drawing/2014/main" id="{E92F3AFC-6C2D-A6FE-83FB-C7E26BD5E8B2}"/>
                </a:ext>
              </a:extLst>
            </p:cNvPr>
            <p:cNvGrpSpPr/>
            <p:nvPr/>
          </p:nvGrpSpPr>
          <p:grpSpPr>
            <a:xfrm>
              <a:off x="5758973" y="3425252"/>
              <a:ext cx="2716030" cy="908864"/>
              <a:chOff x="4801933" y="4353006"/>
              <a:chExt cx="2716030" cy="908864"/>
            </a:xfrm>
          </p:grpSpPr>
          <p:sp>
            <p:nvSpPr>
              <p:cNvPr id="20" name="TextBox 19">
                <a:extLst>
                  <a:ext uri="{FF2B5EF4-FFF2-40B4-BE49-F238E27FC236}">
                    <a16:creationId xmlns:a16="http://schemas.microsoft.com/office/drawing/2014/main" id="{80680BA4-8A4C-9866-3B06-A64AC73BDF14}"/>
                  </a:ext>
                </a:extLst>
              </p:cNvPr>
              <p:cNvSpPr txBox="1"/>
              <p:nvPr/>
            </p:nvSpPr>
            <p:spPr>
              <a:xfrm>
                <a:off x="5594741" y="4353006"/>
                <a:ext cx="1923222" cy="908864"/>
              </a:xfrm>
              <a:prstGeom prst="ellipse">
                <a:avLst/>
              </a:prstGeom>
              <a:noFill/>
              <a:ln w="19050">
                <a:solidFill>
                  <a:schemeClr val="tx1"/>
                </a:solidFill>
              </a:ln>
            </p:spPr>
            <p:txBody>
              <a:bodyPr wrap="none" rtlCol="0">
                <a:spAutoFit/>
              </a:bodyPr>
              <a:lstStyle/>
              <a:p>
                <a:pPr algn="ctr"/>
                <a:r>
                  <a:rPr lang="en-US" dirty="0"/>
                  <a:t>+                  +</a:t>
                </a:r>
              </a:p>
              <a:p>
                <a:pPr algn="ctr"/>
                <a:r>
                  <a:rPr lang="en-US" dirty="0"/>
                  <a:t>+</a:t>
                </a:r>
              </a:p>
            </p:txBody>
          </p:sp>
          <p:sp>
            <p:nvSpPr>
              <p:cNvPr id="21" name="TextBox 20">
                <a:extLst>
                  <a:ext uri="{FF2B5EF4-FFF2-40B4-BE49-F238E27FC236}">
                    <a16:creationId xmlns:a16="http://schemas.microsoft.com/office/drawing/2014/main" id="{07DC2CA6-5D45-96F9-CE1D-D96D851CA7A7}"/>
                  </a:ext>
                </a:extLst>
              </p:cNvPr>
              <p:cNvSpPr txBox="1"/>
              <p:nvPr/>
            </p:nvSpPr>
            <p:spPr>
              <a:xfrm>
                <a:off x="4801933" y="4353006"/>
                <a:ext cx="2078124" cy="908864"/>
              </a:xfrm>
              <a:prstGeom prst="ellipse">
                <a:avLst/>
              </a:prstGeom>
              <a:solidFill>
                <a:schemeClr val="bg1"/>
              </a:solidFill>
              <a:ln w="19050">
                <a:solidFill>
                  <a:schemeClr val="tx1"/>
                </a:solidFill>
              </a:ln>
            </p:spPr>
            <p:txBody>
              <a:bodyPr wrap="none" rtlCol="0">
                <a:spAutoFit/>
              </a:bodyPr>
              <a:lstStyle/>
              <a:p>
                <a:pPr algn="ctr"/>
                <a:r>
                  <a:rPr lang="en-US" dirty="0"/>
                  <a:t>manifestation</a:t>
                </a:r>
              </a:p>
              <a:p>
                <a:pPr algn="ctr"/>
                <a:r>
                  <a:rPr lang="en-US" dirty="0"/>
                  <a:t>sub-unit</a:t>
                </a:r>
              </a:p>
            </p:txBody>
          </p:sp>
        </p:grpSp>
        <p:cxnSp>
          <p:nvCxnSpPr>
            <p:cNvPr id="22" name="Connector: Curved 21">
              <a:extLst>
                <a:ext uri="{FF2B5EF4-FFF2-40B4-BE49-F238E27FC236}">
                  <a16:creationId xmlns:a16="http://schemas.microsoft.com/office/drawing/2014/main" id="{0AAAE005-F028-3ECC-2808-181CC7E92305}"/>
                </a:ext>
              </a:extLst>
            </p:cNvPr>
            <p:cNvCxnSpPr>
              <a:cxnSpLocks/>
              <a:stCxn id="9" idx="2"/>
              <a:endCxn id="18" idx="2"/>
            </p:cNvCxnSpPr>
            <p:nvPr/>
          </p:nvCxnSpPr>
          <p:spPr>
            <a:xfrm rot="10800000" flipH="1">
              <a:off x="3141527" y="1635030"/>
              <a:ext cx="555347" cy="1695623"/>
            </a:xfrm>
            <a:prstGeom prst="curvedConnector3">
              <a:avLst>
                <a:gd name="adj1" fmla="val -41163"/>
              </a:avLst>
            </a:prstGeom>
            <a:ln w="19050">
              <a:solidFill>
                <a:schemeClr val="tx1"/>
              </a:solidFill>
              <a:headEnd type="non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23" name="Connector: Curved 22">
              <a:extLst>
                <a:ext uri="{FF2B5EF4-FFF2-40B4-BE49-F238E27FC236}">
                  <a16:creationId xmlns:a16="http://schemas.microsoft.com/office/drawing/2014/main" id="{25027B4D-38E8-9D9B-7FC9-4858BA7757BD}"/>
                </a:ext>
              </a:extLst>
            </p:cNvPr>
            <p:cNvCxnSpPr>
              <a:cxnSpLocks/>
              <a:stCxn id="9" idx="6"/>
              <a:endCxn id="21" idx="2"/>
            </p:cNvCxnSpPr>
            <p:nvPr/>
          </p:nvCxnSpPr>
          <p:spPr>
            <a:xfrm>
              <a:off x="5219652" y="3330652"/>
              <a:ext cx="539321" cy="549032"/>
            </a:xfrm>
            <a:prstGeom prst="curvedConnector3">
              <a:avLst>
                <a:gd name="adj1" fmla="val 50000"/>
              </a:avLst>
            </a:prstGeom>
            <a:ln w="19050">
              <a:solidFill>
                <a:schemeClr val="tx1"/>
              </a:solidFill>
              <a:headEnd type="none" w="lg" len="med"/>
              <a:tailEnd type="triangle" w="lg" len="med"/>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C7FA74A8-A03D-9EEC-F84D-103A4DDC5187}"/>
                </a:ext>
              </a:extLst>
            </p:cNvPr>
            <p:cNvSpPr txBox="1"/>
            <p:nvPr/>
          </p:nvSpPr>
          <p:spPr>
            <a:xfrm>
              <a:off x="5771796" y="2406638"/>
              <a:ext cx="2078124" cy="908864"/>
            </a:xfrm>
            <a:prstGeom prst="ellipse">
              <a:avLst/>
            </a:prstGeom>
            <a:noFill/>
            <a:ln w="19050">
              <a:solidFill>
                <a:schemeClr val="tx1"/>
              </a:solidFill>
            </a:ln>
          </p:spPr>
          <p:txBody>
            <a:bodyPr wrap="none" rtlCol="0">
              <a:spAutoFit/>
            </a:bodyPr>
            <a:lstStyle/>
            <a:p>
              <a:pPr algn="ctr"/>
              <a:r>
                <a:rPr lang="en-US" dirty="0"/>
                <a:t>manifestation</a:t>
              </a:r>
            </a:p>
            <a:p>
              <a:pPr algn="ctr"/>
              <a:r>
                <a:rPr lang="en-US" dirty="0"/>
                <a:t>super-unit</a:t>
              </a:r>
            </a:p>
          </p:txBody>
        </p:sp>
        <p:cxnSp>
          <p:nvCxnSpPr>
            <p:cNvPr id="30" name="Connector: Curved 29">
              <a:extLst>
                <a:ext uri="{FF2B5EF4-FFF2-40B4-BE49-F238E27FC236}">
                  <a16:creationId xmlns:a16="http://schemas.microsoft.com/office/drawing/2014/main" id="{6DC361F6-9C65-8406-ED15-9B2CFBF53526}"/>
                </a:ext>
              </a:extLst>
            </p:cNvPr>
            <p:cNvCxnSpPr>
              <a:cxnSpLocks/>
              <a:stCxn id="9" idx="6"/>
              <a:endCxn id="28" idx="2"/>
            </p:cNvCxnSpPr>
            <p:nvPr/>
          </p:nvCxnSpPr>
          <p:spPr>
            <a:xfrm flipV="1">
              <a:off x="5219652" y="2861070"/>
              <a:ext cx="552144" cy="469582"/>
            </a:xfrm>
            <a:prstGeom prst="curvedConnector3">
              <a:avLst>
                <a:gd name="adj1" fmla="val 50000"/>
              </a:avLst>
            </a:prstGeom>
            <a:ln w="19050">
              <a:solidFill>
                <a:schemeClr val="tx1"/>
              </a:solidFill>
              <a:headEnd type="none" w="lg" len="med"/>
              <a:tailEnd type="triangle" w="lg" len="med"/>
            </a:ln>
          </p:spPr>
          <p:style>
            <a:lnRef idx="1">
              <a:schemeClr val="accent1"/>
            </a:lnRef>
            <a:fillRef idx="0">
              <a:schemeClr val="accent1"/>
            </a:fillRef>
            <a:effectRef idx="0">
              <a:schemeClr val="accent1"/>
            </a:effectRef>
            <a:fontRef idx="minor">
              <a:schemeClr val="tx1"/>
            </a:fontRef>
          </p:style>
        </p:cxnSp>
      </p:grpSp>
      <p:sp>
        <p:nvSpPr>
          <p:cNvPr id="44" name="TextBox 43">
            <a:extLst>
              <a:ext uri="{FF2B5EF4-FFF2-40B4-BE49-F238E27FC236}">
                <a16:creationId xmlns:a16="http://schemas.microsoft.com/office/drawing/2014/main" id="{C3D9CB84-BABF-B403-3BDD-CB014BCFE8FD}"/>
              </a:ext>
            </a:extLst>
          </p:cNvPr>
          <p:cNvSpPr txBox="1"/>
          <p:nvPr/>
        </p:nvSpPr>
        <p:spPr>
          <a:xfrm>
            <a:off x="1966530" y="5026273"/>
            <a:ext cx="6704977" cy="1200329"/>
          </a:xfrm>
          <a:prstGeom prst="rect">
            <a:avLst/>
          </a:prstGeom>
          <a:noFill/>
        </p:spPr>
        <p:txBody>
          <a:bodyPr wrap="none" rtlCol="0">
            <a:spAutoFit/>
          </a:bodyPr>
          <a:lstStyle/>
          <a:p>
            <a:r>
              <a:rPr lang="en-US" sz="2400" dirty="0"/>
              <a:t>What entities </a:t>
            </a:r>
            <a:r>
              <a:rPr lang="en-US" sz="2400" b="1" dirty="0"/>
              <a:t>must</a:t>
            </a:r>
            <a:r>
              <a:rPr lang="en-US" sz="2400" dirty="0"/>
              <a:t> be included in the description?</a:t>
            </a:r>
          </a:p>
          <a:p>
            <a:r>
              <a:rPr lang="en-US" sz="2400" dirty="0"/>
              <a:t>What entities </a:t>
            </a:r>
            <a:r>
              <a:rPr lang="en-US" sz="2400" b="1" dirty="0"/>
              <a:t>should</a:t>
            </a:r>
            <a:r>
              <a:rPr lang="en-US" sz="2400" dirty="0"/>
              <a:t> be included in the description?</a:t>
            </a:r>
          </a:p>
          <a:p>
            <a:r>
              <a:rPr lang="en-US" sz="2400" b="1" dirty="0"/>
              <a:t>How</a:t>
            </a:r>
            <a:r>
              <a:rPr lang="en-US" sz="2400" dirty="0"/>
              <a:t> should entities be included in the description?</a:t>
            </a:r>
          </a:p>
        </p:txBody>
      </p:sp>
    </p:spTree>
    <p:extLst>
      <p:ext uri="{BB962C8B-B14F-4D97-AF65-F5344CB8AC3E}">
        <p14:creationId xmlns:p14="http://schemas.microsoft.com/office/powerpoint/2010/main" val="31949875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CA72269E-DBEF-7249-E9EE-8C1001F899B4}"/>
              </a:ext>
            </a:extLst>
          </p:cNvPr>
          <p:cNvGrpSpPr/>
          <p:nvPr/>
        </p:nvGrpSpPr>
        <p:grpSpPr>
          <a:xfrm>
            <a:off x="0" y="0"/>
            <a:ext cx="1481070" cy="6858000"/>
            <a:chOff x="0" y="0"/>
            <a:chExt cx="1481070" cy="6858000"/>
          </a:xfrm>
        </p:grpSpPr>
        <p:pic>
          <p:nvPicPr>
            <p:cNvPr id="3" name="Picture 2">
              <a:extLst>
                <a:ext uri="{FF2B5EF4-FFF2-40B4-BE49-F238E27FC236}">
                  <a16:creationId xmlns:a16="http://schemas.microsoft.com/office/drawing/2014/main" id="{2721C5C3-BA9F-07A3-60C9-ECAFE06F4344}"/>
                </a:ext>
              </a:extLst>
            </p:cNvPr>
            <p:cNvPicPr>
              <a:picLocks noChangeAspect="1"/>
            </p:cNvPicPr>
            <p:nvPr/>
          </p:nvPicPr>
          <p:blipFill>
            <a:blip r:embed="rId3"/>
            <a:stretch>
              <a:fillRect/>
            </a:stretch>
          </p:blipFill>
          <p:spPr>
            <a:xfrm>
              <a:off x="0" y="0"/>
              <a:ext cx="1481070" cy="6858000"/>
            </a:xfrm>
            <a:prstGeom prst="rect">
              <a:avLst/>
            </a:prstGeom>
          </p:spPr>
        </p:pic>
        <p:sp>
          <p:nvSpPr>
            <p:cNvPr id="4" name="TextBox 3">
              <a:extLst>
                <a:ext uri="{FF2B5EF4-FFF2-40B4-BE49-F238E27FC236}">
                  <a16:creationId xmlns:a16="http://schemas.microsoft.com/office/drawing/2014/main" id="{255A91F9-D922-A3E2-7169-DCFDC1CC4DDD}"/>
                </a:ext>
              </a:extLst>
            </p:cNvPr>
            <p:cNvSpPr txBox="1"/>
            <p:nvPr/>
          </p:nvSpPr>
          <p:spPr>
            <a:xfrm>
              <a:off x="0" y="6104748"/>
              <a:ext cx="1453475" cy="646331"/>
            </a:xfrm>
            <a:prstGeom prst="rect">
              <a:avLst/>
            </a:prstGeom>
            <a:noFill/>
          </p:spPr>
          <p:txBody>
            <a:bodyPr wrap="none" rtlCol="0">
              <a:spAutoFit/>
            </a:bodyPr>
            <a:lstStyle/>
            <a:p>
              <a:pPr algn="ctr"/>
              <a:r>
                <a:rPr lang="en-US" sz="1200" dirty="0">
                  <a:solidFill>
                    <a:schemeClr val="bg1"/>
                  </a:solidFill>
                </a:rPr>
                <a:t>IFLA webinar</a:t>
              </a:r>
            </a:p>
            <a:p>
              <a:pPr algn="ctr"/>
              <a:r>
                <a:rPr lang="en-US" sz="1200" dirty="0">
                  <a:solidFill>
                    <a:schemeClr val="bg1"/>
                  </a:solidFill>
                </a:rPr>
                <a:t>From ISBD to ISBDM</a:t>
              </a:r>
            </a:p>
            <a:p>
              <a:pPr algn="ctr"/>
              <a:r>
                <a:rPr lang="en-US" sz="1200" dirty="0">
                  <a:solidFill>
                    <a:schemeClr val="bg1"/>
                  </a:solidFill>
                </a:rPr>
                <a:t>26 January 2023</a:t>
              </a:r>
              <a:endParaRPr lang="en-GB" sz="1200" dirty="0">
                <a:solidFill>
                  <a:schemeClr val="bg1"/>
                </a:solidFill>
              </a:endParaRPr>
            </a:p>
          </p:txBody>
        </p:sp>
      </p:grpSp>
      <p:sp>
        <p:nvSpPr>
          <p:cNvPr id="6" name="TextBox 5">
            <a:extLst>
              <a:ext uri="{FF2B5EF4-FFF2-40B4-BE49-F238E27FC236}">
                <a16:creationId xmlns:a16="http://schemas.microsoft.com/office/drawing/2014/main" id="{774FE35A-F8B3-55F8-6F1D-D29A049A2DA3}"/>
              </a:ext>
            </a:extLst>
          </p:cNvPr>
          <p:cNvSpPr txBox="1"/>
          <p:nvPr/>
        </p:nvSpPr>
        <p:spPr>
          <a:xfrm>
            <a:off x="1660359" y="157160"/>
            <a:ext cx="4661661" cy="646331"/>
          </a:xfrm>
          <a:prstGeom prst="rect">
            <a:avLst/>
          </a:prstGeom>
          <a:noFill/>
        </p:spPr>
        <p:txBody>
          <a:bodyPr wrap="none" rtlCol="0">
            <a:spAutoFit/>
          </a:bodyPr>
          <a:lstStyle/>
          <a:p>
            <a:r>
              <a:rPr lang="en-US" sz="3600" dirty="0"/>
              <a:t>Values and vocabularies</a:t>
            </a:r>
            <a:endParaRPr lang="en-GB" sz="3600" dirty="0"/>
          </a:p>
        </p:txBody>
      </p:sp>
      <p:sp>
        <p:nvSpPr>
          <p:cNvPr id="2" name="TextBox 1">
            <a:extLst>
              <a:ext uri="{FF2B5EF4-FFF2-40B4-BE49-F238E27FC236}">
                <a16:creationId xmlns:a16="http://schemas.microsoft.com/office/drawing/2014/main" id="{4FBC6C7C-D6CF-8782-D289-42FD5BA1673C}"/>
              </a:ext>
            </a:extLst>
          </p:cNvPr>
          <p:cNvSpPr txBox="1"/>
          <p:nvPr/>
        </p:nvSpPr>
        <p:spPr>
          <a:xfrm>
            <a:off x="1939285" y="2192614"/>
            <a:ext cx="6309565" cy="2943626"/>
          </a:xfrm>
          <a:prstGeom prst="rect">
            <a:avLst/>
          </a:prstGeom>
          <a:noFill/>
        </p:spPr>
        <p:txBody>
          <a:bodyPr wrap="square" rtlCol="0">
            <a:spAutoFit/>
          </a:bodyPr>
          <a:lstStyle/>
          <a:p>
            <a:pPr marL="0" marR="0">
              <a:lnSpc>
                <a:spcPct val="107000"/>
              </a:lnSpc>
              <a:spcBef>
                <a:spcPts val="0"/>
              </a:spcBef>
              <a:spcAft>
                <a:spcPts val="800"/>
              </a:spcAft>
            </a:pPr>
            <a:r>
              <a:rPr lang="en-US" sz="2400" dirty="0">
                <a:latin typeface="Calibri" panose="020F0502020204030204" pitchFamily="34" charset="0"/>
                <a:ea typeface="Calibri" panose="020F0502020204030204" pitchFamily="34" charset="0"/>
                <a:cs typeface="Times New Roman" panose="02020603050405020304" pitchFamily="18" charset="0"/>
              </a:rPr>
              <a:t>V</a:t>
            </a:r>
            <a:r>
              <a:rPr lang="en-US" sz="2400" dirty="0">
                <a:effectLst/>
                <a:latin typeface="Calibri" panose="020F0502020204030204" pitchFamily="34" charset="0"/>
                <a:ea typeface="Calibri" panose="020F0502020204030204" pitchFamily="34" charset="0"/>
                <a:cs typeface="Times New Roman" panose="02020603050405020304" pitchFamily="18" charset="0"/>
              </a:rPr>
              <a:t>ocabularies for elements may be maintained by:</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ISBD Review Group (e.g. “frame alignment”)</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PUC, Catalogue Section, or other IFLA body (e.g. UNIMARC coded fields; Anonymous classics)</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RDA Steering Committee, or other external body (e.g. RDA/ONIX categories)</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0484A2DD-0654-418A-5AC1-1F3F5BA1F220}"/>
              </a:ext>
            </a:extLst>
          </p:cNvPr>
          <p:cNvSpPr txBox="1"/>
          <p:nvPr/>
        </p:nvSpPr>
        <p:spPr>
          <a:xfrm>
            <a:off x="1939285" y="5239840"/>
            <a:ext cx="5628529" cy="461665"/>
          </a:xfrm>
          <a:prstGeom prst="rect">
            <a:avLst/>
          </a:prstGeom>
          <a:noFill/>
        </p:spPr>
        <p:txBody>
          <a:bodyPr wrap="none" rtlCol="0">
            <a:spAutoFit/>
          </a:bodyPr>
          <a:lstStyle/>
          <a:p>
            <a:r>
              <a:rPr lang="en-US" sz="2400" dirty="0"/>
              <a:t>Prescribe, recommend, mention, or ignore?</a:t>
            </a:r>
          </a:p>
        </p:txBody>
      </p:sp>
      <p:sp>
        <p:nvSpPr>
          <p:cNvPr id="8" name="TextBox 7">
            <a:extLst>
              <a:ext uri="{FF2B5EF4-FFF2-40B4-BE49-F238E27FC236}">
                <a16:creationId xmlns:a16="http://schemas.microsoft.com/office/drawing/2014/main" id="{3747B9A7-605A-FD41-2012-BD0A7793FAD6}"/>
              </a:ext>
            </a:extLst>
          </p:cNvPr>
          <p:cNvSpPr txBox="1"/>
          <p:nvPr/>
        </p:nvSpPr>
        <p:spPr>
          <a:xfrm>
            <a:off x="1939285" y="5805106"/>
            <a:ext cx="3471591" cy="461665"/>
          </a:xfrm>
          <a:prstGeom prst="rect">
            <a:avLst/>
          </a:prstGeom>
          <a:noFill/>
        </p:spPr>
        <p:txBody>
          <a:bodyPr wrap="none" rtlCol="0">
            <a:spAutoFit/>
          </a:bodyPr>
          <a:lstStyle/>
          <a:p>
            <a:r>
              <a:rPr lang="en-US" sz="2400" dirty="0"/>
              <a:t>Embed, link, or reference?</a:t>
            </a:r>
          </a:p>
        </p:txBody>
      </p:sp>
      <p:sp>
        <p:nvSpPr>
          <p:cNvPr id="9" name="TextBox 8">
            <a:extLst>
              <a:ext uri="{FF2B5EF4-FFF2-40B4-BE49-F238E27FC236}">
                <a16:creationId xmlns:a16="http://schemas.microsoft.com/office/drawing/2014/main" id="{E7D4C86F-6B60-6B9C-5454-10FBE4762553}"/>
              </a:ext>
            </a:extLst>
          </p:cNvPr>
          <p:cNvSpPr txBox="1"/>
          <p:nvPr/>
        </p:nvSpPr>
        <p:spPr>
          <a:xfrm>
            <a:off x="1939285" y="1258017"/>
            <a:ext cx="6899453" cy="830997"/>
          </a:xfrm>
          <a:prstGeom prst="rect">
            <a:avLst/>
          </a:prstGeom>
          <a:noFill/>
        </p:spPr>
        <p:txBody>
          <a:bodyPr wrap="none" rtlCol="0">
            <a:spAutoFit/>
          </a:bodyPr>
          <a:lstStyle/>
          <a:p>
            <a:r>
              <a:rPr lang="en-US" sz="2400" dirty="0"/>
              <a:t>Attributes</a:t>
            </a:r>
            <a:r>
              <a:rPr lang="en-US" sz="2400" dirty="0">
                <a:sym typeface="Wingdings" panose="05000000000000000000" pitchFamily="2" charset="2"/>
              </a:rPr>
              <a:t></a:t>
            </a:r>
            <a:r>
              <a:rPr lang="en-US" sz="2400" dirty="0"/>
              <a:t> value vocabularies (concepts: categories)</a:t>
            </a:r>
          </a:p>
          <a:p>
            <a:r>
              <a:rPr lang="en-US" sz="2400" dirty="0"/>
              <a:t>Relationships</a:t>
            </a:r>
            <a:r>
              <a:rPr lang="en-US" sz="2400" dirty="0">
                <a:sym typeface="Wingdings" panose="05000000000000000000" pitchFamily="2" charset="2"/>
              </a:rPr>
              <a:t></a:t>
            </a:r>
            <a:r>
              <a:rPr lang="en-US" sz="2400" dirty="0"/>
              <a:t> datasets (individuals: instances)</a:t>
            </a:r>
          </a:p>
        </p:txBody>
      </p:sp>
    </p:spTree>
    <p:extLst>
      <p:ext uri="{BB962C8B-B14F-4D97-AF65-F5344CB8AC3E}">
        <p14:creationId xmlns:p14="http://schemas.microsoft.com/office/powerpoint/2010/main" val="1837945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CA72269E-DBEF-7249-E9EE-8C1001F899B4}"/>
              </a:ext>
            </a:extLst>
          </p:cNvPr>
          <p:cNvGrpSpPr/>
          <p:nvPr/>
        </p:nvGrpSpPr>
        <p:grpSpPr>
          <a:xfrm>
            <a:off x="0" y="0"/>
            <a:ext cx="1481070" cy="6858000"/>
            <a:chOff x="0" y="0"/>
            <a:chExt cx="1481070" cy="6858000"/>
          </a:xfrm>
        </p:grpSpPr>
        <p:pic>
          <p:nvPicPr>
            <p:cNvPr id="3" name="Picture 2">
              <a:extLst>
                <a:ext uri="{FF2B5EF4-FFF2-40B4-BE49-F238E27FC236}">
                  <a16:creationId xmlns:a16="http://schemas.microsoft.com/office/drawing/2014/main" id="{2721C5C3-BA9F-07A3-60C9-ECAFE06F4344}"/>
                </a:ext>
              </a:extLst>
            </p:cNvPr>
            <p:cNvPicPr>
              <a:picLocks noChangeAspect="1"/>
            </p:cNvPicPr>
            <p:nvPr/>
          </p:nvPicPr>
          <p:blipFill>
            <a:blip r:embed="rId3"/>
            <a:stretch>
              <a:fillRect/>
            </a:stretch>
          </p:blipFill>
          <p:spPr>
            <a:xfrm>
              <a:off x="0" y="0"/>
              <a:ext cx="1481070" cy="6858000"/>
            </a:xfrm>
            <a:prstGeom prst="rect">
              <a:avLst/>
            </a:prstGeom>
          </p:spPr>
        </p:pic>
        <p:sp>
          <p:nvSpPr>
            <p:cNvPr id="4" name="TextBox 3">
              <a:extLst>
                <a:ext uri="{FF2B5EF4-FFF2-40B4-BE49-F238E27FC236}">
                  <a16:creationId xmlns:a16="http://schemas.microsoft.com/office/drawing/2014/main" id="{255A91F9-D922-A3E2-7169-DCFDC1CC4DDD}"/>
                </a:ext>
              </a:extLst>
            </p:cNvPr>
            <p:cNvSpPr txBox="1"/>
            <p:nvPr/>
          </p:nvSpPr>
          <p:spPr>
            <a:xfrm>
              <a:off x="0" y="6104748"/>
              <a:ext cx="1453475" cy="646331"/>
            </a:xfrm>
            <a:prstGeom prst="rect">
              <a:avLst/>
            </a:prstGeom>
            <a:noFill/>
          </p:spPr>
          <p:txBody>
            <a:bodyPr wrap="none" rtlCol="0">
              <a:spAutoFit/>
            </a:bodyPr>
            <a:lstStyle/>
            <a:p>
              <a:pPr algn="ctr"/>
              <a:r>
                <a:rPr lang="en-US" sz="1200" dirty="0">
                  <a:solidFill>
                    <a:schemeClr val="bg1"/>
                  </a:solidFill>
                </a:rPr>
                <a:t>IFLA webinar</a:t>
              </a:r>
            </a:p>
            <a:p>
              <a:pPr algn="ctr"/>
              <a:r>
                <a:rPr lang="en-US" sz="1200" dirty="0">
                  <a:solidFill>
                    <a:schemeClr val="bg1"/>
                  </a:solidFill>
                </a:rPr>
                <a:t>From ISBD to ISBDM</a:t>
              </a:r>
            </a:p>
            <a:p>
              <a:pPr algn="ctr"/>
              <a:r>
                <a:rPr lang="en-US" sz="1200" dirty="0">
                  <a:solidFill>
                    <a:schemeClr val="bg1"/>
                  </a:solidFill>
                </a:rPr>
                <a:t>26 January 2023</a:t>
              </a:r>
              <a:endParaRPr lang="en-GB" sz="1200" dirty="0">
                <a:solidFill>
                  <a:schemeClr val="bg1"/>
                </a:solidFill>
              </a:endParaRPr>
            </a:p>
          </p:txBody>
        </p:sp>
      </p:grpSp>
      <p:sp>
        <p:nvSpPr>
          <p:cNvPr id="6" name="TextBox 5">
            <a:extLst>
              <a:ext uri="{FF2B5EF4-FFF2-40B4-BE49-F238E27FC236}">
                <a16:creationId xmlns:a16="http://schemas.microsoft.com/office/drawing/2014/main" id="{774FE35A-F8B3-55F8-6F1D-D29A049A2DA3}"/>
              </a:ext>
            </a:extLst>
          </p:cNvPr>
          <p:cNvSpPr txBox="1"/>
          <p:nvPr/>
        </p:nvSpPr>
        <p:spPr>
          <a:xfrm>
            <a:off x="1660359" y="157160"/>
            <a:ext cx="3542958" cy="646331"/>
          </a:xfrm>
          <a:prstGeom prst="rect">
            <a:avLst/>
          </a:prstGeom>
          <a:noFill/>
        </p:spPr>
        <p:txBody>
          <a:bodyPr wrap="none" rtlCol="0">
            <a:spAutoFit/>
          </a:bodyPr>
          <a:lstStyle/>
          <a:p>
            <a:r>
              <a:rPr lang="en-US" sz="3600" dirty="0"/>
              <a:t>Prescribing values</a:t>
            </a:r>
            <a:endParaRPr lang="en-GB" sz="3600" dirty="0"/>
          </a:p>
        </p:txBody>
      </p:sp>
      <p:sp>
        <p:nvSpPr>
          <p:cNvPr id="2" name="TextBox 1">
            <a:extLst>
              <a:ext uri="{FF2B5EF4-FFF2-40B4-BE49-F238E27FC236}">
                <a16:creationId xmlns:a16="http://schemas.microsoft.com/office/drawing/2014/main" id="{F433CE9A-3F2E-2219-A21F-4B91C5ACD696}"/>
              </a:ext>
            </a:extLst>
          </p:cNvPr>
          <p:cNvSpPr txBox="1"/>
          <p:nvPr/>
        </p:nvSpPr>
        <p:spPr>
          <a:xfrm>
            <a:off x="1756611" y="938046"/>
            <a:ext cx="6775034" cy="2677656"/>
          </a:xfrm>
          <a:prstGeom prst="rect">
            <a:avLst/>
          </a:prstGeom>
          <a:noFill/>
        </p:spPr>
        <p:txBody>
          <a:bodyPr wrap="square" rtlCol="0">
            <a:spAutoFit/>
          </a:bodyPr>
          <a:lstStyle/>
          <a:p>
            <a:r>
              <a:rPr lang="en-US" sz="2400" b="1" dirty="0"/>
              <a:t>Relationship elements</a:t>
            </a:r>
          </a:p>
          <a:p>
            <a:pPr marL="342900" indent="-342900">
              <a:buFont typeface="Arial" panose="020B0604020202020204" pitchFamily="34" charset="0"/>
              <a:buChar char="•"/>
            </a:pPr>
            <a:r>
              <a:rPr lang="en-US" sz="2400" dirty="0"/>
              <a:t>No prescribed vocabulary (e.g. VIAF)</a:t>
            </a:r>
          </a:p>
          <a:p>
            <a:pPr marL="342900" indent="-342900">
              <a:buFont typeface="Arial" panose="020B0604020202020204" pitchFamily="34" charset="0"/>
              <a:buChar char="•"/>
            </a:pPr>
            <a:r>
              <a:rPr lang="en-US" sz="2400" dirty="0"/>
              <a:t>Value is prescribed as:</a:t>
            </a:r>
          </a:p>
          <a:p>
            <a:pPr marL="914400" lvl="1" indent="-457200">
              <a:buFont typeface="+mj-lt"/>
              <a:buAutoNum type="arabicPeriod"/>
            </a:pPr>
            <a:r>
              <a:rPr lang="en-US" sz="2400" dirty="0"/>
              <a:t>IRI</a:t>
            </a:r>
          </a:p>
          <a:p>
            <a:pPr marL="914400" lvl="1" indent="-457200">
              <a:buFont typeface="+mj-lt"/>
              <a:buAutoNum type="arabicPeriod"/>
            </a:pPr>
            <a:r>
              <a:rPr lang="en-US" sz="2400" dirty="0"/>
              <a:t>Identifier from dataset</a:t>
            </a:r>
          </a:p>
          <a:p>
            <a:pPr marL="914400" lvl="1" indent="-457200">
              <a:buFont typeface="+mj-lt"/>
              <a:buAutoNum type="arabicPeriod"/>
            </a:pPr>
            <a:r>
              <a:rPr lang="en-US" sz="2400" dirty="0"/>
              <a:t>Authorized access point from dataset</a:t>
            </a:r>
          </a:p>
          <a:p>
            <a:pPr marL="914400" lvl="1" indent="-457200">
              <a:buFont typeface="+mj-lt"/>
              <a:buAutoNum type="arabicPeriod"/>
            </a:pPr>
            <a:r>
              <a:rPr lang="en-US" sz="2400" dirty="0"/>
              <a:t>Access point from string encoding scheme</a:t>
            </a:r>
          </a:p>
        </p:txBody>
      </p:sp>
      <p:sp>
        <p:nvSpPr>
          <p:cNvPr id="7" name="TextBox 6">
            <a:extLst>
              <a:ext uri="{FF2B5EF4-FFF2-40B4-BE49-F238E27FC236}">
                <a16:creationId xmlns:a16="http://schemas.microsoft.com/office/drawing/2014/main" id="{465A405E-D371-D5BE-DD85-D3B2C5AB6BE1}"/>
              </a:ext>
            </a:extLst>
          </p:cNvPr>
          <p:cNvSpPr txBox="1"/>
          <p:nvPr/>
        </p:nvSpPr>
        <p:spPr>
          <a:xfrm>
            <a:off x="1756611" y="3750257"/>
            <a:ext cx="6775034" cy="2677656"/>
          </a:xfrm>
          <a:prstGeom prst="rect">
            <a:avLst/>
          </a:prstGeom>
          <a:noFill/>
        </p:spPr>
        <p:txBody>
          <a:bodyPr wrap="square" rtlCol="0">
            <a:spAutoFit/>
          </a:bodyPr>
          <a:lstStyle/>
          <a:p>
            <a:r>
              <a:rPr lang="en-US" sz="2400" b="1" dirty="0"/>
              <a:t>Attribute elements</a:t>
            </a:r>
          </a:p>
          <a:p>
            <a:pPr marL="342900" indent="-342900">
              <a:buFont typeface="Arial" panose="020B0604020202020204" pitchFamily="34" charset="0"/>
              <a:buChar char="•"/>
            </a:pPr>
            <a:r>
              <a:rPr lang="en-US" sz="2400" dirty="0"/>
              <a:t>Some prescribed vocabularies (e.g. carrier type)</a:t>
            </a:r>
          </a:p>
          <a:p>
            <a:pPr marL="342900" indent="-342900">
              <a:buFont typeface="Arial" panose="020B0604020202020204" pitchFamily="34" charset="0"/>
              <a:buChar char="•"/>
            </a:pPr>
            <a:r>
              <a:rPr lang="en-US" sz="2400" dirty="0"/>
              <a:t>Value is prescribed as:</a:t>
            </a:r>
          </a:p>
          <a:p>
            <a:pPr marL="914400" lvl="1" indent="-457200">
              <a:buFont typeface="+mj-lt"/>
              <a:buAutoNum type="arabicPeriod"/>
            </a:pPr>
            <a:r>
              <a:rPr lang="en-US" sz="2400" dirty="0"/>
              <a:t>IRI</a:t>
            </a:r>
          </a:p>
          <a:p>
            <a:pPr marL="914400" lvl="1" indent="-457200">
              <a:buFont typeface="+mj-lt"/>
              <a:buAutoNum type="arabicPeriod"/>
            </a:pPr>
            <a:r>
              <a:rPr lang="en-US" sz="2400" dirty="0"/>
              <a:t>Identifier from value vocabulary</a:t>
            </a:r>
          </a:p>
          <a:p>
            <a:pPr marL="914400" lvl="1" indent="-457200">
              <a:buFont typeface="+mj-lt"/>
              <a:buAutoNum type="arabicPeriod"/>
            </a:pPr>
            <a:r>
              <a:rPr lang="en-US" sz="2400" dirty="0"/>
              <a:t>Preferred term from value vocabulary</a:t>
            </a:r>
          </a:p>
          <a:p>
            <a:pPr marL="914400" lvl="1" indent="-457200">
              <a:buFont typeface="+mj-lt"/>
              <a:buAutoNum type="arabicPeriod"/>
            </a:pPr>
            <a:r>
              <a:rPr lang="en-US" sz="2400" dirty="0"/>
              <a:t>Local term =&gt; note?</a:t>
            </a:r>
          </a:p>
        </p:txBody>
      </p:sp>
    </p:spTree>
    <p:extLst>
      <p:ext uri="{BB962C8B-B14F-4D97-AF65-F5344CB8AC3E}">
        <p14:creationId xmlns:p14="http://schemas.microsoft.com/office/powerpoint/2010/main" val="3995127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CA72269E-DBEF-7249-E9EE-8C1001F899B4}"/>
              </a:ext>
            </a:extLst>
          </p:cNvPr>
          <p:cNvGrpSpPr/>
          <p:nvPr/>
        </p:nvGrpSpPr>
        <p:grpSpPr>
          <a:xfrm>
            <a:off x="0" y="0"/>
            <a:ext cx="1481070" cy="6858000"/>
            <a:chOff x="0" y="0"/>
            <a:chExt cx="1481070" cy="6858000"/>
          </a:xfrm>
        </p:grpSpPr>
        <p:pic>
          <p:nvPicPr>
            <p:cNvPr id="3" name="Picture 2">
              <a:extLst>
                <a:ext uri="{FF2B5EF4-FFF2-40B4-BE49-F238E27FC236}">
                  <a16:creationId xmlns:a16="http://schemas.microsoft.com/office/drawing/2014/main" id="{2721C5C3-BA9F-07A3-60C9-ECAFE06F4344}"/>
                </a:ext>
              </a:extLst>
            </p:cNvPr>
            <p:cNvPicPr>
              <a:picLocks noChangeAspect="1"/>
            </p:cNvPicPr>
            <p:nvPr/>
          </p:nvPicPr>
          <p:blipFill>
            <a:blip r:embed="rId3"/>
            <a:stretch>
              <a:fillRect/>
            </a:stretch>
          </p:blipFill>
          <p:spPr>
            <a:xfrm>
              <a:off x="0" y="0"/>
              <a:ext cx="1481070" cy="6858000"/>
            </a:xfrm>
            <a:prstGeom prst="rect">
              <a:avLst/>
            </a:prstGeom>
          </p:spPr>
        </p:pic>
        <p:sp>
          <p:nvSpPr>
            <p:cNvPr id="4" name="TextBox 3">
              <a:extLst>
                <a:ext uri="{FF2B5EF4-FFF2-40B4-BE49-F238E27FC236}">
                  <a16:creationId xmlns:a16="http://schemas.microsoft.com/office/drawing/2014/main" id="{255A91F9-D922-A3E2-7169-DCFDC1CC4DDD}"/>
                </a:ext>
              </a:extLst>
            </p:cNvPr>
            <p:cNvSpPr txBox="1"/>
            <p:nvPr/>
          </p:nvSpPr>
          <p:spPr>
            <a:xfrm>
              <a:off x="0" y="6104748"/>
              <a:ext cx="1453475" cy="646331"/>
            </a:xfrm>
            <a:prstGeom prst="rect">
              <a:avLst/>
            </a:prstGeom>
            <a:noFill/>
          </p:spPr>
          <p:txBody>
            <a:bodyPr wrap="none" rtlCol="0">
              <a:spAutoFit/>
            </a:bodyPr>
            <a:lstStyle/>
            <a:p>
              <a:pPr algn="ctr"/>
              <a:r>
                <a:rPr lang="en-US" sz="1200" dirty="0">
                  <a:solidFill>
                    <a:schemeClr val="bg1"/>
                  </a:solidFill>
                </a:rPr>
                <a:t>IFLA webinar</a:t>
              </a:r>
            </a:p>
            <a:p>
              <a:pPr algn="ctr"/>
              <a:r>
                <a:rPr lang="en-US" sz="1200" dirty="0">
                  <a:solidFill>
                    <a:schemeClr val="bg1"/>
                  </a:solidFill>
                </a:rPr>
                <a:t>From ISBD to ISBDM</a:t>
              </a:r>
            </a:p>
            <a:p>
              <a:pPr algn="ctr"/>
              <a:r>
                <a:rPr lang="en-US" sz="1200" dirty="0">
                  <a:solidFill>
                    <a:schemeClr val="bg1"/>
                  </a:solidFill>
                </a:rPr>
                <a:t>26 January 2023</a:t>
              </a:r>
              <a:endParaRPr lang="en-GB" sz="1200" dirty="0">
                <a:solidFill>
                  <a:schemeClr val="bg1"/>
                </a:solidFill>
              </a:endParaRPr>
            </a:p>
          </p:txBody>
        </p:sp>
      </p:grpSp>
      <p:sp>
        <p:nvSpPr>
          <p:cNvPr id="6" name="TextBox 5">
            <a:extLst>
              <a:ext uri="{FF2B5EF4-FFF2-40B4-BE49-F238E27FC236}">
                <a16:creationId xmlns:a16="http://schemas.microsoft.com/office/drawing/2014/main" id="{774FE35A-F8B3-55F8-6F1D-D29A049A2DA3}"/>
              </a:ext>
            </a:extLst>
          </p:cNvPr>
          <p:cNvSpPr txBox="1"/>
          <p:nvPr/>
        </p:nvSpPr>
        <p:spPr>
          <a:xfrm>
            <a:off x="1660359" y="157160"/>
            <a:ext cx="2267993" cy="646331"/>
          </a:xfrm>
          <a:prstGeom prst="rect">
            <a:avLst/>
          </a:prstGeom>
          <a:noFill/>
        </p:spPr>
        <p:txBody>
          <a:bodyPr wrap="none" rtlCol="0">
            <a:spAutoFit/>
          </a:bodyPr>
          <a:lstStyle/>
          <a:p>
            <a:r>
              <a:rPr lang="en-US" sz="3600"/>
              <a:t>Thank you!</a:t>
            </a:r>
            <a:endParaRPr lang="en-GB" sz="3600" dirty="0"/>
          </a:p>
        </p:txBody>
      </p:sp>
    </p:spTree>
    <p:extLst>
      <p:ext uri="{BB962C8B-B14F-4D97-AF65-F5344CB8AC3E}">
        <p14:creationId xmlns:p14="http://schemas.microsoft.com/office/powerpoint/2010/main" val="114346587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2235</TotalTime>
  <Words>828</Words>
  <Application>Microsoft Office PowerPoint</Application>
  <PresentationFormat>On-screen Show (4:3)</PresentationFormat>
  <Paragraphs>115</Paragraphs>
  <Slides>9</Slides>
  <Notes>8</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5" baseType="lpstr">
      <vt:lpstr>Arial</vt:lpstr>
      <vt:lpstr>Calibri</vt:lpstr>
      <vt:lpstr>Calibri Light</vt:lpstr>
      <vt:lpstr>Symbol</vt:lpstr>
      <vt:lpstr>Office Theme</vt:lpstr>
      <vt:lpstr>Bitmap Image</vt:lpstr>
      <vt:lpstr>ISBDM subgroup on Prescription and Granularity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Entity-based cataloguing the new environment for ISBD</dc:title>
  <dc:creator>Gordon Dunsire</dc:creator>
  <cp:lastModifiedBy>Gordon Dunsire</cp:lastModifiedBy>
  <cp:revision>2</cp:revision>
  <dcterms:created xsi:type="dcterms:W3CDTF">2022-12-27T11:59:57Z</dcterms:created>
  <dcterms:modified xsi:type="dcterms:W3CDTF">2023-01-16T11:03:14Z</dcterms:modified>
</cp:coreProperties>
</file>