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1" r:id="rId4"/>
    <p:sldId id="262" r:id="rId5"/>
    <p:sldId id="265" r:id="rId6"/>
    <p:sldId id="266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B283"/>
    <a:srgbClr val="28A2C6"/>
    <a:srgbClr val="5FB6BB"/>
    <a:srgbClr val="04A0D1"/>
    <a:srgbClr val="64B486"/>
    <a:srgbClr val="58B294"/>
    <a:srgbClr val="0E9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A1A84E-759E-4877-A7D8-76AE586873F6}" v="259" dt="2023-01-16T11:03:14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33947" autoAdjust="0"/>
    <p:restoredTop sz="94660"/>
  </p:normalViewPr>
  <p:slideViewPr>
    <p:cSldViewPr snapToGrid="0">
      <p:cViewPr varScale="1">
        <p:scale>
          <a:sx n="99" d="100"/>
          <a:sy n="99" d="100"/>
        </p:scale>
        <p:origin x="22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766" y="2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8E054-23A2-4910-82DB-DF27BEFB4CDD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22741-932F-4E64-A76A-C38E95FE60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829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033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762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523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877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63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424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247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39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22741-932F-4E64-A76A-C38E95FE606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714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82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41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1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34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169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630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89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37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90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3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60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7B5DC-0985-4F56-95F2-B147D00992AA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AF522-CE57-4479-A6FE-02E7A0C76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03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1C2-AD81-3A90-B5AD-D8CC9E41A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4399" y="1122363"/>
            <a:ext cx="6336900" cy="2387600"/>
          </a:xfrm>
        </p:spPr>
        <p:txBody>
          <a:bodyPr>
            <a:normAutofit/>
          </a:bodyPr>
          <a:lstStyle/>
          <a:p>
            <a:r>
              <a:rPr lang="en-US" sz="5300" dirty="0"/>
              <a:t>ISBDM subgroup on Prescription and Granularity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8A32B-0936-ACD2-BFDD-75326DB7D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4399" y="3602038"/>
            <a:ext cx="6336900" cy="1655762"/>
          </a:xfrm>
        </p:spPr>
        <p:txBody>
          <a:bodyPr/>
          <a:lstStyle/>
          <a:p>
            <a:r>
              <a:rPr lang="en-US" dirty="0"/>
              <a:t>Gordon Dunsire</a:t>
            </a:r>
          </a:p>
          <a:p>
            <a:r>
              <a:rPr lang="en-US" dirty="0"/>
              <a:t>Presented to the IFLA webinar “From ISBD to ISBDM”, 26 January 2023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EEE816E-008A-1544-A0BD-22BD33241031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98C46C5-A2B0-F56C-77FA-04DADA78FC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4773950-F763-1351-3F7A-F25BF872FC14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9796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97A127-F504-477B-1240-D4B4D6692A2E}"/>
              </a:ext>
            </a:extLst>
          </p:cNvPr>
          <p:cNvSpPr txBox="1"/>
          <p:nvPr/>
        </p:nvSpPr>
        <p:spPr>
          <a:xfrm>
            <a:off x="1660359" y="157160"/>
            <a:ext cx="3347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Aim of the group</a:t>
            </a:r>
            <a:endParaRPr lang="en-GB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8948C78-718E-BA42-7204-34A43D9C2787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A91A347-F846-5E58-3E0D-D2C847705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2F3EC70-82FD-080B-0600-C199749A7959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412B9E7-ACC8-AE65-1F36-B182699DD49D}"/>
              </a:ext>
            </a:extLst>
          </p:cNvPr>
          <p:cNvSpPr txBox="1"/>
          <p:nvPr/>
        </p:nvSpPr>
        <p:spPr>
          <a:xfrm>
            <a:off x="1660359" y="1261409"/>
            <a:ext cx="6775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task-and-finish group</a:t>
            </a:r>
          </a:p>
          <a:p>
            <a:pPr marL="457200"/>
            <a:r>
              <a:rPr lang="en-US" sz="2400" dirty="0"/>
              <a:t>… to assist the Task Force in developing specific aspects of the draft ISBD for Manifestation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FF65AC-EE53-ACFF-6298-DD0A0D23170A}"/>
              </a:ext>
            </a:extLst>
          </p:cNvPr>
          <p:cNvSpPr txBox="1"/>
          <p:nvPr/>
        </p:nvSpPr>
        <p:spPr>
          <a:xfrm>
            <a:off x="1620810" y="2715612"/>
            <a:ext cx="6775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Specific aspects associated with the prescription of stipulations and granularity of elements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C7FC68-56A7-C9EC-488B-18A4934C5436}"/>
              </a:ext>
            </a:extLst>
          </p:cNvPr>
          <p:cNvSpPr txBox="1"/>
          <p:nvPr/>
        </p:nvSpPr>
        <p:spPr>
          <a:xfrm>
            <a:off x="1620810" y="3889070"/>
            <a:ext cx="69601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ISBD Review Group </a:t>
            </a:r>
            <a:r>
              <a:rPr lang="en-US" sz="2400" dirty="0"/>
              <a:t>wishes to retain a prescriptive approach</a:t>
            </a:r>
          </a:p>
          <a:p>
            <a:pPr indent="457200"/>
            <a:r>
              <a:rPr lang="en-US" sz="2400" dirty="0">
                <a:sym typeface="Wingdings 2" panose="05020102010507070707" pitchFamily="18" charset="2"/>
              </a:rPr>
              <a:t></a:t>
            </a:r>
            <a:r>
              <a:rPr lang="en-US" sz="2400" dirty="0"/>
              <a:t>Maximize consistency and re-usability</a:t>
            </a:r>
          </a:p>
          <a:p>
            <a:pPr indent="457200"/>
            <a:r>
              <a:rPr lang="en-US" sz="2400" dirty="0">
                <a:sym typeface="Wingdings 2" panose="05020102010507070707" pitchFamily="18" charset="2"/>
              </a:rPr>
              <a:t></a:t>
            </a:r>
            <a:r>
              <a:rPr lang="en-US" sz="2400" dirty="0"/>
              <a:t>Maximize local utility and global interoperability</a:t>
            </a:r>
          </a:p>
        </p:txBody>
      </p:sp>
    </p:spTree>
    <p:extLst>
      <p:ext uri="{BB962C8B-B14F-4D97-AF65-F5344CB8AC3E}">
        <p14:creationId xmlns:p14="http://schemas.microsoft.com/office/powerpoint/2010/main" val="930439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97A127-F504-477B-1240-D4B4D6692A2E}"/>
              </a:ext>
            </a:extLst>
          </p:cNvPr>
          <p:cNvSpPr txBox="1"/>
          <p:nvPr/>
        </p:nvSpPr>
        <p:spPr>
          <a:xfrm>
            <a:off x="1660359" y="157160"/>
            <a:ext cx="387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Prescriptive tension</a:t>
            </a:r>
            <a:endParaRPr lang="en-GB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8948C78-718E-BA42-7204-34A43D9C2787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A91A347-F846-5E58-3E0D-D2C847705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2F3EC70-82FD-080B-0600-C199749A7959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AC7FC68-56A7-C9EC-488B-18A4934C5436}"/>
              </a:ext>
            </a:extLst>
          </p:cNvPr>
          <p:cNvSpPr txBox="1"/>
          <p:nvPr/>
        </p:nvSpPr>
        <p:spPr>
          <a:xfrm>
            <a:off x="1660359" y="967319"/>
            <a:ext cx="6775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Consistency of content improves re-use of metadata</a:t>
            </a:r>
          </a:p>
          <a:p>
            <a:pPr marL="457200"/>
            <a:r>
              <a:rPr lang="en-US" sz="2400" dirty="0"/>
              <a:t>Same manifestation in multiple collections (of items)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73AABB-2165-C43E-4B98-097B7DD5AFC4}"/>
              </a:ext>
            </a:extLst>
          </p:cNvPr>
          <p:cNvSpPr txBox="1"/>
          <p:nvPr/>
        </p:nvSpPr>
        <p:spPr>
          <a:xfrm>
            <a:off x="1660359" y="4142202"/>
            <a:ext cx="6775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Local metadata requirements increase inconsistency of content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6A783F-636C-FBB2-5A8D-1E0F7E660902}"/>
              </a:ext>
            </a:extLst>
          </p:cNvPr>
          <p:cNvSpPr txBox="1"/>
          <p:nvPr/>
        </p:nvSpPr>
        <p:spPr>
          <a:xfrm>
            <a:off x="1660359" y="2370095"/>
            <a:ext cx="67750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But each collection has a local context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End-users’ language, culture, education,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Services that are supported by the collection: academic, public, special, etc.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0D7939-5163-24F7-BEB4-1F49BBC6DEEA}"/>
              </a:ext>
            </a:extLst>
          </p:cNvPr>
          <p:cNvSpPr txBox="1"/>
          <p:nvPr/>
        </p:nvSpPr>
        <p:spPr>
          <a:xfrm>
            <a:off x="1660359" y="5175646"/>
            <a:ext cx="6775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Global utility (UBC) via semantic integration (LRM)</a:t>
            </a:r>
          </a:p>
          <a:p>
            <a:pPr marL="457200"/>
            <a:r>
              <a:rPr lang="en-US" sz="2400" dirty="0"/>
              <a:t>Granularity of entity and element hierarchies</a:t>
            </a:r>
          </a:p>
          <a:p>
            <a:pPr marL="457200"/>
            <a:r>
              <a:rPr lang="en-US" sz="2400" dirty="0"/>
              <a:t>Maps between value vocabularies</a:t>
            </a:r>
          </a:p>
        </p:txBody>
      </p:sp>
    </p:spTree>
    <p:extLst>
      <p:ext uri="{BB962C8B-B14F-4D97-AF65-F5344CB8AC3E}">
        <p14:creationId xmlns:p14="http://schemas.microsoft.com/office/powerpoint/2010/main" val="79046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72269E-DBEF-7249-E9EE-8C1001F899B4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721C5C3-BA9F-07A3-60C9-ECAFE06F4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55A91F9-D922-A3E2-7169-DCFDC1CC4DDD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4FE35A-F8B3-55F8-6F1D-D29A049A2DA3}"/>
              </a:ext>
            </a:extLst>
          </p:cNvPr>
          <p:cNvSpPr txBox="1"/>
          <p:nvPr/>
        </p:nvSpPr>
        <p:spPr>
          <a:xfrm>
            <a:off x="1660359" y="157160"/>
            <a:ext cx="4249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/>
              <a:t>Prescription in ISBDM</a:t>
            </a:r>
            <a:endParaRPr lang="en-GB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9FE784-B229-AEF3-DBBA-5945FF6039BD}"/>
              </a:ext>
            </a:extLst>
          </p:cNvPr>
          <p:cNvSpPr txBox="1"/>
          <p:nvPr/>
        </p:nvSpPr>
        <p:spPr>
          <a:xfrm>
            <a:off x="2167389" y="5475799"/>
            <a:ext cx="6562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String encoding schemes for relationship elements</a:t>
            </a:r>
            <a:endParaRPr lang="en-GB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A66FE-2E96-7038-C1DB-8ED7F2C72C3A}"/>
              </a:ext>
            </a:extLst>
          </p:cNvPr>
          <p:cNvSpPr txBox="1"/>
          <p:nvPr/>
        </p:nvSpPr>
        <p:spPr>
          <a:xfrm>
            <a:off x="2167389" y="1087655"/>
            <a:ext cx="3353931" cy="47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“Mandatory” stipulations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EEB1D2-0147-DE16-ECE2-DFF9033A13FA}"/>
              </a:ext>
            </a:extLst>
          </p:cNvPr>
          <p:cNvSpPr txBox="1"/>
          <p:nvPr/>
        </p:nvSpPr>
        <p:spPr>
          <a:xfrm>
            <a:off x="2167389" y="1814050"/>
            <a:ext cx="6500159" cy="86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Prescription of sources of information only applies to manifestation statement elements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C63309-AAC5-9378-336C-B161C149ABBD}"/>
              </a:ext>
            </a:extLst>
          </p:cNvPr>
          <p:cNvSpPr txBox="1"/>
          <p:nvPr/>
        </p:nvSpPr>
        <p:spPr>
          <a:xfrm>
            <a:off x="2167389" y="2935618"/>
            <a:ext cx="6500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Order of preference when there is more than one distinct value for an element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35AC7E-4E59-82A1-BB30-6DACB0DE32F7}"/>
              </a:ext>
            </a:extLst>
          </p:cNvPr>
          <p:cNvSpPr txBox="1"/>
          <p:nvPr/>
        </p:nvSpPr>
        <p:spPr>
          <a:xfrm>
            <a:off x="2167389" y="4023010"/>
            <a:ext cx="4761303" cy="47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Order of preference of sub-elements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892F2F-7051-938E-BBA2-8FAB9315BFBF}"/>
              </a:ext>
            </a:extLst>
          </p:cNvPr>
          <p:cNvSpPr txBox="1"/>
          <p:nvPr/>
        </p:nvSpPr>
        <p:spPr>
          <a:xfrm>
            <a:off x="2167389" y="4749405"/>
            <a:ext cx="5407999" cy="47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alue vocabularies for attribute elements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30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0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28E3645-0B44-3F66-021C-08B20271FB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984815"/>
              </p:ext>
            </p:extLst>
          </p:nvPr>
        </p:nvGraphicFramePr>
        <p:xfrm>
          <a:off x="563463" y="193841"/>
          <a:ext cx="8166651" cy="6316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9039240" imgH="6991200" progId="PBrush">
                  <p:embed/>
                </p:oleObj>
              </mc:Choice>
              <mc:Fallback>
                <p:oleObj name="Bitmap Image" r:id="rId3" imgW="9039240" imgH="6991200" progId="PBrush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28E3645-0B44-3F66-021C-08B20271FB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463" y="193841"/>
                        <a:ext cx="8166651" cy="63162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6880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72269E-DBEF-7249-E9EE-8C1001F899B4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721C5C3-BA9F-07A3-60C9-ECAFE06F4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55A91F9-D922-A3E2-7169-DCFDC1CC4DDD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4FE35A-F8B3-55F8-6F1D-D29A049A2DA3}"/>
              </a:ext>
            </a:extLst>
          </p:cNvPr>
          <p:cNvSpPr txBox="1"/>
          <p:nvPr/>
        </p:nvSpPr>
        <p:spPr>
          <a:xfrm>
            <a:off x="1660359" y="157160"/>
            <a:ext cx="4927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Manifestation granularity</a:t>
            </a:r>
            <a:endParaRPr lang="en-GB" sz="3600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3AE66DB-97D4-313F-2B3E-1B32E8D4D3DC}"/>
              </a:ext>
            </a:extLst>
          </p:cNvPr>
          <p:cNvGrpSpPr/>
          <p:nvPr/>
        </p:nvGrpSpPr>
        <p:grpSpPr>
          <a:xfrm>
            <a:off x="2597700" y="1337989"/>
            <a:ext cx="5333476" cy="3153785"/>
            <a:chOff x="3141527" y="1375353"/>
            <a:chExt cx="5333476" cy="315378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D56AFBF-B5A2-D3E0-CA24-AB30531E15DD}"/>
                </a:ext>
              </a:extLst>
            </p:cNvPr>
            <p:cNvGrpSpPr/>
            <p:nvPr/>
          </p:nvGrpSpPr>
          <p:grpSpPr>
            <a:xfrm>
              <a:off x="3309189" y="2146963"/>
              <a:ext cx="2282936" cy="534148"/>
              <a:chOff x="939355" y="1920481"/>
              <a:chExt cx="2282936" cy="534148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29ADB65-DE01-4684-0E0D-8AA29DCFCB7A}"/>
                  </a:ext>
                </a:extLst>
              </p:cNvPr>
              <p:cNvSpPr txBox="1"/>
              <p:nvPr/>
            </p:nvSpPr>
            <p:spPr>
              <a:xfrm>
                <a:off x="1745386" y="1920481"/>
                <a:ext cx="1476905" cy="51935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+            +</a:t>
                </a:r>
                <a:endParaRPr lang="en-GB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4D39E70-12BF-6222-F926-2EA3068FEF2A}"/>
                  </a:ext>
                </a:extLst>
              </p:cNvPr>
              <p:cNvSpPr txBox="1"/>
              <p:nvPr/>
            </p:nvSpPr>
            <p:spPr>
              <a:xfrm>
                <a:off x="939355" y="1935278"/>
                <a:ext cx="1742799" cy="51935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expression</a:t>
                </a:r>
                <a:endParaRPr lang="en-GB" dirty="0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08A4D07-776E-930F-0B9B-B1118CCA962F}"/>
                </a:ext>
              </a:extLst>
            </p:cNvPr>
            <p:cNvSpPr txBox="1"/>
            <p:nvPr/>
          </p:nvSpPr>
          <p:spPr>
            <a:xfrm>
              <a:off x="3141528" y="3070976"/>
              <a:ext cx="2078124" cy="519351"/>
            </a:xfrm>
            <a:prstGeom prst="ellips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manifestation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7C81B42-1186-B838-69C2-379A35F47999}"/>
                </a:ext>
              </a:extLst>
            </p:cNvPr>
            <p:cNvGrpSpPr/>
            <p:nvPr/>
          </p:nvGrpSpPr>
          <p:grpSpPr>
            <a:xfrm>
              <a:off x="3759361" y="4009786"/>
              <a:ext cx="1251154" cy="519352"/>
              <a:chOff x="1443532" y="5323488"/>
              <a:chExt cx="1251154" cy="519352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E6C5377-D617-56C7-D331-1780C7B1E0A7}"/>
                  </a:ext>
                </a:extLst>
              </p:cNvPr>
              <p:cNvSpPr txBox="1"/>
              <p:nvPr/>
            </p:nvSpPr>
            <p:spPr>
              <a:xfrm>
                <a:off x="1887257" y="5323488"/>
                <a:ext cx="807429" cy="51935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+   +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2E2ABB-F79C-4150-4415-91DAF5893B74}"/>
                  </a:ext>
                </a:extLst>
              </p:cNvPr>
              <p:cNvSpPr txBox="1"/>
              <p:nvPr/>
            </p:nvSpPr>
            <p:spPr>
              <a:xfrm>
                <a:off x="1443532" y="5323489"/>
                <a:ext cx="860265" cy="51935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item</a:t>
                </a:r>
              </a:p>
            </p:txBody>
          </p:sp>
        </p:grpSp>
        <p:cxnSp>
          <p:nvCxnSpPr>
            <p:cNvPr id="13" name="Connector: Curved 12">
              <a:extLst>
                <a:ext uri="{FF2B5EF4-FFF2-40B4-BE49-F238E27FC236}">
                  <a16:creationId xmlns:a16="http://schemas.microsoft.com/office/drawing/2014/main" id="{1EDBA153-82A4-A170-5B4E-950F4A2148B2}"/>
                </a:ext>
              </a:extLst>
            </p:cNvPr>
            <p:cNvCxnSpPr>
              <a:cxnSpLocks/>
              <a:stCxn id="8" idx="0"/>
              <a:endCxn id="18" idx="4"/>
            </p:cNvCxnSpPr>
            <p:nvPr/>
          </p:nvCxnSpPr>
          <p:spPr>
            <a:xfrm rot="16200000" flipV="1">
              <a:off x="4035058" y="2016228"/>
              <a:ext cx="267056" cy="24007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or: Curved 13">
              <a:extLst>
                <a:ext uri="{FF2B5EF4-FFF2-40B4-BE49-F238E27FC236}">
                  <a16:creationId xmlns:a16="http://schemas.microsoft.com/office/drawing/2014/main" id="{271C64DA-C6D7-DE00-86C4-1E78C123F81B}"/>
                </a:ext>
              </a:extLst>
            </p:cNvPr>
            <p:cNvCxnSpPr>
              <a:cxnSpLocks/>
              <a:stCxn id="8" idx="4"/>
              <a:endCxn id="9" idx="0"/>
            </p:cNvCxnSpPr>
            <p:nvPr/>
          </p:nvCxnSpPr>
          <p:spPr>
            <a:xfrm rot="16200000" flipH="1">
              <a:off x="3985657" y="2876042"/>
              <a:ext cx="389865" cy="1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or: Curved 14">
              <a:extLst>
                <a:ext uri="{FF2B5EF4-FFF2-40B4-BE49-F238E27FC236}">
                  <a16:creationId xmlns:a16="http://schemas.microsoft.com/office/drawing/2014/main" id="{9D6624B4-21FD-77C0-2946-51E861DE3587}"/>
                </a:ext>
              </a:extLst>
            </p:cNvPr>
            <p:cNvCxnSpPr>
              <a:cxnSpLocks/>
              <a:stCxn id="12" idx="0"/>
              <a:endCxn id="9" idx="4"/>
            </p:cNvCxnSpPr>
            <p:nvPr/>
          </p:nvCxnSpPr>
          <p:spPr>
            <a:xfrm rot="16200000" flipV="1">
              <a:off x="3975312" y="3795605"/>
              <a:ext cx="419460" cy="8904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B337B34-D6A4-A287-4BBC-0A0E062EEC2F}"/>
                </a:ext>
              </a:extLst>
            </p:cNvPr>
            <p:cNvGrpSpPr/>
            <p:nvPr/>
          </p:nvGrpSpPr>
          <p:grpSpPr>
            <a:xfrm>
              <a:off x="3696875" y="1375353"/>
              <a:ext cx="1355113" cy="534148"/>
              <a:chOff x="1220309" y="1008556"/>
              <a:chExt cx="1355113" cy="534148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C26FDD5-CD0A-F195-DDBB-6A7E11BC01C0}"/>
                  </a:ext>
                </a:extLst>
              </p:cNvPr>
              <p:cNvSpPr txBox="1"/>
              <p:nvPr/>
            </p:nvSpPr>
            <p:spPr>
              <a:xfrm>
                <a:off x="1693608" y="1023353"/>
                <a:ext cx="881814" cy="51935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+    +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6782A05-EE33-48E8-CF39-AF7168C7D03A}"/>
                  </a:ext>
                </a:extLst>
              </p:cNvPr>
              <p:cNvSpPr txBox="1"/>
              <p:nvPr/>
            </p:nvSpPr>
            <p:spPr>
              <a:xfrm>
                <a:off x="1220309" y="1008556"/>
                <a:ext cx="919414" cy="51935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work</a:t>
                </a: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E92F3AFC-6C2D-A6FE-83FB-C7E26BD5E8B2}"/>
                </a:ext>
              </a:extLst>
            </p:cNvPr>
            <p:cNvGrpSpPr/>
            <p:nvPr/>
          </p:nvGrpSpPr>
          <p:grpSpPr>
            <a:xfrm>
              <a:off x="5758973" y="3425252"/>
              <a:ext cx="2716030" cy="908864"/>
              <a:chOff x="4801933" y="4353006"/>
              <a:chExt cx="2716030" cy="908864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0680BA4-8A4C-9866-3B06-A64AC73BDF14}"/>
                  </a:ext>
                </a:extLst>
              </p:cNvPr>
              <p:cNvSpPr txBox="1"/>
              <p:nvPr/>
            </p:nvSpPr>
            <p:spPr>
              <a:xfrm>
                <a:off x="5594741" y="4353006"/>
                <a:ext cx="1923222" cy="90886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+                  +</a:t>
                </a:r>
              </a:p>
              <a:p>
                <a:pPr algn="ctr"/>
                <a:r>
                  <a:rPr lang="en-US" dirty="0"/>
                  <a:t>+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7DC2CA6-5D45-96F9-CE1D-D96D851CA7A7}"/>
                  </a:ext>
                </a:extLst>
              </p:cNvPr>
              <p:cNvSpPr txBox="1"/>
              <p:nvPr/>
            </p:nvSpPr>
            <p:spPr>
              <a:xfrm>
                <a:off x="4801933" y="4353006"/>
                <a:ext cx="2078124" cy="90886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manifestation</a:t>
                </a:r>
              </a:p>
              <a:p>
                <a:pPr algn="ctr"/>
                <a:r>
                  <a:rPr lang="en-US" dirty="0"/>
                  <a:t>sub-unit</a:t>
                </a:r>
              </a:p>
            </p:txBody>
          </p:sp>
        </p:grpSp>
        <p:cxnSp>
          <p:nvCxnSpPr>
            <p:cNvPr id="22" name="Connector: Curved 21">
              <a:extLst>
                <a:ext uri="{FF2B5EF4-FFF2-40B4-BE49-F238E27FC236}">
                  <a16:creationId xmlns:a16="http://schemas.microsoft.com/office/drawing/2014/main" id="{0AAAE005-F028-3ECC-2808-181CC7E92305}"/>
                </a:ext>
              </a:extLst>
            </p:cNvPr>
            <p:cNvCxnSpPr>
              <a:cxnSpLocks/>
              <a:stCxn id="9" idx="2"/>
              <a:endCxn id="18" idx="2"/>
            </p:cNvCxnSpPr>
            <p:nvPr/>
          </p:nvCxnSpPr>
          <p:spPr>
            <a:xfrm rot="10800000" flipH="1">
              <a:off x="3141527" y="1635030"/>
              <a:ext cx="555347" cy="1695623"/>
            </a:xfrm>
            <a:prstGeom prst="curvedConnector3">
              <a:avLst>
                <a:gd name="adj1" fmla="val -41163"/>
              </a:avLst>
            </a:prstGeom>
            <a:ln w="19050">
              <a:solidFill>
                <a:schemeClr val="tx1"/>
              </a:solidFill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or: Curved 22">
              <a:extLst>
                <a:ext uri="{FF2B5EF4-FFF2-40B4-BE49-F238E27FC236}">
                  <a16:creationId xmlns:a16="http://schemas.microsoft.com/office/drawing/2014/main" id="{25027B4D-38E8-9D9B-7FC9-4858BA7757BD}"/>
                </a:ext>
              </a:extLst>
            </p:cNvPr>
            <p:cNvCxnSpPr>
              <a:cxnSpLocks/>
              <a:stCxn id="9" idx="6"/>
              <a:endCxn id="21" idx="2"/>
            </p:cNvCxnSpPr>
            <p:nvPr/>
          </p:nvCxnSpPr>
          <p:spPr>
            <a:xfrm>
              <a:off x="5219652" y="3330652"/>
              <a:ext cx="539321" cy="549032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7FA74A8-A03D-9EEC-F84D-103A4DDC5187}"/>
                </a:ext>
              </a:extLst>
            </p:cNvPr>
            <p:cNvSpPr txBox="1"/>
            <p:nvPr/>
          </p:nvSpPr>
          <p:spPr>
            <a:xfrm>
              <a:off x="5771796" y="2406638"/>
              <a:ext cx="2078124" cy="90886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manifestation</a:t>
              </a:r>
            </a:p>
            <a:p>
              <a:pPr algn="ctr"/>
              <a:r>
                <a:rPr lang="en-US" dirty="0"/>
                <a:t>super-unit</a:t>
              </a:r>
            </a:p>
          </p:txBody>
        </p:sp>
        <p:cxnSp>
          <p:nvCxnSpPr>
            <p:cNvPr id="30" name="Connector: Curved 29">
              <a:extLst>
                <a:ext uri="{FF2B5EF4-FFF2-40B4-BE49-F238E27FC236}">
                  <a16:creationId xmlns:a16="http://schemas.microsoft.com/office/drawing/2014/main" id="{6DC361F6-9C65-8406-ED15-9B2CFBF53526}"/>
                </a:ext>
              </a:extLst>
            </p:cNvPr>
            <p:cNvCxnSpPr>
              <a:cxnSpLocks/>
              <a:stCxn id="9" idx="6"/>
              <a:endCxn id="28" idx="2"/>
            </p:cNvCxnSpPr>
            <p:nvPr/>
          </p:nvCxnSpPr>
          <p:spPr>
            <a:xfrm flipV="1">
              <a:off x="5219652" y="2861070"/>
              <a:ext cx="552144" cy="469582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non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C3D9CB84-BABF-B403-3BDD-CB014BCFE8FD}"/>
              </a:ext>
            </a:extLst>
          </p:cNvPr>
          <p:cNvSpPr txBox="1"/>
          <p:nvPr/>
        </p:nvSpPr>
        <p:spPr>
          <a:xfrm>
            <a:off x="1966530" y="5026273"/>
            <a:ext cx="67049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entities </a:t>
            </a:r>
            <a:r>
              <a:rPr lang="en-US" sz="2400" b="1" dirty="0"/>
              <a:t>must</a:t>
            </a:r>
            <a:r>
              <a:rPr lang="en-US" sz="2400" dirty="0"/>
              <a:t> be included in the description?</a:t>
            </a:r>
          </a:p>
          <a:p>
            <a:r>
              <a:rPr lang="en-US" sz="2400" dirty="0"/>
              <a:t>What entities </a:t>
            </a:r>
            <a:r>
              <a:rPr lang="en-US" sz="2400" b="1" dirty="0"/>
              <a:t>should</a:t>
            </a:r>
            <a:r>
              <a:rPr lang="en-US" sz="2400" dirty="0"/>
              <a:t> be included in the description?</a:t>
            </a:r>
          </a:p>
          <a:p>
            <a:r>
              <a:rPr lang="en-US" sz="2400" b="1" dirty="0"/>
              <a:t>How</a:t>
            </a:r>
            <a:r>
              <a:rPr lang="en-US" sz="2400" dirty="0"/>
              <a:t> should entities be included in the description?</a:t>
            </a:r>
          </a:p>
        </p:txBody>
      </p:sp>
    </p:spTree>
    <p:extLst>
      <p:ext uri="{BB962C8B-B14F-4D97-AF65-F5344CB8AC3E}">
        <p14:creationId xmlns:p14="http://schemas.microsoft.com/office/powerpoint/2010/main" val="319498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72269E-DBEF-7249-E9EE-8C1001F899B4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721C5C3-BA9F-07A3-60C9-ECAFE06F4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55A91F9-D922-A3E2-7169-DCFDC1CC4DDD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4FE35A-F8B3-55F8-6F1D-D29A049A2DA3}"/>
              </a:ext>
            </a:extLst>
          </p:cNvPr>
          <p:cNvSpPr txBox="1"/>
          <p:nvPr/>
        </p:nvSpPr>
        <p:spPr>
          <a:xfrm>
            <a:off x="1660359" y="157160"/>
            <a:ext cx="46616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Values and vocabularies</a:t>
            </a:r>
            <a:endParaRPr lang="en-GB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BC6C7C-D6CF-8782-D289-42FD5BA1673C}"/>
              </a:ext>
            </a:extLst>
          </p:cNvPr>
          <p:cNvSpPr txBox="1"/>
          <p:nvPr/>
        </p:nvSpPr>
        <p:spPr>
          <a:xfrm>
            <a:off x="1939285" y="2192614"/>
            <a:ext cx="6309565" cy="294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ocabularies for elements may be maintained by: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ISBD Review Group (e.g. “frame alignment”)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PUC, Catalogue Section, or other IFLA body (e.g. UNIMARC coded fields; Anonymous classics)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 Steering Committee, or other external body (e.g. RDA/ONIX categories)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84A2DD-0654-418A-5AC1-1F3F5BA1F220}"/>
              </a:ext>
            </a:extLst>
          </p:cNvPr>
          <p:cNvSpPr txBox="1"/>
          <p:nvPr/>
        </p:nvSpPr>
        <p:spPr>
          <a:xfrm>
            <a:off x="1939285" y="5239840"/>
            <a:ext cx="5628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Prescribe, recommend, mention, or ignore?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47B9A7-605A-FD41-2012-BD0A7793FAD6}"/>
              </a:ext>
            </a:extLst>
          </p:cNvPr>
          <p:cNvSpPr txBox="1"/>
          <p:nvPr/>
        </p:nvSpPr>
        <p:spPr>
          <a:xfrm>
            <a:off x="1939285" y="5805106"/>
            <a:ext cx="347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Embed, link, or reference?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D4C86F-6B60-6B9C-5454-10FBE4762553}"/>
              </a:ext>
            </a:extLst>
          </p:cNvPr>
          <p:cNvSpPr txBox="1"/>
          <p:nvPr/>
        </p:nvSpPr>
        <p:spPr>
          <a:xfrm>
            <a:off x="1939285" y="1258017"/>
            <a:ext cx="68994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Attributes</a:t>
            </a:r>
            <a:r>
              <a:rPr lang="en-US" sz="2400" dirty="0">
                <a:sym typeface="Wingdings" panose="05000000000000000000" pitchFamily="2" charset="2"/>
              </a:rPr>
              <a:t></a:t>
            </a:r>
            <a:r>
              <a:rPr lang="en-US" sz="2400" dirty="0"/>
              <a:t> value vocabularies (concepts: categories)</a:t>
            </a:r>
          </a:p>
          <a:p>
            <a:r>
              <a:rPr lang="en-US" sz="2400" dirty="0"/>
              <a:t>Relationships</a:t>
            </a:r>
            <a:r>
              <a:rPr lang="en-US" sz="2400" dirty="0">
                <a:sym typeface="Wingdings" panose="05000000000000000000" pitchFamily="2" charset="2"/>
              </a:rPr>
              <a:t></a:t>
            </a:r>
            <a:r>
              <a:rPr lang="en-US" sz="2400" dirty="0"/>
              <a:t> datasets (individuals: instances)</a:t>
            </a:r>
          </a:p>
        </p:txBody>
      </p:sp>
    </p:spTree>
    <p:extLst>
      <p:ext uri="{BB962C8B-B14F-4D97-AF65-F5344CB8AC3E}">
        <p14:creationId xmlns:p14="http://schemas.microsoft.com/office/powerpoint/2010/main" val="183794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72269E-DBEF-7249-E9EE-8C1001F899B4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721C5C3-BA9F-07A3-60C9-ECAFE06F4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55A91F9-D922-A3E2-7169-DCFDC1CC4DDD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4FE35A-F8B3-55F8-6F1D-D29A049A2DA3}"/>
              </a:ext>
            </a:extLst>
          </p:cNvPr>
          <p:cNvSpPr txBox="1"/>
          <p:nvPr/>
        </p:nvSpPr>
        <p:spPr>
          <a:xfrm>
            <a:off x="1660359" y="157160"/>
            <a:ext cx="3542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Prescribing values</a:t>
            </a:r>
            <a:endParaRPr lang="en-GB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33CE9A-3F2E-2219-A21F-4B91C5ACD696}"/>
              </a:ext>
            </a:extLst>
          </p:cNvPr>
          <p:cNvSpPr txBox="1"/>
          <p:nvPr/>
        </p:nvSpPr>
        <p:spPr>
          <a:xfrm>
            <a:off x="1756611" y="938046"/>
            <a:ext cx="67750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Relationship elements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 prescribed vocabulary (e.g. VIAF)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Value is prescribed as: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IRI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Identifier from dataset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Authorized access point from dataset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Access point from string encoding scheme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5A405E-D371-D5BE-DD85-D3B2C5AB6BE1}"/>
              </a:ext>
            </a:extLst>
          </p:cNvPr>
          <p:cNvSpPr txBox="1"/>
          <p:nvPr/>
        </p:nvSpPr>
        <p:spPr>
          <a:xfrm>
            <a:off x="1756611" y="3750257"/>
            <a:ext cx="67750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Attribute elements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Some prescribed vocabularies (e.g. carrier type)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Value is prescribed as: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IRI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Identifier from value vocabulary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Preferred term from value vocabulary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Local term =&gt; note?</a:t>
            </a:r>
          </a:p>
        </p:txBody>
      </p:sp>
    </p:spTree>
    <p:extLst>
      <p:ext uri="{BB962C8B-B14F-4D97-AF65-F5344CB8AC3E}">
        <p14:creationId xmlns:p14="http://schemas.microsoft.com/office/powerpoint/2010/main" val="399512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72269E-DBEF-7249-E9EE-8C1001F899B4}"/>
              </a:ext>
            </a:extLst>
          </p:cNvPr>
          <p:cNvGrpSpPr/>
          <p:nvPr/>
        </p:nvGrpSpPr>
        <p:grpSpPr>
          <a:xfrm>
            <a:off x="0" y="0"/>
            <a:ext cx="1481070" cy="6858000"/>
            <a:chOff x="0" y="0"/>
            <a:chExt cx="148107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721C5C3-BA9F-07A3-60C9-ECAFE06F4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481070" cy="685800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55A91F9-D922-A3E2-7169-DCFDC1CC4DDD}"/>
                </a:ext>
              </a:extLst>
            </p:cNvPr>
            <p:cNvSpPr txBox="1"/>
            <p:nvPr/>
          </p:nvSpPr>
          <p:spPr>
            <a:xfrm>
              <a:off x="0" y="6104748"/>
              <a:ext cx="14534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IFLA webinar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From ISBD to ISBDM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26 January 2023</a:t>
              </a:r>
              <a:endParaRPr lang="en-GB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4FE35A-F8B3-55F8-6F1D-D29A049A2DA3}"/>
              </a:ext>
            </a:extLst>
          </p:cNvPr>
          <p:cNvSpPr txBox="1"/>
          <p:nvPr/>
        </p:nvSpPr>
        <p:spPr>
          <a:xfrm>
            <a:off x="1660359" y="157160"/>
            <a:ext cx="2267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/>
              <a:t>Thank you!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43465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2237</TotalTime>
  <Words>497</Words>
  <Application>Microsoft Office PowerPoint</Application>
  <PresentationFormat>On-screen Show (4:3)</PresentationFormat>
  <Paragraphs>102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Wingdings</vt:lpstr>
      <vt:lpstr>Wingdings 2</vt:lpstr>
      <vt:lpstr>Office Theme</vt:lpstr>
      <vt:lpstr>Bitmap Image</vt:lpstr>
      <vt:lpstr>ISBDM subgroup on Prescription and Granularity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Entity-based cataloguing the new environment for ISBD</dc:title>
  <dc:creator>Gordon Dunsire</dc:creator>
  <cp:lastModifiedBy>Gordon Dunsire</cp:lastModifiedBy>
  <cp:revision>4</cp:revision>
  <dcterms:created xsi:type="dcterms:W3CDTF">2022-12-27T11:59:57Z</dcterms:created>
  <dcterms:modified xsi:type="dcterms:W3CDTF">2024-05-15T13:51:05Z</dcterms:modified>
</cp:coreProperties>
</file>