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2" r:id="rId4"/>
    <p:sldId id="273" r:id="rId5"/>
    <p:sldId id="275" r:id="rId6"/>
    <p:sldId id="276" r:id="rId7"/>
    <p:sldId id="277" r:id="rId8"/>
    <p:sldId id="278" r:id="rId9"/>
    <p:sldId id="279" r:id="rId10"/>
    <p:sldId id="280" r:id="rId11"/>
    <p:sldId id="283" r:id="rId12"/>
    <p:sldId id="292" r:id="rId13"/>
    <p:sldId id="284" r:id="rId14"/>
    <p:sldId id="281" r:id="rId15"/>
    <p:sldId id="293" r:id="rId16"/>
    <p:sldId id="282" r:id="rId17"/>
    <p:sldId id="285" r:id="rId18"/>
    <p:sldId id="287" r:id="rId19"/>
    <p:sldId id="288" r:id="rId20"/>
    <p:sldId id="291" r:id="rId21"/>
    <p:sldId id="286" r:id="rId22"/>
    <p:sldId id="290" r:id="rId23"/>
    <p:sldId id="295" r:id="rId24"/>
    <p:sldId id="289" r:id="rId25"/>
    <p:sldId id="294"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A7B391C5-696D-436A-8EB0-2C916BF1B74F}" type="datetimeFigureOut">
              <a:rPr lang="en-GB" smtClean="0"/>
              <a:t>13/10/2014</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A7B391C5-696D-436A-8EB0-2C916BF1B74F}" type="datetimeFigureOut">
              <a:rPr lang="en-GB" smtClean="0"/>
              <a:t>13/10/2014</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A7B391C5-696D-436A-8EB0-2C916BF1B74F}" type="datetimeFigureOut">
              <a:rPr lang="en-GB" smtClean="0"/>
              <a:t>13/10/2014</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A7B391C5-696D-436A-8EB0-2C916BF1B74F}" type="datetimeFigureOut">
              <a:rPr lang="en-GB" smtClean="0"/>
              <a:t>13/10/2014</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A7B391C5-696D-436A-8EB0-2C916BF1B74F}" type="datetimeFigureOut">
              <a:rPr lang="en-GB" smtClean="0"/>
              <a:t>13/10/2014</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ukoln.ac.uk/metadata/rslp/model/amcc-v3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Quests, collections, and community knowledge: local perspectives on metadata</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Gordon Dunsire</a:t>
            </a:r>
          </a:p>
          <a:p>
            <a:r>
              <a:rPr lang="en-GB" dirty="0"/>
              <a:t>Presented to 11th Prato CIRN Conference October 13-15 2014, </a:t>
            </a:r>
            <a:r>
              <a:rPr lang="en-GB" dirty="0" err="1"/>
              <a:t>Monash</a:t>
            </a:r>
            <a:r>
              <a:rPr lang="en-GB" dirty="0"/>
              <a:t> Centre, </a:t>
            </a:r>
            <a:r>
              <a:rPr lang="en-GB" dirty="0" smtClean="0"/>
              <a:t>Prato, </a:t>
            </a:r>
            <a:r>
              <a:rPr lang="en-GB" dirty="0"/>
              <a:t>Italy</a:t>
            </a:r>
          </a:p>
        </p:txBody>
      </p:sp>
    </p:spTree>
    <p:extLst>
      <p:ext uri="{BB962C8B-B14F-4D97-AF65-F5344CB8AC3E}">
        <p14:creationId xmlns:p14="http://schemas.microsoft.com/office/powerpoint/2010/main" val="318096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5954002" cy="769441"/>
          </a:xfrm>
          <a:prstGeom prst="rect">
            <a:avLst/>
          </a:prstGeom>
          <a:noFill/>
        </p:spPr>
        <p:txBody>
          <a:bodyPr wrap="none" rtlCol="0">
            <a:spAutoFit/>
          </a:bodyPr>
          <a:lstStyle/>
          <a:p>
            <a:r>
              <a:rPr lang="en-GB" sz="4400" dirty="0" smtClean="0">
                <a:solidFill>
                  <a:schemeClr val="tx2"/>
                </a:solidFill>
              </a:rPr>
              <a:t>Entities and relationships</a:t>
            </a:r>
            <a:endParaRPr lang="en-GB" sz="4400" dirty="0">
              <a:solidFill>
                <a:schemeClr val="tx2"/>
              </a:solidFill>
            </a:endParaRPr>
          </a:p>
        </p:txBody>
      </p:sp>
      <p:sp>
        <p:nvSpPr>
          <p:cNvPr id="3" name="TextBox 2"/>
          <p:cNvSpPr txBox="1"/>
          <p:nvPr/>
        </p:nvSpPr>
        <p:spPr>
          <a:xfrm>
            <a:off x="539552" y="1412776"/>
            <a:ext cx="4248471" cy="1077218"/>
          </a:xfrm>
          <a:prstGeom prst="rect">
            <a:avLst/>
          </a:prstGeom>
          <a:noFill/>
        </p:spPr>
        <p:txBody>
          <a:bodyPr wrap="square" rtlCol="0">
            <a:spAutoFit/>
          </a:bodyPr>
          <a:lstStyle/>
          <a:p>
            <a:r>
              <a:rPr lang="en-GB" sz="3200" dirty="0" smtClean="0"/>
              <a:t>Entity: type of thing being described</a:t>
            </a:r>
          </a:p>
        </p:txBody>
      </p:sp>
      <p:sp>
        <p:nvSpPr>
          <p:cNvPr id="4" name="TextBox 3"/>
          <p:cNvSpPr txBox="1"/>
          <p:nvPr/>
        </p:nvSpPr>
        <p:spPr>
          <a:xfrm>
            <a:off x="539552" y="2793073"/>
            <a:ext cx="2880320" cy="1077218"/>
          </a:xfrm>
          <a:prstGeom prst="rect">
            <a:avLst/>
          </a:prstGeom>
          <a:noFill/>
        </p:spPr>
        <p:txBody>
          <a:bodyPr wrap="square" rtlCol="0">
            <a:spAutoFit/>
          </a:bodyPr>
          <a:lstStyle/>
          <a:p>
            <a:r>
              <a:rPr lang="en-GB" sz="3200" dirty="0" smtClean="0"/>
              <a:t>Common characteristics</a:t>
            </a:r>
          </a:p>
        </p:txBody>
      </p:sp>
      <p:grpSp>
        <p:nvGrpSpPr>
          <p:cNvPr id="5" name="Group 4"/>
          <p:cNvGrpSpPr/>
          <p:nvPr/>
        </p:nvGrpSpPr>
        <p:grpSpPr>
          <a:xfrm>
            <a:off x="5148064" y="1630382"/>
            <a:ext cx="1260422" cy="651121"/>
            <a:chOff x="4819822" y="3713982"/>
            <a:chExt cx="1260422" cy="651121"/>
          </a:xfrm>
        </p:grpSpPr>
        <p:sp>
          <p:nvSpPr>
            <p:cNvPr id="6" name="Oval 5"/>
            <p:cNvSpPr/>
            <p:nvPr/>
          </p:nvSpPr>
          <p:spPr>
            <a:xfrm>
              <a:off x="4819822" y="3713982"/>
              <a:ext cx="1260422"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60224" y="3777932"/>
              <a:ext cx="1179618" cy="523220"/>
            </a:xfrm>
            <a:prstGeom prst="rect">
              <a:avLst/>
            </a:prstGeom>
            <a:noFill/>
          </p:spPr>
          <p:txBody>
            <a:bodyPr wrap="none" rtlCol="0">
              <a:spAutoFit/>
            </a:bodyPr>
            <a:lstStyle/>
            <a:p>
              <a:r>
                <a:rPr lang="en-GB" sz="2800" dirty="0" smtClean="0"/>
                <a:t>Person</a:t>
              </a:r>
              <a:endParaRPr lang="en-GB" sz="2800" dirty="0"/>
            </a:p>
          </p:txBody>
        </p:sp>
      </p:grpSp>
      <p:grpSp>
        <p:nvGrpSpPr>
          <p:cNvPr id="8" name="Group 7"/>
          <p:cNvGrpSpPr/>
          <p:nvPr/>
        </p:nvGrpSpPr>
        <p:grpSpPr>
          <a:xfrm>
            <a:off x="6660232" y="1630382"/>
            <a:ext cx="1033751" cy="651121"/>
            <a:chOff x="4819822" y="3713982"/>
            <a:chExt cx="1033751" cy="651121"/>
          </a:xfrm>
        </p:grpSpPr>
        <p:sp>
          <p:nvSpPr>
            <p:cNvPr id="9" name="Oval 8"/>
            <p:cNvSpPr/>
            <p:nvPr/>
          </p:nvSpPr>
          <p:spPr>
            <a:xfrm>
              <a:off x="4819822" y="3713982"/>
              <a:ext cx="1033751"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860224" y="3777932"/>
              <a:ext cx="993349" cy="523220"/>
            </a:xfrm>
            <a:prstGeom prst="rect">
              <a:avLst/>
            </a:prstGeom>
            <a:noFill/>
          </p:spPr>
          <p:txBody>
            <a:bodyPr wrap="none" rtlCol="0">
              <a:spAutoFit/>
            </a:bodyPr>
            <a:lstStyle/>
            <a:p>
              <a:r>
                <a:rPr lang="en-GB" sz="2800" dirty="0" smtClean="0"/>
                <a:t>Event</a:t>
              </a:r>
              <a:endParaRPr lang="en-GB" sz="2800" dirty="0"/>
            </a:p>
          </p:txBody>
        </p:sp>
      </p:grpSp>
      <p:grpSp>
        <p:nvGrpSpPr>
          <p:cNvPr id="11" name="Group 10"/>
          <p:cNvGrpSpPr/>
          <p:nvPr/>
        </p:nvGrpSpPr>
        <p:grpSpPr>
          <a:xfrm>
            <a:off x="7938875" y="1630382"/>
            <a:ext cx="921379" cy="651121"/>
            <a:chOff x="4819822" y="3713982"/>
            <a:chExt cx="921379" cy="651121"/>
          </a:xfrm>
        </p:grpSpPr>
        <p:sp>
          <p:nvSpPr>
            <p:cNvPr id="12" name="Oval 11"/>
            <p:cNvSpPr/>
            <p:nvPr/>
          </p:nvSpPr>
          <p:spPr>
            <a:xfrm>
              <a:off x="4819822" y="3713982"/>
              <a:ext cx="921379"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860224" y="3777932"/>
              <a:ext cx="855683" cy="523220"/>
            </a:xfrm>
            <a:prstGeom prst="rect">
              <a:avLst/>
            </a:prstGeom>
            <a:noFill/>
          </p:spPr>
          <p:txBody>
            <a:bodyPr wrap="none" rtlCol="0">
              <a:spAutoFit/>
            </a:bodyPr>
            <a:lstStyle/>
            <a:p>
              <a:r>
                <a:rPr lang="en-GB" sz="2800" dirty="0" smtClean="0"/>
                <a:t>Item</a:t>
              </a:r>
              <a:endParaRPr lang="en-GB" sz="2800" dirty="0"/>
            </a:p>
          </p:txBody>
        </p:sp>
      </p:grpSp>
      <p:sp>
        <p:nvSpPr>
          <p:cNvPr id="14" name="TextBox 13"/>
          <p:cNvSpPr txBox="1"/>
          <p:nvPr/>
        </p:nvSpPr>
        <p:spPr>
          <a:xfrm>
            <a:off x="3702870" y="2518470"/>
            <a:ext cx="2520498" cy="523220"/>
          </a:xfrm>
          <a:prstGeom prst="rect">
            <a:avLst/>
          </a:prstGeom>
          <a:noFill/>
        </p:spPr>
        <p:txBody>
          <a:bodyPr wrap="none" rtlCol="0">
            <a:spAutoFit/>
          </a:bodyPr>
          <a:lstStyle/>
          <a:p>
            <a:r>
              <a:rPr lang="en-GB" sz="2800" dirty="0" smtClean="0"/>
              <a:t>Name of person</a:t>
            </a:r>
            <a:endParaRPr lang="en-GB" sz="2800" dirty="0"/>
          </a:p>
        </p:txBody>
      </p:sp>
      <p:sp>
        <p:nvSpPr>
          <p:cNvPr id="15" name="TextBox 14"/>
          <p:cNvSpPr txBox="1"/>
          <p:nvPr/>
        </p:nvSpPr>
        <p:spPr>
          <a:xfrm>
            <a:off x="3702870" y="3070072"/>
            <a:ext cx="3502369" cy="523220"/>
          </a:xfrm>
          <a:prstGeom prst="rect">
            <a:avLst/>
          </a:prstGeom>
          <a:noFill/>
        </p:spPr>
        <p:txBody>
          <a:bodyPr wrap="none" rtlCol="0">
            <a:spAutoFit/>
          </a:bodyPr>
          <a:lstStyle/>
          <a:p>
            <a:r>
              <a:rPr lang="en-GB" sz="2800" dirty="0" smtClean="0"/>
              <a:t>Date of birth of person</a:t>
            </a:r>
            <a:endParaRPr lang="en-GB" sz="2800" dirty="0"/>
          </a:p>
        </p:txBody>
      </p:sp>
      <p:sp>
        <p:nvSpPr>
          <p:cNvPr id="17" name="TextBox 16"/>
          <p:cNvSpPr txBox="1"/>
          <p:nvPr/>
        </p:nvSpPr>
        <p:spPr>
          <a:xfrm>
            <a:off x="3702870" y="3621674"/>
            <a:ext cx="2818720" cy="523220"/>
          </a:xfrm>
          <a:prstGeom prst="rect">
            <a:avLst/>
          </a:prstGeom>
          <a:noFill/>
        </p:spPr>
        <p:txBody>
          <a:bodyPr wrap="none" rtlCol="0">
            <a:spAutoFit/>
          </a:bodyPr>
          <a:lstStyle/>
          <a:p>
            <a:r>
              <a:rPr lang="en-GB" sz="2800" dirty="0" smtClean="0"/>
              <a:t>Address of person</a:t>
            </a:r>
          </a:p>
        </p:txBody>
      </p:sp>
      <p:sp>
        <p:nvSpPr>
          <p:cNvPr id="18" name="TextBox 17"/>
          <p:cNvSpPr txBox="1"/>
          <p:nvPr/>
        </p:nvSpPr>
        <p:spPr>
          <a:xfrm>
            <a:off x="539552" y="4641792"/>
            <a:ext cx="3528392" cy="1077218"/>
          </a:xfrm>
          <a:prstGeom prst="rect">
            <a:avLst/>
          </a:prstGeom>
          <a:noFill/>
        </p:spPr>
        <p:txBody>
          <a:bodyPr wrap="square" rtlCol="0">
            <a:spAutoFit/>
          </a:bodyPr>
          <a:lstStyle/>
          <a:p>
            <a:r>
              <a:rPr lang="en-GB" sz="3200" dirty="0" smtClean="0"/>
              <a:t>Relationships between entities</a:t>
            </a:r>
          </a:p>
        </p:txBody>
      </p:sp>
      <p:grpSp>
        <p:nvGrpSpPr>
          <p:cNvPr id="19" name="Group 18"/>
          <p:cNvGrpSpPr/>
          <p:nvPr/>
        </p:nvGrpSpPr>
        <p:grpSpPr>
          <a:xfrm>
            <a:off x="4104409" y="4854841"/>
            <a:ext cx="1260422" cy="651121"/>
            <a:chOff x="4819822" y="3713982"/>
            <a:chExt cx="1260422" cy="651121"/>
          </a:xfrm>
        </p:grpSpPr>
        <p:sp>
          <p:nvSpPr>
            <p:cNvPr id="20" name="Oval 19"/>
            <p:cNvSpPr/>
            <p:nvPr/>
          </p:nvSpPr>
          <p:spPr>
            <a:xfrm>
              <a:off x="4819822" y="3713982"/>
              <a:ext cx="1260422"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860224" y="3777932"/>
              <a:ext cx="1179618" cy="523220"/>
            </a:xfrm>
            <a:prstGeom prst="rect">
              <a:avLst/>
            </a:prstGeom>
            <a:noFill/>
          </p:spPr>
          <p:txBody>
            <a:bodyPr wrap="none" rtlCol="0">
              <a:spAutoFit/>
            </a:bodyPr>
            <a:lstStyle/>
            <a:p>
              <a:r>
                <a:rPr lang="en-GB" sz="2800" dirty="0" smtClean="0"/>
                <a:t>Person</a:t>
              </a:r>
              <a:endParaRPr lang="en-GB" sz="2800" dirty="0"/>
            </a:p>
          </p:txBody>
        </p:sp>
      </p:grpSp>
      <p:grpSp>
        <p:nvGrpSpPr>
          <p:cNvPr id="22" name="Group 21"/>
          <p:cNvGrpSpPr/>
          <p:nvPr/>
        </p:nvGrpSpPr>
        <p:grpSpPr>
          <a:xfrm>
            <a:off x="7616217" y="4854841"/>
            <a:ext cx="1033751" cy="651121"/>
            <a:chOff x="4819822" y="3713982"/>
            <a:chExt cx="1033751" cy="651121"/>
          </a:xfrm>
        </p:grpSpPr>
        <p:sp>
          <p:nvSpPr>
            <p:cNvPr id="23" name="Oval 22"/>
            <p:cNvSpPr/>
            <p:nvPr/>
          </p:nvSpPr>
          <p:spPr>
            <a:xfrm>
              <a:off x="4819822" y="3713982"/>
              <a:ext cx="1033751"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860224" y="3777932"/>
              <a:ext cx="993349" cy="523220"/>
            </a:xfrm>
            <a:prstGeom prst="rect">
              <a:avLst/>
            </a:prstGeom>
            <a:noFill/>
          </p:spPr>
          <p:txBody>
            <a:bodyPr wrap="none" rtlCol="0">
              <a:spAutoFit/>
            </a:bodyPr>
            <a:lstStyle/>
            <a:p>
              <a:r>
                <a:rPr lang="en-GB" sz="2800" dirty="0" smtClean="0"/>
                <a:t>Event</a:t>
              </a:r>
              <a:endParaRPr lang="en-GB" sz="2800" dirty="0"/>
            </a:p>
          </p:txBody>
        </p:sp>
      </p:grpSp>
      <p:sp>
        <p:nvSpPr>
          <p:cNvPr id="25" name="TextBox 24"/>
          <p:cNvSpPr txBox="1"/>
          <p:nvPr/>
        </p:nvSpPr>
        <p:spPr>
          <a:xfrm>
            <a:off x="5727235" y="4740045"/>
            <a:ext cx="1281698" cy="523220"/>
          </a:xfrm>
          <a:prstGeom prst="rect">
            <a:avLst/>
          </a:prstGeom>
          <a:noFill/>
        </p:spPr>
        <p:txBody>
          <a:bodyPr wrap="none" rtlCol="0">
            <a:spAutoFit/>
          </a:bodyPr>
          <a:lstStyle/>
          <a:p>
            <a:r>
              <a:rPr lang="en-GB" sz="2800" dirty="0" smtClean="0"/>
              <a:t>attends</a:t>
            </a:r>
          </a:p>
        </p:txBody>
      </p:sp>
      <p:sp>
        <p:nvSpPr>
          <p:cNvPr id="26" name="TextBox 25"/>
          <p:cNvSpPr txBox="1"/>
          <p:nvPr/>
        </p:nvSpPr>
        <p:spPr>
          <a:xfrm>
            <a:off x="5242391" y="5453724"/>
            <a:ext cx="2251386" cy="523220"/>
          </a:xfrm>
          <a:prstGeom prst="rect">
            <a:avLst/>
          </a:prstGeom>
          <a:noFill/>
        </p:spPr>
        <p:txBody>
          <a:bodyPr wrap="none" rtlCol="0">
            <a:spAutoFit/>
          </a:bodyPr>
          <a:lstStyle/>
          <a:p>
            <a:r>
              <a:rPr lang="en-GB" sz="2800" dirty="0" smtClean="0"/>
              <a:t>is attended by</a:t>
            </a:r>
          </a:p>
        </p:txBody>
      </p:sp>
      <p:sp>
        <p:nvSpPr>
          <p:cNvPr id="27" name="Right Arrow 26"/>
          <p:cNvSpPr/>
          <p:nvPr/>
        </p:nvSpPr>
        <p:spPr>
          <a:xfrm>
            <a:off x="6107791" y="4282805"/>
            <a:ext cx="520586" cy="51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p:cNvSpPr/>
          <p:nvPr/>
        </p:nvSpPr>
        <p:spPr>
          <a:xfrm flipH="1">
            <a:off x="6107791" y="6021384"/>
            <a:ext cx="520586" cy="51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60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7" grpId="0"/>
      <p:bldP spid="18"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3567002" cy="769441"/>
          </a:xfrm>
          <a:prstGeom prst="rect">
            <a:avLst/>
          </a:prstGeom>
          <a:noFill/>
        </p:spPr>
        <p:txBody>
          <a:bodyPr wrap="none" rtlCol="0">
            <a:spAutoFit/>
          </a:bodyPr>
          <a:lstStyle/>
          <a:p>
            <a:r>
              <a:rPr lang="en-GB" sz="4400" dirty="0" smtClean="0">
                <a:solidFill>
                  <a:schemeClr val="tx2"/>
                </a:solidFill>
              </a:rPr>
              <a:t>Place and time</a:t>
            </a:r>
            <a:endParaRPr lang="en-GB" sz="4400" dirty="0">
              <a:solidFill>
                <a:schemeClr val="tx2"/>
              </a:solidFill>
            </a:endParaRPr>
          </a:p>
        </p:txBody>
      </p:sp>
      <p:sp>
        <p:nvSpPr>
          <p:cNvPr id="3" name="TextBox 2"/>
          <p:cNvSpPr txBox="1"/>
          <p:nvPr/>
        </p:nvSpPr>
        <p:spPr>
          <a:xfrm>
            <a:off x="324046" y="1340768"/>
            <a:ext cx="8136386" cy="1077218"/>
          </a:xfrm>
          <a:prstGeom prst="rect">
            <a:avLst/>
          </a:prstGeom>
          <a:noFill/>
        </p:spPr>
        <p:txBody>
          <a:bodyPr wrap="square" rtlCol="0">
            <a:spAutoFit/>
          </a:bodyPr>
          <a:lstStyle/>
          <a:p>
            <a:r>
              <a:rPr lang="en-GB" sz="3200" dirty="0" smtClean="0"/>
              <a:t>Auxiliaries for library subject headings added to any topic: Education – Italy – 19</a:t>
            </a:r>
            <a:r>
              <a:rPr lang="en-GB" sz="3200" baseline="30000" dirty="0" smtClean="0"/>
              <a:t>th</a:t>
            </a:r>
            <a:r>
              <a:rPr lang="en-GB" sz="3200" dirty="0" smtClean="0"/>
              <a:t> century</a:t>
            </a:r>
          </a:p>
        </p:txBody>
      </p:sp>
      <p:grpSp>
        <p:nvGrpSpPr>
          <p:cNvPr id="4" name="Group 3"/>
          <p:cNvGrpSpPr/>
          <p:nvPr/>
        </p:nvGrpSpPr>
        <p:grpSpPr>
          <a:xfrm>
            <a:off x="3715278" y="3581073"/>
            <a:ext cx="1033751" cy="651121"/>
            <a:chOff x="4819822" y="3713982"/>
            <a:chExt cx="1033751" cy="651121"/>
          </a:xfrm>
        </p:grpSpPr>
        <p:sp>
          <p:nvSpPr>
            <p:cNvPr id="5" name="Oval 4"/>
            <p:cNvSpPr/>
            <p:nvPr/>
          </p:nvSpPr>
          <p:spPr>
            <a:xfrm>
              <a:off x="4819822" y="3713982"/>
              <a:ext cx="1033751"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860224" y="3777932"/>
              <a:ext cx="993349" cy="523220"/>
            </a:xfrm>
            <a:prstGeom prst="rect">
              <a:avLst/>
            </a:prstGeom>
            <a:noFill/>
          </p:spPr>
          <p:txBody>
            <a:bodyPr wrap="none" rtlCol="0">
              <a:spAutoFit/>
            </a:bodyPr>
            <a:lstStyle/>
            <a:p>
              <a:r>
                <a:rPr lang="en-GB" sz="2800" dirty="0" smtClean="0"/>
                <a:t>Event</a:t>
              </a:r>
              <a:endParaRPr lang="en-GB" sz="2800" dirty="0"/>
            </a:p>
          </p:txBody>
        </p:sp>
      </p:grpSp>
      <p:grpSp>
        <p:nvGrpSpPr>
          <p:cNvPr id="7" name="Group 6"/>
          <p:cNvGrpSpPr/>
          <p:nvPr/>
        </p:nvGrpSpPr>
        <p:grpSpPr>
          <a:xfrm>
            <a:off x="1705079" y="4442058"/>
            <a:ext cx="1033751" cy="651121"/>
            <a:chOff x="4819822" y="3713982"/>
            <a:chExt cx="1033751" cy="651121"/>
          </a:xfrm>
        </p:grpSpPr>
        <p:sp>
          <p:nvSpPr>
            <p:cNvPr id="8" name="Oval 7"/>
            <p:cNvSpPr/>
            <p:nvPr/>
          </p:nvSpPr>
          <p:spPr>
            <a:xfrm>
              <a:off x="4819822" y="3713982"/>
              <a:ext cx="1033751"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860224" y="3777932"/>
              <a:ext cx="954107" cy="523220"/>
            </a:xfrm>
            <a:prstGeom prst="rect">
              <a:avLst/>
            </a:prstGeom>
            <a:noFill/>
          </p:spPr>
          <p:txBody>
            <a:bodyPr wrap="none" rtlCol="0">
              <a:spAutoFit/>
            </a:bodyPr>
            <a:lstStyle/>
            <a:p>
              <a:r>
                <a:rPr lang="en-GB" sz="2800" dirty="0" smtClean="0"/>
                <a:t>Place</a:t>
              </a:r>
              <a:endParaRPr lang="en-GB" sz="2800" dirty="0"/>
            </a:p>
          </p:txBody>
        </p:sp>
      </p:grpSp>
      <p:grpSp>
        <p:nvGrpSpPr>
          <p:cNvPr id="10" name="Group 9"/>
          <p:cNvGrpSpPr/>
          <p:nvPr/>
        </p:nvGrpSpPr>
        <p:grpSpPr>
          <a:xfrm>
            <a:off x="5364088" y="4371574"/>
            <a:ext cx="1855322" cy="792088"/>
            <a:chOff x="4819822" y="3713982"/>
            <a:chExt cx="1855322" cy="792088"/>
          </a:xfrm>
        </p:grpSpPr>
        <p:sp>
          <p:nvSpPr>
            <p:cNvPr id="11" name="Oval 10"/>
            <p:cNvSpPr/>
            <p:nvPr/>
          </p:nvSpPr>
          <p:spPr>
            <a:xfrm>
              <a:off x="4819822" y="3713982"/>
              <a:ext cx="185532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40023" y="3848416"/>
              <a:ext cx="1814920" cy="523220"/>
            </a:xfrm>
            <a:prstGeom prst="rect">
              <a:avLst/>
            </a:prstGeom>
            <a:noFill/>
          </p:spPr>
          <p:txBody>
            <a:bodyPr wrap="none" rtlCol="0">
              <a:spAutoFit/>
            </a:bodyPr>
            <a:lstStyle/>
            <a:p>
              <a:r>
                <a:rPr lang="en-GB" sz="2800" dirty="0" smtClean="0"/>
                <a:t>Time(span)</a:t>
              </a:r>
              <a:endParaRPr lang="en-GB" sz="2800" dirty="0"/>
            </a:p>
          </p:txBody>
        </p:sp>
      </p:grpSp>
      <p:cxnSp>
        <p:nvCxnSpPr>
          <p:cNvPr id="14" name="Curved Connector 13"/>
          <p:cNvCxnSpPr>
            <a:stCxn id="5" idx="6"/>
            <a:endCxn id="11" idx="0"/>
          </p:cNvCxnSpPr>
          <p:nvPr/>
        </p:nvCxnSpPr>
        <p:spPr>
          <a:xfrm>
            <a:off x="4749029" y="3906634"/>
            <a:ext cx="1542720" cy="464940"/>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5" idx="2"/>
            <a:endCxn id="8" idx="0"/>
          </p:cNvCxnSpPr>
          <p:nvPr/>
        </p:nvCxnSpPr>
        <p:spPr>
          <a:xfrm rot="10800000" flipV="1">
            <a:off x="2221956" y="3906634"/>
            <a:ext cx="1493323" cy="535424"/>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489514" y="2916886"/>
            <a:ext cx="1033751" cy="651121"/>
            <a:chOff x="4819822" y="3713982"/>
            <a:chExt cx="1033751" cy="651121"/>
          </a:xfrm>
        </p:grpSpPr>
        <p:sp>
          <p:nvSpPr>
            <p:cNvPr id="26" name="Oval 25"/>
            <p:cNvSpPr/>
            <p:nvPr/>
          </p:nvSpPr>
          <p:spPr>
            <a:xfrm>
              <a:off x="4819822" y="3713982"/>
              <a:ext cx="1033751"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860224" y="3777932"/>
              <a:ext cx="976229" cy="523220"/>
            </a:xfrm>
            <a:prstGeom prst="rect">
              <a:avLst/>
            </a:prstGeom>
            <a:noFill/>
          </p:spPr>
          <p:txBody>
            <a:bodyPr wrap="none" rtlCol="0">
              <a:spAutoFit/>
            </a:bodyPr>
            <a:lstStyle/>
            <a:p>
              <a:r>
                <a:rPr lang="en-GB" sz="2800" dirty="0" smtClean="0"/>
                <a:t>Actor</a:t>
              </a:r>
              <a:endParaRPr lang="en-GB" sz="2800" dirty="0"/>
            </a:p>
          </p:txBody>
        </p:sp>
      </p:grpSp>
      <p:grpSp>
        <p:nvGrpSpPr>
          <p:cNvPr id="28" name="Group 27"/>
          <p:cNvGrpSpPr/>
          <p:nvPr/>
        </p:nvGrpSpPr>
        <p:grpSpPr>
          <a:xfrm>
            <a:off x="6165458" y="2916886"/>
            <a:ext cx="1502886" cy="651121"/>
            <a:chOff x="4819822" y="3713982"/>
            <a:chExt cx="1502886" cy="651121"/>
          </a:xfrm>
        </p:grpSpPr>
        <p:sp>
          <p:nvSpPr>
            <p:cNvPr id="29" name="Oval 28"/>
            <p:cNvSpPr/>
            <p:nvPr/>
          </p:nvSpPr>
          <p:spPr>
            <a:xfrm>
              <a:off x="4819822" y="3713982"/>
              <a:ext cx="1502886"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860224" y="3777932"/>
              <a:ext cx="1329851" cy="523220"/>
            </a:xfrm>
            <a:prstGeom prst="rect">
              <a:avLst/>
            </a:prstGeom>
            <a:noFill/>
          </p:spPr>
          <p:txBody>
            <a:bodyPr wrap="none" rtlCol="0">
              <a:spAutoFit/>
            </a:bodyPr>
            <a:lstStyle/>
            <a:p>
              <a:r>
                <a:rPr lang="en-GB" sz="2800" dirty="0" smtClean="0"/>
                <a:t>Product</a:t>
              </a:r>
              <a:endParaRPr lang="en-GB" sz="2800" dirty="0"/>
            </a:p>
          </p:txBody>
        </p:sp>
      </p:grpSp>
      <p:cxnSp>
        <p:nvCxnSpPr>
          <p:cNvPr id="31" name="Curved Connector 30"/>
          <p:cNvCxnSpPr>
            <a:stCxn id="5" idx="1"/>
            <a:endCxn id="26" idx="6"/>
          </p:cNvCxnSpPr>
          <p:nvPr/>
        </p:nvCxnSpPr>
        <p:spPr>
          <a:xfrm rot="16200000" flipV="1">
            <a:off x="2977976" y="2787736"/>
            <a:ext cx="433980" cy="1343402"/>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5" idx="7"/>
            <a:endCxn id="29" idx="2"/>
          </p:cNvCxnSpPr>
          <p:nvPr/>
        </p:nvCxnSpPr>
        <p:spPr>
          <a:xfrm rot="5400000" flipH="1" flipV="1">
            <a:off x="5164559" y="2675528"/>
            <a:ext cx="433980" cy="1567818"/>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8400" y="5456049"/>
            <a:ext cx="8298399" cy="584775"/>
          </a:xfrm>
          <a:prstGeom prst="rect">
            <a:avLst/>
          </a:prstGeom>
          <a:noFill/>
        </p:spPr>
        <p:txBody>
          <a:bodyPr wrap="square" rtlCol="0">
            <a:spAutoFit/>
          </a:bodyPr>
          <a:lstStyle/>
          <a:p>
            <a:r>
              <a:rPr lang="en-GB" sz="3200" dirty="0" smtClean="0"/>
              <a:t>Events in lifecycle of a resource and its metadata</a:t>
            </a:r>
          </a:p>
        </p:txBody>
      </p:sp>
      <p:sp>
        <p:nvSpPr>
          <p:cNvPr id="40" name="Down Arrow 39"/>
          <p:cNvSpPr/>
          <p:nvPr/>
        </p:nvSpPr>
        <p:spPr>
          <a:xfrm>
            <a:off x="3973715" y="5029228"/>
            <a:ext cx="516876" cy="426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6339849" y="352980"/>
            <a:ext cx="2143985" cy="584775"/>
          </a:xfrm>
          <a:prstGeom prst="rect">
            <a:avLst/>
          </a:prstGeom>
          <a:noFill/>
        </p:spPr>
        <p:txBody>
          <a:bodyPr wrap="none" rtlCol="0">
            <a:spAutoFit/>
          </a:bodyPr>
          <a:lstStyle/>
          <a:p>
            <a:r>
              <a:rPr lang="en-GB" sz="3200" dirty="0" smtClean="0"/>
              <a:t>Localization</a:t>
            </a:r>
          </a:p>
        </p:txBody>
      </p:sp>
    </p:spTree>
    <p:extLst>
      <p:ext uri="{BB962C8B-B14F-4D97-AF65-F5344CB8AC3E}">
        <p14:creationId xmlns:p14="http://schemas.microsoft.com/office/powerpoint/2010/main" val="40310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250"/>
                                        <p:tgtEl>
                                          <p:spTgt spid="19"/>
                                        </p:tgtEl>
                                      </p:cBhvr>
                                    </p:animEffect>
                                  </p:childTnLst>
                                </p:cTn>
                              </p:par>
                            </p:childTnLst>
                          </p:cTn>
                        </p:par>
                        <p:par>
                          <p:cTn id="17" fill="hold">
                            <p:stCondLst>
                              <p:cond delay="225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250"/>
                                        <p:tgtEl>
                                          <p:spTgt spid="7"/>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250"/>
                                        <p:tgtEl>
                                          <p:spTgt spid="14"/>
                                        </p:tgtEl>
                                      </p:cBhvr>
                                    </p:animEffect>
                                  </p:childTnLst>
                                </p:cTn>
                              </p:par>
                            </p:childTnLst>
                          </p:cTn>
                        </p:par>
                        <p:par>
                          <p:cTn id="25" fill="hold">
                            <p:stCondLst>
                              <p:cond delay="475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2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40"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024" y="548680"/>
            <a:ext cx="6096284" cy="707886"/>
          </a:xfrm>
          <a:prstGeom prst="rect">
            <a:avLst/>
          </a:prstGeom>
          <a:noFill/>
        </p:spPr>
        <p:txBody>
          <a:bodyPr wrap="none" rtlCol="0">
            <a:spAutoFit/>
          </a:bodyPr>
          <a:lstStyle/>
          <a:p>
            <a:r>
              <a:rPr lang="en-GB" sz="4000" dirty="0" smtClean="0"/>
              <a:t>Semantic Web (Berners-Lee)</a:t>
            </a:r>
            <a:endParaRPr lang="en-GB" sz="4000" dirty="0"/>
          </a:p>
        </p:txBody>
      </p:sp>
      <p:sp>
        <p:nvSpPr>
          <p:cNvPr id="3" name="TextBox 2"/>
          <p:cNvSpPr txBox="1"/>
          <p:nvPr/>
        </p:nvSpPr>
        <p:spPr>
          <a:xfrm>
            <a:off x="1187624" y="1574227"/>
            <a:ext cx="2590388" cy="1569660"/>
          </a:xfrm>
          <a:prstGeom prst="rect">
            <a:avLst/>
          </a:prstGeom>
          <a:noFill/>
          <a:ln w="25400">
            <a:solidFill>
              <a:schemeClr val="accent1"/>
            </a:solidFill>
          </a:ln>
        </p:spPr>
        <p:txBody>
          <a:bodyPr wrap="none" rtlCol="0">
            <a:spAutoFit/>
          </a:bodyPr>
          <a:lstStyle/>
          <a:p>
            <a:pPr algn="ctr"/>
            <a:r>
              <a:rPr lang="en-GB" sz="3200" dirty="0" smtClean="0"/>
              <a:t>Structured</a:t>
            </a:r>
          </a:p>
          <a:p>
            <a:pPr algn="ctr"/>
            <a:r>
              <a:rPr lang="en-GB" sz="3200" dirty="0" smtClean="0"/>
              <a:t>collections</a:t>
            </a:r>
          </a:p>
          <a:p>
            <a:pPr algn="ctr"/>
            <a:r>
              <a:rPr lang="en-GB" sz="3200" dirty="0" smtClean="0"/>
              <a:t>of information</a:t>
            </a:r>
            <a:endParaRPr lang="en-GB" sz="3200" dirty="0"/>
          </a:p>
        </p:txBody>
      </p:sp>
      <p:sp>
        <p:nvSpPr>
          <p:cNvPr id="4" name="TextBox 3"/>
          <p:cNvSpPr txBox="1"/>
          <p:nvPr/>
        </p:nvSpPr>
        <p:spPr>
          <a:xfrm>
            <a:off x="4499992" y="2066670"/>
            <a:ext cx="3872214" cy="584775"/>
          </a:xfrm>
          <a:prstGeom prst="rect">
            <a:avLst/>
          </a:prstGeom>
          <a:noFill/>
          <a:ln w="25400">
            <a:solidFill>
              <a:schemeClr val="accent1"/>
            </a:solidFill>
          </a:ln>
        </p:spPr>
        <p:txBody>
          <a:bodyPr wrap="none" rtlCol="0">
            <a:spAutoFit/>
          </a:bodyPr>
          <a:lstStyle/>
          <a:p>
            <a:r>
              <a:rPr lang="en-GB" sz="3200" dirty="0" smtClean="0"/>
              <a:t>Sets </a:t>
            </a:r>
            <a:r>
              <a:rPr lang="en-GB" sz="3200" dirty="0"/>
              <a:t>of inference </a:t>
            </a:r>
            <a:r>
              <a:rPr lang="en-GB" sz="3200" dirty="0" smtClean="0"/>
              <a:t>rules</a:t>
            </a:r>
            <a:endParaRPr lang="en-GB" sz="3200" dirty="0"/>
          </a:p>
        </p:txBody>
      </p:sp>
      <p:sp>
        <p:nvSpPr>
          <p:cNvPr id="5" name="Plus 4"/>
          <p:cNvSpPr/>
          <p:nvPr/>
        </p:nvSpPr>
        <p:spPr>
          <a:xfrm>
            <a:off x="3778012" y="1999017"/>
            <a:ext cx="721980" cy="72008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979237" y="3574482"/>
            <a:ext cx="100716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19872" y="3534122"/>
            <a:ext cx="3793026" cy="584775"/>
          </a:xfrm>
          <a:prstGeom prst="rect">
            <a:avLst/>
          </a:prstGeom>
          <a:noFill/>
          <a:ln w="25400">
            <a:solidFill>
              <a:schemeClr val="accent1"/>
            </a:solidFill>
          </a:ln>
        </p:spPr>
        <p:txBody>
          <a:bodyPr wrap="none" rtlCol="0">
            <a:spAutoFit/>
          </a:bodyPr>
          <a:lstStyle/>
          <a:p>
            <a:r>
              <a:rPr lang="en-GB" sz="3200" dirty="0" smtClean="0"/>
              <a:t>Automated reasoning</a:t>
            </a:r>
            <a:endParaRPr lang="en-GB" sz="3200" dirty="0"/>
          </a:p>
        </p:txBody>
      </p:sp>
      <p:sp>
        <p:nvSpPr>
          <p:cNvPr id="8" name="TextBox 7"/>
          <p:cNvSpPr txBox="1"/>
          <p:nvPr/>
        </p:nvSpPr>
        <p:spPr>
          <a:xfrm>
            <a:off x="2986399" y="4509120"/>
            <a:ext cx="3313599" cy="584775"/>
          </a:xfrm>
          <a:prstGeom prst="rect">
            <a:avLst/>
          </a:prstGeom>
          <a:noFill/>
          <a:ln w="25400">
            <a:solidFill>
              <a:schemeClr val="accent1"/>
            </a:solidFill>
          </a:ln>
        </p:spPr>
        <p:txBody>
          <a:bodyPr wrap="none" rtlCol="0">
            <a:spAutoFit/>
          </a:bodyPr>
          <a:lstStyle/>
          <a:p>
            <a:r>
              <a:rPr lang="en-GB" sz="3200" dirty="0" smtClean="0"/>
              <a:t>Web of linked data</a:t>
            </a:r>
            <a:endParaRPr lang="en-GB" sz="3200" dirty="0"/>
          </a:p>
        </p:txBody>
      </p:sp>
      <p:sp>
        <p:nvSpPr>
          <p:cNvPr id="9" name="TextBox 8"/>
          <p:cNvSpPr txBox="1"/>
          <p:nvPr/>
        </p:nvSpPr>
        <p:spPr>
          <a:xfrm>
            <a:off x="2423648" y="5093895"/>
            <a:ext cx="4439100" cy="584775"/>
          </a:xfrm>
          <a:prstGeom prst="rect">
            <a:avLst/>
          </a:prstGeom>
          <a:noFill/>
          <a:ln w="25400">
            <a:solidFill>
              <a:schemeClr val="accent1"/>
            </a:solidFill>
          </a:ln>
        </p:spPr>
        <p:txBody>
          <a:bodyPr wrap="none" rtlCol="0">
            <a:spAutoFit/>
          </a:bodyPr>
          <a:lstStyle/>
          <a:p>
            <a:r>
              <a:rPr lang="en-GB" sz="3200" dirty="0" smtClean="0"/>
              <a:t>Web of linked documents</a:t>
            </a:r>
            <a:endParaRPr lang="en-GB" sz="3200" dirty="0"/>
          </a:p>
        </p:txBody>
      </p:sp>
      <p:sp>
        <p:nvSpPr>
          <p:cNvPr id="10" name="TextBox 9"/>
          <p:cNvSpPr txBox="1"/>
          <p:nvPr/>
        </p:nvSpPr>
        <p:spPr>
          <a:xfrm>
            <a:off x="1796874" y="5678670"/>
            <a:ext cx="5692649" cy="584775"/>
          </a:xfrm>
          <a:prstGeom prst="rect">
            <a:avLst/>
          </a:prstGeom>
          <a:noFill/>
          <a:ln w="25400">
            <a:solidFill>
              <a:schemeClr val="accent1"/>
            </a:solidFill>
          </a:ln>
        </p:spPr>
        <p:txBody>
          <a:bodyPr wrap="none" rtlCol="0">
            <a:spAutoFit/>
          </a:bodyPr>
          <a:lstStyle/>
          <a:p>
            <a:r>
              <a:rPr lang="en-GB" sz="3200" dirty="0" smtClean="0"/>
              <a:t>Web of linked computing devices</a:t>
            </a:r>
            <a:endParaRPr lang="en-GB" sz="3200" dirty="0"/>
          </a:p>
        </p:txBody>
      </p:sp>
    </p:spTree>
    <p:extLst>
      <p:ext uri="{BB962C8B-B14F-4D97-AF65-F5344CB8AC3E}">
        <p14:creationId xmlns:p14="http://schemas.microsoft.com/office/powerpoint/2010/main" val="17913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60648"/>
            <a:ext cx="2686050" cy="5181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80" y="1046949"/>
            <a:ext cx="4733847" cy="4069063"/>
          </a:xfrm>
          <a:prstGeom prst="rect">
            <a:avLst/>
          </a:prstGeom>
        </p:spPr>
      </p:pic>
      <p:sp>
        <p:nvSpPr>
          <p:cNvPr id="2" name="TextBox 1"/>
          <p:cNvSpPr txBox="1"/>
          <p:nvPr/>
        </p:nvSpPr>
        <p:spPr>
          <a:xfrm>
            <a:off x="222889" y="260648"/>
            <a:ext cx="3399713" cy="769441"/>
          </a:xfrm>
          <a:prstGeom prst="rect">
            <a:avLst/>
          </a:prstGeom>
          <a:noFill/>
        </p:spPr>
        <p:txBody>
          <a:bodyPr wrap="none" rtlCol="0">
            <a:spAutoFit/>
          </a:bodyPr>
          <a:lstStyle/>
          <a:p>
            <a:r>
              <a:rPr lang="en-GB" sz="4400" dirty="0" smtClean="0">
                <a:solidFill>
                  <a:schemeClr val="tx2"/>
                </a:solidFill>
              </a:rPr>
              <a:t>Semantic web</a:t>
            </a:r>
            <a:endParaRPr lang="en-GB" sz="4400" dirty="0">
              <a:solidFill>
                <a:schemeClr val="tx2"/>
              </a:solidFill>
            </a:endParaRPr>
          </a:p>
        </p:txBody>
      </p:sp>
      <p:sp>
        <p:nvSpPr>
          <p:cNvPr id="3" name="TextBox 2"/>
          <p:cNvSpPr txBox="1"/>
          <p:nvPr/>
        </p:nvSpPr>
        <p:spPr>
          <a:xfrm>
            <a:off x="2677667" y="5199293"/>
            <a:ext cx="3788666" cy="707886"/>
          </a:xfrm>
          <a:prstGeom prst="rect">
            <a:avLst/>
          </a:prstGeom>
          <a:noFill/>
        </p:spPr>
        <p:txBody>
          <a:bodyPr wrap="none" rtlCol="0">
            <a:spAutoFit/>
          </a:bodyPr>
          <a:lstStyle/>
          <a:p>
            <a:r>
              <a:rPr lang="en-GB" sz="4000" dirty="0" smtClean="0"/>
              <a:t>Web of machines</a:t>
            </a:r>
            <a:endParaRPr lang="en-GB" sz="4000" dirty="0"/>
          </a:p>
        </p:txBody>
      </p:sp>
      <p:sp>
        <p:nvSpPr>
          <p:cNvPr id="4" name="TextBox 3"/>
          <p:cNvSpPr txBox="1"/>
          <p:nvPr/>
        </p:nvSpPr>
        <p:spPr>
          <a:xfrm>
            <a:off x="2505312" y="3867145"/>
            <a:ext cx="4133376" cy="707886"/>
          </a:xfrm>
          <a:prstGeom prst="rect">
            <a:avLst/>
          </a:prstGeom>
          <a:noFill/>
        </p:spPr>
        <p:txBody>
          <a:bodyPr wrap="none" rtlCol="0">
            <a:spAutoFit/>
          </a:bodyPr>
          <a:lstStyle/>
          <a:p>
            <a:r>
              <a:rPr lang="en-GB" sz="4000" dirty="0" smtClean="0"/>
              <a:t>Web of documents</a:t>
            </a:r>
            <a:endParaRPr lang="en-GB" sz="4000" dirty="0"/>
          </a:p>
        </p:txBody>
      </p:sp>
      <p:sp>
        <p:nvSpPr>
          <p:cNvPr id="5" name="TextBox 4"/>
          <p:cNvSpPr txBox="1"/>
          <p:nvPr/>
        </p:nvSpPr>
        <p:spPr>
          <a:xfrm>
            <a:off x="3208967" y="2534997"/>
            <a:ext cx="2726067" cy="707886"/>
          </a:xfrm>
          <a:prstGeom prst="rect">
            <a:avLst/>
          </a:prstGeom>
          <a:noFill/>
        </p:spPr>
        <p:txBody>
          <a:bodyPr wrap="none" rtlCol="0">
            <a:spAutoFit/>
          </a:bodyPr>
          <a:lstStyle/>
          <a:p>
            <a:r>
              <a:rPr lang="en-GB" sz="4000" dirty="0" smtClean="0"/>
              <a:t>Web of data</a:t>
            </a:r>
            <a:endParaRPr lang="en-GB" sz="4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80" y="3081481"/>
            <a:ext cx="1905000" cy="3571875"/>
          </a:xfrm>
          <a:prstGeom prst="rect">
            <a:avLst/>
          </a:prstGeom>
        </p:spPr>
      </p:pic>
    </p:spTree>
    <p:extLst>
      <p:ext uri="{BB962C8B-B14F-4D97-AF65-F5344CB8AC3E}">
        <p14:creationId xmlns:p14="http://schemas.microsoft.com/office/powerpoint/2010/main" val="10589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6615" y="1303539"/>
            <a:ext cx="6129178" cy="584775"/>
          </a:xfrm>
          <a:prstGeom prst="rect">
            <a:avLst/>
          </a:prstGeom>
          <a:noFill/>
        </p:spPr>
        <p:txBody>
          <a:bodyPr wrap="none" rtlCol="0">
            <a:spAutoFit/>
          </a:bodyPr>
          <a:lstStyle/>
          <a:p>
            <a:r>
              <a:rPr lang="en-GB" sz="3200" dirty="0"/>
              <a:t>“This work has author </a:t>
            </a:r>
            <a:r>
              <a:rPr lang="en-GB" sz="3200" dirty="0" smtClean="0"/>
              <a:t>Jane Austen”</a:t>
            </a:r>
            <a:endParaRPr lang="en-GB" sz="3200" dirty="0"/>
          </a:p>
        </p:txBody>
      </p:sp>
      <p:sp>
        <p:nvSpPr>
          <p:cNvPr id="3" name="TextBox 2"/>
          <p:cNvSpPr txBox="1"/>
          <p:nvPr/>
        </p:nvSpPr>
        <p:spPr>
          <a:xfrm>
            <a:off x="467544" y="476672"/>
            <a:ext cx="2563202" cy="707886"/>
          </a:xfrm>
          <a:prstGeom prst="rect">
            <a:avLst/>
          </a:prstGeom>
          <a:noFill/>
        </p:spPr>
        <p:txBody>
          <a:bodyPr wrap="none" rtlCol="0">
            <a:spAutoFit/>
          </a:bodyPr>
          <a:lstStyle/>
          <a:p>
            <a:r>
              <a:rPr lang="en-GB" sz="4000" dirty="0" smtClean="0">
                <a:solidFill>
                  <a:schemeClr val="tx2"/>
                </a:solidFill>
              </a:rPr>
              <a:t>Linked data</a:t>
            </a:r>
            <a:endParaRPr lang="en-GB" sz="4000" dirty="0">
              <a:solidFill>
                <a:schemeClr val="tx2"/>
              </a:solidFill>
            </a:endParaRPr>
          </a:p>
        </p:txBody>
      </p:sp>
      <p:sp>
        <p:nvSpPr>
          <p:cNvPr id="4" name="TextBox 3"/>
          <p:cNvSpPr txBox="1"/>
          <p:nvPr/>
        </p:nvSpPr>
        <p:spPr>
          <a:xfrm>
            <a:off x="2058241" y="1904035"/>
            <a:ext cx="4785926" cy="584775"/>
          </a:xfrm>
          <a:prstGeom prst="rect">
            <a:avLst/>
          </a:prstGeom>
          <a:noFill/>
        </p:spPr>
        <p:txBody>
          <a:bodyPr wrap="none" rtlCol="0">
            <a:spAutoFit/>
          </a:bodyPr>
          <a:lstStyle/>
          <a:p>
            <a:r>
              <a:rPr lang="en-GB" sz="3200" dirty="0" smtClean="0"/>
              <a:t>Subject – Predicate - Object</a:t>
            </a:r>
            <a:endParaRPr lang="en-GB" sz="3200" dirty="0"/>
          </a:p>
        </p:txBody>
      </p:sp>
      <p:sp>
        <p:nvSpPr>
          <p:cNvPr id="15" name="TextBox 14"/>
          <p:cNvSpPr txBox="1"/>
          <p:nvPr/>
        </p:nvSpPr>
        <p:spPr>
          <a:xfrm>
            <a:off x="526708" y="1965590"/>
            <a:ext cx="1109791" cy="523220"/>
          </a:xfrm>
          <a:prstGeom prst="rect">
            <a:avLst/>
          </a:prstGeom>
          <a:noFill/>
          <a:ln w="25400">
            <a:noFill/>
          </a:ln>
        </p:spPr>
        <p:txBody>
          <a:bodyPr wrap="none" rtlCol="0">
            <a:spAutoFit/>
          </a:bodyPr>
          <a:lstStyle/>
          <a:p>
            <a:r>
              <a:rPr lang="en-GB" sz="2800" dirty="0" smtClean="0"/>
              <a:t>Triple!</a:t>
            </a:r>
            <a:endParaRPr lang="en-GB" sz="2800" dirty="0"/>
          </a:p>
        </p:txBody>
      </p:sp>
      <p:grpSp>
        <p:nvGrpSpPr>
          <p:cNvPr id="33" name="Group 32"/>
          <p:cNvGrpSpPr/>
          <p:nvPr/>
        </p:nvGrpSpPr>
        <p:grpSpPr>
          <a:xfrm>
            <a:off x="3510519" y="3385282"/>
            <a:ext cx="1413886" cy="710887"/>
            <a:chOff x="4492420" y="3540784"/>
            <a:chExt cx="1413886" cy="710887"/>
          </a:xfrm>
        </p:grpSpPr>
        <p:sp>
          <p:nvSpPr>
            <p:cNvPr id="34" name="Oval 33"/>
            <p:cNvSpPr/>
            <p:nvPr/>
          </p:nvSpPr>
          <p:spPr>
            <a:xfrm>
              <a:off x="4492420" y="3540784"/>
              <a:ext cx="1413886" cy="71088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4624443" y="3675210"/>
              <a:ext cx="1149841" cy="442035"/>
            </a:xfrm>
            <a:prstGeom prst="rect">
              <a:avLst/>
            </a:prstGeom>
            <a:noFill/>
          </p:spPr>
          <p:txBody>
            <a:bodyPr wrap="square" lIns="36000" tIns="36000" rIns="36000" bIns="36000" rtlCol="0">
              <a:spAutoFit/>
            </a:bodyPr>
            <a:lstStyle/>
            <a:p>
              <a:pPr algn="ctr"/>
              <a:r>
                <a:rPr lang="en-GB" sz="2400" dirty="0" smtClean="0"/>
                <a:t>Person</a:t>
              </a:r>
              <a:endParaRPr lang="en-GB" sz="2400" dirty="0"/>
            </a:p>
          </p:txBody>
        </p:sp>
      </p:grpSp>
      <p:grpSp>
        <p:nvGrpSpPr>
          <p:cNvPr id="92" name="Group 91"/>
          <p:cNvGrpSpPr/>
          <p:nvPr/>
        </p:nvGrpSpPr>
        <p:grpSpPr>
          <a:xfrm>
            <a:off x="1738648" y="3740726"/>
            <a:ext cx="1771871" cy="455840"/>
            <a:chOff x="1738648" y="3740726"/>
            <a:chExt cx="1771871" cy="455840"/>
          </a:xfrm>
        </p:grpSpPr>
        <p:cxnSp>
          <p:nvCxnSpPr>
            <p:cNvPr id="37" name="Curved Connector 36"/>
            <p:cNvCxnSpPr>
              <a:stCxn id="40" idx="6"/>
              <a:endCxn id="34" idx="2"/>
            </p:cNvCxnSpPr>
            <p:nvPr/>
          </p:nvCxnSpPr>
          <p:spPr>
            <a:xfrm>
              <a:off x="1738648" y="3740726"/>
              <a:ext cx="1771871" cy="12700"/>
            </a:xfrm>
            <a:prstGeom prst="curvedConnector3">
              <a:avLst/>
            </a:prstGeom>
            <a:ln w="508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05488" y="3754531"/>
              <a:ext cx="1414416" cy="442035"/>
            </a:xfrm>
            <a:prstGeom prst="rect">
              <a:avLst/>
            </a:prstGeom>
            <a:noFill/>
            <a:ln w="25400">
              <a:noFill/>
            </a:ln>
          </p:spPr>
          <p:txBody>
            <a:bodyPr wrap="none" lIns="36000" tIns="36000" rIns="36000" bIns="36000" rtlCol="0">
              <a:spAutoFit/>
            </a:bodyPr>
            <a:lstStyle/>
            <a:p>
              <a:pPr algn="ctr"/>
              <a:r>
                <a:rPr lang="en-GB" sz="2400" dirty="0" smtClean="0"/>
                <a:t>has author</a:t>
              </a:r>
              <a:endParaRPr lang="en-GB" sz="2400" dirty="0"/>
            </a:p>
          </p:txBody>
        </p:sp>
      </p:grpSp>
      <p:grpSp>
        <p:nvGrpSpPr>
          <p:cNvPr id="39" name="Group 38"/>
          <p:cNvGrpSpPr/>
          <p:nvPr/>
        </p:nvGrpSpPr>
        <p:grpSpPr>
          <a:xfrm>
            <a:off x="514512" y="3385282"/>
            <a:ext cx="1224136" cy="710887"/>
            <a:chOff x="1585826" y="3552166"/>
            <a:chExt cx="1224136" cy="710887"/>
          </a:xfrm>
        </p:grpSpPr>
        <p:sp>
          <p:nvSpPr>
            <p:cNvPr id="40" name="Oval 39"/>
            <p:cNvSpPr/>
            <p:nvPr/>
          </p:nvSpPr>
          <p:spPr>
            <a:xfrm>
              <a:off x="1585826" y="3552166"/>
              <a:ext cx="1224136" cy="71088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686567" y="3686592"/>
              <a:ext cx="1022655" cy="442035"/>
            </a:xfrm>
            <a:prstGeom prst="rect">
              <a:avLst/>
            </a:prstGeom>
            <a:noFill/>
          </p:spPr>
          <p:txBody>
            <a:bodyPr wrap="square" lIns="36000" tIns="36000" rIns="36000" bIns="36000" rtlCol="0">
              <a:spAutoFit/>
            </a:bodyPr>
            <a:lstStyle/>
            <a:p>
              <a:pPr algn="ctr"/>
              <a:r>
                <a:rPr lang="en-GB" sz="2400" dirty="0" smtClean="0"/>
                <a:t>Work</a:t>
              </a:r>
              <a:endParaRPr lang="en-GB" sz="2400" dirty="0"/>
            </a:p>
          </p:txBody>
        </p:sp>
      </p:grpSp>
      <p:sp>
        <p:nvSpPr>
          <p:cNvPr id="49" name="TextBox 48"/>
          <p:cNvSpPr txBox="1"/>
          <p:nvPr/>
        </p:nvSpPr>
        <p:spPr>
          <a:xfrm>
            <a:off x="1318341" y="4868426"/>
            <a:ext cx="1597475" cy="811367"/>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“Pride and prejudice”</a:t>
            </a:r>
            <a:endParaRPr lang="en-GB" sz="2400" dirty="0"/>
          </a:p>
        </p:txBody>
      </p:sp>
      <p:sp>
        <p:nvSpPr>
          <p:cNvPr id="52" name="TextBox 51"/>
          <p:cNvSpPr txBox="1"/>
          <p:nvPr/>
        </p:nvSpPr>
        <p:spPr>
          <a:xfrm>
            <a:off x="6494173" y="3533691"/>
            <a:ext cx="1867403"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“Jane Austen”</a:t>
            </a:r>
            <a:endParaRPr lang="en-GB" sz="2400" dirty="0"/>
          </a:p>
        </p:txBody>
      </p:sp>
      <p:sp>
        <p:nvSpPr>
          <p:cNvPr id="71" name="TextBox 70"/>
          <p:cNvSpPr txBox="1"/>
          <p:nvPr/>
        </p:nvSpPr>
        <p:spPr>
          <a:xfrm>
            <a:off x="6480629" y="4309600"/>
            <a:ext cx="1878068"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a:t>“16 </a:t>
            </a:r>
            <a:r>
              <a:rPr lang="en-GB" sz="2400" dirty="0" smtClean="0"/>
              <a:t>Dec </a:t>
            </a:r>
            <a:r>
              <a:rPr lang="en-GB" sz="2400" dirty="0"/>
              <a:t>1775”</a:t>
            </a:r>
          </a:p>
        </p:txBody>
      </p:sp>
      <p:grpSp>
        <p:nvGrpSpPr>
          <p:cNvPr id="72" name="Group 71"/>
          <p:cNvGrpSpPr/>
          <p:nvPr/>
        </p:nvGrpSpPr>
        <p:grpSpPr>
          <a:xfrm>
            <a:off x="6491294" y="4868426"/>
            <a:ext cx="1065723" cy="710887"/>
            <a:chOff x="4666502" y="3540784"/>
            <a:chExt cx="1065723" cy="710887"/>
          </a:xfrm>
        </p:grpSpPr>
        <p:sp>
          <p:nvSpPr>
            <p:cNvPr id="73" name="Oval 72"/>
            <p:cNvSpPr/>
            <p:nvPr/>
          </p:nvSpPr>
          <p:spPr>
            <a:xfrm>
              <a:off x="4666502" y="3540784"/>
              <a:ext cx="1065723" cy="710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4782930" y="3675210"/>
              <a:ext cx="832866" cy="442035"/>
            </a:xfrm>
            <a:prstGeom prst="rect">
              <a:avLst/>
            </a:prstGeom>
            <a:noFill/>
          </p:spPr>
          <p:txBody>
            <a:bodyPr wrap="square" lIns="36000" tIns="36000" rIns="36000" bIns="36000" rtlCol="0">
              <a:spAutoFit/>
            </a:bodyPr>
            <a:lstStyle/>
            <a:p>
              <a:pPr algn="ctr"/>
              <a:r>
                <a:rPr lang="en-GB" sz="2400" dirty="0" smtClean="0"/>
                <a:t>Place</a:t>
              </a:r>
              <a:endParaRPr lang="en-GB" sz="2400" dirty="0"/>
            </a:p>
          </p:txBody>
        </p:sp>
      </p:grpSp>
      <p:sp>
        <p:nvSpPr>
          <p:cNvPr id="76" name="TextBox 75"/>
          <p:cNvSpPr txBox="1"/>
          <p:nvPr/>
        </p:nvSpPr>
        <p:spPr>
          <a:xfrm>
            <a:off x="6979494" y="5879569"/>
            <a:ext cx="1327855" cy="442035"/>
          </a:xfrm>
          <a:prstGeom prst="rect">
            <a:avLst/>
          </a:prstGeom>
          <a:noFill/>
          <a:ln w="25400">
            <a:solidFill>
              <a:schemeClr val="accent1">
                <a:shade val="95000"/>
                <a:satMod val="105000"/>
              </a:schemeClr>
            </a:solidFill>
          </a:ln>
        </p:spPr>
        <p:txBody>
          <a:bodyPr wrap="none" lIns="36000" tIns="36000" rIns="36000" bIns="36000" rtlCol="0">
            <a:spAutoFit/>
          </a:bodyPr>
          <a:lstStyle/>
          <a:p>
            <a:pPr algn="ctr"/>
            <a:r>
              <a:rPr lang="en-GB" sz="2400" dirty="0" smtClean="0"/>
              <a:t>“England”</a:t>
            </a:r>
            <a:endParaRPr lang="en-GB" sz="2400" dirty="0"/>
          </a:p>
        </p:txBody>
      </p:sp>
      <p:cxnSp>
        <p:nvCxnSpPr>
          <p:cNvPr id="77" name="Curved Connector 76"/>
          <p:cNvCxnSpPr>
            <a:stCxn id="73" idx="5"/>
            <a:endCxn id="76" idx="0"/>
          </p:cNvCxnSpPr>
          <p:nvPr/>
        </p:nvCxnSpPr>
        <p:spPr>
          <a:xfrm rot="16200000" flipH="1">
            <a:off x="7320002" y="5556148"/>
            <a:ext cx="404363" cy="24247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4924405" y="3740726"/>
            <a:ext cx="1569768" cy="405694"/>
            <a:chOff x="4924405" y="3740726"/>
            <a:chExt cx="1569768" cy="405694"/>
          </a:xfrm>
        </p:grpSpPr>
        <p:cxnSp>
          <p:nvCxnSpPr>
            <p:cNvPr id="53" name="Curved Connector 52"/>
            <p:cNvCxnSpPr>
              <a:stCxn id="34" idx="6"/>
              <a:endCxn id="52" idx="1"/>
            </p:cNvCxnSpPr>
            <p:nvPr/>
          </p:nvCxnSpPr>
          <p:spPr>
            <a:xfrm>
              <a:off x="4924405" y="3740726"/>
              <a:ext cx="1569768" cy="13983"/>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6262" y="3765940"/>
              <a:ext cx="1080991" cy="380480"/>
            </a:xfrm>
            <a:prstGeom prst="rect">
              <a:avLst/>
            </a:prstGeom>
            <a:noFill/>
            <a:ln w="25400">
              <a:noFill/>
            </a:ln>
          </p:spPr>
          <p:txBody>
            <a:bodyPr wrap="none" lIns="36000" tIns="36000" rIns="36000" bIns="36000" rtlCol="0">
              <a:spAutoFit/>
            </a:bodyPr>
            <a:lstStyle/>
            <a:p>
              <a:pPr algn="ctr"/>
              <a:r>
                <a:rPr lang="en-GB" sz="2000" dirty="0" smtClean="0"/>
                <a:t>has name</a:t>
              </a:r>
              <a:endParaRPr lang="en-GB" sz="2000" dirty="0"/>
            </a:p>
          </p:txBody>
        </p:sp>
      </p:grpSp>
      <p:grpSp>
        <p:nvGrpSpPr>
          <p:cNvPr id="89" name="Group 88"/>
          <p:cNvGrpSpPr/>
          <p:nvPr/>
        </p:nvGrpSpPr>
        <p:grpSpPr>
          <a:xfrm>
            <a:off x="4717345" y="3992062"/>
            <a:ext cx="1763284" cy="882227"/>
            <a:chOff x="4717345" y="3992062"/>
            <a:chExt cx="1763284" cy="882227"/>
          </a:xfrm>
        </p:grpSpPr>
        <p:cxnSp>
          <p:nvCxnSpPr>
            <p:cNvPr id="25" name="Curved Connector 24"/>
            <p:cNvCxnSpPr>
              <a:stCxn id="34" idx="5"/>
              <a:endCxn id="71" idx="1"/>
            </p:cNvCxnSpPr>
            <p:nvPr/>
          </p:nvCxnSpPr>
          <p:spPr>
            <a:xfrm rot="16200000" flipH="1">
              <a:off x="5329709" y="3379698"/>
              <a:ext cx="538556" cy="176328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60735" y="4493809"/>
              <a:ext cx="1519894" cy="380480"/>
            </a:xfrm>
            <a:prstGeom prst="rect">
              <a:avLst/>
            </a:prstGeom>
            <a:noFill/>
            <a:ln w="25400">
              <a:noFill/>
            </a:ln>
          </p:spPr>
          <p:txBody>
            <a:bodyPr wrap="none" lIns="36000" tIns="36000" rIns="36000" bIns="36000" rtlCol="0">
              <a:spAutoFit/>
            </a:bodyPr>
            <a:lstStyle/>
            <a:p>
              <a:pPr algn="ctr"/>
              <a:r>
                <a:rPr lang="en-GB" sz="2000" dirty="0" smtClean="0"/>
                <a:t>has birth date</a:t>
              </a:r>
              <a:endParaRPr lang="en-GB" sz="2000" dirty="0"/>
            </a:p>
          </p:txBody>
        </p:sp>
      </p:grpSp>
      <p:grpSp>
        <p:nvGrpSpPr>
          <p:cNvPr id="90" name="Group 89"/>
          <p:cNvGrpSpPr/>
          <p:nvPr/>
        </p:nvGrpSpPr>
        <p:grpSpPr>
          <a:xfrm>
            <a:off x="4217463" y="4096168"/>
            <a:ext cx="2273832" cy="1483145"/>
            <a:chOff x="4217463" y="4096168"/>
            <a:chExt cx="2273832" cy="1483145"/>
          </a:xfrm>
        </p:grpSpPr>
        <p:cxnSp>
          <p:nvCxnSpPr>
            <p:cNvPr id="61" name="Curved Connector 60"/>
            <p:cNvCxnSpPr>
              <a:stCxn id="34" idx="4"/>
              <a:endCxn id="73" idx="2"/>
            </p:cNvCxnSpPr>
            <p:nvPr/>
          </p:nvCxnSpPr>
          <p:spPr>
            <a:xfrm rot="16200000" flipH="1">
              <a:off x="4790528" y="3523103"/>
              <a:ext cx="1127701" cy="2273832"/>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64722" y="5198833"/>
              <a:ext cx="1326573" cy="380480"/>
            </a:xfrm>
            <a:prstGeom prst="rect">
              <a:avLst/>
            </a:prstGeom>
            <a:noFill/>
            <a:ln w="25400">
              <a:noFill/>
            </a:ln>
          </p:spPr>
          <p:txBody>
            <a:bodyPr wrap="none" lIns="36000" tIns="36000" rIns="36000" bIns="36000" rtlCol="0">
              <a:spAutoFit/>
            </a:bodyPr>
            <a:lstStyle/>
            <a:p>
              <a:pPr algn="ctr"/>
              <a:r>
                <a:rPr lang="en-GB" sz="2000" dirty="0" smtClean="0"/>
                <a:t>has location</a:t>
              </a:r>
              <a:endParaRPr lang="en-GB" sz="2000" dirty="0"/>
            </a:p>
          </p:txBody>
        </p:sp>
      </p:grpSp>
      <p:sp>
        <p:nvSpPr>
          <p:cNvPr id="9" name="Right Arrow 8"/>
          <p:cNvSpPr/>
          <p:nvPr/>
        </p:nvSpPr>
        <p:spPr>
          <a:xfrm>
            <a:off x="1669285" y="2060362"/>
            <a:ext cx="362530" cy="33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rot="5400000">
            <a:off x="903873" y="2597565"/>
            <a:ext cx="495260" cy="33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1636499" y="2488810"/>
            <a:ext cx="2130583" cy="523220"/>
          </a:xfrm>
          <a:prstGeom prst="rect">
            <a:avLst/>
          </a:prstGeom>
          <a:noFill/>
          <a:ln w="25400">
            <a:noFill/>
          </a:ln>
        </p:spPr>
        <p:txBody>
          <a:bodyPr wrap="none" rtlCol="0">
            <a:spAutoFit/>
          </a:bodyPr>
          <a:lstStyle/>
          <a:p>
            <a:r>
              <a:rPr lang="en-GB" sz="2800" dirty="0" smtClean="0"/>
              <a:t>For machines</a:t>
            </a:r>
            <a:endParaRPr lang="en-GB" sz="2800" dirty="0"/>
          </a:p>
        </p:txBody>
      </p:sp>
      <p:grpSp>
        <p:nvGrpSpPr>
          <p:cNvPr id="91" name="Group 90"/>
          <p:cNvGrpSpPr/>
          <p:nvPr/>
        </p:nvGrpSpPr>
        <p:grpSpPr>
          <a:xfrm>
            <a:off x="1126580" y="3992062"/>
            <a:ext cx="990499" cy="890402"/>
            <a:chOff x="1126580" y="3992062"/>
            <a:chExt cx="990499" cy="890402"/>
          </a:xfrm>
        </p:grpSpPr>
        <p:cxnSp>
          <p:nvCxnSpPr>
            <p:cNvPr id="48" name="Curved Connector 47"/>
            <p:cNvCxnSpPr>
              <a:stCxn id="40" idx="5"/>
              <a:endCxn id="49" idx="0"/>
            </p:cNvCxnSpPr>
            <p:nvPr/>
          </p:nvCxnSpPr>
          <p:spPr>
            <a:xfrm rot="16200000" flipH="1">
              <a:off x="1400046" y="4151393"/>
              <a:ext cx="876364" cy="55770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26580" y="4501984"/>
              <a:ext cx="909471" cy="380480"/>
            </a:xfrm>
            <a:prstGeom prst="rect">
              <a:avLst/>
            </a:prstGeom>
            <a:noFill/>
            <a:ln w="25400">
              <a:noFill/>
            </a:ln>
          </p:spPr>
          <p:txBody>
            <a:bodyPr wrap="none" lIns="36000" tIns="36000" rIns="36000" bIns="36000" rtlCol="0">
              <a:spAutoFit/>
            </a:bodyPr>
            <a:lstStyle/>
            <a:p>
              <a:pPr algn="ctr"/>
              <a:r>
                <a:rPr lang="en-GB" sz="2000" dirty="0" smtClean="0"/>
                <a:t>has title</a:t>
              </a:r>
              <a:endParaRPr lang="en-GB" sz="2000" dirty="0"/>
            </a:p>
          </p:txBody>
        </p:sp>
      </p:grpSp>
      <p:sp>
        <p:nvSpPr>
          <p:cNvPr id="44" name="TextBox 43"/>
          <p:cNvSpPr txBox="1"/>
          <p:nvPr/>
        </p:nvSpPr>
        <p:spPr>
          <a:xfrm>
            <a:off x="6323309" y="2502793"/>
            <a:ext cx="2209131" cy="523220"/>
          </a:xfrm>
          <a:prstGeom prst="rect">
            <a:avLst/>
          </a:prstGeom>
          <a:noFill/>
          <a:ln w="25400">
            <a:noFill/>
          </a:ln>
        </p:spPr>
        <p:txBody>
          <a:bodyPr wrap="none" rtlCol="0">
            <a:spAutoFit/>
          </a:bodyPr>
          <a:lstStyle/>
          <a:p>
            <a:r>
              <a:rPr lang="en-GB" sz="2800" dirty="0" smtClean="0"/>
              <a:t>“For humans”</a:t>
            </a:r>
            <a:endParaRPr lang="en-GB" sz="2800" dirty="0"/>
          </a:p>
        </p:txBody>
      </p:sp>
      <p:sp>
        <p:nvSpPr>
          <p:cNvPr id="45" name="TextBox 44"/>
          <p:cNvSpPr txBox="1"/>
          <p:nvPr/>
        </p:nvSpPr>
        <p:spPr>
          <a:xfrm>
            <a:off x="382592" y="5925522"/>
            <a:ext cx="2724592" cy="523220"/>
          </a:xfrm>
          <a:prstGeom prst="rect">
            <a:avLst/>
          </a:prstGeom>
          <a:noFill/>
          <a:ln w="12700">
            <a:noFill/>
            <a:prstDash val="lgDash"/>
          </a:ln>
        </p:spPr>
        <p:txBody>
          <a:bodyPr wrap="none" rtlCol="0">
            <a:spAutoFit/>
          </a:bodyPr>
          <a:lstStyle/>
          <a:p>
            <a:r>
              <a:rPr lang="en-GB" sz="2800" i="1" dirty="0" smtClean="0">
                <a:solidFill>
                  <a:srgbClr val="7030A0"/>
                </a:solidFill>
              </a:rPr>
              <a:t>Linked data chain</a:t>
            </a:r>
            <a:endParaRPr lang="en-GB" sz="2800" i="1" dirty="0">
              <a:solidFill>
                <a:srgbClr val="7030A0"/>
              </a:solidFill>
            </a:endParaRPr>
          </a:p>
        </p:txBody>
      </p:sp>
      <p:sp>
        <p:nvSpPr>
          <p:cNvPr id="46" name="TextBox 45"/>
          <p:cNvSpPr txBox="1"/>
          <p:nvPr/>
        </p:nvSpPr>
        <p:spPr>
          <a:xfrm>
            <a:off x="3510519" y="5925522"/>
            <a:ext cx="2902654" cy="523220"/>
          </a:xfrm>
          <a:prstGeom prst="rect">
            <a:avLst/>
          </a:prstGeom>
          <a:noFill/>
          <a:ln w="12700">
            <a:solidFill>
              <a:schemeClr val="accent2"/>
            </a:solidFill>
            <a:prstDash val="lgDashDot"/>
          </a:ln>
        </p:spPr>
        <p:txBody>
          <a:bodyPr wrap="none" rtlCol="0">
            <a:spAutoFit/>
          </a:bodyPr>
          <a:lstStyle/>
          <a:p>
            <a:r>
              <a:rPr lang="en-GB" sz="2800" i="1" dirty="0" smtClean="0">
                <a:solidFill>
                  <a:schemeClr val="accent2"/>
                </a:solidFill>
              </a:rPr>
              <a:t>Linked data cluster</a:t>
            </a:r>
            <a:endParaRPr lang="en-GB" sz="2800" i="1" dirty="0">
              <a:solidFill>
                <a:schemeClr val="accent2"/>
              </a:solidFill>
            </a:endParaRPr>
          </a:p>
        </p:txBody>
      </p:sp>
      <p:sp>
        <p:nvSpPr>
          <p:cNvPr id="26" name="Rectangle 25"/>
          <p:cNvSpPr/>
          <p:nvPr/>
        </p:nvSpPr>
        <p:spPr>
          <a:xfrm>
            <a:off x="391150" y="3303184"/>
            <a:ext cx="8141290" cy="893381"/>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478182" y="3155278"/>
            <a:ext cx="5198274" cy="2530089"/>
          </a:xfrm>
          <a:prstGeom prst="rect">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ight Arrow 74"/>
          <p:cNvSpPr/>
          <p:nvPr/>
        </p:nvSpPr>
        <p:spPr>
          <a:xfrm rot="16200000" flipV="1">
            <a:off x="-240864" y="4902569"/>
            <a:ext cx="1712233" cy="33367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ight Arrow 81"/>
          <p:cNvSpPr/>
          <p:nvPr/>
        </p:nvSpPr>
        <p:spPr>
          <a:xfrm rot="16200000" flipV="1">
            <a:off x="3501066" y="5659506"/>
            <a:ext cx="198356" cy="3336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Block Arc 84"/>
          <p:cNvSpPr/>
          <p:nvPr/>
        </p:nvSpPr>
        <p:spPr>
          <a:xfrm>
            <a:off x="1072593" y="2981395"/>
            <a:ext cx="3103979" cy="61084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Right Arrow 85"/>
          <p:cNvSpPr/>
          <p:nvPr/>
        </p:nvSpPr>
        <p:spPr>
          <a:xfrm rot="5400000">
            <a:off x="7275164" y="2981251"/>
            <a:ext cx="305421" cy="333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47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1000"/>
                                        <p:tgtEl>
                                          <p:spTgt spid="9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10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1000"/>
                                        <p:tgtEl>
                                          <p:spTgt spid="88"/>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000"/>
                                        <p:tgtEl>
                                          <p:spTgt spid="8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1000"/>
                                        <p:tgtEl>
                                          <p:spTgt spid="42"/>
                                        </p:tgtEl>
                                      </p:cBhvr>
                                    </p:animEffect>
                                    <p:set>
                                      <p:cBhvr>
                                        <p:cTn id="69" dur="1" fill="hold">
                                          <p:stCondLst>
                                            <p:cond delay="999"/>
                                          </p:stCondLst>
                                        </p:cTn>
                                        <p:tgtEl>
                                          <p:spTgt spid="4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85"/>
                                        </p:tgtEl>
                                      </p:cBhvr>
                                    </p:animEffect>
                                    <p:set>
                                      <p:cBhvr>
                                        <p:cTn id="72" dur="1" fill="hold">
                                          <p:stCondLst>
                                            <p:cond delay="999"/>
                                          </p:stCondLst>
                                        </p:cTn>
                                        <p:tgtEl>
                                          <p:spTgt spid="8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00"/>
                                        <p:tgtEl>
                                          <p:spTgt spid="44"/>
                                        </p:tgtEl>
                                      </p:cBhvr>
                                    </p:animEffect>
                                    <p:set>
                                      <p:cBhvr>
                                        <p:cTn id="75" dur="1" fill="hold">
                                          <p:stCondLst>
                                            <p:cond delay="999"/>
                                          </p:stCondLst>
                                        </p:cTn>
                                        <p:tgtEl>
                                          <p:spTgt spid="4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86"/>
                                        </p:tgtEl>
                                      </p:cBhvr>
                                    </p:animEffect>
                                    <p:set>
                                      <p:cBhvr>
                                        <p:cTn id="78" dur="1" fill="hold">
                                          <p:stCondLst>
                                            <p:cond delay="999"/>
                                          </p:stCondLst>
                                        </p:cTn>
                                        <p:tgtEl>
                                          <p:spTgt spid="8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1000"/>
                                        <p:tgtEl>
                                          <p:spTgt spid="45"/>
                                        </p:tgtEl>
                                      </p:cBhvr>
                                    </p:animEffect>
                                    <p:set>
                                      <p:cBhvr>
                                        <p:cTn id="94" dur="1" fill="hold">
                                          <p:stCondLst>
                                            <p:cond delay="999"/>
                                          </p:stCondLst>
                                        </p:cTn>
                                        <p:tgtEl>
                                          <p:spTgt spid="4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75"/>
                                        </p:tgtEl>
                                      </p:cBhvr>
                                    </p:animEffect>
                                    <p:set>
                                      <p:cBhvr>
                                        <p:cTn id="97" dur="1" fill="hold">
                                          <p:stCondLst>
                                            <p:cond delay="999"/>
                                          </p:stCondLst>
                                        </p:cTn>
                                        <p:tgtEl>
                                          <p:spTgt spid="7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26"/>
                                        </p:tgtEl>
                                      </p:cBhvr>
                                    </p:animEffect>
                                    <p:set>
                                      <p:cBhvr>
                                        <p:cTn id="100" dur="1" fill="hold">
                                          <p:stCondLst>
                                            <p:cond delay="999"/>
                                          </p:stCondLst>
                                        </p:cTn>
                                        <p:tgtEl>
                                          <p:spTgt spid="2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0"/>
                                        <p:tgtEl>
                                          <p:spTgt spid="91"/>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1000"/>
                                        <p:tgtEl>
                                          <p:spTgt spid="89"/>
                                        </p:tgtEl>
                                      </p:cBhvr>
                                    </p:animEffect>
                                  </p:childTnLst>
                                </p:cTn>
                              </p:par>
                            </p:childTnLst>
                          </p:cTn>
                        </p:par>
                        <p:par>
                          <p:cTn id="112" fill="hold">
                            <p:stCondLst>
                              <p:cond delay="3000"/>
                            </p:stCondLst>
                            <p:childTnLst>
                              <p:par>
                                <p:cTn id="113" presetID="10" presetClass="entr" presetSubtype="0" fill="hold" grpId="0"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1000"/>
                                        <p:tgtEl>
                                          <p:spTgt spid="71"/>
                                        </p:tgtEl>
                                      </p:cBhvr>
                                    </p:animEffect>
                                  </p:childTnLst>
                                </p:cTn>
                              </p:par>
                            </p:childTnLst>
                          </p:cTn>
                        </p:par>
                        <p:par>
                          <p:cTn id="116" fill="hold">
                            <p:stCondLst>
                              <p:cond delay="4000"/>
                            </p:stCondLst>
                            <p:childTnLst>
                              <p:par>
                                <p:cTn id="117" presetID="10" presetClass="entr" presetSubtype="0"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fade">
                                      <p:cBhvr>
                                        <p:cTn id="119" dur="1000"/>
                                        <p:tgtEl>
                                          <p:spTgt spid="90"/>
                                        </p:tgtEl>
                                      </p:cBhvr>
                                    </p:animEffect>
                                  </p:childTnLst>
                                </p:cTn>
                              </p:par>
                            </p:childTnLst>
                          </p:cTn>
                        </p:par>
                        <p:par>
                          <p:cTn id="120" fill="hold">
                            <p:stCondLst>
                              <p:cond delay="5000"/>
                            </p:stCondLst>
                            <p:childTnLst>
                              <p:par>
                                <p:cTn id="121" presetID="10" presetClass="entr" presetSubtype="0" fill="hold" nodeType="after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fade">
                                      <p:cBhvr>
                                        <p:cTn id="123" dur="1000"/>
                                        <p:tgtEl>
                                          <p:spTgt spid="72"/>
                                        </p:tgtEl>
                                      </p:cBhvr>
                                    </p:animEffect>
                                  </p:childTnLst>
                                </p:cTn>
                              </p:par>
                            </p:childTnLst>
                          </p:cTn>
                        </p:par>
                        <p:par>
                          <p:cTn id="124" fill="hold">
                            <p:stCondLst>
                              <p:cond delay="6000"/>
                            </p:stCondLst>
                            <p:childTnLst>
                              <p:par>
                                <p:cTn id="125" presetID="10" presetClass="entr" presetSubtype="0" fill="hold"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1000"/>
                                        <p:tgtEl>
                                          <p:spTgt spid="77"/>
                                        </p:tgtEl>
                                      </p:cBhvr>
                                    </p:animEffect>
                                  </p:childTnLst>
                                </p:cTn>
                              </p:par>
                            </p:childTnLst>
                          </p:cTn>
                        </p:par>
                        <p:par>
                          <p:cTn id="128" fill="hold">
                            <p:stCondLst>
                              <p:cond delay="7000"/>
                            </p:stCondLst>
                            <p:childTnLst>
                              <p:par>
                                <p:cTn id="129" presetID="10" presetClass="entr" presetSubtype="0" fill="hold" grpId="0" nodeType="after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fade">
                                      <p:cBhvr>
                                        <p:cTn id="131" dur="1000"/>
                                        <p:tgtEl>
                                          <p:spTgt spid="7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1000"/>
                                        <p:tgtEl>
                                          <p:spTgt spid="46"/>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fade">
                                      <p:cBhvr>
                                        <p:cTn id="140" dur="1000"/>
                                        <p:tgtEl>
                                          <p:spTgt spid="8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P spid="49" grpId="0" animBg="1"/>
      <p:bldP spid="52" grpId="0" animBg="1"/>
      <p:bldP spid="71" grpId="0" animBg="1"/>
      <p:bldP spid="76" grpId="0" animBg="1"/>
      <p:bldP spid="9" grpId="0" animBg="1"/>
      <p:bldP spid="36" grpId="0" animBg="1"/>
      <p:bldP spid="42" grpId="0"/>
      <p:bldP spid="42" grpId="1"/>
      <p:bldP spid="44" grpId="0"/>
      <p:bldP spid="44" grpId="1"/>
      <p:bldP spid="45" grpId="0"/>
      <p:bldP spid="45" grpId="1"/>
      <p:bldP spid="46" grpId="0" animBg="1"/>
      <p:bldP spid="26" grpId="0" animBg="1"/>
      <p:bldP spid="26" grpId="1" animBg="1"/>
      <p:bldP spid="54" grpId="0" animBg="1"/>
      <p:bldP spid="75" grpId="0" animBg="1"/>
      <p:bldP spid="75" grpId="1" animBg="1"/>
      <p:bldP spid="82" grpId="0" animBg="1"/>
      <p:bldP spid="85" grpId="0" animBg="1"/>
      <p:bldP spid="85" grpId="1" animBg="1"/>
      <p:bldP spid="86" grpId="0" animBg="1"/>
      <p:bldP spid="8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2287910"/>
            <a:ext cx="1872208" cy="945744"/>
            <a:chOff x="1835696" y="2987312"/>
            <a:chExt cx="1872208" cy="945744"/>
          </a:xfrm>
        </p:grpSpPr>
        <p:sp>
          <p:nvSpPr>
            <p:cNvPr id="3" name="Oval 2"/>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6" name="TextBox 5"/>
          <p:cNvSpPr txBox="1"/>
          <p:nvPr/>
        </p:nvSpPr>
        <p:spPr>
          <a:xfrm>
            <a:off x="4572000" y="2539765"/>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8" name="Group 7"/>
          <p:cNvGrpSpPr/>
          <p:nvPr/>
        </p:nvGrpSpPr>
        <p:grpSpPr>
          <a:xfrm>
            <a:off x="2267744" y="2322570"/>
            <a:ext cx="2304256" cy="442035"/>
            <a:chOff x="2267744" y="2322570"/>
            <a:chExt cx="2304256" cy="442035"/>
          </a:xfrm>
        </p:grpSpPr>
        <p:cxnSp>
          <p:nvCxnSpPr>
            <p:cNvPr id="5" name="Curved Connector 4"/>
            <p:cNvCxnSpPr>
              <a:stCxn id="3" idx="6"/>
              <a:endCxn id="6" idx="1"/>
            </p:cNvCxnSpPr>
            <p:nvPr/>
          </p:nvCxnSpPr>
          <p:spPr>
            <a:xfrm>
              <a:off x="2267744" y="2760782"/>
              <a:ext cx="2304256"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2322570"/>
              <a:ext cx="2304256"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grpSp>
        <p:nvGrpSpPr>
          <p:cNvPr id="68" name="Group 67"/>
          <p:cNvGrpSpPr/>
          <p:nvPr/>
        </p:nvGrpSpPr>
        <p:grpSpPr>
          <a:xfrm>
            <a:off x="4492420" y="3379820"/>
            <a:ext cx="1872208" cy="1368152"/>
            <a:chOff x="4492420" y="3379820"/>
            <a:chExt cx="1872208" cy="1368152"/>
          </a:xfrm>
        </p:grpSpPr>
        <p:sp>
          <p:nvSpPr>
            <p:cNvPr id="9" name="Oval 8"/>
            <p:cNvSpPr/>
            <p:nvPr/>
          </p:nvSpPr>
          <p:spPr>
            <a:xfrm>
              <a:off x="4492420" y="3379820"/>
              <a:ext cx="1872208"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618434" y="3473547"/>
              <a:ext cx="1620180" cy="1180699"/>
            </a:xfrm>
            <a:prstGeom prst="rect">
              <a:avLst/>
            </a:prstGeom>
            <a:noFill/>
          </p:spPr>
          <p:txBody>
            <a:bodyPr wrap="square" lIns="36000" tIns="36000" rIns="36000" bIns="36000" rtlCol="0">
              <a:spAutoFit/>
            </a:bodyPr>
            <a:lstStyle/>
            <a:p>
              <a:pPr algn="ctr"/>
              <a:r>
                <a:rPr lang="en-GB" sz="2400" dirty="0"/>
                <a:t>ex:</a:t>
              </a:r>
            </a:p>
            <a:p>
              <a:pPr algn="ctr"/>
              <a:r>
                <a:rPr lang="en-GB" sz="2400" dirty="0" smtClean="0"/>
                <a:t>Gordon Dunsire</a:t>
              </a:r>
              <a:endParaRPr lang="en-GB" sz="2400" dirty="0"/>
            </a:p>
          </p:txBody>
        </p:sp>
      </p:grpSp>
      <p:grpSp>
        <p:nvGrpSpPr>
          <p:cNvPr id="23" name="Group 22"/>
          <p:cNvGrpSpPr/>
          <p:nvPr/>
        </p:nvGrpSpPr>
        <p:grpSpPr>
          <a:xfrm>
            <a:off x="2232661" y="4063896"/>
            <a:ext cx="2304256" cy="459033"/>
            <a:chOff x="2232661" y="4063896"/>
            <a:chExt cx="2304256" cy="459033"/>
          </a:xfrm>
        </p:grpSpPr>
        <p:cxnSp>
          <p:nvCxnSpPr>
            <p:cNvPr id="11" name="Curved Connector 10"/>
            <p:cNvCxnSpPr>
              <a:stCxn id="14" idx="6"/>
              <a:endCxn id="9" idx="2"/>
            </p:cNvCxnSpPr>
            <p:nvPr/>
          </p:nvCxnSpPr>
          <p:spPr>
            <a:xfrm flipV="1">
              <a:off x="2250596" y="4063896"/>
              <a:ext cx="2241824" cy="13005"/>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2661" y="4080894"/>
              <a:ext cx="2304256"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grpSp>
        <p:nvGrpSpPr>
          <p:cNvPr id="52" name="Group 51"/>
          <p:cNvGrpSpPr/>
          <p:nvPr/>
        </p:nvGrpSpPr>
        <p:grpSpPr>
          <a:xfrm>
            <a:off x="378388" y="3604029"/>
            <a:ext cx="1872208" cy="945744"/>
            <a:chOff x="1314492" y="3552166"/>
            <a:chExt cx="1872208" cy="945744"/>
          </a:xfrm>
        </p:grpSpPr>
        <p:sp>
          <p:nvSpPr>
            <p:cNvPr id="14" name="Oval 13"/>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cxnSp>
        <p:nvCxnSpPr>
          <p:cNvPr id="16" name="Curved Connector 15"/>
          <p:cNvCxnSpPr>
            <a:stCxn id="6" idx="0"/>
            <a:endCxn id="3" idx="7"/>
          </p:cNvCxnSpPr>
          <p:nvPr/>
        </p:nvCxnSpPr>
        <p:spPr>
          <a:xfrm rot="16200000" flipV="1">
            <a:off x="3802170" y="617806"/>
            <a:ext cx="113354" cy="3730563"/>
          </a:xfrm>
          <a:prstGeom prst="curvedConnector3">
            <a:avLst>
              <a:gd name="adj1" fmla="val 423854"/>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Multiply 17"/>
          <p:cNvSpPr/>
          <p:nvPr/>
        </p:nvSpPr>
        <p:spPr>
          <a:xfrm>
            <a:off x="3263714" y="1647575"/>
            <a:ext cx="1386882" cy="8355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1976417" y="4411272"/>
            <a:ext cx="2790182" cy="1005391"/>
            <a:chOff x="1944199" y="2868461"/>
            <a:chExt cx="2790182" cy="1005391"/>
          </a:xfrm>
        </p:grpSpPr>
        <p:sp>
          <p:nvSpPr>
            <p:cNvPr id="17" name="TextBox 16"/>
            <p:cNvSpPr txBox="1"/>
            <p:nvPr/>
          </p:nvSpPr>
          <p:spPr>
            <a:xfrm>
              <a:off x="2315032" y="3431817"/>
              <a:ext cx="2177388" cy="442035"/>
            </a:xfrm>
            <a:prstGeom prst="rect">
              <a:avLst/>
            </a:prstGeom>
            <a:noFill/>
            <a:ln w="25400">
              <a:noFill/>
            </a:ln>
          </p:spPr>
          <p:txBody>
            <a:bodyPr wrap="square" lIns="36000" tIns="36000" rIns="36000" bIns="36000" rtlCol="0">
              <a:spAutoFit/>
            </a:bodyPr>
            <a:lstStyle/>
            <a:p>
              <a:r>
                <a:rPr lang="en-GB" sz="2400" dirty="0" err="1"/>
                <a:t>ex</a:t>
              </a:r>
              <a:r>
                <a:rPr lang="en-GB" sz="2400" dirty="0" err="1" smtClean="0"/>
                <a:t>:“is</a:t>
              </a:r>
              <a:r>
                <a:rPr lang="en-GB" sz="2400" dirty="0" smtClean="0"/>
                <a:t> author of”</a:t>
              </a:r>
              <a:endParaRPr lang="en-GB" sz="2400" dirty="0"/>
            </a:p>
          </p:txBody>
        </p:sp>
        <p:cxnSp>
          <p:nvCxnSpPr>
            <p:cNvPr id="22" name="Curved Connector 21"/>
            <p:cNvCxnSpPr>
              <a:stCxn id="9" idx="3"/>
              <a:endCxn id="14" idx="5"/>
            </p:cNvCxnSpPr>
            <p:nvPr/>
          </p:nvCxnSpPr>
          <p:spPr>
            <a:xfrm rot="5400000" flipH="1">
              <a:off x="3271120" y="1541540"/>
              <a:ext cx="136339" cy="2790182"/>
            </a:xfrm>
            <a:prstGeom prst="curvedConnector3">
              <a:avLst>
                <a:gd name="adj1" fmla="val -314628"/>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428524" y="2945448"/>
            <a:ext cx="2599860" cy="442035"/>
            <a:chOff x="5428524" y="2945448"/>
            <a:chExt cx="2599860" cy="442035"/>
          </a:xfrm>
        </p:grpSpPr>
        <p:cxnSp>
          <p:nvCxnSpPr>
            <p:cNvPr id="25" name="Curved Connector 24"/>
            <p:cNvCxnSpPr>
              <a:stCxn id="9" idx="0"/>
              <a:endCxn id="6" idx="2"/>
            </p:cNvCxnSpPr>
            <p:nvPr/>
          </p:nvCxnSpPr>
          <p:spPr>
            <a:xfrm rot="5400000" flipH="1" flipV="1">
              <a:off x="5377316" y="3033008"/>
              <a:ext cx="398020" cy="29560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24128" y="2945448"/>
              <a:ext cx="2304256"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name”</a:t>
              </a:r>
              <a:endParaRPr lang="en-GB" sz="2400" dirty="0"/>
            </a:p>
          </p:txBody>
        </p:sp>
      </p:grpSp>
      <p:sp>
        <p:nvSpPr>
          <p:cNvPr id="30" name="TextBox 29"/>
          <p:cNvSpPr txBox="1"/>
          <p:nvPr/>
        </p:nvSpPr>
        <p:spPr>
          <a:xfrm>
            <a:off x="6713197" y="3842878"/>
            <a:ext cx="1891179"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 J. Dunsire”</a:t>
            </a:r>
            <a:endParaRPr lang="en-GB" sz="2400" dirty="0"/>
          </a:p>
        </p:txBody>
      </p:sp>
      <p:grpSp>
        <p:nvGrpSpPr>
          <p:cNvPr id="28" name="Group 27"/>
          <p:cNvGrpSpPr/>
          <p:nvPr/>
        </p:nvGrpSpPr>
        <p:grpSpPr>
          <a:xfrm>
            <a:off x="6305961" y="4063896"/>
            <a:ext cx="2304256" cy="1295081"/>
            <a:chOff x="6305961" y="4063896"/>
            <a:chExt cx="2304256" cy="1295081"/>
          </a:xfrm>
        </p:grpSpPr>
        <p:cxnSp>
          <p:nvCxnSpPr>
            <p:cNvPr id="31" name="Curved Connector 30"/>
            <p:cNvCxnSpPr>
              <a:stCxn id="9" idx="6"/>
              <a:endCxn id="30" idx="2"/>
            </p:cNvCxnSpPr>
            <p:nvPr/>
          </p:nvCxnSpPr>
          <p:spPr>
            <a:xfrm>
              <a:off x="6364628" y="4063896"/>
              <a:ext cx="1294159" cy="221017"/>
            </a:xfrm>
            <a:prstGeom prst="curvedConnector4">
              <a:avLst>
                <a:gd name="adj1" fmla="val 13467"/>
                <a:gd name="adj2" fmla="val 20343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05961" y="4547610"/>
              <a:ext cx="2304256" cy="811367"/>
            </a:xfrm>
            <a:prstGeom prst="rect">
              <a:avLst/>
            </a:prstGeom>
            <a:noFill/>
            <a:ln w="25400">
              <a:noFill/>
            </a:ln>
          </p:spPr>
          <p:txBody>
            <a:bodyPr wrap="square" lIns="36000" tIns="36000" rIns="36000" bIns="36000" rtlCol="0">
              <a:spAutoFit/>
            </a:bodyPr>
            <a:lstStyle/>
            <a:p>
              <a:pPr algn="r"/>
              <a:r>
                <a:rPr lang="en-GB" sz="2400" dirty="0" err="1"/>
                <a:t>ex:“has</a:t>
              </a:r>
              <a:r>
                <a:rPr lang="en-GB" sz="2400" dirty="0"/>
                <a:t> </a:t>
              </a:r>
              <a:r>
                <a:rPr lang="en-GB" sz="2400" dirty="0" smtClean="0"/>
                <a:t>alternate name”</a:t>
              </a:r>
              <a:endParaRPr lang="en-GB" sz="2400" dirty="0"/>
            </a:p>
          </p:txBody>
        </p:sp>
      </p:grpSp>
      <p:grpSp>
        <p:nvGrpSpPr>
          <p:cNvPr id="35" name="Group 34"/>
          <p:cNvGrpSpPr/>
          <p:nvPr/>
        </p:nvGrpSpPr>
        <p:grpSpPr>
          <a:xfrm>
            <a:off x="5786579" y="5349474"/>
            <a:ext cx="1872208" cy="945744"/>
            <a:chOff x="1835696" y="2987312"/>
            <a:chExt cx="1872208" cy="945744"/>
          </a:xfrm>
        </p:grpSpPr>
        <p:sp>
          <p:nvSpPr>
            <p:cNvPr id="36" name="Oval 35"/>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smtClean="0"/>
                <a:t>Scotland</a:t>
              </a:r>
              <a:endParaRPr lang="en-GB" sz="2400" dirty="0"/>
            </a:p>
          </p:txBody>
        </p:sp>
      </p:grpSp>
      <p:grpSp>
        <p:nvGrpSpPr>
          <p:cNvPr id="29" name="Group 28"/>
          <p:cNvGrpSpPr/>
          <p:nvPr/>
        </p:nvGrpSpPr>
        <p:grpSpPr>
          <a:xfrm>
            <a:off x="3630024" y="4747972"/>
            <a:ext cx="2304256" cy="1724642"/>
            <a:chOff x="3630024" y="4747972"/>
            <a:chExt cx="2304256" cy="1724642"/>
          </a:xfrm>
        </p:grpSpPr>
        <p:cxnSp>
          <p:nvCxnSpPr>
            <p:cNvPr id="38" name="Curved Connector 37"/>
            <p:cNvCxnSpPr>
              <a:stCxn id="9" idx="4"/>
              <a:endCxn id="36" idx="2"/>
            </p:cNvCxnSpPr>
            <p:nvPr/>
          </p:nvCxnSpPr>
          <p:spPr>
            <a:xfrm rot="16200000" flipH="1">
              <a:off x="5070364" y="5106131"/>
              <a:ext cx="1074374" cy="35805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630024" y="5661247"/>
              <a:ext cx="2304256" cy="811367"/>
            </a:xfrm>
            <a:prstGeom prst="rect">
              <a:avLst/>
            </a:prstGeom>
            <a:noFill/>
            <a:ln w="25400">
              <a:noFill/>
            </a:ln>
          </p:spPr>
          <p:txBody>
            <a:bodyPr wrap="square" lIns="36000" tIns="36000" rIns="36000" bIns="36000" rtlCol="0">
              <a:spAutoFit/>
            </a:bodyPr>
            <a:lstStyle/>
            <a:p>
              <a:r>
                <a:rPr lang="en-GB" sz="2400" dirty="0" err="1"/>
                <a:t>ex:“</a:t>
              </a:r>
              <a:r>
                <a:rPr lang="en-GB" sz="2400" dirty="0" err="1" smtClean="0"/>
                <a:t>has</a:t>
              </a:r>
              <a:endParaRPr lang="en-GB" sz="2400" dirty="0" smtClean="0"/>
            </a:p>
            <a:p>
              <a:r>
                <a:rPr lang="en-GB" sz="2400" dirty="0"/>
                <a:t>c</a:t>
              </a:r>
              <a:r>
                <a:rPr lang="en-GB" sz="2400" dirty="0" smtClean="0"/>
                <a:t>ountry of birth”</a:t>
              </a:r>
              <a:endParaRPr lang="en-GB" sz="2400" dirty="0"/>
            </a:p>
          </p:txBody>
        </p:sp>
      </p:grpSp>
      <p:sp>
        <p:nvSpPr>
          <p:cNvPr id="75" name="TextBox 74"/>
          <p:cNvSpPr txBox="1"/>
          <p:nvPr/>
        </p:nvSpPr>
        <p:spPr>
          <a:xfrm>
            <a:off x="6218070" y="1470043"/>
            <a:ext cx="2304256" cy="811367"/>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“Quests, collections, …”</a:t>
            </a:r>
            <a:endParaRPr lang="en-GB" sz="2400" dirty="0"/>
          </a:p>
        </p:txBody>
      </p:sp>
      <p:grpSp>
        <p:nvGrpSpPr>
          <p:cNvPr id="32" name="Group 31"/>
          <p:cNvGrpSpPr/>
          <p:nvPr/>
        </p:nvGrpSpPr>
        <p:grpSpPr>
          <a:xfrm>
            <a:off x="1976417" y="1421924"/>
            <a:ext cx="4241653" cy="2320607"/>
            <a:chOff x="1976417" y="1421924"/>
            <a:chExt cx="4241653" cy="2320607"/>
          </a:xfrm>
        </p:grpSpPr>
        <p:cxnSp>
          <p:nvCxnSpPr>
            <p:cNvPr id="76" name="Curved Connector 75"/>
            <p:cNvCxnSpPr>
              <a:stCxn id="14" idx="7"/>
              <a:endCxn id="75" idx="1"/>
            </p:cNvCxnSpPr>
            <p:nvPr/>
          </p:nvCxnSpPr>
          <p:spPr>
            <a:xfrm rot="5400000" flipH="1" flipV="1">
              <a:off x="3163842" y="688303"/>
              <a:ext cx="1866803" cy="424165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352224" y="1421924"/>
              <a:ext cx="1843768"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title”</a:t>
              </a:r>
              <a:endParaRPr lang="en-GB" sz="2400" dirty="0"/>
            </a:p>
          </p:txBody>
        </p:sp>
      </p:grpSp>
      <p:grpSp>
        <p:nvGrpSpPr>
          <p:cNvPr id="81" name="Group 80"/>
          <p:cNvGrpSpPr/>
          <p:nvPr/>
        </p:nvGrpSpPr>
        <p:grpSpPr>
          <a:xfrm>
            <a:off x="3021051" y="253594"/>
            <a:ext cx="1872208" cy="945744"/>
            <a:chOff x="1835696" y="2987312"/>
            <a:chExt cx="1872208" cy="945744"/>
          </a:xfrm>
        </p:grpSpPr>
        <p:sp>
          <p:nvSpPr>
            <p:cNvPr id="82" name="Oval 81"/>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a:t>
              </a:r>
              <a:r>
                <a:rPr lang="en-GB" sz="2400" dirty="0" smtClean="0"/>
                <a:t>That </a:t>
              </a:r>
              <a:r>
                <a:rPr lang="en-GB" sz="2400" dirty="0"/>
                <a:t>work”</a:t>
              </a:r>
            </a:p>
          </p:txBody>
        </p:sp>
      </p:grpSp>
      <p:grpSp>
        <p:nvGrpSpPr>
          <p:cNvPr id="33" name="Group 32"/>
          <p:cNvGrpSpPr/>
          <p:nvPr/>
        </p:nvGrpSpPr>
        <p:grpSpPr>
          <a:xfrm>
            <a:off x="1314492" y="1060837"/>
            <a:ext cx="5110142" cy="2543192"/>
            <a:chOff x="1314492" y="1060837"/>
            <a:chExt cx="5110142" cy="2543192"/>
          </a:xfrm>
        </p:grpSpPr>
        <p:cxnSp>
          <p:nvCxnSpPr>
            <p:cNvPr id="86" name="Curved Connector 85"/>
            <p:cNvCxnSpPr>
              <a:stCxn id="14" idx="0"/>
              <a:endCxn id="82" idx="3"/>
            </p:cNvCxnSpPr>
            <p:nvPr/>
          </p:nvCxnSpPr>
          <p:spPr>
            <a:xfrm rot="5400000" flipH="1" flipV="1">
              <a:off x="1033265" y="1342064"/>
              <a:ext cx="2543192" cy="198073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322435" y="1132150"/>
              <a:ext cx="3102199" cy="442035"/>
            </a:xfrm>
            <a:prstGeom prst="rect">
              <a:avLst/>
            </a:prstGeom>
            <a:noFill/>
            <a:ln w="25400">
              <a:noFill/>
            </a:ln>
          </p:spPr>
          <p:txBody>
            <a:bodyPr wrap="square" lIns="36000" tIns="36000" rIns="36000" bIns="36000" rtlCol="0">
              <a:spAutoFit/>
            </a:bodyPr>
            <a:lstStyle/>
            <a:p>
              <a:r>
                <a:rPr lang="en-GB" sz="2400" dirty="0" err="1"/>
                <a:t>ex:“</a:t>
              </a:r>
              <a:r>
                <a:rPr lang="en-GB" sz="2400" dirty="0" err="1" smtClean="0"/>
                <a:t>has</a:t>
              </a:r>
              <a:r>
                <a:rPr lang="en-GB" sz="2400" dirty="0" smtClean="0"/>
                <a:t> derivative work”</a:t>
              </a:r>
              <a:endParaRPr lang="en-GB" sz="2400" dirty="0"/>
            </a:p>
          </p:txBody>
        </p:sp>
      </p:grpSp>
      <p:grpSp>
        <p:nvGrpSpPr>
          <p:cNvPr id="39" name="Group 38"/>
          <p:cNvGrpSpPr/>
          <p:nvPr/>
        </p:nvGrpSpPr>
        <p:grpSpPr>
          <a:xfrm>
            <a:off x="504402" y="367560"/>
            <a:ext cx="2516649" cy="3374970"/>
            <a:chOff x="504402" y="367560"/>
            <a:chExt cx="2516649" cy="3374970"/>
          </a:xfrm>
        </p:grpSpPr>
        <p:cxnSp>
          <p:nvCxnSpPr>
            <p:cNvPr id="87" name="Curved Connector 86"/>
            <p:cNvCxnSpPr>
              <a:stCxn id="82" idx="2"/>
              <a:endCxn id="14" idx="1"/>
            </p:cNvCxnSpPr>
            <p:nvPr/>
          </p:nvCxnSpPr>
          <p:spPr>
            <a:xfrm rot="10800000" flipV="1">
              <a:off x="652567" y="726466"/>
              <a:ext cx="2368484" cy="3016064"/>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04402" y="367560"/>
              <a:ext cx="2304256" cy="811367"/>
            </a:xfrm>
            <a:prstGeom prst="rect">
              <a:avLst/>
            </a:prstGeom>
            <a:noFill/>
            <a:ln w="25400">
              <a:noFill/>
            </a:ln>
          </p:spPr>
          <p:txBody>
            <a:bodyPr wrap="square" lIns="36000" tIns="36000" rIns="36000" bIns="36000" rtlCol="0">
              <a:spAutoFit/>
            </a:bodyPr>
            <a:lstStyle/>
            <a:p>
              <a:r>
                <a:rPr lang="en-GB" sz="2400" dirty="0" err="1"/>
                <a:t>ex</a:t>
              </a:r>
              <a:r>
                <a:rPr lang="en-GB" sz="2400" dirty="0" err="1" smtClean="0"/>
                <a:t>:“is</a:t>
              </a:r>
              <a:r>
                <a:rPr lang="en-GB" sz="2400" dirty="0" smtClean="0"/>
                <a:t> derivative work of”</a:t>
              </a:r>
              <a:endParaRPr lang="en-GB" sz="2400" dirty="0"/>
            </a:p>
          </p:txBody>
        </p:sp>
      </p:grpSp>
      <p:sp>
        <p:nvSpPr>
          <p:cNvPr id="47" name="Oval 46"/>
          <p:cNvSpPr/>
          <p:nvPr/>
        </p:nvSpPr>
        <p:spPr>
          <a:xfrm>
            <a:off x="504401" y="3684502"/>
            <a:ext cx="1489163" cy="1008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4683941" y="3471329"/>
            <a:ext cx="1489163" cy="1221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934280" y="5416663"/>
            <a:ext cx="1489163" cy="1008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066183" y="320783"/>
            <a:ext cx="1715969" cy="1008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Curved Connector 63"/>
          <p:cNvCxnSpPr>
            <a:stCxn id="36" idx="6"/>
          </p:cNvCxnSpPr>
          <p:nvPr/>
        </p:nvCxnSpPr>
        <p:spPr>
          <a:xfrm flipV="1">
            <a:off x="7658787" y="5517232"/>
            <a:ext cx="657629" cy="30511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Curved Connector 64"/>
          <p:cNvCxnSpPr>
            <a:endCxn id="36" idx="5"/>
          </p:cNvCxnSpPr>
          <p:nvPr/>
        </p:nvCxnSpPr>
        <p:spPr>
          <a:xfrm rot="10800000">
            <a:off x="7384608" y="6156718"/>
            <a:ext cx="931808" cy="71313"/>
          </a:xfrm>
          <a:prstGeom prst="curvedConnector4">
            <a:avLst>
              <a:gd name="adj1" fmla="val 35288"/>
              <a:gd name="adj2" fmla="val -414774"/>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82" idx="6"/>
          </p:cNvCxnSpPr>
          <p:nvPr/>
        </p:nvCxnSpPr>
        <p:spPr>
          <a:xfrm flipV="1">
            <a:off x="4893259" y="367560"/>
            <a:ext cx="714292" cy="35890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a:endCxn id="14" idx="4"/>
          </p:cNvCxnSpPr>
          <p:nvPr/>
        </p:nvCxnSpPr>
        <p:spPr>
          <a:xfrm rot="16200000" flipV="1">
            <a:off x="939365" y="4924901"/>
            <a:ext cx="1272573" cy="52231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14" idx="3"/>
          </p:cNvCxnSpPr>
          <p:nvPr/>
        </p:nvCxnSpPr>
        <p:spPr>
          <a:xfrm rot="16200000" flipH="1">
            <a:off x="129368" y="4934470"/>
            <a:ext cx="1509449" cy="46305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36" idx="4"/>
          </p:cNvCxnSpPr>
          <p:nvPr/>
        </p:nvCxnSpPr>
        <p:spPr>
          <a:xfrm rot="5400000">
            <a:off x="6354358" y="6113965"/>
            <a:ext cx="187073" cy="549579"/>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7524" y="152636"/>
            <a:ext cx="8568952" cy="6552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1367098" y="994639"/>
            <a:ext cx="6409804" cy="4868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232064" y="2465871"/>
            <a:ext cx="2679873" cy="1926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851220" y="2520450"/>
            <a:ext cx="1441560" cy="1815882"/>
          </a:xfrm>
          <a:prstGeom prst="rect">
            <a:avLst/>
          </a:prstGeom>
          <a:noFill/>
        </p:spPr>
        <p:txBody>
          <a:bodyPr wrap="square" rtlCol="0">
            <a:spAutoFit/>
          </a:bodyPr>
          <a:lstStyle/>
          <a:p>
            <a:pPr algn="ctr"/>
            <a:r>
              <a:rPr lang="en-GB" sz="2800" dirty="0" smtClean="0"/>
              <a:t>One giant global graph</a:t>
            </a:r>
            <a:endParaRPr lang="en-GB" sz="2800" dirty="0"/>
          </a:p>
        </p:txBody>
      </p:sp>
    </p:spTree>
    <p:extLst>
      <p:ext uri="{BB962C8B-B14F-4D97-AF65-F5344CB8AC3E}">
        <p14:creationId xmlns:p14="http://schemas.microsoft.com/office/powerpoint/2010/main" val="12658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6"/>
                                        </p:tgtEl>
                                      </p:cBhvr>
                                    </p:animEffect>
                                    <p:set>
                                      <p:cBhvr>
                                        <p:cTn id="29" dur="1" fill="hold">
                                          <p:stCondLst>
                                            <p:cond delay="999"/>
                                          </p:stCondLst>
                                        </p:cTn>
                                        <p:tgtEl>
                                          <p:spTgt spid="1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18"/>
                                        </p:tgtEl>
                                      </p:cBhvr>
                                    </p:animEffect>
                                    <p:set>
                                      <p:cBhvr>
                                        <p:cTn id="32" dur="1" fill="hold">
                                          <p:stCondLst>
                                            <p:cond delay="999"/>
                                          </p:stCondLst>
                                        </p:cTn>
                                        <p:tgtEl>
                                          <p:spTgt spid="18"/>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10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000"/>
                                        <p:tgtEl>
                                          <p:spTgt spid="2"/>
                                        </p:tgtEl>
                                      </p:cBhvr>
                                    </p:animEffect>
                                    <p:set>
                                      <p:cBhvr>
                                        <p:cTn id="59" dur="1" fill="hold">
                                          <p:stCondLst>
                                            <p:cond delay="999"/>
                                          </p:stCondLst>
                                        </p:cTn>
                                        <p:tgtEl>
                                          <p:spTgt spid="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8"/>
                                        </p:tgtEl>
                                      </p:cBhvr>
                                    </p:animEffect>
                                    <p:set>
                                      <p:cBhvr>
                                        <p:cTn id="62" dur="1" fill="hold">
                                          <p:stCondLst>
                                            <p:cond delay="9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1000"/>
                                        <p:tgtEl>
                                          <p:spTgt spid="75"/>
                                        </p:tgtEl>
                                      </p:cBhvr>
                                    </p:animEffect>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childTnLst>
                                </p:cTn>
                              </p:par>
                            </p:childTnLst>
                          </p:cTn>
                        </p:par>
                        <p:par>
                          <p:cTn id="94" fill="hold">
                            <p:stCondLst>
                              <p:cond delay="3000"/>
                            </p:stCondLst>
                            <p:childTnLst>
                              <p:par>
                                <p:cTn id="95" presetID="10" presetClass="entr" presetSubtype="0" fill="hold" nodeType="after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1000"/>
                                        <p:tgtEl>
                                          <p:spTgt spid="81"/>
                                        </p:tgtEl>
                                      </p:cBhvr>
                                    </p:animEffect>
                                  </p:childTnLst>
                                </p:cTn>
                              </p:par>
                            </p:childTnLst>
                          </p:cTn>
                        </p:par>
                        <p:par>
                          <p:cTn id="98" fill="hold">
                            <p:stCondLst>
                              <p:cond delay="4000"/>
                            </p:stCondLst>
                            <p:childTnLst>
                              <p:par>
                                <p:cTn id="99" presetID="10" presetClass="entr" presetSubtype="0"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1000"/>
                                        <p:tgtEl>
                                          <p:spTgt spid="47"/>
                                        </p:tgtEl>
                                      </p:cBhvr>
                                    </p:animEffect>
                                    <p:set>
                                      <p:cBhvr>
                                        <p:cTn id="111" dur="1" fill="hold">
                                          <p:stCondLst>
                                            <p:cond delay="999"/>
                                          </p:stCondLst>
                                        </p:cTn>
                                        <p:tgtEl>
                                          <p:spTgt spid="47"/>
                                        </p:tgtEl>
                                        <p:attrNameLst>
                                          <p:attrName>style.visibility</p:attrName>
                                        </p:attrNameLst>
                                      </p:cBhvr>
                                      <p:to>
                                        <p:strVal val="hidden"/>
                                      </p:to>
                                    </p:se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1000"/>
                                        <p:tgtEl>
                                          <p:spTgt spid="6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1000"/>
                                        <p:tgtEl>
                                          <p:spTgt spid="61"/>
                                        </p:tgtEl>
                                      </p:cBhvr>
                                    </p:animEffect>
                                    <p:set>
                                      <p:cBhvr>
                                        <p:cTn id="120" dur="1" fill="hold">
                                          <p:stCondLst>
                                            <p:cond delay="999"/>
                                          </p:stCondLst>
                                        </p:cTn>
                                        <p:tgtEl>
                                          <p:spTgt spid="61"/>
                                        </p:tgtEl>
                                        <p:attrNameLst>
                                          <p:attrName>style.visibility</p:attrName>
                                        </p:attrNameLst>
                                      </p:cBhvr>
                                      <p:to>
                                        <p:strVal val="hidden"/>
                                      </p:to>
                                    </p:se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fade">
                                      <p:cBhvr>
                                        <p:cTn id="124" dur="1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1000"/>
                                        <p:tgtEl>
                                          <p:spTgt spid="62"/>
                                        </p:tgtEl>
                                      </p:cBhvr>
                                    </p:animEffect>
                                    <p:set>
                                      <p:cBhvr>
                                        <p:cTn id="129" dur="1" fill="hold">
                                          <p:stCondLst>
                                            <p:cond delay="999"/>
                                          </p:stCondLst>
                                        </p:cTn>
                                        <p:tgtEl>
                                          <p:spTgt spid="62"/>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1000"/>
                                        <p:tgtEl>
                                          <p:spTgt spid="6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1000"/>
                                        <p:tgtEl>
                                          <p:spTgt spid="63"/>
                                        </p:tgtEl>
                                      </p:cBhvr>
                                    </p:animEffect>
                                    <p:set>
                                      <p:cBhvr>
                                        <p:cTn id="138" dur="1" fill="hold">
                                          <p:stCondLst>
                                            <p:cond delay="999"/>
                                          </p:stCondLst>
                                        </p:cTn>
                                        <p:tgtEl>
                                          <p:spTgt spid="6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1000"/>
                                        <p:tgtEl>
                                          <p:spTgt spid="64"/>
                                        </p:tgtEl>
                                      </p:cBhvr>
                                    </p:animEffect>
                                  </p:childTnLst>
                                </p:cTn>
                              </p:par>
                            </p:childTnLst>
                          </p:cTn>
                        </p:par>
                        <p:par>
                          <p:cTn id="144" fill="hold">
                            <p:stCondLst>
                              <p:cond delay="1000"/>
                            </p:stCondLst>
                            <p:childTnLst>
                              <p:par>
                                <p:cTn id="145" presetID="10" presetClass="entr" presetSubtype="0" fill="hold"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1000"/>
                                        <p:tgtEl>
                                          <p:spTgt spid="65"/>
                                        </p:tgtEl>
                                      </p:cBhvr>
                                    </p:animEffect>
                                  </p:childTnLst>
                                </p:cTn>
                              </p:par>
                            </p:childTnLst>
                          </p:cTn>
                        </p:par>
                        <p:par>
                          <p:cTn id="148" fill="hold">
                            <p:stCondLst>
                              <p:cond delay="2000"/>
                            </p:stCondLst>
                            <p:childTnLst>
                              <p:par>
                                <p:cTn id="149" presetID="10" presetClass="entr" presetSubtype="0" fill="hold" nodeType="afterEffect">
                                  <p:stCondLst>
                                    <p:cond delay="0"/>
                                  </p:stCondLst>
                                  <p:childTnLst>
                                    <p:set>
                                      <p:cBhvr>
                                        <p:cTn id="150" dur="1" fill="hold">
                                          <p:stCondLst>
                                            <p:cond delay="0"/>
                                          </p:stCondLst>
                                        </p:cTn>
                                        <p:tgtEl>
                                          <p:spTgt spid="72"/>
                                        </p:tgtEl>
                                        <p:attrNameLst>
                                          <p:attrName>style.visibility</p:attrName>
                                        </p:attrNameLst>
                                      </p:cBhvr>
                                      <p:to>
                                        <p:strVal val="visible"/>
                                      </p:to>
                                    </p:set>
                                    <p:animEffect transition="in" filter="fade">
                                      <p:cBhvr>
                                        <p:cTn id="151" dur="1000"/>
                                        <p:tgtEl>
                                          <p:spTgt spid="72"/>
                                        </p:tgtEl>
                                      </p:cBhvr>
                                    </p:animEffect>
                                  </p:childTnLst>
                                </p:cTn>
                              </p:par>
                            </p:childTnLst>
                          </p:cTn>
                        </p:par>
                        <p:par>
                          <p:cTn id="152" fill="hold">
                            <p:stCondLst>
                              <p:cond delay="3000"/>
                            </p:stCondLst>
                            <p:childTnLst>
                              <p:par>
                                <p:cTn id="153" presetID="10" presetClass="entr" presetSubtype="0" fill="hold"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1000"/>
                                        <p:tgtEl>
                                          <p:spTgt spid="77"/>
                                        </p:tgtEl>
                                      </p:cBhvr>
                                    </p:animEffect>
                                  </p:childTnLst>
                                </p:cTn>
                              </p:par>
                            </p:childTnLst>
                          </p:cTn>
                        </p:par>
                        <p:par>
                          <p:cTn id="156" fill="hold">
                            <p:stCondLst>
                              <p:cond delay="4000"/>
                            </p:stCondLst>
                            <p:childTnLst>
                              <p:par>
                                <p:cTn id="157" presetID="10" presetClass="entr" presetSubtype="0" fill="hold" nodeType="afterEffect">
                                  <p:stCondLst>
                                    <p:cond delay="0"/>
                                  </p:stCondLst>
                                  <p:childTnLst>
                                    <p:set>
                                      <p:cBhvr>
                                        <p:cTn id="158" dur="1" fill="hold">
                                          <p:stCondLst>
                                            <p:cond delay="0"/>
                                          </p:stCondLst>
                                        </p:cTn>
                                        <p:tgtEl>
                                          <p:spTgt spid="78"/>
                                        </p:tgtEl>
                                        <p:attrNameLst>
                                          <p:attrName>style.visibility</p:attrName>
                                        </p:attrNameLst>
                                      </p:cBhvr>
                                      <p:to>
                                        <p:strVal val="visible"/>
                                      </p:to>
                                    </p:set>
                                    <p:animEffect transition="in" filter="fade">
                                      <p:cBhvr>
                                        <p:cTn id="159" dur="1000"/>
                                        <p:tgtEl>
                                          <p:spTgt spid="78"/>
                                        </p:tgtEl>
                                      </p:cBhvr>
                                    </p:animEffect>
                                  </p:childTnLst>
                                </p:cTn>
                              </p:par>
                            </p:childTnLst>
                          </p:cTn>
                        </p:par>
                        <p:par>
                          <p:cTn id="160" fill="hold">
                            <p:stCondLst>
                              <p:cond delay="5000"/>
                            </p:stCondLst>
                            <p:childTnLst>
                              <p:par>
                                <p:cTn id="161" presetID="10" presetClass="entr" presetSubtype="0" fill="hold" nodeType="afterEffect">
                                  <p:stCondLst>
                                    <p:cond delay="0"/>
                                  </p:stCondLst>
                                  <p:childTnLst>
                                    <p:set>
                                      <p:cBhvr>
                                        <p:cTn id="162" dur="1" fill="hold">
                                          <p:stCondLst>
                                            <p:cond delay="0"/>
                                          </p:stCondLst>
                                        </p:cTn>
                                        <p:tgtEl>
                                          <p:spTgt spid="84"/>
                                        </p:tgtEl>
                                        <p:attrNameLst>
                                          <p:attrName>style.visibility</p:attrName>
                                        </p:attrNameLst>
                                      </p:cBhvr>
                                      <p:to>
                                        <p:strVal val="visible"/>
                                      </p:to>
                                    </p:set>
                                    <p:animEffect transition="in" filter="fade">
                                      <p:cBhvr>
                                        <p:cTn id="163" dur="1000"/>
                                        <p:tgtEl>
                                          <p:spTgt spid="8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3"/>
                                        </p:tgtEl>
                                        <p:attrNameLst>
                                          <p:attrName>style.visibility</p:attrName>
                                        </p:attrNameLst>
                                      </p:cBhvr>
                                      <p:to>
                                        <p:strVal val="visible"/>
                                      </p:to>
                                    </p:set>
                                    <p:animEffect transition="in" filter="fade">
                                      <p:cBhvr>
                                        <p:cTn id="168" dur="1000"/>
                                        <p:tgtEl>
                                          <p:spTgt spid="13"/>
                                        </p:tgtEl>
                                      </p:cBhvr>
                                    </p:animEffect>
                                  </p:childTnLst>
                                </p:cTn>
                              </p:par>
                              <p:par>
                                <p:cTn id="169" presetID="10" presetClass="exit" presetSubtype="0" fill="hold" grpId="1" nodeType="withEffect">
                                  <p:stCondLst>
                                    <p:cond delay="0"/>
                                  </p:stCondLst>
                                  <p:childTnLst>
                                    <p:animEffect transition="out" filter="fade">
                                      <p:cBhvr>
                                        <p:cTn id="170" dur="1000"/>
                                        <p:tgtEl>
                                          <p:spTgt spid="6"/>
                                        </p:tgtEl>
                                      </p:cBhvr>
                                    </p:animEffect>
                                    <p:set>
                                      <p:cBhvr>
                                        <p:cTn id="171" dur="1" fill="hold">
                                          <p:stCondLst>
                                            <p:cond delay="999"/>
                                          </p:stCondLst>
                                        </p:cTn>
                                        <p:tgtEl>
                                          <p:spTgt spid="6"/>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1000"/>
                                        <p:tgtEl>
                                          <p:spTgt spid="52"/>
                                        </p:tgtEl>
                                      </p:cBhvr>
                                    </p:animEffect>
                                    <p:set>
                                      <p:cBhvr>
                                        <p:cTn id="174" dur="1" fill="hold">
                                          <p:stCondLst>
                                            <p:cond delay="999"/>
                                          </p:stCondLst>
                                        </p:cTn>
                                        <p:tgtEl>
                                          <p:spTgt spid="52"/>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1000"/>
                                        <p:tgtEl>
                                          <p:spTgt spid="23"/>
                                        </p:tgtEl>
                                      </p:cBhvr>
                                    </p:animEffect>
                                    <p:set>
                                      <p:cBhvr>
                                        <p:cTn id="177" dur="1" fill="hold">
                                          <p:stCondLst>
                                            <p:cond delay="999"/>
                                          </p:stCondLst>
                                        </p:cTn>
                                        <p:tgtEl>
                                          <p:spTgt spid="23"/>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1000"/>
                                        <p:tgtEl>
                                          <p:spTgt spid="68"/>
                                        </p:tgtEl>
                                      </p:cBhvr>
                                    </p:animEffect>
                                    <p:set>
                                      <p:cBhvr>
                                        <p:cTn id="180" dur="1" fill="hold">
                                          <p:stCondLst>
                                            <p:cond delay="999"/>
                                          </p:stCondLst>
                                        </p:cTn>
                                        <p:tgtEl>
                                          <p:spTgt spid="68"/>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1000"/>
                                        <p:tgtEl>
                                          <p:spTgt spid="27"/>
                                        </p:tgtEl>
                                      </p:cBhvr>
                                    </p:animEffect>
                                    <p:set>
                                      <p:cBhvr>
                                        <p:cTn id="183" dur="1" fill="hold">
                                          <p:stCondLst>
                                            <p:cond delay="999"/>
                                          </p:stCondLst>
                                        </p:cTn>
                                        <p:tgtEl>
                                          <p:spTgt spid="2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1000"/>
                                        <p:tgtEl>
                                          <p:spTgt spid="24"/>
                                        </p:tgtEl>
                                      </p:cBhvr>
                                    </p:animEffect>
                                    <p:set>
                                      <p:cBhvr>
                                        <p:cTn id="186" dur="1" fill="hold">
                                          <p:stCondLst>
                                            <p:cond delay="999"/>
                                          </p:stCondLst>
                                        </p:cTn>
                                        <p:tgtEl>
                                          <p:spTgt spid="24"/>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1000"/>
                                        <p:tgtEl>
                                          <p:spTgt spid="28"/>
                                        </p:tgtEl>
                                      </p:cBhvr>
                                    </p:animEffect>
                                    <p:set>
                                      <p:cBhvr>
                                        <p:cTn id="189" dur="1" fill="hold">
                                          <p:stCondLst>
                                            <p:cond delay="999"/>
                                          </p:stCondLst>
                                        </p:cTn>
                                        <p:tgtEl>
                                          <p:spTgt spid="2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1000"/>
                                        <p:tgtEl>
                                          <p:spTgt spid="30"/>
                                        </p:tgtEl>
                                      </p:cBhvr>
                                    </p:animEffect>
                                    <p:set>
                                      <p:cBhvr>
                                        <p:cTn id="192" dur="1" fill="hold">
                                          <p:stCondLst>
                                            <p:cond delay="999"/>
                                          </p:stCondLst>
                                        </p:cTn>
                                        <p:tgtEl>
                                          <p:spTgt spid="30"/>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1000"/>
                                        <p:tgtEl>
                                          <p:spTgt spid="29"/>
                                        </p:tgtEl>
                                      </p:cBhvr>
                                    </p:animEffect>
                                    <p:set>
                                      <p:cBhvr>
                                        <p:cTn id="195" dur="1" fill="hold">
                                          <p:stCondLst>
                                            <p:cond delay="999"/>
                                          </p:stCondLst>
                                        </p:cTn>
                                        <p:tgtEl>
                                          <p:spTgt spid="29"/>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1000"/>
                                        <p:tgtEl>
                                          <p:spTgt spid="35"/>
                                        </p:tgtEl>
                                      </p:cBhvr>
                                    </p:animEffect>
                                    <p:set>
                                      <p:cBhvr>
                                        <p:cTn id="198" dur="1" fill="hold">
                                          <p:stCondLst>
                                            <p:cond delay="999"/>
                                          </p:stCondLst>
                                        </p:cTn>
                                        <p:tgtEl>
                                          <p:spTgt spid="35"/>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1000"/>
                                        <p:tgtEl>
                                          <p:spTgt spid="32"/>
                                        </p:tgtEl>
                                      </p:cBhvr>
                                    </p:animEffect>
                                    <p:set>
                                      <p:cBhvr>
                                        <p:cTn id="201" dur="1" fill="hold">
                                          <p:stCondLst>
                                            <p:cond delay="999"/>
                                          </p:stCondLst>
                                        </p:cTn>
                                        <p:tgtEl>
                                          <p:spTgt spid="32"/>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1000"/>
                                        <p:tgtEl>
                                          <p:spTgt spid="75"/>
                                        </p:tgtEl>
                                      </p:cBhvr>
                                    </p:animEffect>
                                    <p:set>
                                      <p:cBhvr>
                                        <p:cTn id="204" dur="1" fill="hold">
                                          <p:stCondLst>
                                            <p:cond delay="999"/>
                                          </p:stCondLst>
                                        </p:cTn>
                                        <p:tgtEl>
                                          <p:spTgt spid="75"/>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1000"/>
                                        <p:tgtEl>
                                          <p:spTgt spid="33"/>
                                        </p:tgtEl>
                                      </p:cBhvr>
                                    </p:animEffect>
                                    <p:set>
                                      <p:cBhvr>
                                        <p:cTn id="207" dur="1" fill="hold">
                                          <p:stCondLst>
                                            <p:cond delay="999"/>
                                          </p:stCondLst>
                                        </p:cTn>
                                        <p:tgtEl>
                                          <p:spTgt spid="33"/>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1000"/>
                                        <p:tgtEl>
                                          <p:spTgt spid="81"/>
                                        </p:tgtEl>
                                      </p:cBhvr>
                                    </p:animEffect>
                                    <p:set>
                                      <p:cBhvr>
                                        <p:cTn id="210" dur="1" fill="hold">
                                          <p:stCondLst>
                                            <p:cond delay="999"/>
                                          </p:stCondLst>
                                        </p:cTn>
                                        <p:tgtEl>
                                          <p:spTgt spid="81"/>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1000"/>
                                        <p:tgtEl>
                                          <p:spTgt spid="39"/>
                                        </p:tgtEl>
                                      </p:cBhvr>
                                    </p:animEffect>
                                    <p:set>
                                      <p:cBhvr>
                                        <p:cTn id="213" dur="1" fill="hold">
                                          <p:stCondLst>
                                            <p:cond delay="999"/>
                                          </p:stCondLst>
                                        </p:cTn>
                                        <p:tgtEl>
                                          <p:spTgt spid="39"/>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1000"/>
                                        <p:tgtEl>
                                          <p:spTgt spid="64"/>
                                        </p:tgtEl>
                                      </p:cBhvr>
                                    </p:animEffect>
                                    <p:set>
                                      <p:cBhvr>
                                        <p:cTn id="216" dur="1" fill="hold">
                                          <p:stCondLst>
                                            <p:cond delay="999"/>
                                          </p:stCondLst>
                                        </p:cTn>
                                        <p:tgtEl>
                                          <p:spTgt spid="64"/>
                                        </p:tgtEl>
                                        <p:attrNameLst>
                                          <p:attrName>style.visibility</p:attrName>
                                        </p:attrNameLst>
                                      </p:cBhvr>
                                      <p:to>
                                        <p:strVal val="hidden"/>
                                      </p:to>
                                    </p:set>
                                  </p:childTnLst>
                                </p:cTn>
                              </p:par>
                              <p:par>
                                <p:cTn id="217" presetID="10" presetClass="exit" presetSubtype="0" fill="hold" nodeType="withEffect">
                                  <p:stCondLst>
                                    <p:cond delay="0"/>
                                  </p:stCondLst>
                                  <p:childTnLst>
                                    <p:animEffect transition="out" filter="fade">
                                      <p:cBhvr>
                                        <p:cTn id="218" dur="1000"/>
                                        <p:tgtEl>
                                          <p:spTgt spid="65"/>
                                        </p:tgtEl>
                                      </p:cBhvr>
                                    </p:animEffect>
                                    <p:set>
                                      <p:cBhvr>
                                        <p:cTn id="219" dur="1" fill="hold">
                                          <p:stCondLst>
                                            <p:cond delay="999"/>
                                          </p:stCondLst>
                                        </p:cTn>
                                        <p:tgtEl>
                                          <p:spTgt spid="65"/>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1000"/>
                                        <p:tgtEl>
                                          <p:spTgt spid="72"/>
                                        </p:tgtEl>
                                      </p:cBhvr>
                                    </p:animEffect>
                                    <p:set>
                                      <p:cBhvr>
                                        <p:cTn id="222" dur="1" fill="hold">
                                          <p:stCondLst>
                                            <p:cond delay="999"/>
                                          </p:stCondLst>
                                        </p:cTn>
                                        <p:tgtEl>
                                          <p:spTgt spid="72"/>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1000"/>
                                        <p:tgtEl>
                                          <p:spTgt spid="77"/>
                                        </p:tgtEl>
                                      </p:cBhvr>
                                    </p:animEffect>
                                    <p:set>
                                      <p:cBhvr>
                                        <p:cTn id="225" dur="1" fill="hold">
                                          <p:stCondLst>
                                            <p:cond delay="999"/>
                                          </p:stCondLst>
                                        </p:cTn>
                                        <p:tgtEl>
                                          <p:spTgt spid="77"/>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1000"/>
                                        <p:tgtEl>
                                          <p:spTgt spid="78"/>
                                        </p:tgtEl>
                                      </p:cBhvr>
                                    </p:animEffect>
                                    <p:set>
                                      <p:cBhvr>
                                        <p:cTn id="228" dur="1" fill="hold">
                                          <p:stCondLst>
                                            <p:cond delay="999"/>
                                          </p:stCondLst>
                                        </p:cTn>
                                        <p:tgtEl>
                                          <p:spTgt spid="78"/>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1000"/>
                                        <p:tgtEl>
                                          <p:spTgt spid="84"/>
                                        </p:tgtEl>
                                      </p:cBhvr>
                                    </p:animEffect>
                                    <p:set>
                                      <p:cBhvr>
                                        <p:cTn id="231" dur="1" fill="hold">
                                          <p:stCondLst>
                                            <p:cond delay="999"/>
                                          </p:stCondLst>
                                        </p:cTn>
                                        <p:tgtEl>
                                          <p:spTgt spid="84"/>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1000"/>
                                        <p:tgtEl>
                                          <p:spTgt spid="13"/>
                                        </p:tgtEl>
                                      </p:cBhvr>
                                    </p:animEffect>
                                    <p:set>
                                      <p:cBhvr>
                                        <p:cTn id="234" dur="1" fill="hold">
                                          <p:stCondLst>
                                            <p:cond delay="999"/>
                                          </p:stCondLst>
                                        </p:cTn>
                                        <p:tgtEl>
                                          <p:spTgt spid="13"/>
                                        </p:tgtEl>
                                        <p:attrNameLst>
                                          <p:attrName>style.visibility</p:attrName>
                                        </p:attrNameLst>
                                      </p:cBhvr>
                                      <p:to>
                                        <p:strVal val="hidden"/>
                                      </p:to>
                                    </p:set>
                                  </p:childTnLst>
                                </p:cTn>
                              </p:par>
                            </p:childTnLst>
                          </p:cTn>
                        </p:par>
                        <p:par>
                          <p:cTn id="235" fill="hold">
                            <p:stCondLst>
                              <p:cond delay="1000"/>
                            </p:stCondLst>
                            <p:childTnLst>
                              <p:par>
                                <p:cTn id="236" presetID="10" presetClass="entr" presetSubtype="0" fill="hold" grpId="1" nodeType="after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fade">
                                      <p:cBhvr>
                                        <p:cTn id="238" dur="500"/>
                                        <p:tgtEl>
                                          <p:spTgt spid="60"/>
                                        </p:tgtEl>
                                      </p:cBhvr>
                                    </p:animEffect>
                                  </p:childTnLst>
                                </p:cTn>
                              </p:par>
                            </p:childTnLst>
                          </p:cTn>
                        </p:par>
                        <p:par>
                          <p:cTn id="239" fill="hold">
                            <p:stCondLst>
                              <p:cond delay="1500"/>
                            </p:stCondLst>
                            <p:childTnLst>
                              <p:par>
                                <p:cTn id="240" presetID="10" presetClass="exit" presetSubtype="0" fill="hold" grpId="0" nodeType="afterEffect">
                                  <p:stCondLst>
                                    <p:cond delay="0"/>
                                  </p:stCondLst>
                                  <p:childTnLst>
                                    <p:animEffect transition="out" filter="fade">
                                      <p:cBhvr>
                                        <p:cTn id="241" dur="500"/>
                                        <p:tgtEl>
                                          <p:spTgt spid="60"/>
                                        </p:tgtEl>
                                      </p:cBhvr>
                                    </p:animEffect>
                                    <p:set>
                                      <p:cBhvr>
                                        <p:cTn id="242" dur="1" fill="hold">
                                          <p:stCondLst>
                                            <p:cond delay="499"/>
                                          </p:stCondLst>
                                        </p:cTn>
                                        <p:tgtEl>
                                          <p:spTgt spid="60"/>
                                        </p:tgtEl>
                                        <p:attrNameLst>
                                          <p:attrName>style.visibility</p:attrName>
                                        </p:attrNameLst>
                                      </p:cBhvr>
                                      <p:to>
                                        <p:strVal val="hidden"/>
                                      </p:to>
                                    </p:set>
                                  </p:childTnLst>
                                </p:cTn>
                              </p:par>
                            </p:childTnLst>
                          </p:cTn>
                        </p:par>
                        <p:par>
                          <p:cTn id="243" fill="hold">
                            <p:stCondLst>
                              <p:cond delay="2000"/>
                            </p:stCondLst>
                            <p:childTnLst>
                              <p:par>
                                <p:cTn id="244" presetID="10" presetClass="entr" presetSubtype="0" fill="hold" grpId="0" nodeType="after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fade">
                                      <p:cBhvr>
                                        <p:cTn id="246" dur="500"/>
                                        <p:tgtEl>
                                          <p:spTgt spid="66"/>
                                        </p:tgtEl>
                                      </p:cBhvr>
                                    </p:animEffect>
                                  </p:childTnLst>
                                </p:cTn>
                              </p:par>
                            </p:childTnLst>
                          </p:cTn>
                        </p:par>
                        <p:par>
                          <p:cTn id="247" fill="hold">
                            <p:stCondLst>
                              <p:cond delay="2500"/>
                            </p:stCondLst>
                            <p:childTnLst>
                              <p:par>
                                <p:cTn id="248" presetID="10" presetClass="exit" presetSubtype="0" fill="hold" grpId="1" nodeType="afterEffect">
                                  <p:stCondLst>
                                    <p:cond delay="0"/>
                                  </p:stCondLst>
                                  <p:childTnLst>
                                    <p:animEffect transition="out" filter="fade">
                                      <p:cBhvr>
                                        <p:cTn id="249" dur="500"/>
                                        <p:tgtEl>
                                          <p:spTgt spid="66"/>
                                        </p:tgtEl>
                                      </p:cBhvr>
                                    </p:animEffect>
                                    <p:set>
                                      <p:cBhvr>
                                        <p:cTn id="250" dur="1" fill="hold">
                                          <p:stCondLst>
                                            <p:cond delay="499"/>
                                          </p:stCondLst>
                                        </p:cTn>
                                        <p:tgtEl>
                                          <p:spTgt spid="66"/>
                                        </p:tgtEl>
                                        <p:attrNameLst>
                                          <p:attrName>style.visibility</p:attrName>
                                        </p:attrNameLst>
                                      </p:cBhvr>
                                      <p:to>
                                        <p:strVal val="hidden"/>
                                      </p:to>
                                    </p:set>
                                  </p:childTnLst>
                                </p:cTn>
                              </p:par>
                            </p:childTnLst>
                          </p:cTn>
                        </p:par>
                        <p:par>
                          <p:cTn id="251" fill="hold">
                            <p:stCondLst>
                              <p:cond delay="3000"/>
                            </p:stCondLst>
                            <p:childTnLst>
                              <p:par>
                                <p:cTn id="252" presetID="10" presetClass="entr" presetSubtype="0" fill="hold" grpId="0" nodeType="afterEffect">
                                  <p:stCondLst>
                                    <p:cond delay="0"/>
                                  </p:stCondLst>
                                  <p:childTnLst>
                                    <p:set>
                                      <p:cBhvr>
                                        <p:cTn id="253" dur="1" fill="hold">
                                          <p:stCondLst>
                                            <p:cond delay="0"/>
                                          </p:stCondLst>
                                        </p:cTn>
                                        <p:tgtEl>
                                          <p:spTgt spid="19"/>
                                        </p:tgtEl>
                                        <p:attrNameLst>
                                          <p:attrName>style.visibility</p:attrName>
                                        </p:attrNameLst>
                                      </p:cBhvr>
                                      <p:to>
                                        <p:strVal val="visible"/>
                                      </p:to>
                                    </p:set>
                                    <p:animEffect transition="in" filter="fade">
                                      <p:cBhvr>
                                        <p:cTn id="2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8" grpId="0" animBg="1"/>
      <p:bldP spid="18" grpId="1" animBg="1"/>
      <p:bldP spid="30" grpId="0" animBg="1"/>
      <p:bldP spid="30" grpId="1" animBg="1"/>
      <p:bldP spid="75" grpId="0" animBg="1"/>
      <p:bldP spid="75" grpId="1" animBg="1"/>
      <p:bldP spid="47" grpId="0" animBg="1"/>
      <p:bldP spid="47" grpId="1" animBg="1"/>
      <p:bldP spid="61" grpId="0" animBg="1"/>
      <p:bldP spid="61" grpId="1" animBg="1"/>
      <p:bldP spid="62" grpId="0" animBg="1"/>
      <p:bldP spid="62" grpId="1" animBg="1"/>
      <p:bldP spid="63" grpId="0" animBg="1"/>
      <p:bldP spid="63" grpId="1" animBg="1"/>
      <p:bldP spid="13" grpId="0" animBg="1"/>
      <p:bldP spid="13" grpId="1" animBg="1"/>
      <p:bldP spid="60" grpId="0" animBg="1"/>
      <p:bldP spid="60" grpId="1" animBg="1"/>
      <p:bldP spid="66" grpId="0" animBg="1"/>
      <p:bldP spid="66" grpId="1"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6812506" cy="769441"/>
          </a:xfrm>
          <a:prstGeom prst="rect">
            <a:avLst/>
          </a:prstGeom>
          <a:noFill/>
        </p:spPr>
        <p:txBody>
          <a:bodyPr wrap="none" rtlCol="0">
            <a:spAutoFit/>
          </a:bodyPr>
          <a:lstStyle/>
          <a:p>
            <a:r>
              <a:rPr lang="en-GB" sz="4400" dirty="0" smtClean="0">
                <a:solidFill>
                  <a:schemeClr val="tx2"/>
                </a:solidFill>
              </a:rPr>
              <a:t>Dumbing-up; dumbing-down</a:t>
            </a:r>
            <a:endParaRPr lang="en-GB" sz="4400" dirty="0">
              <a:solidFill>
                <a:schemeClr val="tx2"/>
              </a:solidFill>
            </a:endParaRPr>
          </a:p>
        </p:txBody>
      </p:sp>
      <p:sp>
        <p:nvSpPr>
          <p:cNvPr id="3" name="TextBox 2"/>
          <p:cNvSpPr txBox="1"/>
          <p:nvPr/>
        </p:nvSpPr>
        <p:spPr>
          <a:xfrm>
            <a:off x="2094715" y="1196752"/>
            <a:ext cx="6509733" cy="1077218"/>
          </a:xfrm>
          <a:prstGeom prst="rect">
            <a:avLst/>
          </a:prstGeom>
          <a:noFill/>
        </p:spPr>
        <p:txBody>
          <a:bodyPr wrap="square" rtlCol="0">
            <a:spAutoFit/>
          </a:bodyPr>
          <a:lstStyle/>
          <a:p>
            <a:r>
              <a:rPr lang="en-GB" sz="3200" dirty="0" smtClean="0"/>
              <a:t>Semantic granularity of entities, characteristics and relationships</a:t>
            </a:r>
          </a:p>
        </p:txBody>
      </p:sp>
      <p:grpSp>
        <p:nvGrpSpPr>
          <p:cNvPr id="5" name="Group 4"/>
          <p:cNvGrpSpPr/>
          <p:nvPr/>
        </p:nvGrpSpPr>
        <p:grpSpPr>
          <a:xfrm>
            <a:off x="1284765" y="3823517"/>
            <a:ext cx="1260422" cy="651121"/>
            <a:chOff x="4819822" y="3713982"/>
            <a:chExt cx="1260422" cy="651121"/>
          </a:xfrm>
        </p:grpSpPr>
        <p:sp>
          <p:nvSpPr>
            <p:cNvPr id="6" name="Oval 5"/>
            <p:cNvSpPr/>
            <p:nvPr/>
          </p:nvSpPr>
          <p:spPr>
            <a:xfrm>
              <a:off x="4819822" y="3713982"/>
              <a:ext cx="1260422"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60224" y="3777932"/>
              <a:ext cx="1179618" cy="523220"/>
            </a:xfrm>
            <a:prstGeom prst="rect">
              <a:avLst/>
            </a:prstGeom>
            <a:noFill/>
          </p:spPr>
          <p:txBody>
            <a:bodyPr wrap="none" rtlCol="0">
              <a:spAutoFit/>
            </a:bodyPr>
            <a:lstStyle/>
            <a:p>
              <a:r>
                <a:rPr lang="en-GB" sz="2800" dirty="0" smtClean="0"/>
                <a:t>Person</a:t>
              </a:r>
              <a:endParaRPr lang="en-GB" sz="2800" dirty="0"/>
            </a:p>
          </p:txBody>
        </p:sp>
      </p:grpSp>
      <p:sp>
        <p:nvSpPr>
          <p:cNvPr id="18" name="TextBox 17"/>
          <p:cNvSpPr txBox="1"/>
          <p:nvPr/>
        </p:nvSpPr>
        <p:spPr>
          <a:xfrm>
            <a:off x="344531" y="1024399"/>
            <a:ext cx="1132554" cy="523220"/>
          </a:xfrm>
          <a:prstGeom prst="rect">
            <a:avLst/>
          </a:prstGeom>
          <a:noFill/>
        </p:spPr>
        <p:txBody>
          <a:bodyPr wrap="none" rtlCol="0">
            <a:spAutoFit/>
          </a:bodyPr>
          <a:lstStyle/>
          <a:p>
            <a:r>
              <a:rPr lang="en-GB" sz="2800" i="1" dirty="0" smtClean="0"/>
              <a:t>coarse</a:t>
            </a:r>
            <a:endParaRPr lang="en-GB" sz="2800" i="1" dirty="0"/>
          </a:p>
        </p:txBody>
      </p:sp>
      <p:sp>
        <p:nvSpPr>
          <p:cNvPr id="19" name="TextBox 18"/>
          <p:cNvSpPr txBox="1"/>
          <p:nvPr/>
        </p:nvSpPr>
        <p:spPr>
          <a:xfrm>
            <a:off x="344531" y="5949280"/>
            <a:ext cx="742511" cy="523220"/>
          </a:xfrm>
          <a:prstGeom prst="rect">
            <a:avLst/>
          </a:prstGeom>
          <a:noFill/>
        </p:spPr>
        <p:txBody>
          <a:bodyPr wrap="none" rtlCol="0">
            <a:spAutoFit/>
          </a:bodyPr>
          <a:lstStyle/>
          <a:p>
            <a:r>
              <a:rPr lang="en-GB" sz="2800" i="1" dirty="0" smtClean="0"/>
              <a:t>fine</a:t>
            </a:r>
            <a:endParaRPr lang="en-GB" sz="2800" i="1" dirty="0"/>
          </a:p>
        </p:txBody>
      </p:sp>
      <p:grpSp>
        <p:nvGrpSpPr>
          <p:cNvPr id="20" name="Group 19"/>
          <p:cNvGrpSpPr/>
          <p:nvPr/>
        </p:nvGrpSpPr>
        <p:grpSpPr>
          <a:xfrm>
            <a:off x="2136262" y="2780928"/>
            <a:ext cx="1082803" cy="651121"/>
            <a:chOff x="4819822" y="3713982"/>
            <a:chExt cx="1082803" cy="651121"/>
          </a:xfrm>
        </p:grpSpPr>
        <p:sp>
          <p:nvSpPr>
            <p:cNvPr id="21" name="Oval 20"/>
            <p:cNvSpPr/>
            <p:nvPr/>
          </p:nvSpPr>
          <p:spPr>
            <a:xfrm>
              <a:off x="4819822" y="3713982"/>
              <a:ext cx="1082803"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860224" y="3777932"/>
              <a:ext cx="1042401" cy="523220"/>
            </a:xfrm>
            <a:prstGeom prst="rect">
              <a:avLst/>
            </a:prstGeom>
            <a:noFill/>
          </p:spPr>
          <p:txBody>
            <a:bodyPr wrap="none" rtlCol="0">
              <a:spAutoFit/>
            </a:bodyPr>
            <a:lstStyle/>
            <a:p>
              <a:r>
                <a:rPr lang="en-GB" sz="2800" dirty="0" smtClean="0"/>
                <a:t>Agent</a:t>
              </a:r>
              <a:endParaRPr lang="en-GB" sz="2800" dirty="0"/>
            </a:p>
          </p:txBody>
        </p:sp>
      </p:grpSp>
      <p:sp>
        <p:nvSpPr>
          <p:cNvPr id="23" name="TextBox 22"/>
          <p:cNvSpPr txBox="1"/>
          <p:nvPr/>
        </p:nvSpPr>
        <p:spPr>
          <a:xfrm>
            <a:off x="4176271" y="4243253"/>
            <a:ext cx="1470274" cy="523220"/>
          </a:xfrm>
          <a:prstGeom prst="rect">
            <a:avLst/>
          </a:prstGeom>
          <a:noFill/>
        </p:spPr>
        <p:txBody>
          <a:bodyPr wrap="none" rtlCol="0">
            <a:spAutoFit/>
          </a:bodyPr>
          <a:lstStyle/>
          <a:p>
            <a:r>
              <a:rPr lang="en-GB" sz="2800" dirty="0"/>
              <a:t>h</a:t>
            </a:r>
            <a:r>
              <a:rPr lang="en-GB" sz="2800" dirty="0" smtClean="0"/>
              <a:t>as label</a:t>
            </a:r>
            <a:endParaRPr lang="en-GB" sz="2800" dirty="0"/>
          </a:p>
        </p:txBody>
      </p:sp>
      <p:grpSp>
        <p:nvGrpSpPr>
          <p:cNvPr id="24" name="Group 23"/>
          <p:cNvGrpSpPr/>
          <p:nvPr/>
        </p:nvGrpSpPr>
        <p:grpSpPr>
          <a:xfrm>
            <a:off x="2877326" y="3823517"/>
            <a:ext cx="1164428" cy="651121"/>
            <a:chOff x="4819822" y="3713982"/>
            <a:chExt cx="1164428" cy="651121"/>
          </a:xfrm>
        </p:grpSpPr>
        <p:sp>
          <p:nvSpPr>
            <p:cNvPr id="25" name="Oval 24"/>
            <p:cNvSpPr/>
            <p:nvPr/>
          </p:nvSpPr>
          <p:spPr>
            <a:xfrm>
              <a:off x="4819822" y="3713982"/>
              <a:ext cx="1164428"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860224" y="3777932"/>
              <a:ext cx="1124026" cy="523220"/>
            </a:xfrm>
            <a:prstGeom prst="rect">
              <a:avLst/>
            </a:prstGeom>
            <a:noFill/>
          </p:spPr>
          <p:txBody>
            <a:bodyPr wrap="none" rtlCol="0">
              <a:spAutoFit/>
            </a:bodyPr>
            <a:lstStyle/>
            <a:p>
              <a:r>
                <a:rPr lang="en-GB" sz="2800" dirty="0" smtClean="0"/>
                <a:t>Family</a:t>
              </a:r>
              <a:endParaRPr lang="en-GB" sz="2800" dirty="0"/>
            </a:p>
          </p:txBody>
        </p:sp>
      </p:grpSp>
      <p:sp>
        <p:nvSpPr>
          <p:cNvPr id="27" name="TextBox 26"/>
          <p:cNvSpPr txBox="1"/>
          <p:nvPr/>
        </p:nvSpPr>
        <p:spPr>
          <a:xfrm>
            <a:off x="3161153" y="5191987"/>
            <a:ext cx="1636987" cy="523220"/>
          </a:xfrm>
          <a:prstGeom prst="rect">
            <a:avLst/>
          </a:prstGeom>
          <a:noFill/>
        </p:spPr>
        <p:txBody>
          <a:bodyPr wrap="none" rtlCol="0">
            <a:spAutoFit/>
          </a:bodyPr>
          <a:lstStyle/>
          <a:p>
            <a:r>
              <a:rPr lang="en-GB" sz="2800" dirty="0"/>
              <a:t>h</a:t>
            </a:r>
            <a:r>
              <a:rPr lang="en-GB" sz="2800" dirty="0" smtClean="0"/>
              <a:t>as name</a:t>
            </a:r>
            <a:endParaRPr lang="en-GB" sz="2800" dirty="0"/>
          </a:p>
        </p:txBody>
      </p:sp>
      <p:sp>
        <p:nvSpPr>
          <p:cNvPr id="28" name="TextBox 27"/>
          <p:cNvSpPr txBox="1"/>
          <p:nvPr/>
        </p:nvSpPr>
        <p:spPr>
          <a:xfrm>
            <a:off x="5291669" y="5191988"/>
            <a:ext cx="1350050" cy="523220"/>
          </a:xfrm>
          <a:prstGeom prst="rect">
            <a:avLst/>
          </a:prstGeom>
          <a:noFill/>
        </p:spPr>
        <p:txBody>
          <a:bodyPr wrap="none" rtlCol="0">
            <a:spAutoFit/>
          </a:bodyPr>
          <a:lstStyle/>
          <a:p>
            <a:r>
              <a:rPr lang="en-GB" sz="2800" dirty="0"/>
              <a:t>h</a:t>
            </a:r>
            <a:r>
              <a:rPr lang="en-GB" sz="2800" dirty="0" smtClean="0"/>
              <a:t>as title</a:t>
            </a:r>
            <a:endParaRPr lang="en-GB" sz="2800" dirty="0"/>
          </a:p>
        </p:txBody>
      </p:sp>
      <p:sp>
        <p:nvSpPr>
          <p:cNvPr id="29" name="TextBox 28"/>
          <p:cNvSpPr txBox="1"/>
          <p:nvPr/>
        </p:nvSpPr>
        <p:spPr>
          <a:xfrm>
            <a:off x="4294294" y="3561908"/>
            <a:ext cx="1752403" cy="523220"/>
          </a:xfrm>
          <a:prstGeom prst="rect">
            <a:avLst/>
          </a:prstGeom>
          <a:noFill/>
        </p:spPr>
        <p:txBody>
          <a:bodyPr wrap="none" rtlCol="0">
            <a:spAutoFit/>
          </a:bodyPr>
          <a:lstStyle/>
          <a:p>
            <a:r>
              <a:rPr lang="en-GB" sz="2800" dirty="0"/>
              <a:t>h</a:t>
            </a:r>
            <a:r>
              <a:rPr lang="en-GB" sz="2800" dirty="0" smtClean="0"/>
              <a:t>as author</a:t>
            </a:r>
            <a:endParaRPr lang="en-GB" sz="2800" dirty="0"/>
          </a:p>
        </p:txBody>
      </p:sp>
      <p:sp>
        <p:nvSpPr>
          <p:cNvPr id="30" name="TextBox 29"/>
          <p:cNvSpPr txBox="1"/>
          <p:nvPr/>
        </p:nvSpPr>
        <p:spPr>
          <a:xfrm>
            <a:off x="5213724" y="2600315"/>
            <a:ext cx="1817742" cy="523220"/>
          </a:xfrm>
          <a:prstGeom prst="rect">
            <a:avLst/>
          </a:prstGeom>
          <a:noFill/>
        </p:spPr>
        <p:txBody>
          <a:bodyPr wrap="none" rtlCol="0">
            <a:spAutoFit/>
          </a:bodyPr>
          <a:lstStyle/>
          <a:p>
            <a:r>
              <a:rPr lang="en-GB" sz="2800" dirty="0"/>
              <a:t>h</a:t>
            </a:r>
            <a:r>
              <a:rPr lang="en-GB" sz="2800" dirty="0" smtClean="0"/>
              <a:t>as creator</a:t>
            </a:r>
            <a:endParaRPr lang="en-GB" sz="2800" dirty="0"/>
          </a:p>
        </p:txBody>
      </p:sp>
      <p:sp>
        <p:nvSpPr>
          <p:cNvPr id="31" name="TextBox 30"/>
          <p:cNvSpPr txBox="1"/>
          <p:nvPr/>
        </p:nvSpPr>
        <p:spPr>
          <a:xfrm>
            <a:off x="6360369" y="3561908"/>
            <a:ext cx="1815753" cy="523220"/>
          </a:xfrm>
          <a:prstGeom prst="rect">
            <a:avLst/>
          </a:prstGeom>
          <a:noFill/>
        </p:spPr>
        <p:txBody>
          <a:bodyPr wrap="none" rtlCol="0">
            <a:spAutoFit/>
          </a:bodyPr>
          <a:lstStyle/>
          <a:p>
            <a:r>
              <a:rPr lang="en-GB" sz="2800" dirty="0"/>
              <a:t>h</a:t>
            </a:r>
            <a:r>
              <a:rPr lang="en-GB" sz="2800" dirty="0" smtClean="0"/>
              <a:t>as painter</a:t>
            </a:r>
            <a:endParaRPr lang="en-GB" sz="2800" dirty="0"/>
          </a:p>
        </p:txBody>
      </p:sp>
      <p:cxnSp>
        <p:nvCxnSpPr>
          <p:cNvPr id="33" name="Curved Connector 32"/>
          <p:cNvCxnSpPr>
            <a:stCxn id="6" idx="0"/>
            <a:endCxn id="21" idx="4"/>
          </p:cNvCxnSpPr>
          <p:nvPr/>
        </p:nvCxnSpPr>
        <p:spPr>
          <a:xfrm rot="5400000" flipH="1" flipV="1">
            <a:off x="2100586" y="3246439"/>
            <a:ext cx="391468" cy="76268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5" idx="0"/>
            <a:endCxn id="21" idx="4"/>
          </p:cNvCxnSpPr>
          <p:nvPr/>
        </p:nvCxnSpPr>
        <p:spPr>
          <a:xfrm rot="16200000" flipV="1">
            <a:off x="2872868" y="3236845"/>
            <a:ext cx="391468" cy="78187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27" idx="0"/>
            <a:endCxn id="23" idx="2"/>
          </p:cNvCxnSpPr>
          <p:nvPr/>
        </p:nvCxnSpPr>
        <p:spPr>
          <a:xfrm rot="5400000" flipH="1" flipV="1">
            <a:off x="4232770" y="4513350"/>
            <a:ext cx="425514" cy="93176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8" idx="0"/>
            <a:endCxn id="23" idx="2"/>
          </p:cNvCxnSpPr>
          <p:nvPr/>
        </p:nvCxnSpPr>
        <p:spPr>
          <a:xfrm rot="16200000" flipV="1">
            <a:off x="5226294" y="4451588"/>
            <a:ext cx="425515" cy="105528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29" idx="0"/>
            <a:endCxn id="30" idx="2"/>
          </p:cNvCxnSpPr>
          <p:nvPr/>
        </p:nvCxnSpPr>
        <p:spPr>
          <a:xfrm rot="5400000" flipH="1" flipV="1">
            <a:off x="5427359" y="2866673"/>
            <a:ext cx="438373" cy="95209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1" idx="0"/>
            <a:endCxn id="30" idx="2"/>
          </p:cNvCxnSpPr>
          <p:nvPr/>
        </p:nvCxnSpPr>
        <p:spPr>
          <a:xfrm rot="16200000" flipV="1">
            <a:off x="6476235" y="2769896"/>
            <a:ext cx="438373" cy="114565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2" name="Up Arrow 51"/>
          <p:cNvSpPr/>
          <p:nvPr/>
        </p:nvSpPr>
        <p:spPr>
          <a:xfrm flipV="1">
            <a:off x="8383131" y="1547619"/>
            <a:ext cx="342149" cy="43840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8195773" y="3272857"/>
            <a:ext cx="716863" cy="1323439"/>
          </a:xfrm>
          <a:prstGeom prst="rect">
            <a:avLst/>
          </a:prstGeom>
          <a:noFill/>
        </p:spPr>
        <p:txBody>
          <a:bodyPr wrap="none" rtlCol="0">
            <a:spAutoFit/>
          </a:bodyPr>
          <a:lstStyle/>
          <a:p>
            <a:r>
              <a:rPr lang="en-GB" sz="8000" dirty="0" smtClean="0">
                <a:solidFill>
                  <a:srgbClr val="FF0000"/>
                </a:solidFill>
              </a:rPr>
              <a:t>X</a:t>
            </a:r>
            <a:endParaRPr lang="en-GB" sz="8000" dirty="0">
              <a:solidFill>
                <a:srgbClr val="FF0000"/>
              </a:solidFill>
            </a:endParaRPr>
          </a:p>
        </p:txBody>
      </p:sp>
      <p:sp>
        <p:nvSpPr>
          <p:cNvPr id="32" name="TextBox 31"/>
          <p:cNvSpPr txBox="1"/>
          <p:nvPr/>
        </p:nvSpPr>
        <p:spPr>
          <a:xfrm>
            <a:off x="735422" y="1547619"/>
            <a:ext cx="1085554" cy="523220"/>
          </a:xfrm>
          <a:prstGeom prst="rect">
            <a:avLst/>
          </a:prstGeom>
          <a:noFill/>
        </p:spPr>
        <p:txBody>
          <a:bodyPr wrap="none" rtlCol="0">
            <a:spAutoFit/>
          </a:bodyPr>
          <a:lstStyle/>
          <a:p>
            <a:r>
              <a:rPr lang="en-GB" sz="2800" i="1" dirty="0" smtClean="0"/>
              <a:t>global</a:t>
            </a:r>
            <a:endParaRPr lang="en-GB" sz="2800" i="1" dirty="0"/>
          </a:p>
        </p:txBody>
      </p:sp>
      <p:sp>
        <p:nvSpPr>
          <p:cNvPr id="34" name="TextBox 33"/>
          <p:cNvSpPr txBox="1"/>
          <p:nvPr/>
        </p:nvSpPr>
        <p:spPr>
          <a:xfrm>
            <a:off x="735422" y="5458900"/>
            <a:ext cx="863634" cy="523220"/>
          </a:xfrm>
          <a:prstGeom prst="rect">
            <a:avLst/>
          </a:prstGeom>
          <a:noFill/>
        </p:spPr>
        <p:txBody>
          <a:bodyPr wrap="none" rtlCol="0">
            <a:spAutoFit/>
          </a:bodyPr>
          <a:lstStyle/>
          <a:p>
            <a:r>
              <a:rPr lang="en-GB" sz="2800" i="1" dirty="0" smtClean="0"/>
              <a:t>local</a:t>
            </a:r>
            <a:endParaRPr lang="en-GB" sz="2800" i="1" dirty="0"/>
          </a:p>
        </p:txBody>
      </p:sp>
      <p:sp>
        <p:nvSpPr>
          <p:cNvPr id="35" name="Up Arrow 34"/>
          <p:cNvSpPr/>
          <p:nvPr/>
        </p:nvSpPr>
        <p:spPr>
          <a:xfrm>
            <a:off x="344531" y="1598281"/>
            <a:ext cx="342149" cy="43840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3872404" y="5982340"/>
            <a:ext cx="4807919" cy="523220"/>
          </a:xfrm>
          <a:prstGeom prst="rect">
            <a:avLst/>
          </a:prstGeom>
          <a:noFill/>
        </p:spPr>
        <p:txBody>
          <a:bodyPr wrap="none" rtlCol="0">
            <a:spAutoFit/>
          </a:bodyPr>
          <a:lstStyle/>
          <a:p>
            <a:r>
              <a:rPr lang="en-GB" sz="2800" dirty="0" smtClean="0"/>
              <a:t>No intrinsic smarting-up of data</a:t>
            </a:r>
            <a:endParaRPr lang="en-GB" sz="2800" dirty="0"/>
          </a:p>
        </p:txBody>
      </p:sp>
    </p:spTree>
    <p:extLst>
      <p:ext uri="{BB962C8B-B14F-4D97-AF65-F5344CB8AC3E}">
        <p14:creationId xmlns:p14="http://schemas.microsoft.com/office/powerpoint/2010/main" val="32534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3" grpId="0"/>
      <p:bldP spid="27" grpId="0"/>
      <p:bldP spid="28" grpId="0"/>
      <p:bldP spid="29" grpId="0"/>
      <p:bldP spid="30" grpId="0"/>
      <p:bldP spid="31" grpId="0"/>
      <p:bldP spid="52" grpId="0" animBg="1"/>
      <p:bldP spid="55" grpId="0"/>
      <p:bldP spid="32" grpId="0"/>
      <p:bldP spid="34" grpId="0"/>
      <p:bldP spid="35"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3471207" cy="769441"/>
          </a:xfrm>
          <a:prstGeom prst="rect">
            <a:avLst/>
          </a:prstGeom>
          <a:noFill/>
        </p:spPr>
        <p:txBody>
          <a:bodyPr wrap="none" rtlCol="0">
            <a:spAutoFit/>
          </a:bodyPr>
          <a:lstStyle/>
          <a:p>
            <a:r>
              <a:rPr lang="en-GB" sz="4400" dirty="0" smtClean="0">
                <a:solidFill>
                  <a:schemeClr val="tx2"/>
                </a:solidFill>
              </a:rPr>
              <a:t>Paradigm shift</a:t>
            </a:r>
            <a:endParaRPr lang="en-GB" sz="4400" dirty="0">
              <a:solidFill>
                <a:schemeClr val="tx2"/>
              </a:solidFill>
            </a:endParaRPr>
          </a:p>
        </p:txBody>
      </p:sp>
      <p:sp>
        <p:nvSpPr>
          <p:cNvPr id="3" name="TextBox 2"/>
          <p:cNvSpPr txBox="1"/>
          <p:nvPr/>
        </p:nvSpPr>
        <p:spPr>
          <a:xfrm>
            <a:off x="3851920" y="260648"/>
            <a:ext cx="4968551" cy="1077218"/>
          </a:xfrm>
          <a:prstGeom prst="rect">
            <a:avLst/>
          </a:prstGeom>
          <a:noFill/>
        </p:spPr>
        <p:txBody>
          <a:bodyPr wrap="square" rtlCol="0">
            <a:spAutoFit/>
          </a:bodyPr>
          <a:lstStyle/>
          <a:p>
            <a:r>
              <a:rPr lang="en-GB" sz="3200" dirty="0" smtClean="0"/>
              <a:t>From </a:t>
            </a:r>
            <a:r>
              <a:rPr lang="en-GB" sz="3200" smtClean="0"/>
              <a:t>the </a:t>
            </a:r>
            <a:r>
              <a:rPr lang="en-GB" sz="3200" smtClean="0"/>
              <a:t>(catalogue) </a:t>
            </a:r>
            <a:r>
              <a:rPr lang="en-GB" sz="3200" dirty="0"/>
              <a:t>record to the statement (triple</a:t>
            </a:r>
            <a:r>
              <a:rPr lang="en-GB" sz="3200" dirty="0" smtClean="0"/>
              <a:t>)</a:t>
            </a:r>
            <a:endParaRPr lang="en-GB" sz="3200" dirty="0"/>
          </a:p>
        </p:txBody>
      </p:sp>
      <p:sp>
        <p:nvSpPr>
          <p:cNvPr id="4" name="TextBox 3"/>
          <p:cNvSpPr txBox="1"/>
          <p:nvPr/>
        </p:nvSpPr>
        <p:spPr>
          <a:xfrm>
            <a:off x="223136" y="1628800"/>
            <a:ext cx="4125675" cy="1077218"/>
          </a:xfrm>
          <a:prstGeom prst="rect">
            <a:avLst/>
          </a:prstGeom>
          <a:noFill/>
        </p:spPr>
        <p:txBody>
          <a:bodyPr wrap="square" rtlCol="0">
            <a:spAutoFit/>
          </a:bodyPr>
          <a:lstStyle/>
          <a:p>
            <a:r>
              <a:rPr lang="en-GB" sz="3200" dirty="0" smtClean="0"/>
              <a:t>A record </a:t>
            </a:r>
            <a:r>
              <a:rPr lang="en-GB" sz="3200" dirty="0"/>
              <a:t>is a </a:t>
            </a:r>
            <a:r>
              <a:rPr lang="en-GB" sz="3200" dirty="0" smtClean="0"/>
              <a:t>specified set </a:t>
            </a:r>
            <a:r>
              <a:rPr lang="en-GB" sz="3200" dirty="0"/>
              <a:t>of </a:t>
            </a:r>
            <a:r>
              <a:rPr lang="en-GB" sz="3200" dirty="0" smtClean="0"/>
              <a:t>statements</a:t>
            </a:r>
            <a:endParaRPr lang="en-GB" sz="3200" dirty="0"/>
          </a:p>
        </p:txBody>
      </p:sp>
      <p:sp>
        <p:nvSpPr>
          <p:cNvPr id="6" name="TextBox 5"/>
          <p:cNvSpPr txBox="1"/>
          <p:nvPr/>
        </p:nvSpPr>
        <p:spPr>
          <a:xfrm>
            <a:off x="5220072" y="1628800"/>
            <a:ext cx="3025489" cy="1077218"/>
          </a:xfrm>
          <a:prstGeom prst="rect">
            <a:avLst/>
          </a:prstGeom>
          <a:noFill/>
        </p:spPr>
        <p:txBody>
          <a:bodyPr wrap="square" rtlCol="0">
            <a:spAutoFit/>
          </a:bodyPr>
          <a:lstStyle/>
          <a:p>
            <a:r>
              <a:rPr lang="en-GB" sz="3200" dirty="0" smtClean="0"/>
              <a:t>There is no perfect record</a:t>
            </a:r>
            <a:endParaRPr lang="en-GB" sz="3200" dirty="0"/>
          </a:p>
        </p:txBody>
      </p:sp>
      <p:sp>
        <p:nvSpPr>
          <p:cNvPr id="7" name="TextBox 6"/>
          <p:cNvSpPr txBox="1"/>
          <p:nvPr/>
        </p:nvSpPr>
        <p:spPr>
          <a:xfrm>
            <a:off x="1547664" y="3140968"/>
            <a:ext cx="3025489" cy="2554545"/>
          </a:xfrm>
          <a:prstGeom prst="rect">
            <a:avLst/>
          </a:prstGeom>
          <a:noFill/>
        </p:spPr>
        <p:txBody>
          <a:bodyPr wrap="square" rtlCol="0">
            <a:spAutoFit/>
          </a:bodyPr>
          <a:lstStyle/>
          <a:p>
            <a:r>
              <a:rPr lang="en-GB" sz="3200" dirty="0" smtClean="0"/>
              <a:t>Statements from professionals, users, and machines are all in the mix</a:t>
            </a:r>
            <a:endParaRPr lang="en-GB" sz="3200" dirty="0"/>
          </a:p>
        </p:txBody>
      </p:sp>
      <p:sp>
        <p:nvSpPr>
          <p:cNvPr id="8" name="TextBox 7"/>
          <p:cNvSpPr txBox="1"/>
          <p:nvPr/>
        </p:nvSpPr>
        <p:spPr>
          <a:xfrm>
            <a:off x="5796136" y="4581128"/>
            <a:ext cx="2665449" cy="1569660"/>
          </a:xfrm>
          <a:prstGeom prst="rect">
            <a:avLst/>
          </a:prstGeom>
          <a:noFill/>
        </p:spPr>
        <p:txBody>
          <a:bodyPr wrap="square" rtlCol="0">
            <a:spAutoFit/>
          </a:bodyPr>
          <a:lstStyle/>
          <a:p>
            <a:pPr algn="r"/>
            <a:r>
              <a:rPr lang="en-GB" sz="3200" dirty="0" smtClean="0"/>
              <a:t>From a closed world to an open world</a:t>
            </a:r>
            <a:endParaRPr lang="en-GB" sz="3200" dirty="0"/>
          </a:p>
        </p:txBody>
      </p:sp>
    </p:spTree>
    <p:extLst>
      <p:ext uri="{BB962C8B-B14F-4D97-AF65-F5344CB8AC3E}">
        <p14:creationId xmlns:p14="http://schemas.microsoft.com/office/powerpoint/2010/main" val="26019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32656"/>
            <a:ext cx="5744906" cy="769441"/>
          </a:xfrm>
          <a:prstGeom prst="rect">
            <a:avLst/>
          </a:prstGeom>
          <a:noFill/>
        </p:spPr>
        <p:txBody>
          <a:bodyPr wrap="none" rtlCol="0">
            <a:spAutoFit/>
          </a:bodyPr>
          <a:lstStyle/>
          <a:p>
            <a:r>
              <a:rPr lang="en-GB" sz="4400" dirty="0" smtClean="0">
                <a:solidFill>
                  <a:schemeClr val="tx2"/>
                </a:solidFill>
              </a:rPr>
              <a:t>Semantic web principles</a:t>
            </a:r>
            <a:endParaRPr lang="en-GB" sz="4400" dirty="0">
              <a:solidFill>
                <a:schemeClr val="tx2"/>
              </a:solidFill>
            </a:endParaRPr>
          </a:p>
        </p:txBody>
      </p:sp>
      <p:sp>
        <p:nvSpPr>
          <p:cNvPr id="25" name="TextBox 24"/>
          <p:cNvSpPr txBox="1"/>
          <p:nvPr/>
        </p:nvSpPr>
        <p:spPr>
          <a:xfrm>
            <a:off x="467544" y="1332756"/>
            <a:ext cx="8148513" cy="584775"/>
          </a:xfrm>
          <a:prstGeom prst="rect">
            <a:avLst/>
          </a:prstGeom>
          <a:noFill/>
        </p:spPr>
        <p:txBody>
          <a:bodyPr wrap="none" rtlCol="0">
            <a:spAutoFit/>
          </a:bodyPr>
          <a:lstStyle/>
          <a:p>
            <a:r>
              <a:rPr lang="en-GB" sz="3200" dirty="0" smtClean="0"/>
              <a:t>Anyone can say Anything about Any thing (AAA)</a:t>
            </a:r>
            <a:endParaRPr lang="en-GB" sz="3200" dirty="0"/>
          </a:p>
        </p:txBody>
      </p:sp>
      <p:sp>
        <p:nvSpPr>
          <p:cNvPr id="26" name="TextBox 25"/>
          <p:cNvSpPr txBox="1"/>
          <p:nvPr/>
        </p:nvSpPr>
        <p:spPr>
          <a:xfrm>
            <a:off x="512696" y="3237406"/>
            <a:ext cx="5475730" cy="584775"/>
          </a:xfrm>
          <a:prstGeom prst="rect">
            <a:avLst/>
          </a:prstGeom>
          <a:noFill/>
        </p:spPr>
        <p:txBody>
          <a:bodyPr wrap="none" rtlCol="0">
            <a:spAutoFit/>
          </a:bodyPr>
          <a:lstStyle/>
          <a:p>
            <a:r>
              <a:rPr lang="en-GB" sz="3200" dirty="0" smtClean="0"/>
              <a:t>Open World Assumption (OWA)</a:t>
            </a:r>
            <a:endParaRPr lang="en-GB" sz="3200" dirty="0"/>
          </a:p>
        </p:txBody>
      </p:sp>
      <p:sp>
        <p:nvSpPr>
          <p:cNvPr id="27" name="TextBox 26"/>
          <p:cNvSpPr txBox="1"/>
          <p:nvPr/>
        </p:nvSpPr>
        <p:spPr>
          <a:xfrm>
            <a:off x="1259632" y="2100415"/>
            <a:ext cx="6658161" cy="954107"/>
          </a:xfrm>
          <a:prstGeom prst="rect">
            <a:avLst/>
          </a:prstGeom>
          <a:noFill/>
        </p:spPr>
        <p:txBody>
          <a:bodyPr wrap="square" rtlCol="0">
            <a:spAutoFit/>
          </a:bodyPr>
          <a:lstStyle/>
          <a:p>
            <a:r>
              <a:rPr lang="en-GB" sz="2800" dirty="0" smtClean="0"/>
              <a:t>There is no test for truth, only the detection of contradictory statements.</a:t>
            </a:r>
            <a:endParaRPr lang="en-GB" sz="2800" dirty="0"/>
          </a:p>
        </p:txBody>
      </p:sp>
      <p:sp>
        <p:nvSpPr>
          <p:cNvPr id="28" name="TextBox 27"/>
          <p:cNvSpPr txBox="1"/>
          <p:nvPr/>
        </p:nvSpPr>
        <p:spPr>
          <a:xfrm>
            <a:off x="1259632" y="4005064"/>
            <a:ext cx="7560840" cy="1384995"/>
          </a:xfrm>
          <a:prstGeom prst="rect">
            <a:avLst/>
          </a:prstGeom>
          <a:noFill/>
        </p:spPr>
        <p:txBody>
          <a:bodyPr wrap="square" rtlCol="0">
            <a:spAutoFit/>
          </a:bodyPr>
          <a:lstStyle/>
          <a:p>
            <a:r>
              <a:rPr lang="en-GB" sz="2800" dirty="0" smtClean="0"/>
              <a:t>The absence of a statement is not a statement about absent data; the data may be stated elsewhere or at another time.</a:t>
            </a:r>
            <a:endParaRPr lang="en-GB" sz="2800" dirty="0"/>
          </a:p>
        </p:txBody>
      </p:sp>
    </p:spTree>
    <p:extLst>
      <p:ext uri="{BB962C8B-B14F-4D97-AF65-F5344CB8AC3E}">
        <p14:creationId xmlns:p14="http://schemas.microsoft.com/office/powerpoint/2010/main" val="4088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2873415" cy="769441"/>
          </a:xfrm>
          <a:prstGeom prst="rect">
            <a:avLst/>
          </a:prstGeom>
          <a:noFill/>
        </p:spPr>
        <p:txBody>
          <a:bodyPr wrap="none" rtlCol="0">
            <a:spAutoFit/>
          </a:bodyPr>
          <a:lstStyle/>
          <a:p>
            <a:r>
              <a:rPr lang="en-GB" sz="4400" dirty="0" smtClean="0">
                <a:solidFill>
                  <a:schemeClr val="tx2"/>
                </a:solidFill>
              </a:rPr>
              <a:t>Provenance</a:t>
            </a:r>
            <a:endParaRPr lang="en-GB" sz="4400" dirty="0">
              <a:solidFill>
                <a:schemeClr val="tx2"/>
              </a:solidFill>
            </a:endParaRPr>
          </a:p>
        </p:txBody>
      </p:sp>
      <p:sp>
        <p:nvSpPr>
          <p:cNvPr id="3" name="TextBox 2"/>
          <p:cNvSpPr txBox="1"/>
          <p:nvPr/>
        </p:nvSpPr>
        <p:spPr>
          <a:xfrm>
            <a:off x="4331855" y="349039"/>
            <a:ext cx="4246868" cy="584775"/>
          </a:xfrm>
          <a:prstGeom prst="rect">
            <a:avLst/>
          </a:prstGeom>
          <a:noFill/>
        </p:spPr>
        <p:txBody>
          <a:bodyPr wrap="none" rtlCol="0">
            <a:spAutoFit/>
          </a:bodyPr>
          <a:lstStyle/>
          <a:p>
            <a:r>
              <a:rPr lang="en-GB" sz="3200" dirty="0" smtClean="0"/>
              <a:t>Must be explicitly stated</a:t>
            </a:r>
            <a:endParaRPr lang="en-GB" sz="3200" dirty="0"/>
          </a:p>
        </p:txBody>
      </p:sp>
      <p:sp>
        <p:nvSpPr>
          <p:cNvPr id="4" name="TextBox 3"/>
          <p:cNvSpPr txBox="1"/>
          <p:nvPr/>
        </p:nvSpPr>
        <p:spPr>
          <a:xfrm>
            <a:off x="467544" y="1582634"/>
            <a:ext cx="2713628" cy="584775"/>
          </a:xfrm>
          <a:prstGeom prst="rect">
            <a:avLst/>
          </a:prstGeom>
          <a:noFill/>
        </p:spPr>
        <p:txBody>
          <a:bodyPr wrap="none" rtlCol="0">
            <a:spAutoFit/>
          </a:bodyPr>
          <a:lstStyle/>
          <a:p>
            <a:r>
              <a:rPr lang="en-GB" sz="3200" dirty="0" smtClean="0"/>
              <a:t>Who said that?</a:t>
            </a:r>
            <a:endParaRPr lang="en-GB" sz="3200" dirty="0"/>
          </a:p>
        </p:txBody>
      </p:sp>
      <p:sp>
        <p:nvSpPr>
          <p:cNvPr id="6" name="TextBox 5"/>
          <p:cNvSpPr txBox="1"/>
          <p:nvPr/>
        </p:nvSpPr>
        <p:spPr>
          <a:xfrm>
            <a:off x="5806676" y="1582632"/>
            <a:ext cx="2792046" cy="584775"/>
          </a:xfrm>
          <a:prstGeom prst="rect">
            <a:avLst/>
          </a:prstGeom>
          <a:noFill/>
        </p:spPr>
        <p:txBody>
          <a:bodyPr wrap="none" rtlCol="0">
            <a:spAutoFit/>
          </a:bodyPr>
          <a:lstStyle/>
          <a:p>
            <a:r>
              <a:rPr lang="en-GB" sz="3200" dirty="0" smtClean="0"/>
              <a:t>Meta-metadata</a:t>
            </a:r>
            <a:endParaRPr lang="en-GB" sz="3200" dirty="0"/>
          </a:p>
        </p:txBody>
      </p:sp>
      <p:grpSp>
        <p:nvGrpSpPr>
          <p:cNvPr id="8" name="Group 7"/>
          <p:cNvGrpSpPr/>
          <p:nvPr/>
        </p:nvGrpSpPr>
        <p:grpSpPr>
          <a:xfrm>
            <a:off x="827584" y="2808822"/>
            <a:ext cx="1413886" cy="710887"/>
            <a:chOff x="4492420" y="3540784"/>
            <a:chExt cx="1413886" cy="710887"/>
          </a:xfrm>
        </p:grpSpPr>
        <p:sp>
          <p:nvSpPr>
            <p:cNvPr id="9" name="Oval 8"/>
            <p:cNvSpPr/>
            <p:nvPr/>
          </p:nvSpPr>
          <p:spPr>
            <a:xfrm>
              <a:off x="4492420" y="3540784"/>
              <a:ext cx="1413886" cy="71088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624443" y="3675210"/>
              <a:ext cx="1149841" cy="442035"/>
            </a:xfrm>
            <a:prstGeom prst="rect">
              <a:avLst/>
            </a:prstGeom>
            <a:noFill/>
          </p:spPr>
          <p:txBody>
            <a:bodyPr wrap="square" lIns="36000" tIns="36000" rIns="36000" bIns="36000" rtlCol="0">
              <a:spAutoFit/>
            </a:bodyPr>
            <a:lstStyle/>
            <a:p>
              <a:pPr algn="ctr"/>
              <a:r>
                <a:rPr lang="en-GB" sz="2400" dirty="0" smtClean="0"/>
                <a:t>Person</a:t>
              </a:r>
              <a:endParaRPr lang="en-GB" sz="2400" dirty="0"/>
            </a:p>
          </p:txBody>
        </p:sp>
      </p:grpSp>
      <p:sp>
        <p:nvSpPr>
          <p:cNvPr id="11" name="TextBox 10"/>
          <p:cNvSpPr txBox="1"/>
          <p:nvPr/>
        </p:nvSpPr>
        <p:spPr>
          <a:xfrm>
            <a:off x="4038567" y="2943248"/>
            <a:ext cx="1878068"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a:t>“16 </a:t>
            </a:r>
            <a:r>
              <a:rPr lang="en-GB" sz="2400" dirty="0" smtClean="0"/>
              <a:t>Dec </a:t>
            </a:r>
            <a:r>
              <a:rPr lang="en-GB" sz="2400" dirty="0"/>
              <a:t>1775”</a:t>
            </a:r>
          </a:p>
        </p:txBody>
      </p:sp>
      <p:grpSp>
        <p:nvGrpSpPr>
          <p:cNvPr id="12" name="Group 11"/>
          <p:cNvGrpSpPr/>
          <p:nvPr/>
        </p:nvGrpSpPr>
        <p:grpSpPr>
          <a:xfrm>
            <a:off x="2241470" y="3149203"/>
            <a:ext cx="1797097" cy="380480"/>
            <a:chOff x="2889542" y="3149202"/>
            <a:chExt cx="1797097" cy="380480"/>
          </a:xfrm>
        </p:grpSpPr>
        <p:cxnSp>
          <p:nvCxnSpPr>
            <p:cNvPr id="13" name="Curved Connector 12"/>
            <p:cNvCxnSpPr>
              <a:stCxn id="9" idx="6"/>
              <a:endCxn id="11" idx="1"/>
            </p:cNvCxnSpPr>
            <p:nvPr/>
          </p:nvCxnSpPr>
          <p:spPr>
            <a:xfrm>
              <a:off x="2889542" y="3164265"/>
              <a:ext cx="1797097"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28143" y="3149202"/>
              <a:ext cx="1519894" cy="380480"/>
            </a:xfrm>
            <a:prstGeom prst="rect">
              <a:avLst/>
            </a:prstGeom>
            <a:noFill/>
            <a:ln w="25400">
              <a:noFill/>
            </a:ln>
          </p:spPr>
          <p:txBody>
            <a:bodyPr wrap="none" lIns="36000" tIns="36000" rIns="36000" bIns="36000" rtlCol="0">
              <a:spAutoFit/>
            </a:bodyPr>
            <a:lstStyle/>
            <a:p>
              <a:pPr algn="ctr"/>
              <a:r>
                <a:rPr lang="en-GB" sz="2000" dirty="0" smtClean="0"/>
                <a:t>has birth date</a:t>
              </a:r>
              <a:endParaRPr lang="en-GB" sz="2000" dirty="0"/>
            </a:p>
          </p:txBody>
        </p:sp>
      </p:grpSp>
      <p:sp>
        <p:nvSpPr>
          <p:cNvPr id="17" name="Oval 16"/>
          <p:cNvSpPr/>
          <p:nvPr/>
        </p:nvSpPr>
        <p:spPr>
          <a:xfrm>
            <a:off x="683568" y="2276872"/>
            <a:ext cx="5373307" cy="1891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5772829" y="3222806"/>
            <a:ext cx="1193203" cy="1098127"/>
            <a:chOff x="5832245" y="1862888"/>
            <a:chExt cx="1193203" cy="1098127"/>
          </a:xfrm>
        </p:grpSpPr>
        <p:cxnSp>
          <p:nvCxnSpPr>
            <p:cNvPr id="19" name="Curved Connector 18"/>
            <p:cNvCxnSpPr>
              <a:stCxn id="17" idx="6"/>
              <a:endCxn id="22" idx="2"/>
            </p:cNvCxnSpPr>
            <p:nvPr/>
          </p:nvCxnSpPr>
          <p:spPr>
            <a:xfrm>
              <a:off x="6116291" y="1862888"/>
              <a:ext cx="895870" cy="74268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32245" y="2580535"/>
              <a:ext cx="1193203" cy="380480"/>
            </a:xfrm>
            <a:prstGeom prst="rect">
              <a:avLst/>
            </a:prstGeom>
            <a:noFill/>
            <a:ln w="25400">
              <a:noFill/>
            </a:ln>
          </p:spPr>
          <p:txBody>
            <a:bodyPr wrap="none" lIns="36000" tIns="36000" rIns="36000" bIns="36000" rtlCol="0">
              <a:spAutoFit/>
            </a:bodyPr>
            <a:lstStyle/>
            <a:p>
              <a:pPr algn="ctr"/>
              <a:r>
                <a:rPr lang="en-GB" sz="2000" dirty="0" smtClean="0"/>
                <a:t>has author</a:t>
              </a:r>
              <a:endParaRPr lang="en-GB" sz="2000" dirty="0"/>
            </a:p>
          </p:txBody>
        </p:sp>
      </p:grpSp>
      <p:grpSp>
        <p:nvGrpSpPr>
          <p:cNvPr id="21" name="Group 20"/>
          <p:cNvGrpSpPr/>
          <p:nvPr/>
        </p:nvGrpSpPr>
        <p:grpSpPr>
          <a:xfrm>
            <a:off x="6952745" y="3610046"/>
            <a:ext cx="1413886" cy="710887"/>
            <a:chOff x="4492420" y="3540784"/>
            <a:chExt cx="1413886" cy="710887"/>
          </a:xfrm>
        </p:grpSpPr>
        <p:sp>
          <p:nvSpPr>
            <p:cNvPr id="22" name="Oval 21"/>
            <p:cNvSpPr/>
            <p:nvPr/>
          </p:nvSpPr>
          <p:spPr>
            <a:xfrm>
              <a:off x="4492420" y="3540784"/>
              <a:ext cx="1413886" cy="71088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624443" y="3675210"/>
              <a:ext cx="1149841" cy="442035"/>
            </a:xfrm>
            <a:prstGeom prst="rect">
              <a:avLst/>
            </a:prstGeom>
            <a:noFill/>
          </p:spPr>
          <p:txBody>
            <a:bodyPr wrap="square" lIns="36000" tIns="36000" rIns="36000" bIns="36000" rtlCol="0">
              <a:spAutoFit/>
            </a:bodyPr>
            <a:lstStyle/>
            <a:p>
              <a:pPr algn="ctr"/>
              <a:r>
                <a:rPr lang="en-GB" sz="2400" dirty="0" smtClean="0"/>
                <a:t>Person</a:t>
              </a:r>
              <a:endParaRPr lang="en-GB" sz="2400" dirty="0"/>
            </a:p>
          </p:txBody>
        </p:sp>
      </p:grpSp>
      <p:grpSp>
        <p:nvGrpSpPr>
          <p:cNvPr id="36" name="Group 35"/>
          <p:cNvGrpSpPr/>
          <p:nvPr/>
        </p:nvGrpSpPr>
        <p:grpSpPr>
          <a:xfrm>
            <a:off x="5269973" y="3891680"/>
            <a:ext cx="1450682" cy="1313175"/>
            <a:chOff x="6125700" y="1610772"/>
            <a:chExt cx="1450682" cy="1313175"/>
          </a:xfrm>
        </p:grpSpPr>
        <p:cxnSp>
          <p:nvCxnSpPr>
            <p:cNvPr id="37" name="Curved Connector 36"/>
            <p:cNvCxnSpPr>
              <a:stCxn id="17" idx="5"/>
              <a:endCxn id="40" idx="1"/>
            </p:cNvCxnSpPr>
            <p:nvPr/>
          </p:nvCxnSpPr>
          <p:spPr>
            <a:xfrm rot="16200000" flipH="1">
              <a:off x="6400082" y="1336390"/>
              <a:ext cx="901917" cy="1450682"/>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99176" y="2543467"/>
              <a:ext cx="957241" cy="380480"/>
            </a:xfrm>
            <a:prstGeom prst="rect">
              <a:avLst/>
            </a:prstGeom>
            <a:noFill/>
            <a:ln w="25400">
              <a:noFill/>
            </a:ln>
          </p:spPr>
          <p:txBody>
            <a:bodyPr wrap="none" lIns="36000" tIns="36000" rIns="36000" bIns="36000" rtlCol="0">
              <a:spAutoFit/>
            </a:bodyPr>
            <a:lstStyle/>
            <a:p>
              <a:pPr algn="ctr"/>
              <a:r>
                <a:rPr lang="en-GB" sz="2000" dirty="0" smtClean="0"/>
                <a:t>has date</a:t>
              </a:r>
              <a:endParaRPr lang="en-GB" sz="2000" dirty="0"/>
            </a:p>
          </p:txBody>
        </p:sp>
      </p:grpSp>
      <p:sp>
        <p:nvSpPr>
          <p:cNvPr id="40" name="TextBox 39"/>
          <p:cNvSpPr txBox="1"/>
          <p:nvPr/>
        </p:nvSpPr>
        <p:spPr>
          <a:xfrm>
            <a:off x="6720654" y="4572580"/>
            <a:ext cx="1878068"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“9 Sep 1981”</a:t>
            </a:r>
            <a:endParaRPr lang="en-GB" sz="2400" dirty="0"/>
          </a:p>
        </p:txBody>
      </p:sp>
      <p:grpSp>
        <p:nvGrpSpPr>
          <p:cNvPr id="42" name="Group 41"/>
          <p:cNvGrpSpPr/>
          <p:nvPr/>
        </p:nvGrpSpPr>
        <p:grpSpPr>
          <a:xfrm>
            <a:off x="3370222" y="4168738"/>
            <a:ext cx="3370431" cy="2026386"/>
            <a:chOff x="7643972" y="1353155"/>
            <a:chExt cx="3370431" cy="2026386"/>
          </a:xfrm>
        </p:grpSpPr>
        <p:cxnSp>
          <p:nvCxnSpPr>
            <p:cNvPr id="43" name="Curved Connector 42"/>
            <p:cNvCxnSpPr>
              <a:stCxn id="17" idx="4"/>
              <a:endCxn id="46" idx="2"/>
            </p:cNvCxnSpPr>
            <p:nvPr/>
          </p:nvCxnSpPr>
          <p:spPr>
            <a:xfrm rot="16200000" flipH="1">
              <a:off x="8505527" y="491600"/>
              <a:ext cx="1647321" cy="337043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975267" y="2999061"/>
              <a:ext cx="1002446" cy="380480"/>
            </a:xfrm>
            <a:prstGeom prst="rect">
              <a:avLst/>
            </a:prstGeom>
            <a:noFill/>
            <a:ln w="25400">
              <a:noFill/>
            </a:ln>
          </p:spPr>
          <p:txBody>
            <a:bodyPr wrap="none" lIns="36000" tIns="36000" rIns="36000" bIns="36000" rtlCol="0">
              <a:spAutoFit/>
            </a:bodyPr>
            <a:lstStyle/>
            <a:p>
              <a:pPr algn="ctr"/>
              <a:r>
                <a:rPr lang="en-GB" sz="2000" dirty="0" smtClean="0"/>
                <a:t>has rules</a:t>
              </a:r>
              <a:endParaRPr lang="en-GB" sz="2000" dirty="0"/>
            </a:p>
          </p:txBody>
        </p:sp>
      </p:grpSp>
      <p:grpSp>
        <p:nvGrpSpPr>
          <p:cNvPr id="45" name="Group 44"/>
          <p:cNvGrpSpPr/>
          <p:nvPr/>
        </p:nvGrpSpPr>
        <p:grpSpPr>
          <a:xfrm>
            <a:off x="6740653" y="5266263"/>
            <a:ext cx="1838070" cy="1099593"/>
            <a:chOff x="4492420" y="3540784"/>
            <a:chExt cx="1838070" cy="1099593"/>
          </a:xfrm>
        </p:grpSpPr>
        <p:sp>
          <p:nvSpPr>
            <p:cNvPr id="46" name="Oval 45"/>
            <p:cNvSpPr/>
            <p:nvPr/>
          </p:nvSpPr>
          <p:spPr>
            <a:xfrm>
              <a:off x="4492420" y="3540784"/>
              <a:ext cx="1838070" cy="109959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670026" y="3684897"/>
              <a:ext cx="1482858" cy="811367"/>
            </a:xfrm>
            <a:prstGeom prst="rect">
              <a:avLst/>
            </a:prstGeom>
            <a:noFill/>
          </p:spPr>
          <p:txBody>
            <a:bodyPr wrap="square" lIns="36000" tIns="36000" rIns="36000" bIns="36000" rtlCol="0">
              <a:spAutoFit/>
            </a:bodyPr>
            <a:lstStyle/>
            <a:p>
              <a:pPr algn="ctr"/>
              <a:r>
                <a:rPr lang="en-GB" sz="2400" dirty="0" smtClean="0"/>
                <a:t>Rules of</a:t>
              </a:r>
            </a:p>
            <a:p>
              <a:pPr algn="ctr"/>
              <a:r>
                <a:rPr lang="en-GB" sz="2400" dirty="0" smtClean="0"/>
                <a:t>description</a:t>
              </a:r>
              <a:endParaRPr lang="en-GB" sz="2400" dirty="0"/>
            </a:p>
          </p:txBody>
        </p:sp>
      </p:grpSp>
      <p:sp>
        <p:nvSpPr>
          <p:cNvPr id="53" name="TextBox 52"/>
          <p:cNvSpPr txBox="1"/>
          <p:nvPr/>
        </p:nvSpPr>
        <p:spPr>
          <a:xfrm>
            <a:off x="467544" y="5279988"/>
            <a:ext cx="2365328" cy="1077218"/>
          </a:xfrm>
          <a:prstGeom prst="rect">
            <a:avLst/>
          </a:prstGeom>
          <a:noFill/>
        </p:spPr>
        <p:txBody>
          <a:bodyPr wrap="none" rtlCol="0">
            <a:spAutoFit/>
          </a:bodyPr>
          <a:lstStyle/>
          <a:p>
            <a:r>
              <a:rPr lang="en-GB" sz="3200" dirty="0" smtClean="0"/>
              <a:t>The cluster is</a:t>
            </a:r>
          </a:p>
          <a:p>
            <a:r>
              <a:rPr lang="en-GB" sz="3200" dirty="0"/>
              <a:t>t</a:t>
            </a:r>
            <a:r>
              <a:rPr lang="en-GB" sz="3200" dirty="0" smtClean="0"/>
              <a:t>he context</a:t>
            </a:r>
            <a:endParaRPr lang="en-GB" sz="3200" dirty="0"/>
          </a:p>
        </p:txBody>
      </p:sp>
    </p:spTree>
    <p:extLst>
      <p:ext uri="{BB962C8B-B14F-4D97-AF65-F5344CB8AC3E}">
        <p14:creationId xmlns:p14="http://schemas.microsoft.com/office/powerpoint/2010/main" val="64218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animBg="1"/>
      <p:bldP spid="17" grpId="0" animBg="1"/>
      <p:bldP spid="40"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presentation will journey from the personal view of a librarian </a:t>
            </a:r>
            <a:r>
              <a:rPr lang="en-GB" dirty="0" smtClean="0"/>
              <a:t>on </a:t>
            </a:r>
            <a:r>
              <a:rPr lang="en-GB" dirty="0"/>
              <a:t>archival practice via a description of recent trends in metadata for global information retrieval to a discussion on the impact on local communities of knowledge. On the way it encounters the killer library assistant interview question, Heaney’s model of collections and their metadata, granularity, the Grail of cataloguing, Universal Bibliographic Control, entities and relationships and databases, a sense of place and time, dumbing-up and dumbing-down, and linked data and the Semantic Web. The result is a paradigm shift, from top to bottom, from control to chaos, from global to local. There is no favoured point of view except that of the community, but where in the cloud is the crowd? If there is no centre, where is the edge? How small can big data be? What does it really mean to be forgotten, and who has the right?</a:t>
            </a:r>
          </a:p>
        </p:txBody>
      </p:sp>
    </p:spTree>
    <p:extLst>
      <p:ext uri="{BB962C8B-B14F-4D97-AF65-F5344CB8AC3E}">
        <p14:creationId xmlns:p14="http://schemas.microsoft.com/office/powerpoint/2010/main" val="379136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588224" y="397957"/>
            <a:ext cx="2043160" cy="523220"/>
          </a:xfrm>
          <a:prstGeom prst="rect">
            <a:avLst/>
          </a:prstGeom>
          <a:noFill/>
        </p:spPr>
        <p:txBody>
          <a:bodyPr wrap="square" rtlCol="0">
            <a:spAutoFit/>
          </a:bodyPr>
          <a:lstStyle/>
          <a:p>
            <a:pPr algn="ctr"/>
            <a:r>
              <a:rPr lang="en-GB" sz="2800" dirty="0" smtClean="0"/>
              <a:t>Context</a:t>
            </a:r>
            <a:endParaRPr lang="en-GB" sz="2800" dirty="0"/>
          </a:p>
        </p:txBody>
      </p:sp>
      <p:cxnSp>
        <p:nvCxnSpPr>
          <p:cNvPr id="4" name="Shape 9"/>
          <p:cNvCxnSpPr>
            <a:stCxn id="10" idx="1"/>
            <a:endCxn id="6" idx="3"/>
          </p:cNvCxnSpPr>
          <p:nvPr/>
        </p:nvCxnSpPr>
        <p:spPr>
          <a:xfrm rot="5400000" flipH="1" flipV="1">
            <a:off x="3423854" y="2163255"/>
            <a:ext cx="1035862" cy="1270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3631224" y="1070250"/>
            <a:ext cx="2120640" cy="673741"/>
            <a:chOff x="1629742" y="2657202"/>
            <a:chExt cx="2120640" cy="673741"/>
          </a:xfrm>
        </p:grpSpPr>
        <p:sp>
          <p:nvSpPr>
            <p:cNvPr id="6" name="Oval 5"/>
            <p:cNvSpPr/>
            <p:nvPr/>
          </p:nvSpPr>
          <p:spPr>
            <a:xfrm>
              <a:off x="1629742" y="2657202"/>
              <a:ext cx="2120640"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07222" y="2732462"/>
              <a:ext cx="2043160" cy="523220"/>
            </a:xfrm>
            <a:prstGeom prst="rect">
              <a:avLst/>
            </a:prstGeom>
            <a:noFill/>
          </p:spPr>
          <p:txBody>
            <a:bodyPr wrap="square" rtlCol="0">
              <a:spAutoFit/>
            </a:bodyPr>
            <a:lstStyle/>
            <a:p>
              <a:pPr algn="ctr"/>
              <a:r>
                <a:rPr lang="en-GB" sz="2800" dirty="0" smtClean="0"/>
                <a:t>A Collection</a:t>
              </a:r>
              <a:endParaRPr lang="en-GB" sz="2800" dirty="0"/>
            </a:p>
          </p:txBody>
        </p:sp>
      </p:grpSp>
      <p:grpSp>
        <p:nvGrpSpPr>
          <p:cNvPr id="9" name="Group 35"/>
          <p:cNvGrpSpPr/>
          <p:nvPr/>
        </p:nvGrpSpPr>
        <p:grpSpPr>
          <a:xfrm>
            <a:off x="3631224" y="2582519"/>
            <a:ext cx="2120640" cy="673741"/>
            <a:chOff x="1629742" y="2657202"/>
            <a:chExt cx="2120640" cy="673741"/>
          </a:xfrm>
        </p:grpSpPr>
        <p:sp>
          <p:nvSpPr>
            <p:cNvPr id="10" name="Oval 9"/>
            <p:cNvSpPr/>
            <p:nvPr/>
          </p:nvSpPr>
          <p:spPr>
            <a:xfrm>
              <a:off x="1629742" y="2657202"/>
              <a:ext cx="2120640"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07222" y="2732462"/>
              <a:ext cx="2043160" cy="523220"/>
            </a:xfrm>
            <a:prstGeom prst="rect">
              <a:avLst/>
            </a:prstGeom>
            <a:noFill/>
          </p:spPr>
          <p:txBody>
            <a:bodyPr wrap="square" rtlCol="0">
              <a:spAutoFit/>
            </a:bodyPr>
            <a:lstStyle/>
            <a:p>
              <a:pPr algn="ctr"/>
              <a:r>
                <a:rPr lang="en-GB" sz="2800" dirty="0" smtClean="0"/>
                <a:t>A </a:t>
              </a:r>
              <a:r>
                <a:rPr lang="en-GB" sz="2800" dirty="0" err="1" smtClean="0"/>
                <a:t>Fonds</a:t>
              </a:r>
              <a:endParaRPr lang="en-GB" sz="2800" dirty="0"/>
            </a:p>
          </p:txBody>
        </p:sp>
      </p:grpSp>
      <p:grpSp>
        <p:nvGrpSpPr>
          <p:cNvPr id="12" name="Group 35"/>
          <p:cNvGrpSpPr/>
          <p:nvPr/>
        </p:nvGrpSpPr>
        <p:grpSpPr>
          <a:xfrm>
            <a:off x="3631224" y="4094788"/>
            <a:ext cx="2120640" cy="673741"/>
            <a:chOff x="1629742" y="2657202"/>
            <a:chExt cx="2120640" cy="673741"/>
          </a:xfrm>
        </p:grpSpPr>
        <p:sp>
          <p:nvSpPr>
            <p:cNvPr id="13" name="Oval 12"/>
            <p:cNvSpPr/>
            <p:nvPr/>
          </p:nvSpPr>
          <p:spPr>
            <a:xfrm>
              <a:off x="1629742" y="2657202"/>
              <a:ext cx="2120640"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07222" y="2732462"/>
              <a:ext cx="2043160" cy="523220"/>
            </a:xfrm>
            <a:prstGeom prst="rect">
              <a:avLst/>
            </a:prstGeom>
            <a:noFill/>
          </p:spPr>
          <p:txBody>
            <a:bodyPr wrap="square" rtlCol="0">
              <a:spAutoFit/>
            </a:bodyPr>
            <a:lstStyle/>
            <a:p>
              <a:pPr algn="ctr"/>
              <a:r>
                <a:rPr lang="en-GB" sz="2800" dirty="0" smtClean="0"/>
                <a:t>A Sub-</a:t>
              </a:r>
              <a:r>
                <a:rPr lang="en-GB" sz="2800" dirty="0" err="1" smtClean="0"/>
                <a:t>fonds</a:t>
              </a:r>
              <a:endParaRPr lang="en-GB" sz="2800" dirty="0"/>
            </a:p>
          </p:txBody>
        </p:sp>
      </p:grpSp>
      <p:grpSp>
        <p:nvGrpSpPr>
          <p:cNvPr id="15" name="Group 35"/>
          <p:cNvGrpSpPr/>
          <p:nvPr/>
        </p:nvGrpSpPr>
        <p:grpSpPr>
          <a:xfrm>
            <a:off x="3631224" y="5607056"/>
            <a:ext cx="2120640" cy="673741"/>
            <a:chOff x="1629742" y="2657202"/>
            <a:chExt cx="2120640" cy="673741"/>
          </a:xfrm>
        </p:grpSpPr>
        <p:sp>
          <p:nvSpPr>
            <p:cNvPr id="16" name="Oval 15"/>
            <p:cNvSpPr/>
            <p:nvPr/>
          </p:nvSpPr>
          <p:spPr>
            <a:xfrm>
              <a:off x="1629742" y="2657202"/>
              <a:ext cx="2120640"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707222" y="2732462"/>
              <a:ext cx="2043160" cy="523220"/>
            </a:xfrm>
            <a:prstGeom prst="rect">
              <a:avLst/>
            </a:prstGeom>
            <a:noFill/>
          </p:spPr>
          <p:txBody>
            <a:bodyPr wrap="square" rtlCol="0">
              <a:spAutoFit/>
            </a:bodyPr>
            <a:lstStyle/>
            <a:p>
              <a:pPr algn="ctr"/>
              <a:r>
                <a:rPr lang="en-GB" sz="2800" dirty="0" smtClean="0"/>
                <a:t>An Item</a:t>
              </a:r>
              <a:endParaRPr lang="en-GB" sz="2800" dirty="0"/>
            </a:p>
          </p:txBody>
        </p:sp>
      </p:grpSp>
      <p:cxnSp>
        <p:nvCxnSpPr>
          <p:cNvPr id="20" name="Shape 9"/>
          <p:cNvCxnSpPr>
            <a:stCxn id="13" idx="1"/>
            <a:endCxn id="10" idx="3"/>
          </p:cNvCxnSpPr>
          <p:nvPr/>
        </p:nvCxnSpPr>
        <p:spPr>
          <a:xfrm rot="5400000" flipH="1" flipV="1">
            <a:off x="3423854" y="3675524"/>
            <a:ext cx="1035862" cy="1270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hape 9"/>
          <p:cNvCxnSpPr>
            <a:stCxn id="16" idx="1"/>
            <a:endCxn id="13" idx="3"/>
          </p:cNvCxnSpPr>
          <p:nvPr/>
        </p:nvCxnSpPr>
        <p:spPr>
          <a:xfrm rot="5400000" flipH="1" flipV="1">
            <a:off x="3423855" y="5187793"/>
            <a:ext cx="1035861" cy="1270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05250" y="1651674"/>
            <a:ext cx="3030185" cy="707886"/>
          </a:xfrm>
          <a:prstGeom prst="rect">
            <a:avLst/>
          </a:prstGeom>
          <a:noFill/>
        </p:spPr>
        <p:txBody>
          <a:bodyPr wrap="square" rtlCol="0">
            <a:spAutoFit/>
          </a:bodyPr>
          <a:lstStyle/>
          <a:p>
            <a:pPr algn="ctr"/>
            <a:r>
              <a:rPr lang="en-GB" sz="2000" dirty="0" smtClean="0"/>
              <a:t> </a:t>
            </a:r>
            <a:r>
              <a:rPr lang="en-GB" sz="2000" dirty="0"/>
              <a:t>is </a:t>
            </a:r>
            <a:r>
              <a:rPr lang="en-GB" sz="2000" dirty="0" smtClean="0"/>
              <a:t>part/sub-collection of;</a:t>
            </a:r>
          </a:p>
          <a:p>
            <a:pPr algn="ctr"/>
            <a:r>
              <a:rPr lang="en-GB" sz="2000" dirty="0" smtClean="0"/>
              <a:t>is contained in</a:t>
            </a:r>
            <a:endParaRPr lang="en-GB" sz="2000" dirty="0"/>
          </a:p>
        </p:txBody>
      </p:sp>
      <p:sp>
        <p:nvSpPr>
          <p:cNvPr id="37" name="TextBox 36"/>
          <p:cNvSpPr txBox="1"/>
          <p:nvPr/>
        </p:nvSpPr>
        <p:spPr>
          <a:xfrm>
            <a:off x="5434953" y="1979650"/>
            <a:ext cx="2808312" cy="707886"/>
          </a:xfrm>
          <a:prstGeom prst="rect">
            <a:avLst/>
          </a:prstGeom>
          <a:noFill/>
        </p:spPr>
        <p:txBody>
          <a:bodyPr wrap="square" rtlCol="0">
            <a:spAutoFit/>
          </a:bodyPr>
          <a:lstStyle/>
          <a:p>
            <a:pPr algn="ctr"/>
            <a:r>
              <a:rPr lang="en-GB" sz="2000" dirty="0"/>
              <a:t>h</a:t>
            </a:r>
            <a:r>
              <a:rPr lang="en-GB" sz="2000" dirty="0" smtClean="0"/>
              <a:t>as part/sub-collection;</a:t>
            </a:r>
          </a:p>
          <a:p>
            <a:pPr algn="ctr"/>
            <a:r>
              <a:rPr lang="en-GB" sz="2000" dirty="0" smtClean="0"/>
              <a:t>contains</a:t>
            </a:r>
            <a:endParaRPr lang="en-GB" sz="2000" dirty="0"/>
          </a:p>
        </p:txBody>
      </p:sp>
      <p:sp>
        <p:nvSpPr>
          <p:cNvPr id="38" name="TextBox 37"/>
          <p:cNvSpPr txBox="1"/>
          <p:nvPr/>
        </p:nvSpPr>
        <p:spPr>
          <a:xfrm>
            <a:off x="905250" y="3180999"/>
            <a:ext cx="3030185" cy="707886"/>
          </a:xfrm>
          <a:prstGeom prst="rect">
            <a:avLst/>
          </a:prstGeom>
          <a:noFill/>
        </p:spPr>
        <p:txBody>
          <a:bodyPr wrap="square" rtlCol="0">
            <a:spAutoFit/>
          </a:bodyPr>
          <a:lstStyle/>
          <a:p>
            <a:pPr algn="ctr"/>
            <a:r>
              <a:rPr lang="en-GB" sz="2000" dirty="0" smtClean="0"/>
              <a:t> </a:t>
            </a:r>
            <a:r>
              <a:rPr lang="en-GB" sz="2000" dirty="0"/>
              <a:t>is </a:t>
            </a:r>
            <a:r>
              <a:rPr lang="en-GB" sz="2000" dirty="0" smtClean="0"/>
              <a:t>part/sub-collection of;</a:t>
            </a:r>
          </a:p>
          <a:p>
            <a:pPr algn="ctr"/>
            <a:r>
              <a:rPr lang="en-GB" sz="2000" dirty="0" smtClean="0"/>
              <a:t>is contained in</a:t>
            </a:r>
            <a:endParaRPr lang="en-GB" sz="2000" dirty="0"/>
          </a:p>
        </p:txBody>
      </p:sp>
      <p:sp>
        <p:nvSpPr>
          <p:cNvPr id="39" name="TextBox 38"/>
          <p:cNvSpPr txBox="1"/>
          <p:nvPr/>
        </p:nvSpPr>
        <p:spPr>
          <a:xfrm>
            <a:off x="917955" y="4691950"/>
            <a:ext cx="3030185" cy="707886"/>
          </a:xfrm>
          <a:prstGeom prst="rect">
            <a:avLst/>
          </a:prstGeom>
          <a:noFill/>
        </p:spPr>
        <p:txBody>
          <a:bodyPr wrap="square" rtlCol="0">
            <a:spAutoFit/>
          </a:bodyPr>
          <a:lstStyle/>
          <a:p>
            <a:pPr algn="ctr"/>
            <a:r>
              <a:rPr lang="en-GB" sz="2000" dirty="0" smtClean="0"/>
              <a:t> </a:t>
            </a:r>
            <a:r>
              <a:rPr lang="en-GB" sz="2000" dirty="0"/>
              <a:t>is </a:t>
            </a:r>
            <a:r>
              <a:rPr lang="en-GB" sz="2000" dirty="0" smtClean="0"/>
              <a:t>part/sub-collection of;</a:t>
            </a:r>
          </a:p>
          <a:p>
            <a:pPr algn="ctr"/>
            <a:r>
              <a:rPr lang="en-GB" sz="2000" dirty="0" smtClean="0"/>
              <a:t>is contained in</a:t>
            </a:r>
            <a:endParaRPr lang="en-GB" sz="2000" dirty="0"/>
          </a:p>
        </p:txBody>
      </p:sp>
      <p:cxnSp>
        <p:nvCxnSpPr>
          <p:cNvPr id="54" name="Shape 9"/>
          <p:cNvCxnSpPr>
            <a:stCxn id="6" idx="5"/>
            <a:endCxn id="10" idx="7"/>
          </p:cNvCxnSpPr>
          <p:nvPr/>
        </p:nvCxnSpPr>
        <p:spPr>
          <a:xfrm rot="5400000">
            <a:off x="4923372" y="2163255"/>
            <a:ext cx="1035862" cy="1270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hape 9"/>
          <p:cNvCxnSpPr>
            <a:stCxn id="13" idx="5"/>
          </p:cNvCxnSpPr>
          <p:nvPr/>
        </p:nvCxnSpPr>
        <p:spPr>
          <a:xfrm rot="16200000" flipH="1">
            <a:off x="4923374" y="5187790"/>
            <a:ext cx="1042212" cy="6355"/>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hape 9"/>
          <p:cNvCxnSpPr>
            <a:stCxn id="10" idx="5"/>
          </p:cNvCxnSpPr>
          <p:nvPr/>
        </p:nvCxnSpPr>
        <p:spPr>
          <a:xfrm rot="16200000" flipH="1">
            <a:off x="4938251" y="3660645"/>
            <a:ext cx="1012457" cy="6352"/>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434953" y="3444800"/>
            <a:ext cx="2808312" cy="707886"/>
          </a:xfrm>
          <a:prstGeom prst="rect">
            <a:avLst/>
          </a:prstGeom>
          <a:noFill/>
        </p:spPr>
        <p:txBody>
          <a:bodyPr wrap="square" rtlCol="0">
            <a:spAutoFit/>
          </a:bodyPr>
          <a:lstStyle/>
          <a:p>
            <a:pPr algn="ctr"/>
            <a:r>
              <a:rPr lang="en-GB" sz="2000" dirty="0"/>
              <a:t>h</a:t>
            </a:r>
            <a:r>
              <a:rPr lang="en-GB" sz="2000" dirty="0" smtClean="0"/>
              <a:t>as part/sub-collection;</a:t>
            </a:r>
          </a:p>
          <a:p>
            <a:pPr algn="ctr"/>
            <a:r>
              <a:rPr lang="en-GB" sz="2000" dirty="0" smtClean="0"/>
              <a:t>contains</a:t>
            </a:r>
            <a:endParaRPr lang="en-GB" sz="2000" dirty="0"/>
          </a:p>
        </p:txBody>
      </p:sp>
      <p:sp>
        <p:nvSpPr>
          <p:cNvPr id="67" name="TextBox 66"/>
          <p:cNvSpPr txBox="1"/>
          <p:nvPr/>
        </p:nvSpPr>
        <p:spPr>
          <a:xfrm>
            <a:off x="5447658" y="4974430"/>
            <a:ext cx="2808312" cy="707886"/>
          </a:xfrm>
          <a:prstGeom prst="rect">
            <a:avLst/>
          </a:prstGeom>
          <a:noFill/>
        </p:spPr>
        <p:txBody>
          <a:bodyPr wrap="square" rtlCol="0">
            <a:spAutoFit/>
          </a:bodyPr>
          <a:lstStyle/>
          <a:p>
            <a:pPr algn="ctr"/>
            <a:r>
              <a:rPr lang="en-GB" sz="2000" dirty="0"/>
              <a:t>h</a:t>
            </a:r>
            <a:r>
              <a:rPr lang="en-GB" sz="2000" dirty="0" smtClean="0"/>
              <a:t>as part/sub-collection;</a:t>
            </a:r>
          </a:p>
          <a:p>
            <a:pPr algn="ctr"/>
            <a:r>
              <a:rPr lang="en-GB" sz="2000" dirty="0" smtClean="0"/>
              <a:t>contains</a:t>
            </a:r>
            <a:endParaRPr lang="en-GB" sz="2000" dirty="0"/>
          </a:p>
        </p:txBody>
      </p:sp>
      <p:sp>
        <p:nvSpPr>
          <p:cNvPr id="68" name="TextBox 67"/>
          <p:cNvSpPr txBox="1"/>
          <p:nvPr/>
        </p:nvSpPr>
        <p:spPr>
          <a:xfrm>
            <a:off x="938166" y="378720"/>
            <a:ext cx="2043160" cy="523220"/>
          </a:xfrm>
          <a:prstGeom prst="rect">
            <a:avLst/>
          </a:prstGeom>
          <a:noFill/>
        </p:spPr>
        <p:txBody>
          <a:bodyPr wrap="square" rtlCol="0">
            <a:spAutoFit/>
          </a:bodyPr>
          <a:lstStyle/>
          <a:p>
            <a:pPr algn="ctr"/>
            <a:r>
              <a:rPr lang="en-GB" sz="2800" dirty="0" smtClean="0"/>
              <a:t>Aggregation</a:t>
            </a:r>
            <a:endParaRPr lang="en-GB" sz="2800" dirty="0"/>
          </a:p>
        </p:txBody>
      </p:sp>
      <p:cxnSp>
        <p:nvCxnSpPr>
          <p:cNvPr id="29" name="Shape 9"/>
          <p:cNvCxnSpPr>
            <a:stCxn id="16" idx="6"/>
            <a:endCxn id="33" idx="2"/>
          </p:cNvCxnSpPr>
          <p:nvPr/>
        </p:nvCxnSpPr>
        <p:spPr>
          <a:xfrm>
            <a:off x="5751864" y="5943927"/>
            <a:ext cx="632912" cy="17712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84776" y="5784177"/>
            <a:ext cx="2120640" cy="673741"/>
            <a:chOff x="6384776" y="5784177"/>
            <a:chExt cx="2120640" cy="673741"/>
          </a:xfrm>
        </p:grpSpPr>
        <p:sp>
          <p:nvSpPr>
            <p:cNvPr id="33" name="Oval 32"/>
            <p:cNvSpPr/>
            <p:nvPr/>
          </p:nvSpPr>
          <p:spPr>
            <a:xfrm>
              <a:off x="6384776" y="5784177"/>
              <a:ext cx="2120640" cy="673741"/>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423516" y="5797882"/>
              <a:ext cx="2043160" cy="646331"/>
            </a:xfrm>
            <a:prstGeom prst="rect">
              <a:avLst/>
            </a:prstGeom>
            <a:noFill/>
          </p:spPr>
          <p:txBody>
            <a:bodyPr wrap="square" rtlCol="0">
              <a:spAutoFit/>
            </a:bodyPr>
            <a:lstStyle/>
            <a:p>
              <a:pPr algn="ctr"/>
              <a:r>
                <a:rPr lang="en-GB" dirty="0" smtClean="0"/>
                <a:t>Digital</a:t>
              </a:r>
            </a:p>
            <a:p>
              <a:pPr algn="ctr"/>
              <a:r>
                <a:rPr lang="en-GB" dirty="0" smtClean="0"/>
                <a:t>surrogate</a:t>
              </a:r>
              <a:endParaRPr lang="en-GB" dirty="0"/>
            </a:p>
          </p:txBody>
        </p:sp>
      </p:grpSp>
    </p:spTree>
    <p:extLst>
      <p:ext uri="{BB962C8B-B14F-4D97-AF65-F5344CB8AC3E}">
        <p14:creationId xmlns:p14="http://schemas.microsoft.com/office/powerpoint/2010/main" val="4797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0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38" grpId="0"/>
      <p:bldP spid="39" grpId="0"/>
      <p:bldP spid="66"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6133987" cy="769441"/>
          </a:xfrm>
          <a:prstGeom prst="rect">
            <a:avLst/>
          </a:prstGeom>
          <a:noFill/>
        </p:spPr>
        <p:txBody>
          <a:bodyPr wrap="none" rtlCol="0">
            <a:spAutoFit/>
          </a:bodyPr>
          <a:lstStyle/>
          <a:p>
            <a:r>
              <a:rPr lang="en-GB" sz="4400" dirty="0" smtClean="0">
                <a:solidFill>
                  <a:schemeClr val="tx2"/>
                </a:solidFill>
              </a:rPr>
              <a:t>No favoured point of view</a:t>
            </a:r>
            <a:endParaRPr lang="en-GB" sz="4400" dirty="0">
              <a:solidFill>
                <a:schemeClr val="tx2"/>
              </a:solidFill>
            </a:endParaRPr>
          </a:p>
        </p:txBody>
      </p:sp>
      <p:sp>
        <p:nvSpPr>
          <p:cNvPr id="3" name="TextBox 2"/>
          <p:cNvSpPr txBox="1"/>
          <p:nvPr/>
        </p:nvSpPr>
        <p:spPr>
          <a:xfrm>
            <a:off x="628712" y="1283245"/>
            <a:ext cx="3025489" cy="1077218"/>
          </a:xfrm>
          <a:prstGeom prst="rect">
            <a:avLst/>
          </a:prstGeom>
          <a:noFill/>
        </p:spPr>
        <p:txBody>
          <a:bodyPr wrap="square" rtlCol="0">
            <a:spAutoFit/>
          </a:bodyPr>
          <a:lstStyle/>
          <a:p>
            <a:r>
              <a:rPr lang="en-GB" sz="3200" dirty="0" smtClean="0"/>
              <a:t>There is no centre or edge</a:t>
            </a:r>
            <a:endParaRPr lang="en-GB" sz="3200" dirty="0"/>
          </a:p>
        </p:txBody>
      </p:sp>
      <p:sp>
        <p:nvSpPr>
          <p:cNvPr id="4" name="TextBox 3"/>
          <p:cNvSpPr txBox="1"/>
          <p:nvPr/>
        </p:nvSpPr>
        <p:spPr>
          <a:xfrm>
            <a:off x="4750516" y="2708920"/>
            <a:ext cx="3025489" cy="1077218"/>
          </a:xfrm>
          <a:prstGeom prst="rect">
            <a:avLst/>
          </a:prstGeom>
          <a:noFill/>
        </p:spPr>
        <p:txBody>
          <a:bodyPr wrap="square" rtlCol="0">
            <a:spAutoFit/>
          </a:bodyPr>
          <a:lstStyle/>
          <a:p>
            <a:r>
              <a:rPr lang="en-GB" sz="3200" dirty="0" smtClean="0"/>
              <a:t>Regions of dense or sparse links</a:t>
            </a:r>
            <a:endParaRPr lang="en-GB" sz="3200" dirty="0"/>
          </a:p>
        </p:txBody>
      </p:sp>
      <p:sp>
        <p:nvSpPr>
          <p:cNvPr id="5" name="TextBox 4"/>
          <p:cNvSpPr txBox="1"/>
          <p:nvPr/>
        </p:nvSpPr>
        <p:spPr>
          <a:xfrm>
            <a:off x="4764949" y="4653136"/>
            <a:ext cx="3025489" cy="1569660"/>
          </a:xfrm>
          <a:prstGeom prst="rect">
            <a:avLst/>
          </a:prstGeom>
          <a:noFill/>
        </p:spPr>
        <p:txBody>
          <a:bodyPr wrap="square" rtlCol="0">
            <a:spAutoFit/>
          </a:bodyPr>
          <a:lstStyle/>
          <a:p>
            <a:r>
              <a:rPr lang="en-GB" sz="3200" dirty="0" smtClean="0"/>
              <a:t>Link attractors:</a:t>
            </a:r>
          </a:p>
          <a:p>
            <a:r>
              <a:rPr lang="en-GB" sz="3200" dirty="0" smtClean="0"/>
              <a:t>Trust, coverage, availability</a:t>
            </a:r>
            <a:endParaRPr lang="en-GB" sz="3200" dirty="0"/>
          </a:p>
        </p:txBody>
      </p:sp>
      <p:sp>
        <p:nvSpPr>
          <p:cNvPr id="6" name="TextBox 5"/>
          <p:cNvSpPr txBox="1"/>
          <p:nvPr/>
        </p:nvSpPr>
        <p:spPr>
          <a:xfrm>
            <a:off x="4764950" y="1283245"/>
            <a:ext cx="3456384" cy="1077218"/>
          </a:xfrm>
          <a:prstGeom prst="rect">
            <a:avLst/>
          </a:prstGeom>
          <a:noFill/>
        </p:spPr>
        <p:txBody>
          <a:bodyPr wrap="square" rtlCol="0">
            <a:spAutoFit/>
          </a:bodyPr>
          <a:lstStyle/>
          <a:p>
            <a:r>
              <a:rPr lang="en-GB" sz="3200" dirty="0" smtClean="0"/>
              <a:t>Start anywhere and follow the links</a:t>
            </a:r>
            <a:endParaRPr lang="en-GB" sz="3200" dirty="0"/>
          </a:p>
        </p:txBody>
      </p:sp>
      <p:sp>
        <p:nvSpPr>
          <p:cNvPr id="7" name="TextBox 6"/>
          <p:cNvSpPr txBox="1"/>
          <p:nvPr/>
        </p:nvSpPr>
        <p:spPr>
          <a:xfrm>
            <a:off x="614278" y="2708920"/>
            <a:ext cx="3025489" cy="1569660"/>
          </a:xfrm>
          <a:prstGeom prst="rect">
            <a:avLst/>
          </a:prstGeom>
          <a:noFill/>
        </p:spPr>
        <p:txBody>
          <a:bodyPr wrap="square" rtlCol="0">
            <a:spAutoFit/>
          </a:bodyPr>
          <a:lstStyle/>
          <a:p>
            <a:r>
              <a:rPr lang="en-GB" sz="3200" dirty="0" smtClean="0"/>
              <a:t>Everything can be connected to everything</a:t>
            </a:r>
            <a:endParaRPr lang="en-GB" sz="3200" dirty="0"/>
          </a:p>
        </p:txBody>
      </p:sp>
      <p:sp>
        <p:nvSpPr>
          <p:cNvPr id="8" name="TextBox 7"/>
          <p:cNvSpPr txBox="1"/>
          <p:nvPr/>
        </p:nvSpPr>
        <p:spPr>
          <a:xfrm>
            <a:off x="628712" y="4653136"/>
            <a:ext cx="2873089" cy="1077218"/>
          </a:xfrm>
          <a:prstGeom prst="rect">
            <a:avLst/>
          </a:prstGeom>
          <a:noFill/>
        </p:spPr>
        <p:txBody>
          <a:bodyPr wrap="square" rtlCol="0">
            <a:spAutoFit/>
          </a:bodyPr>
          <a:lstStyle/>
          <a:p>
            <a:r>
              <a:rPr lang="en-GB" sz="3200" dirty="0" smtClean="0"/>
              <a:t>6 degrees of Kevin Bacon</a:t>
            </a:r>
            <a:endParaRPr lang="en-GB" sz="3200" dirty="0"/>
          </a:p>
        </p:txBody>
      </p:sp>
    </p:spTree>
    <p:extLst>
      <p:ext uri="{BB962C8B-B14F-4D97-AF65-F5344CB8AC3E}">
        <p14:creationId xmlns:p14="http://schemas.microsoft.com/office/powerpoint/2010/main" val="32314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11" y="836712"/>
            <a:ext cx="7086979" cy="5849850"/>
          </a:xfrm>
          <a:prstGeom prst="rect">
            <a:avLst/>
          </a:prstGeom>
        </p:spPr>
      </p:pic>
      <p:sp>
        <p:nvSpPr>
          <p:cNvPr id="3" name="TextBox 2"/>
          <p:cNvSpPr txBox="1"/>
          <p:nvPr/>
        </p:nvSpPr>
        <p:spPr>
          <a:xfrm>
            <a:off x="1098193" y="242750"/>
            <a:ext cx="6938503" cy="584775"/>
          </a:xfrm>
          <a:prstGeom prst="rect">
            <a:avLst/>
          </a:prstGeom>
          <a:noFill/>
        </p:spPr>
        <p:txBody>
          <a:bodyPr wrap="none" rtlCol="0">
            <a:spAutoFit/>
          </a:bodyPr>
          <a:lstStyle/>
          <a:p>
            <a:r>
              <a:rPr lang="en-GB" sz="3200" dirty="0" smtClean="0"/>
              <a:t>Collection-level entities in the LOD cloud</a:t>
            </a:r>
            <a:endParaRPr lang="en-GB" sz="3200" dirty="0"/>
          </a:p>
        </p:txBody>
      </p:sp>
    </p:spTree>
    <p:extLst>
      <p:ext uri="{BB962C8B-B14F-4D97-AF65-F5344CB8AC3E}">
        <p14:creationId xmlns:p14="http://schemas.microsoft.com/office/powerpoint/2010/main" val="1223079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3088859" cy="769441"/>
          </a:xfrm>
          <a:prstGeom prst="rect">
            <a:avLst/>
          </a:prstGeom>
          <a:noFill/>
        </p:spPr>
        <p:txBody>
          <a:bodyPr wrap="none" rtlCol="0">
            <a:spAutoFit/>
          </a:bodyPr>
          <a:lstStyle/>
          <a:p>
            <a:r>
              <a:rPr lang="en-GB" sz="4400" dirty="0" smtClean="0">
                <a:solidFill>
                  <a:schemeClr val="tx2"/>
                </a:solidFill>
              </a:rPr>
              <a:t>Missing links</a:t>
            </a:r>
            <a:endParaRPr lang="en-GB" sz="4400" dirty="0">
              <a:solidFill>
                <a:schemeClr val="tx2"/>
              </a:solidFill>
            </a:endParaRPr>
          </a:p>
        </p:txBody>
      </p:sp>
      <p:sp>
        <p:nvSpPr>
          <p:cNvPr id="3" name="Oval 2"/>
          <p:cNvSpPr/>
          <p:nvPr/>
        </p:nvSpPr>
        <p:spPr>
          <a:xfrm>
            <a:off x="1391716" y="1830154"/>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urved Connector 4"/>
          <p:cNvCxnSpPr>
            <a:stCxn id="12" idx="3"/>
            <a:endCxn id="10" idx="6"/>
          </p:cNvCxnSpPr>
          <p:nvPr/>
        </p:nvCxnSpPr>
        <p:spPr>
          <a:xfrm rot="5400000">
            <a:off x="5085012" y="1424275"/>
            <a:ext cx="507123" cy="98435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979712" y="3888504"/>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625581" y="4212540"/>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364088" y="3933056"/>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838283" y="1845978"/>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310257" y="2962282"/>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683115" y="1109727"/>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urved Connector 12"/>
          <p:cNvCxnSpPr>
            <a:stCxn id="3" idx="6"/>
            <a:endCxn id="10" idx="2"/>
          </p:cNvCxnSpPr>
          <p:nvPr/>
        </p:nvCxnSpPr>
        <p:spPr>
          <a:xfrm>
            <a:off x="2399828" y="2154190"/>
            <a:ext cx="1438455" cy="1582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3" idx="4"/>
            <a:endCxn id="7" idx="0"/>
          </p:cNvCxnSpPr>
          <p:nvPr/>
        </p:nvCxnSpPr>
        <p:spPr>
          <a:xfrm rot="16200000" flipH="1">
            <a:off x="1484631" y="2889367"/>
            <a:ext cx="1410278" cy="58799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7" idx="6"/>
            <a:endCxn id="8" idx="2"/>
          </p:cNvCxnSpPr>
          <p:nvPr/>
        </p:nvCxnSpPr>
        <p:spPr>
          <a:xfrm>
            <a:off x="2987824" y="4212540"/>
            <a:ext cx="637757" cy="32403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8" idx="6"/>
            <a:endCxn id="9" idx="2"/>
          </p:cNvCxnSpPr>
          <p:nvPr/>
        </p:nvCxnSpPr>
        <p:spPr>
          <a:xfrm flipV="1">
            <a:off x="4633693" y="4257092"/>
            <a:ext cx="730395" cy="27948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9" idx="6"/>
            <a:endCxn id="11" idx="4"/>
          </p:cNvCxnSpPr>
          <p:nvPr/>
        </p:nvCxnSpPr>
        <p:spPr>
          <a:xfrm flipV="1">
            <a:off x="6372200" y="3610354"/>
            <a:ext cx="1442113" cy="646738"/>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1" idx="0"/>
            <a:endCxn id="12" idx="6"/>
          </p:cNvCxnSpPr>
          <p:nvPr/>
        </p:nvCxnSpPr>
        <p:spPr>
          <a:xfrm rot="16200000" flipV="1">
            <a:off x="6488511" y="1636480"/>
            <a:ext cx="1528519" cy="1123086"/>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27715" y="1877626"/>
            <a:ext cx="397866" cy="584775"/>
          </a:xfrm>
          <a:prstGeom prst="rect">
            <a:avLst/>
          </a:prstGeom>
          <a:noFill/>
        </p:spPr>
        <p:txBody>
          <a:bodyPr wrap="none" rtlCol="0">
            <a:spAutoFit/>
          </a:bodyPr>
          <a:lstStyle/>
          <a:p>
            <a:r>
              <a:rPr lang="en-GB" sz="3200" dirty="0" smtClean="0">
                <a:solidFill>
                  <a:srgbClr val="FF0000"/>
                </a:solidFill>
              </a:rPr>
              <a:t>X</a:t>
            </a:r>
            <a:endParaRPr lang="en-GB" sz="3200" dirty="0">
              <a:solidFill>
                <a:srgbClr val="FF0000"/>
              </a:solidFill>
            </a:endParaRPr>
          </a:p>
        </p:txBody>
      </p:sp>
      <p:grpSp>
        <p:nvGrpSpPr>
          <p:cNvPr id="47" name="Group 46"/>
          <p:cNvGrpSpPr/>
          <p:nvPr/>
        </p:nvGrpSpPr>
        <p:grpSpPr>
          <a:xfrm>
            <a:off x="4402509" y="2919678"/>
            <a:ext cx="1008112" cy="648072"/>
            <a:chOff x="4402509" y="2919678"/>
            <a:chExt cx="1008112" cy="648072"/>
          </a:xfrm>
        </p:grpSpPr>
        <p:sp>
          <p:nvSpPr>
            <p:cNvPr id="35" name="Oval 34"/>
            <p:cNvSpPr/>
            <p:nvPr/>
          </p:nvSpPr>
          <p:spPr>
            <a:xfrm>
              <a:off x="4402509" y="2919678"/>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4717763" y="2951326"/>
              <a:ext cx="375424" cy="584775"/>
            </a:xfrm>
            <a:prstGeom prst="rect">
              <a:avLst/>
            </a:prstGeom>
            <a:noFill/>
          </p:spPr>
          <p:txBody>
            <a:bodyPr wrap="none" rtlCol="0">
              <a:spAutoFit/>
            </a:bodyPr>
            <a:lstStyle/>
            <a:p>
              <a:r>
                <a:rPr lang="en-GB" sz="3200" dirty="0" smtClean="0"/>
                <a:t>?</a:t>
              </a:r>
              <a:endParaRPr lang="en-GB" sz="3200" dirty="0"/>
            </a:p>
          </p:txBody>
        </p:sp>
      </p:grpSp>
      <p:sp>
        <p:nvSpPr>
          <p:cNvPr id="45" name="TextBox 44"/>
          <p:cNvSpPr txBox="1"/>
          <p:nvPr/>
        </p:nvSpPr>
        <p:spPr>
          <a:xfrm>
            <a:off x="2103669" y="5117769"/>
            <a:ext cx="5485452" cy="584775"/>
          </a:xfrm>
          <a:prstGeom prst="rect">
            <a:avLst/>
          </a:prstGeom>
          <a:noFill/>
        </p:spPr>
        <p:txBody>
          <a:bodyPr wrap="square" rtlCol="0">
            <a:spAutoFit/>
          </a:bodyPr>
          <a:lstStyle/>
          <a:p>
            <a:r>
              <a:rPr lang="en-GB" sz="3200" dirty="0" smtClean="0"/>
              <a:t>To be forgotten (?) = 0 links</a:t>
            </a:r>
            <a:endParaRPr lang="en-GB" sz="3200" dirty="0"/>
          </a:p>
        </p:txBody>
      </p:sp>
      <p:sp>
        <p:nvSpPr>
          <p:cNvPr id="46" name="TextBox 45"/>
          <p:cNvSpPr txBox="1"/>
          <p:nvPr/>
        </p:nvSpPr>
        <p:spPr>
          <a:xfrm>
            <a:off x="2189770" y="5702544"/>
            <a:ext cx="4662880" cy="584775"/>
          </a:xfrm>
          <a:prstGeom prst="rect">
            <a:avLst/>
          </a:prstGeom>
          <a:noFill/>
        </p:spPr>
        <p:txBody>
          <a:bodyPr wrap="none" rtlCol="0">
            <a:spAutoFit/>
          </a:bodyPr>
          <a:lstStyle/>
          <a:p>
            <a:r>
              <a:rPr lang="en-GB" sz="3200" dirty="0" smtClean="0"/>
              <a:t> </a:t>
            </a:r>
            <a:r>
              <a:rPr lang="en-GB" sz="3200" b="1" dirty="0" smtClean="0">
                <a:sym typeface="Symbol"/>
              </a:rPr>
              <a:t></a:t>
            </a:r>
            <a:r>
              <a:rPr lang="en-GB" sz="3200" dirty="0" smtClean="0">
                <a:sym typeface="Symbol"/>
              </a:rPr>
              <a:t> </a:t>
            </a:r>
            <a:r>
              <a:rPr lang="en-GB" sz="3200" dirty="0" smtClean="0"/>
              <a:t>degrees of Kevin Bacon!</a:t>
            </a:r>
            <a:endParaRPr lang="en-GB" sz="3200" dirty="0"/>
          </a:p>
        </p:txBody>
      </p:sp>
    </p:spTree>
    <p:extLst>
      <p:ext uri="{BB962C8B-B14F-4D97-AF65-F5344CB8AC3E}">
        <p14:creationId xmlns:p14="http://schemas.microsoft.com/office/powerpoint/2010/main" val="1731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childTnLst>
                          </p:cTn>
                        </p:par>
                        <p:par>
                          <p:cTn id="54" fill="hold">
                            <p:stCondLst>
                              <p:cond delay="80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childTnLst>
                                </p:cTn>
                              </p:par>
                            </p:childTnLst>
                          </p:cTn>
                        </p:par>
                        <p:par>
                          <p:cTn id="58" fill="hold">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par>
                          <p:cTn id="62" fill="hold">
                            <p:stCondLst>
                              <p:cond delay="10000"/>
                            </p:stCondLst>
                            <p:childTnLst>
                              <p:par>
                                <p:cTn id="63" presetID="10"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3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4350871" cy="769441"/>
          </a:xfrm>
          <a:prstGeom prst="rect">
            <a:avLst/>
          </a:prstGeom>
          <a:noFill/>
        </p:spPr>
        <p:txBody>
          <a:bodyPr wrap="none" rtlCol="0">
            <a:spAutoFit/>
          </a:bodyPr>
          <a:lstStyle/>
          <a:p>
            <a:r>
              <a:rPr lang="en-GB" sz="4400" dirty="0" smtClean="0">
                <a:solidFill>
                  <a:schemeClr val="tx2"/>
                </a:solidFill>
              </a:rPr>
              <a:t>Community issues</a:t>
            </a:r>
            <a:endParaRPr lang="en-GB" sz="4400" dirty="0">
              <a:solidFill>
                <a:schemeClr val="tx2"/>
              </a:solidFill>
            </a:endParaRPr>
          </a:p>
        </p:txBody>
      </p:sp>
      <p:sp>
        <p:nvSpPr>
          <p:cNvPr id="3" name="TextBox 2"/>
          <p:cNvSpPr txBox="1"/>
          <p:nvPr/>
        </p:nvSpPr>
        <p:spPr>
          <a:xfrm>
            <a:off x="548701" y="1358334"/>
            <a:ext cx="4519352" cy="584775"/>
          </a:xfrm>
          <a:prstGeom prst="rect">
            <a:avLst/>
          </a:prstGeom>
          <a:noFill/>
        </p:spPr>
        <p:txBody>
          <a:bodyPr wrap="square" rtlCol="0">
            <a:spAutoFit/>
          </a:bodyPr>
          <a:lstStyle/>
          <a:p>
            <a:r>
              <a:rPr lang="en-GB" sz="3200" dirty="0" smtClean="0"/>
              <a:t>Don’t be dumb(</a:t>
            </a:r>
            <a:r>
              <a:rPr lang="en-GB" sz="3200" dirty="0" err="1" smtClean="0"/>
              <a:t>ed</a:t>
            </a:r>
            <a:r>
              <a:rPr lang="en-GB" sz="3200" dirty="0" smtClean="0"/>
              <a:t>-down)</a:t>
            </a:r>
            <a:endParaRPr lang="en-GB" sz="3200" dirty="0"/>
          </a:p>
        </p:txBody>
      </p:sp>
      <p:sp>
        <p:nvSpPr>
          <p:cNvPr id="4" name="TextBox 3"/>
          <p:cNvSpPr txBox="1"/>
          <p:nvPr/>
        </p:nvSpPr>
        <p:spPr>
          <a:xfrm>
            <a:off x="548701" y="2088593"/>
            <a:ext cx="7632848" cy="584775"/>
          </a:xfrm>
          <a:prstGeom prst="rect">
            <a:avLst/>
          </a:prstGeom>
          <a:noFill/>
        </p:spPr>
        <p:txBody>
          <a:bodyPr wrap="square" rtlCol="0">
            <a:spAutoFit/>
          </a:bodyPr>
          <a:lstStyle/>
          <a:p>
            <a:r>
              <a:rPr lang="en-GB" sz="3200" dirty="0" smtClean="0"/>
              <a:t>Use local schema representing the local </a:t>
            </a:r>
            <a:r>
              <a:rPr lang="en-GB" sz="3200" dirty="0" err="1" smtClean="0"/>
              <a:t>pov</a:t>
            </a:r>
            <a:endParaRPr lang="en-GB" sz="3200" dirty="0"/>
          </a:p>
        </p:txBody>
      </p:sp>
      <p:sp>
        <p:nvSpPr>
          <p:cNvPr id="5" name="TextBox 4"/>
          <p:cNvSpPr txBox="1"/>
          <p:nvPr/>
        </p:nvSpPr>
        <p:spPr>
          <a:xfrm>
            <a:off x="548701" y="3549111"/>
            <a:ext cx="6991914" cy="584775"/>
          </a:xfrm>
          <a:prstGeom prst="rect">
            <a:avLst/>
          </a:prstGeom>
          <a:noFill/>
        </p:spPr>
        <p:txBody>
          <a:bodyPr wrap="none" rtlCol="0">
            <a:spAutoFit/>
          </a:bodyPr>
          <a:lstStyle/>
          <a:p>
            <a:r>
              <a:rPr lang="en-GB" sz="3200" dirty="0" smtClean="0"/>
              <a:t>Use semantic maps, not data cross-walks</a:t>
            </a:r>
            <a:endParaRPr lang="en-GB" sz="3200" dirty="0"/>
          </a:p>
        </p:txBody>
      </p:sp>
      <p:sp>
        <p:nvSpPr>
          <p:cNvPr id="6" name="TextBox 5"/>
          <p:cNvSpPr txBox="1"/>
          <p:nvPr/>
        </p:nvSpPr>
        <p:spPr>
          <a:xfrm>
            <a:off x="548701" y="2818852"/>
            <a:ext cx="4681666" cy="584775"/>
          </a:xfrm>
          <a:prstGeom prst="rect">
            <a:avLst/>
          </a:prstGeom>
          <a:noFill/>
        </p:spPr>
        <p:txBody>
          <a:bodyPr wrap="none" rtlCol="0">
            <a:spAutoFit/>
          </a:bodyPr>
          <a:lstStyle/>
          <a:p>
            <a:r>
              <a:rPr lang="en-GB" sz="3200" dirty="0" smtClean="0"/>
              <a:t>Link the local to the global</a:t>
            </a:r>
            <a:endParaRPr lang="en-GB" sz="3200" dirty="0"/>
          </a:p>
        </p:txBody>
      </p:sp>
      <p:sp>
        <p:nvSpPr>
          <p:cNvPr id="8" name="TextBox 7"/>
          <p:cNvSpPr txBox="1"/>
          <p:nvPr/>
        </p:nvSpPr>
        <p:spPr>
          <a:xfrm>
            <a:off x="548701" y="4279370"/>
            <a:ext cx="5535939" cy="1077218"/>
          </a:xfrm>
          <a:prstGeom prst="rect">
            <a:avLst/>
          </a:prstGeom>
          <a:noFill/>
        </p:spPr>
        <p:txBody>
          <a:bodyPr wrap="none" rtlCol="0">
            <a:spAutoFit/>
          </a:bodyPr>
          <a:lstStyle/>
          <a:p>
            <a:r>
              <a:rPr lang="en-GB" sz="3200" dirty="0" smtClean="0"/>
              <a:t>There is no space in cyberspace:</a:t>
            </a:r>
          </a:p>
          <a:p>
            <a:r>
              <a:rPr lang="en-GB" sz="3200" dirty="0" smtClean="0"/>
              <a:t>Everything can fit in</a:t>
            </a:r>
            <a:endParaRPr lang="en-GB" sz="3200" dirty="0"/>
          </a:p>
        </p:txBody>
      </p:sp>
    </p:spTree>
    <p:extLst>
      <p:ext uri="{BB962C8B-B14F-4D97-AF65-F5344CB8AC3E}">
        <p14:creationId xmlns:p14="http://schemas.microsoft.com/office/powerpoint/2010/main" val="25842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678" y="2551837"/>
            <a:ext cx="6236644" cy="1754326"/>
          </a:xfrm>
          <a:prstGeom prst="rect">
            <a:avLst/>
          </a:prstGeom>
          <a:noFill/>
        </p:spPr>
        <p:txBody>
          <a:bodyPr wrap="none" rtlCol="0">
            <a:spAutoFit/>
          </a:bodyPr>
          <a:lstStyle/>
          <a:p>
            <a:r>
              <a:rPr lang="en-GB" sz="5400" dirty="0" smtClean="0"/>
              <a:t>The global is the local</a:t>
            </a:r>
          </a:p>
          <a:p>
            <a:r>
              <a:rPr lang="en-GB" sz="5400" dirty="0" smtClean="0"/>
              <a:t>The local is the global</a:t>
            </a:r>
            <a:endParaRPr lang="en-GB" sz="5400" dirty="0"/>
          </a:p>
        </p:txBody>
      </p:sp>
    </p:spTree>
    <p:extLst>
      <p:ext uri="{BB962C8B-B14F-4D97-AF65-F5344CB8AC3E}">
        <p14:creationId xmlns:p14="http://schemas.microsoft.com/office/powerpoint/2010/main" val="20964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2"/>
                </a:solidFill>
              </a:rPr>
              <a:t>gordon@gordondunsire.com</a:t>
            </a:r>
          </a:p>
          <a:p>
            <a:pPr lvl="1"/>
            <a:r>
              <a:rPr lang="en-GB" dirty="0" smtClean="0">
                <a:solidFill>
                  <a:schemeClr val="tx2"/>
                </a:solidFill>
              </a:rPr>
              <a:t>www.gordondunsire.com</a:t>
            </a:r>
          </a:p>
          <a:p>
            <a:r>
              <a:rPr lang="en-GB" dirty="0" smtClean="0"/>
              <a:t>Heaney’s model</a:t>
            </a:r>
          </a:p>
          <a:p>
            <a:pPr lvl="1"/>
            <a:r>
              <a:rPr lang="en-GB" sz="2000" dirty="0">
                <a:hlinkClick r:id="rId2"/>
              </a:rPr>
              <a:t>http://</a:t>
            </a:r>
            <a:r>
              <a:rPr lang="en-GB" sz="2000" dirty="0" smtClean="0">
                <a:hlinkClick r:id="rId2"/>
              </a:rPr>
              <a:t>www.ukoln.ac.uk/metadata/rslp/model/amcc-v31.pdf</a:t>
            </a:r>
            <a:endParaRPr lang="en-GB" sz="2000" dirty="0" smtClean="0"/>
          </a:p>
          <a:p>
            <a:r>
              <a:rPr lang="en-GB" sz="2400" i="1" dirty="0"/>
              <a:t>Book spine view of: Leaflets of Memory (Philadelphia: E.H. Butler &amp; Co., 1847</a:t>
            </a:r>
            <a:r>
              <a:rPr lang="en-GB" sz="2400" dirty="0" smtClean="0"/>
              <a:t>)</a:t>
            </a:r>
          </a:p>
          <a:p>
            <a:r>
              <a:rPr lang="en-GB" sz="2400" i="1" dirty="0" smtClean="0"/>
              <a:t>Detail of: The </a:t>
            </a:r>
            <a:r>
              <a:rPr lang="en-GB" sz="2400" i="1" dirty="0"/>
              <a:t>Achievement of the </a:t>
            </a:r>
            <a:r>
              <a:rPr lang="en-GB" sz="2400" i="1" dirty="0" smtClean="0"/>
              <a:t>Grail by </a:t>
            </a:r>
            <a:r>
              <a:rPr lang="en-GB" sz="2400" i="1" dirty="0"/>
              <a:t>Sir Edward </a:t>
            </a:r>
            <a:r>
              <a:rPr lang="en-GB" sz="2400" i="1" dirty="0" smtClean="0"/>
              <a:t>Burne-Jones</a:t>
            </a:r>
          </a:p>
          <a:p>
            <a:r>
              <a:rPr lang="en-GB" sz="2400" i="1" dirty="0" smtClean="0"/>
              <a:t>Detail of: The </a:t>
            </a:r>
            <a:r>
              <a:rPr lang="en-GB" sz="2400" i="1" dirty="0"/>
              <a:t>Creation of Adam by </a:t>
            </a:r>
            <a:r>
              <a:rPr lang="en-GB" sz="2400" i="1" dirty="0" smtClean="0"/>
              <a:t>Michelangelo</a:t>
            </a:r>
          </a:p>
          <a:p>
            <a:r>
              <a:rPr lang="en-GB" sz="2400" i="1" dirty="0"/>
              <a:t>The Tower of Babel by Pieter </a:t>
            </a:r>
            <a:r>
              <a:rPr lang="en-GB" sz="2400" i="1" dirty="0" err="1"/>
              <a:t>Bruegel</a:t>
            </a:r>
            <a:r>
              <a:rPr lang="en-GB" sz="2400" i="1"/>
              <a:t> the Elder</a:t>
            </a:r>
            <a:endParaRPr lang="en-GB" sz="2400" i="1" dirty="0" smtClean="0"/>
          </a:p>
          <a:p>
            <a:r>
              <a:rPr lang="en-GB" sz="2400" i="1" dirty="0"/>
              <a:t>Linking Open Data cloud diagram 2014, by Max </a:t>
            </a:r>
            <a:r>
              <a:rPr lang="en-GB" sz="2400" i="1" dirty="0" err="1"/>
              <a:t>Schmachtenberg</a:t>
            </a:r>
            <a:r>
              <a:rPr lang="en-GB" sz="2400" i="1" dirty="0"/>
              <a:t>, Christian </a:t>
            </a:r>
            <a:r>
              <a:rPr lang="en-GB" sz="2400" i="1" dirty="0" err="1"/>
              <a:t>Bizer</a:t>
            </a:r>
            <a:r>
              <a:rPr lang="en-GB" sz="2400" i="1" dirty="0"/>
              <a:t>, </a:t>
            </a:r>
            <a:r>
              <a:rPr lang="en-GB" sz="2400" i="1" dirty="0" err="1"/>
              <a:t>Anja</a:t>
            </a:r>
            <a:r>
              <a:rPr lang="en-GB" sz="2400" i="1" dirty="0"/>
              <a:t> </a:t>
            </a:r>
            <a:r>
              <a:rPr lang="en-GB" sz="2400" i="1" dirty="0" err="1"/>
              <a:t>Jentzsch</a:t>
            </a:r>
            <a:r>
              <a:rPr lang="en-GB" sz="2400" i="1" dirty="0"/>
              <a:t> and Richard </a:t>
            </a:r>
            <a:r>
              <a:rPr lang="en-GB" sz="2400" i="1" dirty="0" err="1"/>
              <a:t>Cyganiak</a:t>
            </a:r>
            <a:r>
              <a:rPr lang="en-GB" sz="2400" dirty="0"/>
              <a:t>. http://lod-cloud.net/</a:t>
            </a:r>
            <a:endParaRPr lang="en-GB" sz="2400" dirty="0" smtClean="0"/>
          </a:p>
          <a:p>
            <a:endParaRPr lang="en-GB" sz="2400" dirty="0" smtClean="0"/>
          </a:p>
          <a:p>
            <a:endParaRPr lang="en-GB" dirty="0" smtClean="0"/>
          </a:p>
          <a:p>
            <a:pPr lvl="1"/>
            <a:endParaRPr lang="en-GB" dirty="0"/>
          </a:p>
        </p:txBody>
      </p:sp>
    </p:spTree>
    <p:extLst>
      <p:ext uri="{BB962C8B-B14F-4D97-AF65-F5344CB8AC3E}">
        <p14:creationId xmlns:p14="http://schemas.microsoft.com/office/powerpoint/2010/main" val="2165019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028" y="260648"/>
            <a:ext cx="3696909" cy="769441"/>
          </a:xfrm>
          <a:prstGeom prst="rect">
            <a:avLst/>
          </a:prstGeom>
          <a:noFill/>
        </p:spPr>
        <p:txBody>
          <a:bodyPr wrap="none" rtlCol="0">
            <a:spAutoFit/>
          </a:bodyPr>
          <a:lstStyle/>
          <a:p>
            <a:r>
              <a:rPr lang="en-GB" sz="4400" dirty="0" smtClean="0">
                <a:solidFill>
                  <a:schemeClr val="tx2"/>
                </a:solidFill>
              </a:rPr>
              <a:t>Killer questions</a:t>
            </a:r>
            <a:endParaRPr lang="en-GB" sz="4400" dirty="0">
              <a:solidFill>
                <a:schemeClr val="tx2"/>
              </a:solidFill>
            </a:endParaRPr>
          </a:p>
        </p:txBody>
      </p:sp>
      <p:sp>
        <p:nvSpPr>
          <p:cNvPr id="5" name="TextBox 4"/>
          <p:cNvSpPr txBox="1"/>
          <p:nvPr/>
        </p:nvSpPr>
        <p:spPr>
          <a:xfrm>
            <a:off x="467544" y="1310131"/>
            <a:ext cx="6523132" cy="584775"/>
          </a:xfrm>
          <a:prstGeom prst="rect">
            <a:avLst/>
          </a:prstGeom>
          <a:noFill/>
        </p:spPr>
        <p:txBody>
          <a:bodyPr wrap="none" rtlCol="0">
            <a:spAutoFit/>
          </a:bodyPr>
          <a:lstStyle/>
          <a:p>
            <a:r>
              <a:rPr lang="en-GB" sz="3200" dirty="0" smtClean="0"/>
              <a:t>Why do you want to work in a library?</a:t>
            </a:r>
            <a:endParaRPr lang="en-GB" sz="3200" dirty="0"/>
          </a:p>
        </p:txBody>
      </p:sp>
      <p:sp>
        <p:nvSpPr>
          <p:cNvPr id="6" name="TextBox 5"/>
          <p:cNvSpPr txBox="1"/>
          <p:nvPr/>
        </p:nvSpPr>
        <p:spPr>
          <a:xfrm>
            <a:off x="4901408" y="1941972"/>
            <a:ext cx="4070794" cy="584775"/>
          </a:xfrm>
          <a:prstGeom prst="rect">
            <a:avLst/>
          </a:prstGeom>
          <a:noFill/>
        </p:spPr>
        <p:txBody>
          <a:bodyPr wrap="none" rtlCol="0">
            <a:spAutoFit/>
          </a:bodyPr>
          <a:lstStyle/>
          <a:p>
            <a:r>
              <a:rPr lang="en-GB" sz="3200" dirty="0" smtClean="0"/>
              <a:t>Because I like books! </a:t>
            </a:r>
            <a:r>
              <a:rPr lang="en-GB" sz="3200" b="1" dirty="0" smtClean="0">
                <a:sym typeface="Wingdings"/>
              </a:rPr>
              <a:t></a:t>
            </a:r>
            <a:endParaRPr lang="en-GB" sz="3200" b="1" dirty="0"/>
          </a:p>
        </p:txBody>
      </p:sp>
      <p:sp>
        <p:nvSpPr>
          <p:cNvPr id="7" name="TextBox 6"/>
          <p:cNvSpPr txBox="1"/>
          <p:nvPr/>
        </p:nvSpPr>
        <p:spPr>
          <a:xfrm>
            <a:off x="467545" y="2313063"/>
            <a:ext cx="2448272" cy="3046988"/>
          </a:xfrm>
          <a:prstGeom prst="rect">
            <a:avLst/>
          </a:prstGeom>
          <a:noFill/>
        </p:spPr>
        <p:txBody>
          <a:bodyPr wrap="square" rtlCol="0">
            <a:spAutoFit/>
          </a:bodyPr>
          <a:lstStyle/>
          <a:p>
            <a:r>
              <a:rPr lang="en-GB" sz="3200" dirty="0" smtClean="0"/>
              <a:t>Sometimes we have to destroy books: what do you think about that?</a:t>
            </a:r>
            <a:endParaRPr lang="en-GB" sz="3200" dirty="0"/>
          </a:p>
        </p:txBody>
      </p:sp>
      <p:sp>
        <p:nvSpPr>
          <p:cNvPr id="8" name="TextBox 7"/>
          <p:cNvSpPr txBox="1"/>
          <p:nvPr/>
        </p:nvSpPr>
        <p:spPr>
          <a:xfrm>
            <a:off x="1241878" y="5366739"/>
            <a:ext cx="899605" cy="1107996"/>
          </a:xfrm>
          <a:prstGeom prst="rect">
            <a:avLst/>
          </a:prstGeom>
          <a:noFill/>
        </p:spPr>
        <p:txBody>
          <a:bodyPr wrap="none" rtlCol="0">
            <a:spAutoFit/>
          </a:bodyPr>
          <a:lstStyle/>
          <a:p>
            <a:r>
              <a:rPr lang="en-GB" sz="6600" dirty="0" smtClean="0">
                <a:sym typeface="Wingdings"/>
              </a:rPr>
              <a:t></a:t>
            </a:r>
            <a:endParaRPr lang="en-GB"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663" y="2832271"/>
            <a:ext cx="2856382" cy="186391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805" y="4365104"/>
            <a:ext cx="1849388" cy="1726095"/>
          </a:xfrm>
          <a:prstGeom prst="rect">
            <a:avLst/>
          </a:prstGeom>
        </p:spPr>
      </p:pic>
      <p:sp>
        <p:nvSpPr>
          <p:cNvPr id="9" name="TextBox 8"/>
          <p:cNvSpPr txBox="1"/>
          <p:nvPr/>
        </p:nvSpPr>
        <p:spPr>
          <a:xfrm>
            <a:off x="3578315" y="3274257"/>
            <a:ext cx="1900136" cy="523220"/>
          </a:xfrm>
          <a:prstGeom prst="rect">
            <a:avLst/>
          </a:prstGeom>
          <a:noFill/>
          <a:ln w="28575">
            <a:solidFill>
              <a:schemeClr val="accent1"/>
            </a:solidFill>
          </a:ln>
        </p:spPr>
        <p:txBody>
          <a:bodyPr wrap="none" rtlCol="0">
            <a:spAutoFit/>
          </a:bodyPr>
          <a:lstStyle/>
          <a:p>
            <a:r>
              <a:rPr lang="en-GB" sz="2800" dirty="0" smtClean="0"/>
              <a:t>Superseded</a:t>
            </a:r>
            <a:endParaRPr lang="en-GB" sz="2800" b="1" dirty="0"/>
          </a:p>
        </p:txBody>
      </p:sp>
      <p:sp>
        <p:nvSpPr>
          <p:cNvPr id="10" name="TextBox 9"/>
          <p:cNvSpPr txBox="1"/>
          <p:nvPr/>
        </p:nvSpPr>
        <p:spPr>
          <a:xfrm>
            <a:off x="3578315" y="4581128"/>
            <a:ext cx="1679306" cy="523220"/>
          </a:xfrm>
          <a:prstGeom prst="rect">
            <a:avLst/>
          </a:prstGeom>
          <a:noFill/>
          <a:ln w="28575">
            <a:solidFill>
              <a:schemeClr val="accent1"/>
            </a:solidFill>
          </a:ln>
        </p:spPr>
        <p:txBody>
          <a:bodyPr wrap="none" rtlCol="0">
            <a:spAutoFit/>
          </a:bodyPr>
          <a:lstStyle/>
          <a:p>
            <a:r>
              <a:rPr lang="en-GB" sz="2800" dirty="0" smtClean="0"/>
              <a:t>Erroneous</a:t>
            </a:r>
            <a:endParaRPr lang="en-GB" sz="2800" b="1" dirty="0"/>
          </a:p>
        </p:txBody>
      </p:sp>
      <p:sp>
        <p:nvSpPr>
          <p:cNvPr id="11" name="TextBox 10"/>
          <p:cNvSpPr txBox="1"/>
          <p:nvPr/>
        </p:nvSpPr>
        <p:spPr>
          <a:xfrm>
            <a:off x="3578315" y="3927693"/>
            <a:ext cx="1445460" cy="523220"/>
          </a:xfrm>
          <a:prstGeom prst="rect">
            <a:avLst/>
          </a:prstGeom>
          <a:noFill/>
          <a:ln w="28575">
            <a:solidFill>
              <a:schemeClr val="accent1"/>
            </a:solidFill>
          </a:ln>
        </p:spPr>
        <p:txBody>
          <a:bodyPr wrap="none" rtlCol="0">
            <a:spAutoFit/>
          </a:bodyPr>
          <a:lstStyle/>
          <a:p>
            <a:r>
              <a:rPr lang="en-GB" sz="2800" dirty="0" smtClean="0"/>
              <a:t>Updated</a:t>
            </a:r>
            <a:endParaRPr lang="en-GB" sz="2800" b="1" dirty="0"/>
          </a:p>
        </p:txBody>
      </p:sp>
      <p:sp>
        <p:nvSpPr>
          <p:cNvPr id="12" name="TextBox 11"/>
          <p:cNvSpPr txBox="1"/>
          <p:nvPr/>
        </p:nvSpPr>
        <p:spPr>
          <a:xfrm>
            <a:off x="3120087" y="5444868"/>
            <a:ext cx="3562642" cy="646331"/>
          </a:xfrm>
          <a:prstGeom prst="rect">
            <a:avLst/>
          </a:prstGeom>
          <a:noFill/>
          <a:ln w="28575">
            <a:solidFill>
              <a:schemeClr val="accent1"/>
            </a:solidFill>
          </a:ln>
        </p:spPr>
        <p:txBody>
          <a:bodyPr wrap="none" rtlCol="0">
            <a:spAutoFit/>
          </a:bodyPr>
          <a:lstStyle/>
          <a:p>
            <a:r>
              <a:rPr lang="en-GB" sz="3600" dirty="0" smtClean="0"/>
              <a:t>Content vs Carrier</a:t>
            </a:r>
            <a:endParaRPr lang="en-GB" sz="3600" b="1" dirty="0"/>
          </a:p>
        </p:txBody>
      </p:sp>
    </p:spTree>
    <p:extLst>
      <p:ext uri="{BB962C8B-B14F-4D97-AF65-F5344CB8AC3E}">
        <p14:creationId xmlns:p14="http://schemas.microsoft.com/office/powerpoint/2010/main" val="1872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89" y="260648"/>
            <a:ext cx="4065408" cy="769441"/>
          </a:xfrm>
          <a:prstGeom prst="rect">
            <a:avLst/>
          </a:prstGeom>
          <a:noFill/>
        </p:spPr>
        <p:txBody>
          <a:bodyPr wrap="none" rtlCol="0">
            <a:spAutoFit/>
          </a:bodyPr>
          <a:lstStyle/>
          <a:p>
            <a:r>
              <a:rPr lang="en-GB" sz="4400" dirty="0" smtClean="0">
                <a:solidFill>
                  <a:schemeClr val="tx2"/>
                </a:solidFill>
              </a:rPr>
              <a:t>Heaney’s models</a:t>
            </a:r>
            <a:endParaRPr lang="en-GB" sz="44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9" y="2231286"/>
            <a:ext cx="8620125" cy="3657600"/>
          </a:xfrm>
          <a:prstGeom prst="rect">
            <a:avLst/>
          </a:prstGeom>
        </p:spPr>
      </p:pic>
      <p:sp>
        <p:nvSpPr>
          <p:cNvPr id="6" name="TextBox 5"/>
          <p:cNvSpPr txBox="1"/>
          <p:nvPr/>
        </p:nvSpPr>
        <p:spPr>
          <a:xfrm>
            <a:off x="592935" y="476671"/>
            <a:ext cx="8250079" cy="954107"/>
          </a:xfrm>
          <a:prstGeom prst="rect">
            <a:avLst/>
          </a:prstGeom>
          <a:noFill/>
        </p:spPr>
        <p:txBody>
          <a:bodyPr wrap="none" rtlCol="0">
            <a:spAutoFit/>
          </a:bodyPr>
          <a:lstStyle/>
          <a:p>
            <a:pPr algn="r"/>
            <a:r>
              <a:rPr lang="en-GB" sz="2800" dirty="0"/>
              <a:t>Michael </a:t>
            </a:r>
            <a:r>
              <a:rPr lang="en-GB" sz="2800" dirty="0" smtClean="0"/>
              <a:t>Heaney (2000)</a:t>
            </a:r>
          </a:p>
          <a:p>
            <a:pPr algn="r"/>
            <a:r>
              <a:rPr lang="en-GB" sz="2800" dirty="0" smtClean="0"/>
              <a:t>An </a:t>
            </a:r>
            <a:r>
              <a:rPr lang="en-GB" sz="2800" dirty="0"/>
              <a:t>Analytical Model of Collections and their Catalogues</a:t>
            </a:r>
          </a:p>
        </p:txBody>
      </p:sp>
      <p:sp>
        <p:nvSpPr>
          <p:cNvPr id="7" name="TextBox 6"/>
          <p:cNvSpPr txBox="1"/>
          <p:nvPr/>
        </p:nvSpPr>
        <p:spPr>
          <a:xfrm>
            <a:off x="3861339" y="5883391"/>
            <a:ext cx="4888902" cy="523220"/>
          </a:xfrm>
          <a:prstGeom prst="rect">
            <a:avLst/>
          </a:prstGeom>
          <a:noFill/>
        </p:spPr>
        <p:txBody>
          <a:bodyPr wrap="none" rtlCol="0">
            <a:spAutoFit/>
          </a:bodyPr>
          <a:lstStyle/>
          <a:p>
            <a:r>
              <a:rPr lang="en-GB" sz="2800" dirty="0" smtClean="0"/>
              <a:t>Hierarchic Finding Aid (Archives)</a:t>
            </a:r>
            <a:endParaRPr lang="en-GB" sz="2800" dirty="0"/>
          </a:p>
        </p:txBody>
      </p:sp>
      <p:sp>
        <p:nvSpPr>
          <p:cNvPr id="8" name="TextBox 7"/>
          <p:cNvSpPr txBox="1"/>
          <p:nvPr/>
        </p:nvSpPr>
        <p:spPr>
          <a:xfrm>
            <a:off x="2881254" y="1549252"/>
            <a:ext cx="5961760" cy="523220"/>
          </a:xfrm>
          <a:prstGeom prst="rect">
            <a:avLst/>
          </a:prstGeom>
          <a:noFill/>
        </p:spPr>
        <p:txBody>
          <a:bodyPr wrap="none" rtlCol="0">
            <a:spAutoFit/>
          </a:bodyPr>
          <a:lstStyle/>
          <a:p>
            <a:r>
              <a:rPr lang="en-GB" sz="2800" dirty="0" smtClean="0"/>
              <a:t>Analytic Finding Aid (Library catalogue)</a:t>
            </a:r>
            <a:endParaRPr lang="en-GB" sz="2800" dirty="0"/>
          </a:p>
        </p:txBody>
      </p:sp>
      <p:sp>
        <p:nvSpPr>
          <p:cNvPr id="9" name="Oval 8"/>
          <p:cNvSpPr/>
          <p:nvPr/>
        </p:nvSpPr>
        <p:spPr>
          <a:xfrm>
            <a:off x="4625200" y="3671447"/>
            <a:ext cx="1530975" cy="604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387663" y="3671447"/>
            <a:ext cx="1530975" cy="604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10" idx="0"/>
            <a:endCxn id="8" idx="1"/>
          </p:cNvCxnSpPr>
          <p:nvPr/>
        </p:nvCxnSpPr>
        <p:spPr>
          <a:xfrm flipH="1" flipV="1">
            <a:off x="2881254" y="1810862"/>
            <a:ext cx="271897" cy="1860585"/>
          </a:xfrm>
          <a:prstGeom prst="straightConnector1">
            <a:avLst/>
          </a:prstGeom>
          <a:ln w="254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7" idx="1"/>
          </p:cNvCxnSpPr>
          <p:nvPr/>
        </p:nvCxnSpPr>
        <p:spPr>
          <a:xfrm flipH="1">
            <a:off x="3861339" y="4275541"/>
            <a:ext cx="1529349" cy="1869460"/>
          </a:xfrm>
          <a:prstGeom prst="straightConnector1">
            <a:avLst/>
          </a:prstGeom>
          <a:ln w="254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31640" y="5517232"/>
            <a:ext cx="1355820" cy="1015663"/>
          </a:xfrm>
          <a:prstGeom prst="rect">
            <a:avLst/>
          </a:prstGeom>
          <a:noFill/>
        </p:spPr>
        <p:txBody>
          <a:bodyPr wrap="none" rtlCol="0">
            <a:spAutoFit/>
          </a:bodyPr>
          <a:lstStyle/>
          <a:p>
            <a:r>
              <a:rPr lang="en-GB" sz="2000" dirty="0" err="1" smtClean="0"/>
              <a:t>CONtent</a:t>
            </a:r>
            <a:endParaRPr lang="en-GB" sz="2000" dirty="0" smtClean="0"/>
          </a:p>
          <a:p>
            <a:r>
              <a:rPr lang="en-GB" sz="2000" dirty="0" smtClean="0"/>
              <a:t>ITEM</a:t>
            </a:r>
          </a:p>
          <a:p>
            <a:r>
              <a:rPr lang="en-GB" sz="2000" dirty="0" err="1" smtClean="0"/>
              <a:t>COLLection</a:t>
            </a:r>
            <a:endParaRPr lang="en-GB" sz="2000" dirty="0"/>
          </a:p>
        </p:txBody>
      </p:sp>
    </p:spTree>
    <p:extLst>
      <p:ext uri="{BB962C8B-B14F-4D97-AF65-F5344CB8AC3E}">
        <p14:creationId xmlns:p14="http://schemas.microsoft.com/office/powerpoint/2010/main" val="37469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6200159" cy="769441"/>
          </a:xfrm>
          <a:prstGeom prst="rect">
            <a:avLst/>
          </a:prstGeom>
          <a:noFill/>
        </p:spPr>
        <p:txBody>
          <a:bodyPr wrap="none" rtlCol="0">
            <a:spAutoFit/>
          </a:bodyPr>
          <a:lstStyle/>
          <a:p>
            <a:r>
              <a:rPr lang="en-GB" sz="4400" dirty="0" smtClean="0">
                <a:solidFill>
                  <a:schemeClr val="tx2"/>
                </a:solidFill>
              </a:rPr>
              <a:t>Collections and collectives</a:t>
            </a:r>
            <a:endParaRPr lang="en-GB" sz="4400" dirty="0">
              <a:solidFill>
                <a:schemeClr val="tx2"/>
              </a:solidFill>
            </a:endParaRPr>
          </a:p>
        </p:txBody>
      </p:sp>
      <p:sp>
        <p:nvSpPr>
          <p:cNvPr id="5" name="TextBox 4"/>
          <p:cNvSpPr txBox="1"/>
          <p:nvPr/>
        </p:nvSpPr>
        <p:spPr>
          <a:xfrm>
            <a:off x="342249" y="1143651"/>
            <a:ext cx="3355518" cy="830997"/>
          </a:xfrm>
          <a:prstGeom prst="rect">
            <a:avLst/>
          </a:prstGeom>
          <a:noFill/>
        </p:spPr>
        <p:txBody>
          <a:bodyPr wrap="square" rtlCol="0">
            <a:spAutoFit/>
          </a:bodyPr>
          <a:lstStyle/>
          <a:p>
            <a:r>
              <a:rPr lang="en-GB" sz="2400" dirty="0" smtClean="0"/>
              <a:t>Scottish Collections Network (SCONE)</a:t>
            </a:r>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85" y="3447941"/>
            <a:ext cx="432048" cy="73448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85" y="4510530"/>
            <a:ext cx="423576" cy="720080"/>
          </a:xfrm>
          <a:prstGeom prst="rect">
            <a:avLst/>
          </a:prstGeom>
        </p:spPr>
      </p:pic>
      <p:sp>
        <p:nvSpPr>
          <p:cNvPr id="9" name="TextBox 8"/>
          <p:cNvSpPr txBox="1"/>
          <p:nvPr/>
        </p:nvSpPr>
        <p:spPr>
          <a:xfrm>
            <a:off x="342249" y="2062792"/>
            <a:ext cx="3355518" cy="1200329"/>
          </a:xfrm>
          <a:prstGeom prst="rect">
            <a:avLst/>
          </a:prstGeom>
          <a:noFill/>
        </p:spPr>
        <p:txBody>
          <a:bodyPr wrap="square" rtlCol="0">
            <a:spAutoFit/>
          </a:bodyPr>
          <a:lstStyle/>
          <a:p>
            <a:r>
              <a:rPr lang="en-GB" sz="2400" dirty="0" smtClean="0"/>
              <a:t>Central Edinburgh:</a:t>
            </a:r>
          </a:p>
          <a:p>
            <a:r>
              <a:rPr lang="en-GB" sz="2400" dirty="0" smtClean="0"/>
              <a:t>National, special, and public collections</a:t>
            </a:r>
            <a:endParaRPr lang="en-GB" sz="2400" dirty="0"/>
          </a:p>
        </p:txBody>
      </p:sp>
      <p:sp>
        <p:nvSpPr>
          <p:cNvPr id="10" name="TextBox 9"/>
          <p:cNvSpPr txBox="1"/>
          <p:nvPr/>
        </p:nvSpPr>
        <p:spPr>
          <a:xfrm>
            <a:off x="1160761" y="3351265"/>
            <a:ext cx="2537006" cy="830997"/>
          </a:xfrm>
          <a:prstGeom prst="rect">
            <a:avLst/>
          </a:prstGeom>
          <a:noFill/>
        </p:spPr>
        <p:txBody>
          <a:bodyPr wrap="square" rtlCol="0">
            <a:spAutoFit/>
          </a:bodyPr>
          <a:lstStyle/>
          <a:p>
            <a:r>
              <a:rPr lang="en-GB" sz="2400" dirty="0" smtClean="0"/>
              <a:t>Libraries: 1 collective body</a:t>
            </a:r>
            <a:endParaRPr lang="en-GB" sz="2400" dirty="0"/>
          </a:p>
        </p:txBody>
      </p:sp>
      <p:sp>
        <p:nvSpPr>
          <p:cNvPr id="11" name="TextBox 10"/>
          <p:cNvSpPr txBox="1"/>
          <p:nvPr/>
        </p:nvSpPr>
        <p:spPr>
          <a:xfrm>
            <a:off x="1160760" y="4270406"/>
            <a:ext cx="2537007" cy="1200329"/>
          </a:xfrm>
          <a:prstGeom prst="rect">
            <a:avLst/>
          </a:prstGeom>
          <a:noFill/>
        </p:spPr>
        <p:txBody>
          <a:bodyPr wrap="square" rtlCol="0">
            <a:spAutoFit/>
          </a:bodyPr>
          <a:lstStyle/>
          <a:p>
            <a:r>
              <a:rPr lang="en-GB" sz="2400" dirty="0" smtClean="0"/>
              <a:t>Archives: 2 collective bodies </a:t>
            </a:r>
            <a:r>
              <a:rPr lang="en-GB" sz="2400" dirty="0" smtClean="0"/>
              <a:t>(disjoint)</a:t>
            </a:r>
            <a:endParaRPr lang="en-GB" sz="2400" dirty="0"/>
          </a:p>
        </p:txBody>
      </p:sp>
      <p:sp>
        <p:nvSpPr>
          <p:cNvPr id="12" name="TextBox 11"/>
          <p:cNvSpPr txBox="1"/>
          <p:nvPr/>
        </p:nvSpPr>
        <p:spPr>
          <a:xfrm>
            <a:off x="1160760" y="5558880"/>
            <a:ext cx="2537007" cy="830997"/>
          </a:xfrm>
          <a:prstGeom prst="rect">
            <a:avLst/>
          </a:prstGeom>
          <a:noFill/>
        </p:spPr>
        <p:txBody>
          <a:bodyPr wrap="square" rtlCol="0">
            <a:spAutoFit/>
          </a:bodyPr>
          <a:lstStyle/>
          <a:p>
            <a:r>
              <a:rPr lang="en-GB" sz="2400" dirty="0" smtClean="0"/>
              <a:t>Hierarchical dis-organization?</a:t>
            </a:r>
            <a:endParaRPr lang="en-GB" sz="2400" dirty="0"/>
          </a:p>
        </p:txBody>
      </p:sp>
      <p:sp>
        <p:nvSpPr>
          <p:cNvPr id="13" name="TextBox 12"/>
          <p:cNvSpPr txBox="1"/>
          <p:nvPr/>
        </p:nvSpPr>
        <p:spPr>
          <a:xfrm>
            <a:off x="6771414" y="229869"/>
            <a:ext cx="2170996" cy="830997"/>
          </a:xfrm>
          <a:prstGeom prst="rect">
            <a:avLst/>
          </a:prstGeom>
          <a:noFill/>
        </p:spPr>
        <p:txBody>
          <a:bodyPr wrap="square" rtlCol="0">
            <a:spAutoFit/>
          </a:bodyPr>
          <a:lstStyle/>
          <a:p>
            <a:r>
              <a:rPr lang="en-GB" sz="2400" dirty="0" smtClean="0"/>
              <a:t>Database based on Heaney</a:t>
            </a:r>
            <a:endParaRPr lang="en-GB"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767" y="1279757"/>
            <a:ext cx="5101114" cy="4972668"/>
          </a:xfrm>
          <a:prstGeom prst="rect">
            <a:avLst/>
          </a:prstGeom>
        </p:spPr>
      </p:pic>
    </p:spTree>
    <p:extLst>
      <p:ext uri="{BB962C8B-B14F-4D97-AF65-F5344CB8AC3E}">
        <p14:creationId xmlns:p14="http://schemas.microsoft.com/office/powerpoint/2010/main" val="11280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2761975" cy="769441"/>
          </a:xfrm>
          <a:prstGeom prst="rect">
            <a:avLst/>
          </a:prstGeom>
          <a:noFill/>
        </p:spPr>
        <p:txBody>
          <a:bodyPr wrap="none" rtlCol="0">
            <a:spAutoFit/>
          </a:bodyPr>
          <a:lstStyle/>
          <a:p>
            <a:r>
              <a:rPr lang="en-GB" sz="4400" dirty="0" smtClean="0">
                <a:solidFill>
                  <a:schemeClr val="tx2"/>
                </a:solidFill>
              </a:rPr>
              <a:t>Granularity</a:t>
            </a:r>
            <a:endParaRPr lang="en-GB" sz="4400" dirty="0">
              <a:solidFill>
                <a:schemeClr val="tx2"/>
              </a:solidFill>
            </a:endParaRPr>
          </a:p>
        </p:txBody>
      </p:sp>
      <p:grpSp>
        <p:nvGrpSpPr>
          <p:cNvPr id="13" name="Group 12"/>
          <p:cNvGrpSpPr/>
          <p:nvPr/>
        </p:nvGrpSpPr>
        <p:grpSpPr>
          <a:xfrm>
            <a:off x="6718630" y="1416368"/>
            <a:ext cx="1800199" cy="1381218"/>
            <a:chOff x="5292080" y="823646"/>
            <a:chExt cx="1800199" cy="1381218"/>
          </a:xfrm>
        </p:grpSpPr>
        <p:sp>
          <p:nvSpPr>
            <p:cNvPr id="3" name="Oval 2"/>
            <p:cNvSpPr/>
            <p:nvPr/>
          </p:nvSpPr>
          <p:spPr>
            <a:xfrm>
              <a:off x="5292080" y="823646"/>
              <a:ext cx="1800199" cy="1381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372884" y="1030089"/>
              <a:ext cx="1638590" cy="523220"/>
            </a:xfrm>
            <a:prstGeom prst="rect">
              <a:avLst/>
            </a:prstGeom>
            <a:noFill/>
          </p:spPr>
          <p:txBody>
            <a:bodyPr wrap="none" rtlCol="0">
              <a:spAutoFit/>
            </a:bodyPr>
            <a:lstStyle/>
            <a:p>
              <a:r>
                <a:rPr lang="en-GB" sz="2800" dirty="0" smtClean="0"/>
                <a:t>Collection</a:t>
              </a:r>
              <a:endParaRPr lang="en-GB" sz="2800" dirty="0"/>
            </a:p>
          </p:txBody>
        </p:sp>
      </p:grpSp>
      <p:grpSp>
        <p:nvGrpSpPr>
          <p:cNvPr id="8" name="Group 7"/>
          <p:cNvGrpSpPr/>
          <p:nvPr/>
        </p:nvGrpSpPr>
        <p:grpSpPr>
          <a:xfrm>
            <a:off x="7190887" y="2096980"/>
            <a:ext cx="855684" cy="523220"/>
            <a:chOff x="5364087" y="2339298"/>
            <a:chExt cx="855684" cy="523220"/>
          </a:xfrm>
        </p:grpSpPr>
        <p:sp>
          <p:nvSpPr>
            <p:cNvPr id="6" name="Oval 5"/>
            <p:cNvSpPr/>
            <p:nvPr/>
          </p:nvSpPr>
          <p:spPr>
            <a:xfrm>
              <a:off x="5364087" y="2339298"/>
              <a:ext cx="855684" cy="5232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364087" y="2339298"/>
              <a:ext cx="855683" cy="523220"/>
            </a:xfrm>
            <a:prstGeom prst="rect">
              <a:avLst/>
            </a:prstGeom>
            <a:noFill/>
          </p:spPr>
          <p:txBody>
            <a:bodyPr wrap="none" rtlCol="0">
              <a:spAutoFit/>
            </a:bodyPr>
            <a:lstStyle/>
            <a:p>
              <a:r>
                <a:rPr lang="en-GB" sz="2800" dirty="0" smtClean="0"/>
                <a:t>Item</a:t>
              </a:r>
              <a:endParaRPr lang="en-GB" sz="2800" dirty="0"/>
            </a:p>
          </p:txBody>
        </p:sp>
      </p:grpSp>
      <p:grpSp>
        <p:nvGrpSpPr>
          <p:cNvPr id="9" name="Group 8"/>
          <p:cNvGrpSpPr/>
          <p:nvPr/>
        </p:nvGrpSpPr>
        <p:grpSpPr>
          <a:xfrm>
            <a:off x="5705678" y="2827253"/>
            <a:ext cx="855684" cy="523220"/>
            <a:chOff x="5364087" y="2339298"/>
            <a:chExt cx="855684" cy="523220"/>
          </a:xfrm>
        </p:grpSpPr>
        <p:sp>
          <p:nvSpPr>
            <p:cNvPr id="10" name="Oval 9"/>
            <p:cNvSpPr/>
            <p:nvPr/>
          </p:nvSpPr>
          <p:spPr>
            <a:xfrm>
              <a:off x="5364087" y="2339298"/>
              <a:ext cx="855684" cy="5232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364087" y="2339298"/>
              <a:ext cx="855683" cy="523220"/>
            </a:xfrm>
            <a:prstGeom prst="rect">
              <a:avLst/>
            </a:prstGeom>
            <a:noFill/>
          </p:spPr>
          <p:txBody>
            <a:bodyPr wrap="none" rtlCol="0">
              <a:spAutoFit/>
            </a:bodyPr>
            <a:lstStyle/>
            <a:p>
              <a:r>
                <a:rPr lang="en-GB" sz="2800" dirty="0" smtClean="0"/>
                <a:t>Item</a:t>
              </a:r>
              <a:endParaRPr lang="en-GB" sz="2800" dirty="0"/>
            </a:p>
          </p:txBody>
        </p:sp>
      </p:grpSp>
      <p:grpSp>
        <p:nvGrpSpPr>
          <p:cNvPr id="15" name="Group 14"/>
          <p:cNvGrpSpPr/>
          <p:nvPr/>
        </p:nvGrpSpPr>
        <p:grpSpPr>
          <a:xfrm>
            <a:off x="5233422" y="414644"/>
            <a:ext cx="1800199" cy="651121"/>
            <a:chOff x="4819821" y="3713982"/>
            <a:chExt cx="1800199" cy="651121"/>
          </a:xfrm>
        </p:grpSpPr>
        <p:sp>
          <p:nvSpPr>
            <p:cNvPr id="12" name="Oval 11"/>
            <p:cNvSpPr/>
            <p:nvPr/>
          </p:nvSpPr>
          <p:spPr>
            <a:xfrm>
              <a:off x="4819821" y="3713982"/>
              <a:ext cx="1800199" cy="651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900625" y="3777932"/>
              <a:ext cx="1638590" cy="523220"/>
            </a:xfrm>
            <a:prstGeom prst="rect">
              <a:avLst/>
            </a:prstGeom>
            <a:noFill/>
          </p:spPr>
          <p:txBody>
            <a:bodyPr wrap="none" rtlCol="0">
              <a:spAutoFit/>
            </a:bodyPr>
            <a:lstStyle/>
            <a:p>
              <a:r>
                <a:rPr lang="en-GB" sz="2800" dirty="0" smtClean="0"/>
                <a:t>Collection</a:t>
              </a:r>
              <a:endParaRPr lang="en-GB" sz="2800" dirty="0"/>
            </a:p>
          </p:txBody>
        </p:sp>
      </p:grpSp>
      <p:cxnSp>
        <p:nvCxnSpPr>
          <p:cNvPr id="17" name="Curved Connector 16"/>
          <p:cNvCxnSpPr>
            <a:stCxn id="10" idx="6"/>
            <a:endCxn id="3" idx="3"/>
          </p:cNvCxnSpPr>
          <p:nvPr/>
        </p:nvCxnSpPr>
        <p:spPr>
          <a:xfrm flipV="1">
            <a:off x="6561362" y="2595311"/>
            <a:ext cx="420901" cy="493552"/>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1" idx="0"/>
            <a:endCxn id="12" idx="4"/>
          </p:cNvCxnSpPr>
          <p:nvPr/>
        </p:nvCxnSpPr>
        <p:spPr>
          <a:xfrm rot="5400000" flipH="1" flipV="1">
            <a:off x="5252777" y="1946508"/>
            <a:ext cx="1761488" cy="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2"/>
            <a:endCxn id="12" idx="4"/>
          </p:cNvCxnSpPr>
          <p:nvPr/>
        </p:nvCxnSpPr>
        <p:spPr>
          <a:xfrm rot="10800000">
            <a:off x="6133523" y="1065766"/>
            <a:ext cx="1057365" cy="129282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3" idx="0"/>
            <a:endCxn id="12" idx="5"/>
          </p:cNvCxnSpPr>
          <p:nvPr/>
        </p:nvCxnSpPr>
        <p:spPr>
          <a:xfrm rot="16200000" flipV="1">
            <a:off x="6971381" y="769019"/>
            <a:ext cx="445957" cy="84874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a:off x="3852188" y="998127"/>
            <a:ext cx="144016" cy="1837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3357919" y="457305"/>
            <a:ext cx="1132554" cy="523220"/>
          </a:xfrm>
          <a:prstGeom prst="rect">
            <a:avLst/>
          </a:prstGeom>
          <a:noFill/>
        </p:spPr>
        <p:txBody>
          <a:bodyPr wrap="none" rtlCol="0">
            <a:spAutoFit/>
          </a:bodyPr>
          <a:lstStyle/>
          <a:p>
            <a:r>
              <a:rPr lang="en-GB" sz="2800" i="1" dirty="0" smtClean="0"/>
              <a:t>coarse</a:t>
            </a:r>
            <a:endParaRPr lang="en-GB" sz="2800" i="1" dirty="0"/>
          </a:p>
        </p:txBody>
      </p:sp>
      <p:sp>
        <p:nvSpPr>
          <p:cNvPr id="32" name="TextBox 31"/>
          <p:cNvSpPr txBox="1"/>
          <p:nvPr/>
        </p:nvSpPr>
        <p:spPr>
          <a:xfrm>
            <a:off x="3552940" y="2842087"/>
            <a:ext cx="742511" cy="523220"/>
          </a:xfrm>
          <a:prstGeom prst="rect">
            <a:avLst/>
          </a:prstGeom>
          <a:noFill/>
        </p:spPr>
        <p:txBody>
          <a:bodyPr wrap="none" rtlCol="0">
            <a:spAutoFit/>
          </a:bodyPr>
          <a:lstStyle/>
          <a:p>
            <a:r>
              <a:rPr lang="en-GB" sz="2800" i="1" dirty="0" smtClean="0"/>
              <a:t>fine</a:t>
            </a:r>
            <a:endParaRPr lang="en-GB" sz="2800" i="1" dirty="0"/>
          </a:p>
        </p:txBody>
      </p:sp>
      <p:sp>
        <p:nvSpPr>
          <p:cNvPr id="33" name="TextBox 32"/>
          <p:cNvSpPr txBox="1"/>
          <p:nvPr/>
        </p:nvSpPr>
        <p:spPr>
          <a:xfrm>
            <a:off x="1947772" y="1395079"/>
            <a:ext cx="1972015" cy="523220"/>
          </a:xfrm>
          <a:prstGeom prst="rect">
            <a:avLst/>
          </a:prstGeom>
          <a:noFill/>
        </p:spPr>
        <p:txBody>
          <a:bodyPr wrap="none" rtlCol="0">
            <a:spAutoFit/>
          </a:bodyPr>
          <a:lstStyle/>
          <a:p>
            <a:r>
              <a:rPr lang="en-GB" sz="2800" i="1" dirty="0" smtClean="0"/>
              <a:t>aggregation</a:t>
            </a:r>
            <a:endParaRPr lang="en-GB" sz="2800" i="1" dirty="0"/>
          </a:p>
        </p:txBody>
      </p:sp>
      <p:sp>
        <p:nvSpPr>
          <p:cNvPr id="34" name="TextBox 33"/>
          <p:cNvSpPr txBox="1"/>
          <p:nvPr/>
        </p:nvSpPr>
        <p:spPr>
          <a:xfrm>
            <a:off x="4478258" y="1068213"/>
            <a:ext cx="1655261" cy="400110"/>
          </a:xfrm>
          <a:prstGeom prst="rect">
            <a:avLst/>
          </a:prstGeom>
          <a:noFill/>
        </p:spPr>
        <p:txBody>
          <a:bodyPr wrap="none" rtlCol="0">
            <a:spAutoFit/>
          </a:bodyPr>
          <a:lstStyle/>
          <a:p>
            <a:r>
              <a:rPr lang="en-GB" sz="2000" dirty="0"/>
              <a:t>a</a:t>
            </a:r>
            <a:r>
              <a:rPr lang="en-GB" sz="2000" dirty="0" smtClean="0"/>
              <a:t>ggregated by</a:t>
            </a:r>
            <a:endParaRPr lang="en-GB" sz="2000" dirty="0"/>
          </a:p>
        </p:txBody>
      </p:sp>
      <p:sp>
        <p:nvSpPr>
          <p:cNvPr id="35" name="TextBox 34"/>
          <p:cNvSpPr txBox="1"/>
          <p:nvPr/>
        </p:nvSpPr>
        <p:spPr>
          <a:xfrm>
            <a:off x="4786675" y="1489183"/>
            <a:ext cx="1346844" cy="400110"/>
          </a:xfrm>
          <a:prstGeom prst="rect">
            <a:avLst/>
          </a:prstGeom>
          <a:noFill/>
        </p:spPr>
        <p:txBody>
          <a:bodyPr wrap="none" rtlCol="0">
            <a:spAutoFit/>
          </a:bodyPr>
          <a:lstStyle/>
          <a:p>
            <a:r>
              <a:rPr lang="en-GB" sz="2000" dirty="0"/>
              <a:t>m</a:t>
            </a:r>
            <a:r>
              <a:rPr lang="en-GB" sz="2000" dirty="0" smtClean="0"/>
              <a:t>ember of</a:t>
            </a:r>
            <a:endParaRPr lang="en-GB" sz="2000" dirty="0"/>
          </a:p>
        </p:txBody>
      </p:sp>
      <p:sp>
        <p:nvSpPr>
          <p:cNvPr id="36" name="TextBox 35"/>
          <p:cNvSpPr txBox="1"/>
          <p:nvPr/>
        </p:nvSpPr>
        <p:spPr>
          <a:xfrm>
            <a:off x="5243532" y="1910153"/>
            <a:ext cx="889987" cy="400110"/>
          </a:xfrm>
          <a:prstGeom prst="rect">
            <a:avLst/>
          </a:prstGeom>
          <a:noFill/>
        </p:spPr>
        <p:txBody>
          <a:bodyPr wrap="none" rtlCol="0">
            <a:spAutoFit/>
          </a:bodyPr>
          <a:lstStyle/>
          <a:p>
            <a:r>
              <a:rPr lang="en-GB" sz="2000" dirty="0" smtClean="0"/>
              <a:t>part of</a:t>
            </a:r>
            <a:endParaRPr lang="en-GB" sz="2000" dirty="0"/>
          </a:p>
        </p:txBody>
      </p:sp>
      <p:sp>
        <p:nvSpPr>
          <p:cNvPr id="37" name="TextBox 36"/>
          <p:cNvSpPr txBox="1"/>
          <p:nvPr/>
        </p:nvSpPr>
        <p:spPr>
          <a:xfrm>
            <a:off x="4604831" y="2331124"/>
            <a:ext cx="1528688" cy="400110"/>
          </a:xfrm>
          <a:prstGeom prst="rect">
            <a:avLst/>
          </a:prstGeom>
          <a:noFill/>
        </p:spPr>
        <p:txBody>
          <a:bodyPr wrap="none" rtlCol="0">
            <a:spAutoFit/>
          </a:bodyPr>
          <a:lstStyle/>
          <a:p>
            <a:r>
              <a:rPr lang="en-GB" sz="2000" dirty="0"/>
              <a:t>c</a:t>
            </a:r>
            <a:r>
              <a:rPr lang="en-GB" sz="2000" dirty="0" smtClean="0"/>
              <a:t>ontained by</a:t>
            </a:r>
            <a:endParaRPr lang="en-GB" sz="2000" dirty="0"/>
          </a:p>
        </p:txBody>
      </p:sp>
      <p:sp>
        <p:nvSpPr>
          <p:cNvPr id="40" name="TextBox 39"/>
          <p:cNvSpPr txBox="1"/>
          <p:nvPr/>
        </p:nvSpPr>
        <p:spPr>
          <a:xfrm>
            <a:off x="5043790" y="4266602"/>
            <a:ext cx="1184107" cy="523220"/>
          </a:xfrm>
          <a:prstGeom prst="rect">
            <a:avLst/>
          </a:prstGeom>
          <a:noFill/>
        </p:spPr>
        <p:txBody>
          <a:bodyPr wrap="none" rtlCol="0">
            <a:spAutoFit/>
          </a:bodyPr>
          <a:lstStyle/>
          <a:p>
            <a:r>
              <a:rPr lang="en-GB" sz="2800" dirty="0" smtClean="0"/>
              <a:t>Library</a:t>
            </a:r>
          </a:p>
        </p:txBody>
      </p:sp>
      <p:sp>
        <p:nvSpPr>
          <p:cNvPr id="41" name="TextBox 40"/>
          <p:cNvSpPr txBox="1"/>
          <p:nvPr/>
        </p:nvSpPr>
        <p:spPr>
          <a:xfrm>
            <a:off x="5178891" y="5847877"/>
            <a:ext cx="913905" cy="523220"/>
          </a:xfrm>
          <a:prstGeom prst="rect">
            <a:avLst/>
          </a:prstGeom>
          <a:noFill/>
        </p:spPr>
        <p:txBody>
          <a:bodyPr wrap="none" rtlCol="0">
            <a:spAutoFit/>
          </a:bodyPr>
          <a:lstStyle/>
          <a:p>
            <a:r>
              <a:rPr lang="en-GB" sz="2800" dirty="0" smtClean="0"/>
              <a:t>Copy</a:t>
            </a:r>
            <a:endParaRPr lang="en-GB" sz="2800" dirty="0"/>
          </a:p>
        </p:txBody>
      </p:sp>
      <p:sp>
        <p:nvSpPr>
          <p:cNvPr id="42" name="TextBox 41"/>
          <p:cNvSpPr txBox="1"/>
          <p:nvPr/>
        </p:nvSpPr>
        <p:spPr>
          <a:xfrm>
            <a:off x="4816548" y="4801437"/>
            <a:ext cx="1638590" cy="523220"/>
          </a:xfrm>
          <a:prstGeom prst="rect">
            <a:avLst/>
          </a:prstGeom>
          <a:noFill/>
        </p:spPr>
        <p:txBody>
          <a:bodyPr wrap="none" rtlCol="0">
            <a:spAutoFit/>
          </a:bodyPr>
          <a:lstStyle/>
          <a:p>
            <a:r>
              <a:rPr lang="en-GB" sz="2800" dirty="0" smtClean="0"/>
              <a:t>Collection</a:t>
            </a:r>
          </a:p>
        </p:txBody>
      </p:sp>
      <p:sp>
        <p:nvSpPr>
          <p:cNvPr id="43" name="TextBox 42"/>
          <p:cNvSpPr txBox="1"/>
          <p:nvPr/>
        </p:nvSpPr>
        <p:spPr>
          <a:xfrm>
            <a:off x="4875218" y="5324657"/>
            <a:ext cx="1521250" cy="523220"/>
          </a:xfrm>
          <a:prstGeom prst="rect">
            <a:avLst/>
          </a:prstGeom>
          <a:noFill/>
        </p:spPr>
        <p:txBody>
          <a:bodyPr wrap="none" rtlCol="0">
            <a:spAutoFit/>
          </a:bodyPr>
          <a:lstStyle/>
          <a:p>
            <a:r>
              <a:rPr lang="en-GB" sz="2800" dirty="0" smtClean="0"/>
              <a:t>Resource</a:t>
            </a:r>
          </a:p>
        </p:txBody>
      </p:sp>
      <p:sp>
        <p:nvSpPr>
          <p:cNvPr id="45" name="TextBox 44"/>
          <p:cNvSpPr txBox="1"/>
          <p:nvPr/>
        </p:nvSpPr>
        <p:spPr>
          <a:xfrm>
            <a:off x="7093667" y="4266602"/>
            <a:ext cx="1272336" cy="523220"/>
          </a:xfrm>
          <a:prstGeom prst="rect">
            <a:avLst/>
          </a:prstGeom>
          <a:noFill/>
        </p:spPr>
        <p:txBody>
          <a:bodyPr wrap="none" rtlCol="0">
            <a:spAutoFit/>
          </a:bodyPr>
          <a:lstStyle/>
          <a:p>
            <a:r>
              <a:rPr lang="en-GB" sz="2800" dirty="0" smtClean="0"/>
              <a:t>Archive</a:t>
            </a:r>
            <a:endParaRPr lang="en-GB" sz="2800" dirty="0"/>
          </a:p>
        </p:txBody>
      </p:sp>
      <p:sp>
        <p:nvSpPr>
          <p:cNvPr id="46" name="TextBox 45"/>
          <p:cNvSpPr txBox="1"/>
          <p:nvPr/>
        </p:nvSpPr>
        <p:spPr>
          <a:xfrm>
            <a:off x="7203153" y="4817608"/>
            <a:ext cx="1053365" cy="523220"/>
          </a:xfrm>
          <a:prstGeom prst="rect">
            <a:avLst/>
          </a:prstGeom>
          <a:noFill/>
        </p:spPr>
        <p:txBody>
          <a:bodyPr wrap="none" rtlCol="0">
            <a:spAutoFit/>
          </a:bodyPr>
          <a:lstStyle/>
          <a:p>
            <a:r>
              <a:rPr lang="en-GB" sz="2800" dirty="0" err="1" smtClean="0"/>
              <a:t>Fonds</a:t>
            </a:r>
            <a:endParaRPr lang="en-GB" sz="2800" dirty="0"/>
          </a:p>
        </p:txBody>
      </p:sp>
      <p:sp>
        <p:nvSpPr>
          <p:cNvPr id="47" name="TextBox 46"/>
          <p:cNvSpPr txBox="1"/>
          <p:nvPr/>
        </p:nvSpPr>
        <p:spPr>
          <a:xfrm>
            <a:off x="6905507" y="5368614"/>
            <a:ext cx="1648656" cy="523220"/>
          </a:xfrm>
          <a:prstGeom prst="rect">
            <a:avLst/>
          </a:prstGeom>
          <a:noFill/>
        </p:spPr>
        <p:txBody>
          <a:bodyPr wrap="none" rtlCol="0">
            <a:spAutoFit/>
          </a:bodyPr>
          <a:lstStyle/>
          <a:p>
            <a:r>
              <a:rPr lang="en-GB" sz="2800" dirty="0" smtClean="0"/>
              <a:t>Sub-</a:t>
            </a:r>
            <a:r>
              <a:rPr lang="en-GB" sz="2800" dirty="0" err="1" smtClean="0"/>
              <a:t>fonds</a:t>
            </a:r>
            <a:endParaRPr lang="en-GB" sz="2800" dirty="0"/>
          </a:p>
        </p:txBody>
      </p:sp>
      <p:sp>
        <p:nvSpPr>
          <p:cNvPr id="38" name="TextBox 37"/>
          <p:cNvSpPr txBox="1"/>
          <p:nvPr/>
        </p:nvSpPr>
        <p:spPr>
          <a:xfrm>
            <a:off x="5412150" y="3575017"/>
            <a:ext cx="2612959" cy="523220"/>
          </a:xfrm>
          <a:prstGeom prst="rect">
            <a:avLst/>
          </a:prstGeom>
          <a:noFill/>
        </p:spPr>
        <p:txBody>
          <a:bodyPr wrap="none" rtlCol="0">
            <a:spAutoFit/>
          </a:bodyPr>
          <a:lstStyle/>
          <a:p>
            <a:r>
              <a:rPr lang="en-GB" sz="2800" dirty="0" smtClean="0"/>
              <a:t>Cultural heritage</a:t>
            </a:r>
          </a:p>
        </p:txBody>
      </p:sp>
      <p:sp>
        <p:nvSpPr>
          <p:cNvPr id="39" name="TextBox 38"/>
          <p:cNvSpPr txBox="1"/>
          <p:nvPr/>
        </p:nvSpPr>
        <p:spPr>
          <a:xfrm>
            <a:off x="449559" y="5451908"/>
            <a:ext cx="3849446" cy="954107"/>
          </a:xfrm>
          <a:prstGeom prst="rect">
            <a:avLst/>
          </a:prstGeom>
          <a:noFill/>
          <a:ln w="25400">
            <a:solidFill>
              <a:schemeClr val="accent2"/>
            </a:solidFill>
          </a:ln>
        </p:spPr>
        <p:txBody>
          <a:bodyPr wrap="square" rtlCol="0">
            <a:spAutoFit/>
          </a:bodyPr>
          <a:lstStyle/>
          <a:p>
            <a:r>
              <a:rPr lang="en-GB" sz="2800" dirty="0" smtClean="0"/>
              <a:t>Carrier:</a:t>
            </a:r>
          </a:p>
          <a:p>
            <a:r>
              <a:rPr lang="en-GB" sz="2800" dirty="0" smtClean="0"/>
              <a:t>Item or object (tangible)</a:t>
            </a:r>
            <a:endParaRPr lang="en-GB" sz="2800" dirty="0"/>
          </a:p>
        </p:txBody>
      </p:sp>
      <p:sp>
        <p:nvSpPr>
          <p:cNvPr id="48" name="TextBox 47"/>
          <p:cNvSpPr txBox="1"/>
          <p:nvPr/>
        </p:nvSpPr>
        <p:spPr>
          <a:xfrm>
            <a:off x="449559" y="2269569"/>
            <a:ext cx="1446935" cy="523220"/>
          </a:xfrm>
          <a:prstGeom prst="rect">
            <a:avLst/>
          </a:prstGeom>
          <a:noFill/>
          <a:ln w="25400">
            <a:solidFill>
              <a:schemeClr val="accent6"/>
            </a:solidFill>
          </a:ln>
        </p:spPr>
        <p:txBody>
          <a:bodyPr wrap="none" rtlCol="0">
            <a:spAutoFit/>
          </a:bodyPr>
          <a:lstStyle/>
          <a:p>
            <a:r>
              <a:rPr lang="en-GB" sz="2800" dirty="0" smtClean="0"/>
              <a:t>Content:</a:t>
            </a:r>
            <a:endParaRPr lang="en-GB" sz="2800" dirty="0"/>
          </a:p>
        </p:txBody>
      </p:sp>
      <p:sp>
        <p:nvSpPr>
          <p:cNvPr id="49" name="TextBox 48"/>
          <p:cNvSpPr txBox="1"/>
          <p:nvPr/>
        </p:nvSpPr>
        <p:spPr>
          <a:xfrm>
            <a:off x="819546" y="3086288"/>
            <a:ext cx="1269450" cy="523220"/>
          </a:xfrm>
          <a:prstGeom prst="rect">
            <a:avLst/>
          </a:prstGeom>
          <a:noFill/>
        </p:spPr>
        <p:txBody>
          <a:bodyPr wrap="none" rtlCol="0">
            <a:spAutoFit/>
          </a:bodyPr>
          <a:lstStyle/>
          <a:p>
            <a:r>
              <a:rPr lang="en-GB" sz="2800" dirty="0" smtClean="0"/>
              <a:t>Preface</a:t>
            </a:r>
            <a:endParaRPr lang="en-GB" sz="2800" dirty="0"/>
          </a:p>
        </p:txBody>
      </p:sp>
      <p:sp>
        <p:nvSpPr>
          <p:cNvPr id="50" name="TextBox 49"/>
          <p:cNvSpPr txBox="1"/>
          <p:nvPr/>
        </p:nvSpPr>
        <p:spPr>
          <a:xfrm>
            <a:off x="782773" y="3615008"/>
            <a:ext cx="1342996" cy="523220"/>
          </a:xfrm>
          <a:prstGeom prst="rect">
            <a:avLst/>
          </a:prstGeom>
          <a:noFill/>
        </p:spPr>
        <p:txBody>
          <a:bodyPr wrap="none" rtlCol="0">
            <a:spAutoFit/>
          </a:bodyPr>
          <a:lstStyle/>
          <a:p>
            <a:r>
              <a:rPr lang="en-GB" sz="2800" dirty="0" smtClean="0"/>
              <a:t>Chapter</a:t>
            </a:r>
            <a:endParaRPr lang="en-GB" sz="2800" dirty="0"/>
          </a:p>
        </p:txBody>
      </p:sp>
      <p:sp>
        <p:nvSpPr>
          <p:cNvPr id="51" name="TextBox 50"/>
          <p:cNvSpPr txBox="1"/>
          <p:nvPr/>
        </p:nvSpPr>
        <p:spPr>
          <a:xfrm>
            <a:off x="624557" y="4143728"/>
            <a:ext cx="1659429" cy="523220"/>
          </a:xfrm>
          <a:prstGeom prst="rect">
            <a:avLst/>
          </a:prstGeom>
          <a:noFill/>
        </p:spPr>
        <p:txBody>
          <a:bodyPr wrap="none" rtlCol="0">
            <a:spAutoFit/>
          </a:bodyPr>
          <a:lstStyle/>
          <a:p>
            <a:r>
              <a:rPr lang="en-GB" sz="2800" dirty="0" smtClean="0"/>
              <a:t>Paragraph</a:t>
            </a:r>
            <a:endParaRPr lang="en-GB" sz="2800" dirty="0"/>
          </a:p>
        </p:txBody>
      </p:sp>
      <p:sp>
        <p:nvSpPr>
          <p:cNvPr id="52" name="TextBox 51"/>
          <p:cNvSpPr txBox="1"/>
          <p:nvPr/>
        </p:nvSpPr>
        <p:spPr>
          <a:xfrm>
            <a:off x="960771" y="4672448"/>
            <a:ext cx="987001" cy="523220"/>
          </a:xfrm>
          <a:prstGeom prst="rect">
            <a:avLst/>
          </a:prstGeom>
          <a:noFill/>
        </p:spPr>
        <p:txBody>
          <a:bodyPr wrap="none" rtlCol="0">
            <a:spAutoFit/>
          </a:bodyPr>
          <a:lstStyle/>
          <a:p>
            <a:r>
              <a:rPr lang="en-GB" sz="2800" dirty="0" smtClean="0"/>
              <a:t>Word</a:t>
            </a:r>
            <a:endParaRPr lang="en-GB" sz="2800" dirty="0"/>
          </a:p>
        </p:txBody>
      </p:sp>
      <p:sp>
        <p:nvSpPr>
          <p:cNvPr id="53" name="TextBox 52"/>
          <p:cNvSpPr txBox="1"/>
          <p:nvPr/>
        </p:nvSpPr>
        <p:spPr>
          <a:xfrm>
            <a:off x="2208692" y="3882118"/>
            <a:ext cx="1750479" cy="523220"/>
          </a:xfrm>
          <a:prstGeom prst="rect">
            <a:avLst/>
          </a:prstGeom>
          <a:noFill/>
        </p:spPr>
        <p:txBody>
          <a:bodyPr wrap="none" rtlCol="0">
            <a:spAutoFit/>
          </a:bodyPr>
          <a:lstStyle/>
          <a:p>
            <a:r>
              <a:rPr lang="en-GB" sz="2800" dirty="0" smtClean="0"/>
              <a:t>Illustration</a:t>
            </a:r>
            <a:endParaRPr lang="en-GB" sz="2800" dirty="0"/>
          </a:p>
        </p:txBody>
      </p:sp>
      <p:cxnSp>
        <p:nvCxnSpPr>
          <p:cNvPr id="16" name="Straight Arrow Connector 15"/>
          <p:cNvCxnSpPr>
            <a:stCxn id="39" idx="3"/>
            <a:endCxn id="18" idx="2"/>
          </p:cNvCxnSpPr>
          <p:nvPr/>
        </p:nvCxnSpPr>
        <p:spPr>
          <a:xfrm>
            <a:off x="4299005" y="5928962"/>
            <a:ext cx="744785" cy="190009"/>
          </a:xfrm>
          <a:prstGeom prst="straightConnector1">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043790" y="5730208"/>
            <a:ext cx="1221886" cy="77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urved Connector 53"/>
          <p:cNvCxnSpPr>
            <a:stCxn id="40" idx="3"/>
            <a:endCxn id="38" idx="2"/>
          </p:cNvCxnSpPr>
          <p:nvPr/>
        </p:nvCxnSpPr>
        <p:spPr>
          <a:xfrm flipV="1">
            <a:off x="6227897" y="4098237"/>
            <a:ext cx="490733" cy="42997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45" idx="1"/>
            <a:endCxn id="38" idx="2"/>
          </p:cNvCxnSpPr>
          <p:nvPr/>
        </p:nvCxnSpPr>
        <p:spPr>
          <a:xfrm rot="10800000">
            <a:off x="6718631" y="4098238"/>
            <a:ext cx="375037" cy="42997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29913" y="5847877"/>
            <a:ext cx="599844" cy="523220"/>
          </a:xfrm>
          <a:prstGeom prst="rect">
            <a:avLst/>
          </a:prstGeom>
          <a:noFill/>
        </p:spPr>
        <p:txBody>
          <a:bodyPr wrap="none" rtlCol="0">
            <a:spAutoFit/>
          </a:bodyPr>
          <a:lstStyle/>
          <a:p>
            <a:r>
              <a:rPr lang="en-GB" sz="2800" dirty="0" smtClean="0"/>
              <a:t>…?</a:t>
            </a:r>
            <a:endParaRPr lang="en-GB" sz="2800" dirty="0"/>
          </a:p>
        </p:txBody>
      </p:sp>
      <p:sp>
        <p:nvSpPr>
          <p:cNvPr id="57" name="TextBox 56"/>
          <p:cNvSpPr txBox="1"/>
          <p:nvPr/>
        </p:nvSpPr>
        <p:spPr>
          <a:xfrm>
            <a:off x="2103214" y="3103697"/>
            <a:ext cx="980718" cy="523220"/>
          </a:xfrm>
          <a:prstGeom prst="rect">
            <a:avLst/>
          </a:prstGeom>
          <a:noFill/>
          <a:ln w="25400">
            <a:solidFill>
              <a:schemeClr val="accent4"/>
            </a:solidFill>
          </a:ln>
        </p:spPr>
        <p:txBody>
          <a:bodyPr wrap="none" rtlCol="0">
            <a:spAutoFit/>
          </a:bodyPr>
          <a:lstStyle/>
          <a:p>
            <a:r>
              <a:rPr lang="en-GB" sz="2800" dirty="0" smtClean="0"/>
              <a:t>Index</a:t>
            </a:r>
            <a:endParaRPr lang="en-GB" sz="2800" dirty="0"/>
          </a:p>
        </p:txBody>
      </p:sp>
      <p:cxnSp>
        <p:nvCxnSpPr>
          <p:cNvPr id="58" name="Curved Connector 57"/>
          <p:cNvCxnSpPr>
            <a:stCxn id="52" idx="3"/>
            <a:endCxn id="57" idx="2"/>
          </p:cNvCxnSpPr>
          <p:nvPr/>
        </p:nvCxnSpPr>
        <p:spPr>
          <a:xfrm flipV="1">
            <a:off x="1947772" y="3626917"/>
            <a:ext cx="645801" cy="130714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1000"/>
                                        <p:tgtEl>
                                          <p:spTgt spid="45"/>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1000"/>
                                        <p:tgtEl>
                                          <p:spTgt spid="55"/>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1000"/>
                                        <p:tgtEl>
                                          <p:spTgt spid="39"/>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1000"/>
                                        <p:tgtEl>
                                          <p:spTgt spid="16"/>
                                        </p:tgtEl>
                                      </p:cBhvr>
                                    </p:animEffect>
                                  </p:childTnLst>
                                </p:cTn>
                              </p:par>
                            </p:childTnLst>
                          </p:cTn>
                        </p:par>
                        <p:par>
                          <p:cTn id="127" fill="hold">
                            <p:stCondLst>
                              <p:cond delay="2000"/>
                            </p:stCondLst>
                            <p:childTnLst>
                              <p:par>
                                <p:cTn id="128" presetID="10"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1000"/>
                                        <p:tgtEl>
                                          <p:spTgt spid="1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1000"/>
                                        <p:tgtEl>
                                          <p:spTgt spid="4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fade">
                                      <p:cBhvr>
                                        <p:cTn id="140" dur="1000"/>
                                        <p:tgtEl>
                                          <p:spTgt spid="49"/>
                                        </p:tgtEl>
                                      </p:cBhvr>
                                    </p:animEffect>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1000"/>
                                        <p:tgtEl>
                                          <p:spTgt spid="50"/>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1000"/>
                                        <p:tgtEl>
                                          <p:spTgt spid="51"/>
                                        </p:tgtEl>
                                      </p:cBhvr>
                                    </p:animEffect>
                                  </p:childTnLst>
                                </p:cTn>
                              </p:par>
                            </p:childTnLst>
                          </p:cTn>
                        </p:par>
                        <p:par>
                          <p:cTn id="149" fill="hold">
                            <p:stCondLst>
                              <p:cond delay="3000"/>
                            </p:stCondLst>
                            <p:childTnLst>
                              <p:par>
                                <p:cTn id="150" presetID="10" presetClass="entr" presetSubtype="0" fill="hold" grpId="0" nodeType="afterEffect">
                                  <p:stCondLst>
                                    <p:cond delay="0"/>
                                  </p:stCondLst>
                                  <p:childTnLst>
                                    <p:set>
                                      <p:cBhvr>
                                        <p:cTn id="151" dur="1" fill="hold">
                                          <p:stCondLst>
                                            <p:cond delay="0"/>
                                          </p:stCondLst>
                                        </p:cTn>
                                        <p:tgtEl>
                                          <p:spTgt spid="52"/>
                                        </p:tgtEl>
                                        <p:attrNameLst>
                                          <p:attrName>style.visibility</p:attrName>
                                        </p:attrNameLst>
                                      </p:cBhvr>
                                      <p:to>
                                        <p:strVal val="visible"/>
                                      </p:to>
                                    </p:set>
                                    <p:animEffect transition="in" filter="fade">
                                      <p:cBhvr>
                                        <p:cTn id="152" dur="1000"/>
                                        <p:tgtEl>
                                          <p:spTgt spid="52"/>
                                        </p:tgtEl>
                                      </p:cBhvr>
                                    </p:animEffect>
                                  </p:childTnLst>
                                </p:cTn>
                              </p:par>
                            </p:childTnLst>
                          </p:cTn>
                        </p:par>
                        <p:par>
                          <p:cTn id="153" fill="hold">
                            <p:stCondLst>
                              <p:cond delay="4000"/>
                            </p:stCondLst>
                            <p:childTnLst>
                              <p:par>
                                <p:cTn id="154" presetID="10" presetClass="entr" presetSubtype="0" fill="hold" grpId="0" nodeType="after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fade">
                                      <p:cBhvr>
                                        <p:cTn id="156" dur="1000"/>
                                        <p:tgtEl>
                                          <p:spTgt spid="5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fade">
                                      <p:cBhvr>
                                        <p:cTn id="161" dur="1000"/>
                                        <p:tgtEl>
                                          <p:spTgt spid="58"/>
                                        </p:tgtEl>
                                      </p:cBhvr>
                                    </p:animEffect>
                                  </p:childTnLst>
                                </p:cTn>
                              </p:par>
                            </p:childTnLst>
                          </p:cTn>
                        </p:par>
                        <p:par>
                          <p:cTn id="162" fill="hold">
                            <p:stCondLst>
                              <p:cond delay="1000"/>
                            </p:stCondLst>
                            <p:childTnLst>
                              <p:par>
                                <p:cTn id="163" presetID="10" presetClass="entr" presetSubtype="0" fill="hold" grpId="0" nodeType="after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fade">
                                      <p:cBhvr>
                                        <p:cTn id="16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P spid="36" grpId="0"/>
      <p:bldP spid="37" grpId="0"/>
      <p:bldP spid="40" grpId="0"/>
      <p:bldP spid="41" grpId="0"/>
      <p:bldP spid="42" grpId="0"/>
      <p:bldP spid="43" grpId="0"/>
      <p:bldP spid="45" grpId="0"/>
      <p:bldP spid="46" grpId="0"/>
      <p:bldP spid="47" grpId="0"/>
      <p:bldP spid="38" grpId="0"/>
      <p:bldP spid="39" grpId="0" animBg="1"/>
      <p:bldP spid="48" grpId="0" animBg="1"/>
      <p:bldP spid="49" grpId="0"/>
      <p:bldP spid="50" grpId="0"/>
      <p:bldP spid="51" grpId="0"/>
      <p:bldP spid="52" grpId="0"/>
      <p:bldP spid="53" grpId="0"/>
      <p:bldP spid="18" grpId="0" animBg="1"/>
      <p:bldP spid="56"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89" y="260648"/>
            <a:ext cx="4905638" cy="769441"/>
          </a:xfrm>
          <a:prstGeom prst="rect">
            <a:avLst/>
          </a:prstGeom>
          <a:noFill/>
        </p:spPr>
        <p:txBody>
          <a:bodyPr wrap="none" rtlCol="0">
            <a:spAutoFit/>
          </a:bodyPr>
          <a:lstStyle/>
          <a:p>
            <a:r>
              <a:rPr lang="en-GB" sz="4400" dirty="0" smtClean="0">
                <a:solidFill>
                  <a:schemeClr val="tx2"/>
                </a:solidFill>
              </a:rPr>
              <a:t>The (metadata) Grail</a:t>
            </a:r>
            <a:endParaRPr lang="en-GB" sz="4400"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93404" y="2914976"/>
            <a:ext cx="771525"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41367" y="3271600"/>
            <a:ext cx="1690096" cy="23393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70" y="3323599"/>
            <a:ext cx="1690096" cy="2339340"/>
          </a:xfrm>
          <a:prstGeom prst="rect">
            <a:avLst/>
          </a:prstGeom>
        </p:spPr>
      </p:pic>
      <p:sp>
        <p:nvSpPr>
          <p:cNvPr id="6" name="TextBox 5"/>
          <p:cNvSpPr txBox="1"/>
          <p:nvPr/>
        </p:nvSpPr>
        <p:spPr>
          <a:xfrm>
            <a:off x="3447190" y="1507036"/>
            <a:ext cx="2263953" cy="1938992"/>
          </a:xfrm>
          <a:prstGeom prst="rect">
            <a:avLst/>
          </a:prstGeom>
          <a:noFill/>
          <a:ln w="25400">
            <a:solidFill>
              <a:srgbClr val="FFC000"/>
            </a:solidFill>
          </a:ln>
          <a:effectLst>
            <a:glow rad="342900">
              <a:srgbClr val="FFFF00"/>
            </a:glow>
          </a:effectLst>
        </p:spPr>
        <p:txBody>
          <a:bodyPr wrap="none" rtlCol="0">
            <a:spAutoFit/>
          </a:bodyPr>
          <a:lstStyle/>
          <a:p>
            <a:pPr algn="ctr"/>
            <a:r>
              <a:rPr lang="en-GB" sz="4000" dirty="0" smtClean="0"/>
              <a:t>Master</a:t>
            </a:r>
          </a:p>
          <a:p>
            <a:pPr algn="ctr"/>
            <a:r>
              <a:rPr lang="en-GB" sz="4000" dirty="0" smtClean="0"/>
              <a:t>Catalogue</a:t>
            </a:r>
          </a:p>
          <a:p>
            <a:pPr algn="ctr"/>
            <a:r>
              <a:rPr lang="en-GB" sz="4000" dirty="0"/>
              <a:t>R</a:t>
            </a:r>
            <a:r>
              <a:rPr lang="en-GB" sz="4000" dirty="0" smtClean="0"/>
              <a:t>ecord</a:t>
            </a:r>
          </a:p>
        </p:txBody>
      </p:sp>
      <p:grpSp>
        <p:nvGrpSpPr>
          <p:cNvPr id="7" name="Group 6"/>
          <p:cNvGrpSpPr/>
          <p:nvPr/>
        </p:nvGrpSpPr>
        <p:grpSpPr>
          <a:xfrm>
            <a:off x="2778966" y="3720563"/>
            <a:ext cx="3600400" cy="1170850"/>
            <a:chOff x="2778966" y="3720563"/>
            <a:chExt cx="3600400" cy="1170850"/>
          </a:xfrm>
        </p:grpSpPr>
        <p:sp>
          <p:nvSpPr>
            <p:cNvPr id="8" name="Up-Down Arrow 7"/>
            <p:cNvSpPr/>
            <p:nvPr/>
          </p:nvSpPr>
          <p:spPr>
            <a:xfrm>
              <a:off x="2778966" y="3720563"/>
              <a:ext cx="3600400" cy="1170850"/>
            </a:xfrm>
            <a:prstGeom prst="upDownArrow">
              <a:avLst>
                <a:gd name="adj1" fmla="val 61721"/>
                <a:gd name="adj2" fmla="val 28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492849" y="4075156"/>
              <a:ext cx="2172634" cy="461665"/>
            </a:xfrm>
            <a:prstGeom prst="rect">
              <a:avLst/>
            </a:prstGeom>
            <a:noFill/>
          </p:spPr>
          <p:txBody>
            <a:bodyPr wrap="none" rtlCol="0">
              <a:spAutoFit/>
            </a:bodyPr>
            <a:lstStyle/>
            <a:p>
              <a:r>
                <a:rPr lang="en-GB" sz="2400" dirty="0" smtClean="0"/>
                <a:t>Representation</a:t>
              </a:r>
              <a:endParaRPr lang="en-GB" sz="2400" dirty="0"/>
            </a:p>
          </p:txBody>
        </p:sp>
      </p:grpSp>
      <p:sp>
        <p:nvSpPr>
          <p:cNvPr id="10" name="TextBox 9"/>
          <p:cNvSpPr txBox="1"/>
          <p:nvPr/>
        </p:nvSpPr>
        <p:spPr>
          <a:xfrm>
            <a:off x="7071421" y="260648"/>
            <a:ext cx="1560042" cy="1384995"/>
          </a:xfrm>
          <a:prstGeom prst="rect">
            <a:avLst/>
          </a:prstGeom>
          <a:noFill/>
        </p:spPr>
        <p:txBody>
          <a:bodyPr wrap="none" rtlCol="0">
            <a:spAutoFit/>
          </a:bodyPr>
          <a:lstStyle/>
          <a:p>
            <a:pPr algn="ctr"/>
            <a:r>
              <a:rPr lang="en-GB" sz="2800" dirty="0" smtClean="0"/>
              <a:t>Item</a:t>
            </a:r>
          </a:p>
          <a:p>
            <a:pPr algn="ctr"/>
            <a:r>
              <a:rPr lang="en-GB" sz="2800" dirty="0" smtClean="0"/>
              <a:t>describes</a:t>
            </a:r>
          </a:p>
          <a:p>
            <a:pPr algn="ctr"/>
            <a:r>
              <a:rPr lang="en-GB" sz="2800" dirty="0" smtClean="0"/>
              <a:t>itself</a:t>
            </a:r>
            <a:endParaRPr lang="en-GB" sz="2800" dirty="0"/>
          </a:p>
        </p:txBody>
      </p:sp>
      <p:sp>
        <p:nvSpPr>
          <p:cNvPr id="11" name="TextBox 10"/>
          <p:cNvSpPr txBox="1"/>
          <p:nvPr/>
        </p:nvSpPr>
        <p:spPr>
          <a:xfrm>
            <a:off x="2324959" y="5684733"/>
            <a:ext cx="4508414" cy="830997"/>
          </a:xfrm>
          <a:prstGeom prst="rect">
            <a:avLst/>
          </a:prstGeom>
          <a:noFill/>
        </p:spPr>
        <p:txBody>
          <a:bodyPr wrap="none" rtlCol="0">
            <a:spAutoFit/>
          </a:bodyPr>
          <a:lstStyle/>
          <a:p>
            <a:pPr algn="ctr"/>
            <a:r>
              <a:rPr lang="en-GB" sz="2400" dirty="0" smtClean="0"/>
              <a:t>Title page, cover, introduction, etc.</a:t>
            </a:r>
          </a:p>
          <a:p>
            <a:pPr algn="ctr"/>
            <a:r>
              <a:rPr lang="en-GB" sz="2400" dirty="0" smtClean="0"/>
              <a:t>(by author, publisher, etc.)</a:t>
            </a:r>
            <a:endParaRPr lang="en-GB" sz="2400" dirty="0"/>
          </a:p>
        </p:txBody>
      </p:sp>
      <p:sp>
        <p:nvSpPr>
          <p:cNvPr id="12" name="TextBox 11"/>
          <p:cNvSpPr txBox="1"/>
          <p:nvPr/>
        </p:nvSpPr>
        <p:spPr>
          <a:xfrm>
            <a:off x="526870" y="1876366"/>
            <a:ext cx="2063236" cy="1200329"/>
          </a:xfrm>
          <a:prstGeom prst="rect">
            <a:avLst/>
          </a:prstGeom>
          <a:noFill/>
        </p:spPr>
        <p:txBody>
          <a:bodyPr wrap="square" rtlCol="0">
            <a:spAutoFit/>
          </a:bodyPr>
          <a:lstStyle/>
          <a:p>
            <a:r>
              <a:rPr lang="en-GB" sz="2400" dirty="0" smtClean="0"/>
              <a:t>Interpreted by professional intermediaries</a:t>
            </a:r>
            <a:endParaRPr lang="en-GB" sz="2400" dirty="0"/>
          </a:p>
        </p:txBody>
      </p:sp>
      <p:sp>
        <p:nvSpPr>
          <p:cNvPr id="13" name="TextBox 12"/>
          <p:cNvSpPr txBox="1"/>
          <p:nvPr/>
        </p:nvSpPr>
        <p:spPr>
          <a:xfrm>
            <a:off x="6568227" y="1876365"/>
            <a:ext cx="2063236" cy="1200329"/>
          </a:xfrm>
          <a:prstGeom prst="rect">
            <a:avLst/>
          </a:prstGeom>
          <a:noFill/>
        </p:spPr>
        <p:txBody>
          <a:bodyPr wrap="square" rtlCol="0">
            <a:spAutoFit/>
          </a:bodyPr>
          <a:lstStyle/>
          <a:p>
            <a:pPr algn="r"/>
            <a:r>
              <a:rPr lang="en-GB" sz="2400" dirty="0" smtClean="0"/>
              <a:t>Using arcane rules and processes</a:t>
            </a:r>
            <a:endParaRPr lang="en-GB" sz="2400" dirty="0"/>
          </a:p>
        </p:txBody>
      </p:sp>
    </p:spTree>
    <p:extLst>
      <p:ext uri="{BB962C8B-B14F-4D97-AF65-F5344CB8AC3E}">
        <p14:creationId xmlns:p14="http://schemas.microsoft.com/office/powerpoint/2010/main" val="350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7240124" cy="769441"/>
          </a:xfrm>
          <a:prstGeom prst="rect">
            <a:avLst/>
          </a:prstGeom>
          <a:noFill/>
        </p:spPr>
        <p:txBody>
          <a:bodyPr wrap="none" rtlCol="0">
            <a:spAutoFit/>
          </a:bodyPr>
          <a:lstStyle/>
          <a:p>
            <a:r>
              <a:rPr lang="en-GB" sz="4400" dirty="0" smtClean="0">
                <a:solidFill>
                  <a:schemeClr val="tx2"/>
                </a:solidFill>
              </a:rPr>
              <a:t>Universal Bibliographic Control</a:t>
            </a:r>
            <a:endParaRPr lang="en-GB" sz="44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4710" y="3929987"/>
            <a:ext cx="1600200" cy="2228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47401" y="1412776"/>
            <a:ext cx="1809750" cy="2228850"/>
          </a:xfrm>
          <a:prstGeom prst="rect">
            <a:avLst/>
          </a:prstGeom>
        </p:spPr>
      </p:pic>
      <p:grpSp>
        <p:nvGrpSpPr>
          <p:cNvPr id="13" name="Group 12"/>
          <p:cNvGrpSpPr/>
          <p:nvPr/>
        </p:nvGrpSpPr>
        <p:grpSpPr>
          <a:xfrm>
            <a:off x="2666781" y="4005064"/>
            <a:ext cx="1705532" cy="2078697"/>
            <a:chOff x="2990185" y="1600632"/>
            <a:chExt cx="1705532" cy="2078697"/>
          </a:xfrm>
        </p:grpSpPr>
        <p:sp>
          <p:nvSpPr>
            <p:cNvPr id="3" name="Rounded Rectangle 2"/>
            <p:cNvSpPr/>
            <p:nvPr/>
          </p:nvSpPr>
          <p:spPr>
            <a:xfrm>
              <a:off x="3014859" y="1600632"/>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990185" y="1855150"/>
              <a:ext cx="1705532" cy="1569660"/>
            </a:xfrm>
            <a:prstGeom prst="rect">
              <a:avLst/>
            </a:prstGeom>
            <a:noFill/>
          </p:spPr>
          <p:txBody>
            <a:bodyPr wrap="none" rtlCol="0">
              <a:spAutoFit/>
            </a:bodyPr>
            <a:lstStyle/>
            <a:p>
              <a:pPr algn="ctr"/>
              <a:r>
                <a:rPr lang="en-GB" sz="3200" dirty="0" smtClean="0">
                  <a:solidFill>
                    <a:schemeClr val="accent1">
                      <a:lumMod val="40000"/>
                      <a:lumOff val="60000"/>
                    </a:schemeClr>
                  </a:solidFill>
                </a:rPr>
                <a:t>One</a:t>
              </a:r>
            </a:p>
            <a:p>
              <a:pPr algn="ctr"/>
              <a:r>
                <a:rPr lang="en-GB" sz="3200" dirty="0">
                  <a:solidFill>
                    <a:schemeClr val="accent1">
                      <a:lumMod val="40000"/>
                      <a:lumOff val="60000"/>
                    </a:schemeClr>
                  </a:solidFill>
                </a:rPr>
                <a:t>r</a:t>
              </a:r>
              <a:r>
                <a:rPr lang="en-GB" sz="3200" dirty="0" smtClean="0">
                  <a:solidFill>
                    <a:schemeClr val="accent1">
                      <a:lumMod val="40000"/>
                      <a:lumOff val="60000"/>
                    </a:schemeClr>
                  </a:solidFill>
                </a:rPr>
                <a:t>ecord</a:t>
              </a:r>
            </a:p>
            <a:p>
              <a:pPr algn="ctr"/>
              <a:r>
                <a:rPr lang="en-GB" sz="3200" dirty="0" smtClean="0">
                  <a:solidFill>
                    <a:schemeClr val="accent1">
                      <a:lumMod val="40000"/>
                      <a:lumOff val="60000"/>
                    </a:schemeClr>
                  </a:solidFill>
                </a:rPr>
                <a:t>structure</a:t>
              </a:r>
              <a:endParaRPr lang="en-GB" sz="3200" dirty="0">
                <a:solidFill>
                  <a:schemeClr val="accent1">
                    <a:lumMod val="40000"/>
                    <a:lumOff val="60000"/>
                  </a:schemeClr>
                </a:solidFill>
              </a:endParaRPr>
            </a:p>
          </p:txBody>
        </p:sp>
      </p:grpSp>
      <p:grpSp>
        <p:nvGrpSpPr>
          <p:cNvPr id="14" name="Group 13"/>
          <p:cNvGrpSpPr/>
          <p:nvPr/>
        </p:nvGrpSpPr>
        <p:grpSpPr>
          <a:xfrm>
            <a:off x="4724184" y="4005064"/>
            <a:ext cx="1656184" cy="2078697"/>
            <a:chOff x="5079181" y="1736092"/>
            <a:chExt cx="1656184" cy="2078697"/>
          </a:xfrm>
        </p:grpSpPr>
        <p:sp>
          <p:nvSpPr>
            <p:cNvPr id="11" name="Rounded Rectangle 10"/>
            <p:cNvSpPr/>
            <p:nvPr/>
          </p:nvSpPr>
          <p:spPr>
            <a:xfrm>
              <a:off x="5079181" y="1736092"/>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171816" y="1990610"/>
              <a:ext cx="1470915" cy="1569660"/>
            </a:xfrm>
            <a:prstGeom prst="rect">
              <a:avLst/>
            </a:prstGeom>
            <a:noFill/>
          </p:spPr>
          <p:txBody>
            <a:bodyPr wrap="none" rtlCol="0">
              <a:spAutoFit/>
            </a:bodyPr>
            <a:lstStyle/>
            <a:p>
              <a:pPr algn="ctr"/>
              <a:r>
                <a:rPr lang="en-GB" sz="3200" dirty="0" smtClean="0">
                  <a:solidFill>
                    <a:schemeClr val="accent1">
                      <a:lumMod val="40000"/>
                      <a:lumOff val="60000"/>
                    </a:schemeClr>
                  </a:solidFill>
                </a:rPr>
                <a:t>One</a:t>
              </a:r>
            </a:p>
            <a:p>
              <a:pPr algn="ctr"/>
              <a:r>
                <a:rPr lang="en-GB" sz="3200" dirty="0" smtClean="0">
                  <a:solidFill>
                    <a:schemeClr val="accent1">
                      <a:lumMod val="40000"/>
                      <a:lumOff val="60000"/>
                    </a:schemeClr>
                  </a:solidFill>
                </a:rPr>
                <a:t>content</a:t>
              </a:r>
            </a:p>
            <a:p>
              <a:pPr algn="ctr"/>
              <a:r>
                <a:rPr lang="en-GB" sz="3200" dirty="0" smtClean="0">
                  <a:solidFill>
                    <a:schemeClr val="accent1">
                      <a:lumMod val="40000"/>
                      <a:lumOff val="60000"/>
                    </a:schemeClr>
                  </a:solidFill>
                </a:rPr>
                <a:t>rules</a:t>
              </a:r>
              <a:endParaRPr lang="en-GB" sz="3200" dirty="0">
                <a:solidFill>
                  <a:schemeClr val="accent1">
                    <a:lumMod val="40000"/>
                    <a:lumOff val="60000"/>
                  </a:schemeClr>
                </a:solidFill>
              </a:endParaRPr>
            </a:p>
          </p:txBody>
        </p:sp>
      </p:grpSp>
      <p:grpSp>
        <p:nvGrpSpPr>
          <p:cNvPr id="15" name="Group 14"/>
          <p:cNvGrpSpPr/>
          <p:nvPr/>
        </p:nvGrpSpPr>
        <p:grpSpPr>
          <a:xfrm>
            <a:off x="6732240" y="4005064"/>
            <a:ext cx="1712136" cy="2078697"/>
            <a:chOff x="6878168" y="1607696"/>
            <a:chExt cx="1712136" cy="2078697"/>
          </a:xfrm>
        </p:grpSpPr>
        <p:sp>
          <p:nvSpPr>
            <p:cNvPr id="12" name="Rounded Rectangle 11"/>
            <p:cNvSpPr/>
            <p:nvPr/>
          </p:nvSpPr>
          <p:spPr>
            <a:xfrm>
              <a:off x="6906144" y="1607696"/>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78168" y="1862214"/>
              <a:ext cx="1712136" cy="1569660"/>
            </a:xfrm>
            <a:prstGeom prst="rect">
              <a:avLst/>
            </a:prstGeom>
            <a:noFill/>
          </p:spPr>
          <p:txBody>
            <a:bodyPr wrap="none" rtlCol="0">
              <a:spAutoFit/>
            </a:bodyPr>
            <a:lstStyle/>
            <a:p>
              <a:pPr algn="ctr"/>
              <a:r>
                <a:rPr lang="en-GB" sz="3200" dirty="0" smtClean="0">
                  <a:solidFill>
                    <a:schemeClr val="accent1">
                      <a:lumMod val="40000"/>
                      <a:lumOff val="60000"/>
                    </a:schemeClr>
                  </a:solidFill>
                </a:rPr>
                <a:t>One</a:t>
              </a:r>
            </a:p>
            <a:p>
              <a:pPr algn="ctr"/>
              <a:r>
                <a:rPr lang="en-GB" sz="3200" dirty="0" smtClean="0">
                  <a:solidFill>
                    <a:schemeClr val="accent1">
                      <a:lumMod val="40000"/>
                      <a:lumOff val="60000"/>
                    </a:schemeClr>
                  </a:solidFill>
                </a:rPr>
                <a:t>encoding</a:t>
              </a:r>
            </a:p>
            <a:p>
              <a:pPr algn="ctr"/>
              <a:r>
                <a:rPr lang="en-GB" sz="3200" dirty="0" smtClean="0">
                  <a:solidFill>
                    <a:schemeClr val="accent1">
                      <a:lumMod val="40000"/>
                      <a:lumOff val="60000"/>
                    </a:schemeClr>
                  </a:solidFill>
                </a:rPr>
                <a:t>format</a:t>
              </a:r>
              <a:endParaRPr lang="en-GB" sz="3200" dirty="0">
                <a:solidFill>
                  <a:schemeClr val="accent1">
                    <a:lumMod val="40000"/>
                    <a:lumOff val="60000"/>
                  </a:schemeClr>
                </a:solidFill>
              </a:endParaRPr>
            </a:p>
          </p:txBody>
        </p:sp>
      </p:grpSp>
      <p:sp>
        <p:nvSpPr>
          <p:cNvPr id="16" name="TextBox 15"/>
          <p:cNvSpPr txBox="1"/>
          <p:nvPr/>
        </p:nvSpPr>
        <p:spPr>
          <a:xfrm>
            <a:off x="714710" y="1412776"/>
            <a:ext cx="3355518" cy="1569660"/>
          </a:xfrm>
          <a:prstGeom prst="rect">
            <a:avLst/>
          </a:prstGeom>
          <a:noFill/>
        </p:spPr>
        <p:txBody>
          <a:bodyPr wrap="square" rtlCol="0">
            <a:spAutoFit/>
          </a:bodyPr>
          <a:lstStyle/>
          <a:p>
            <a:r>
              <a:rPr lang="en-GB" sz="3200" dirty="0" smtClean="0"/>
              <a:t>Agreed at international level with global scope</a:t>
            </a:r>
            <a:endParaRPr lang="en-GB" sz="3200" dirty="0"/>
          </a:p>
        </p:txBody>
      </p:sp>
      <p:sp>
        <p:nvSpPr>
          <p:cNvPr id="17" name="TextBox 16"/>
          <p:cNvSpPr txBox="1"/>
          <p:nvPr/>
        </p:nvSpPr>
        <p:spPr>
          <a:xfrm>
            <a:off x="6962001" y="1561027"/>
            <a:ext cx="1949956" cy="1569660"/>
          </a:xfrm>
          <a:prstGeom prst="rect">
            <a:avLst/>
          </a:prstGeom>
          <a:noFill/>
        </p:spPr>
        <p:txBody>
          <a:bodyPr wrap="none" rtlCol="0">
            <a:spAutoFit/>
          </a:bodyPr>
          <a:lstStyle/>
          <a:p>
            <a:pPr algn="r"/>
            <a:r>
              <a:rPr lang="en-GB" sz="3200" dirty="0" smtClean="0"/>
              <a:t>Top-down,</a:t>
            </a:r>
          </a:p>
          <a:p>
            <a:pPr algn="r"/>
            <a:r>
              <a:rPr lang="en-GB" sz="3200" dirty="0" smtClean="0"/>
              <a:t>one size</a:t>
            </a:r>
          </a:p>
          <a:p>
            <a:pPr algn="r"/>
            <a:r>
              <a:rPr lang="en-GB" sz="3200" dirty="0" smtClean="0"/>
              <a:t>fits all</a:t>
            </a:r>
          </a:p>
        </p:txBody>
      </p:sp>
    </p:spTree>
    <p:extLst>
      <p:ext uri="{BB962C8B-B14F-4D97-AF65-F5344CB8AC3E}">
        <p14:creationId xmlns:p14="http://schemas.microsoft.com/office/powerpoint/2010/main" val="11026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6291484" cy="4608512"/>
          </a:xfrm>
          <a:prstGeom prst="rect">
            <a:avLst/>
          </a:prstGeom>
        </p:spPr>
      </p:pic>
      <p:sp>
        <p:nvSpPr>
          <p:cNvPr id="4" name="TextBox 3"/>
          <p:cNvSpPr txBox="1"/>
          <p:nvPr/>
        </p:nvSpPr>
        <p:spPr>
          <a:xfrm>
            <a:off x="251520" y="5805264"/>
            <a:ext cx="4751557" cy="769441"/>
          </a:xfrm>
          <a:prstGeom prst="rect">
            <a:avLst/>
          </a:prstGeom>
          <a:noFill/>
        </p:spPr>
        <p:txBody>
          <a:bodyPr wrap="none" rtlCol="0">
            <a:spAutoFit/>
          </a:bodyPr>
          <a:lstStyle/>
          <a:p>
            <a:r>
              <a:rPr lang="en-GB" sz="4400" dirty="0" smtClean="0">
                <a:solidFill>
                  <a:schemeClr val="tx2"/>
                </a:solidFill>
              </a:rPr>
              <a:t>From record to data</a:t>
            </a:r>
            <a:endParaRPr lang="en-GB" sz="4400" dirty="0">
              <a:solidFill>
                <a:schemeClr val="tx2"/>
              </a:solidFill>
            </a:endParaRPr>
          </a:p>
        </p:txBody>
      </p:sp>
      <p:sp>
        <p:nvSpPr>
          <p:cNvPr id="5" name="TextBox 4"/>
          <p:cNvSpPr txBox="1"/>
          <p:nvPr/>
        </p:nvSpPr>
        <p:spPr>
          <a:xfrm>
            <a:off x="6714274" y="1412776"/>
            <a:ext cx="2107709" cy="1569660"/>
          </a:xfrm>
          <a:prstGeom prst="rect">
            <a:avLst/>
          </a:prstGeom>
          <a:noFill/>
        </p:spPr>
        <p:txBody>
          <a:bodyPr wrap="square" rtlCol="0">
            <a:spAutoFit/>
          </a:bodyPr>
          <a:lstStyle/>
          <a:p>
            <a:pPr algn="ctr"/>
            <a:r>
              <a:rPr lang="en-GB" sz="3200" dirty="0" smtClean="0"/>
              <a:t>All content on one carrier</a:t>
            </a:r>
          </a:p>
        </p:txBody>
      </p:sp>
      <p:sp>
        <p:nvSpPr>
          <p:cNvPr id="6" name="TextBox 5"/>
          <p:cNvSpPr txBox="1"/>
          <p:nvPr/>
        </p:nvSpPr>
        <p:spPr>
          <a:xfrm>
            <a:off x="5162682" y="476672"/>
            <a:ext cx="3299493" cy="584775"/>
          </a:xfrm>
          <a:prstGeom prst="rect">
            <a:avLst/>
          </a:prstGeom>
          <a:noFill/>
        </p:spPr>
        <p:txBody>
          <a:bodyPr wrap="none" rtlCol="0">
            <a:spAutoFit/>
          </a:bodyPr>
          <a:lstStyle/>
          <a:p>
            <a:r>
              <a:rPr lang="en-GB" sz="3200" dirty="0" smtClean="0"/>
              <a:t>Digital technology:</a:t>
            </a:r>
          </a:p>
        </p:txBody>
      </p:sp>
      <p:sp>
        <p:nvSpPr>
          <p:cNvPr id="7" name="TextBox 6"/>
          <p:cNvSpPr txBox="1"/>
          <p:nvPr/>
        </p:nvSpPr>
        <p:spPr>
          <a:xfrm>
            <a:off x="6601908" y="3227492"/>
            <a:ext cx="2332441" cy="1569660"/>
          </a:xfrm>
          <a:prstGeom prst="rect">
            <a:avLst/>
          </a:prstGeom>
          <a:noFill/>
        </p:spPr>
        <p:txBody>
          <a:bodyPr wrap="square" rtlCol="0">
            <a:spAutoFit/>
          </a:bodyPr>
          <a:lstStyle/>
          <a:p>
            <a:pPr algn="ctr"/>
            <a:r>
              <a:rPr lang="en-GB" sz="3200" dirty="0" smtClean="0"/>
              <a:t>Global is the connected local</a:t>
            </a:r>
          </a:p>
        </p:txBody>
      </p:sp>
      <p:sp>
        <p:nvSpPr>
          <p:cNvPr id="8" name="TextBox 7"/>
          <p:cNvSpPr txBox="1"/>
          <p:nvPr/>
        </p:nvSpPr>
        <p:spPr>
          <a:xfrm>
            <a:off x="6579516" y="5112766"/>
            <a:ext cx="2332441" cy="1569660"/>
          </a:xfrm>
          <a:prstGeom prst="rect">
            <a:avLst/>
          </a:prstGeom>
          <a:noFill/>
        </p:spPr>
        <p:txBody>
          <a:bodyPr wrap="square" rtlCol="0">
            <a:spAutoFit/>
          </a:bodyPr>
          <a:lstStyle/>
          <a:p>
            <a:pPr algn="r"/>
            <a:r>
              <a:rPr lang="en-GB" sz="3200" dirty="0" smtClean="0"/>
              <a:t>Web is the fundamental structure</a:t>
            </a:r>
          </a:p>
        </p:txBody>
      </p:sp>
      <p:sp>
        <p:nvSpPr>
          <p:cNvPr id="9" name="TextBox 8"/>
          <p:cNvSpPr txBox="1"/>
          <p:nvPr/>
        </p:nvSpPr>
        <p:spPr>
          <a:xfrm>
            <a:off x="762390" y="5126774"/>
            <a:ext cx="4981712" cy="584775"/>
          </a:xfrm>
          <a:prstGeom prst="rect">
            <a:avLst/>
          </a:prstGeom>
          <a:noFill/>
        </p:spPr>
        <p:txBody>
          <a:bodyPr wrap="square" rtlCol="0">
            <a:spAutoFit/>
          </a:bodyPr>
          <a:lstStyle/>
          <a:p>
            <a:pPr algn="ctr"/>
            <a:r>
              <a:rPr lang="en-GB" sz="3200" dirty="0" smtClean="0"/>
              <a:t>Control structures crumble</a:t>
            </a:r>
          </a:p>
        </p:txBody>
      </p:sp>
    </p:spTree>
    <p:extLst>
      <p:ext uri="{BB962C8B-B14F-4D97-AF65-F5344CB8AC3E}">
        <p14:creationId xmlns:p14="http://schemas.microsoft.com/office/powerpoint/2010/main" val="18420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GordonPPT</Template>
  <TotalTime>2737</TotalTime>
  <Words>1132</Words>
  <Application>Microsoft Office PowerPoint</Application>
  <PresentationFormat>On-screen Show (4:3)</PresentationFormat>
  <Paragraphs>270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GordonPPT</vt:lpstr>
      <vt:lpstr>Quests, collections, and community knowledge: local perspectives on metadata</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Prato keynote</dc:title>
  <dc:creator>Gordon Dunsire</dc:creator>
  <cp:lastModifiedBy>Gordon Dunsire</cp:lastModifiedBy>
  <cp:revision>126</cp:revision>
  <dcterms:created xsi:type="dcterms:W3CDTF">2014-09-04T13:03:10Z</dcterms:created>
  <dcterms:modified xsi:type="dcterms:W3CDTF">2014-10-13T06:00:26Z</dcterms:modified>
</cp:coreProperties>
</file>