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58" r:id="rId3"/>
    <p:sldId id="260" r:id="rId4"/>
    <p:sldId id="259" r:id="rId5"/>
    <p:sldId id="265" r:id="rId6"/>
    <p:sldId id="266" r:id="rId7"/>
    <p:sldId id="261" r:id="rId8"/>
    <p:sldId id="262" r:id="rId9"/>
    <p:sldId id="264" r:id="rId10"/>
    <p:sldId id="263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84" d="100"/>
          <a:sy n="84" d="100"/>
        </p:scale>
        <p:origin x="1255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A5AC7E-F15C-49C0-95FA-1DF2F0BF4548}" type="datetimeFigureOut">
              <a:rPr lang="en-GB" smtClean="0"/>
              <a:t>08/05/2017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D7DCB5-05AF-49A5-8764-772E952735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1341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E34AA-D804-4CB9-B15D-A67A5BA83B4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187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9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69E18-9CBA-49E3-BFC5-9DF8901B3C6F}" type="datetimeFigureOut">
              <a:rPr lang="en-GB" smtClean="0"/>
              <a:t>08/05/2017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331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93D69E18-9CBA-49E3-BFC5-9DF8901B3C6F}" type="datetimeFigureOut">
              <a:rPr lang="en-GB" smtClean="0"/>
              <a:t>08/05/2017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5014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93D69E18-9CBA-49E3-BFC5-9DF8901B3C6F}" type="datetimeFigureOut">
              <a:rPr lang="en-GB" smtClean="0"/>
              <a:t>08/05/2017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0541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93D69E18-9CBA-49E3-BFC5-9DF8901B3C6F}" type="datetimeFigureOut">
              <a:rPr lang="en-GB" smtClean="0"/>
              <a:t>08/05/2017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0873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gi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skin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341" y="0"/>
            <a:ext cx="9131318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7544" y="630932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99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8224" y="630932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99"/>
                </a:solidFill>
              </a:defRPr>
            </a:lvl1pPr>
          </a:lstStyle>
          <a:p>
            <a:fld id="{93D69E18-9CBA-49E3-BFC5-9DF8901B3C6F}" type="datetimeFigureOut">
              <a:rPr lang="en-GB" smtClean="0"/>
              <a:t>08/05/2017</a:t>
            </a:fld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453336"/>
            <a:ext cx="1590675" cy="28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1954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rgbClr val="000099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800" kern="1200">
          <a:solidFill>
            <a:srgbClr val="000099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400" kern="1200">
          <a:solidFill>
            <a:srgbClr val="000099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000" kern="1200">
          <a:solidFill>
            <a:srgbClr val="000099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000" kern="1200">
          <a:solidFill>
            <a:srgbClr val="00009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rscchair@rdatoolkit.or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rda-rsc.org/" TargetMode="External"/><Relationship Id="rId5" Type="http://schemas.openxmlformats.org/officeDocument/2006/relationships/hyperlink" Target="http://www.rdaregistry.info/" TargetMode="External"/><Relationship Id="rId4" Type="http://schemas.openxmlformats.org/officeDocument/2006/relationships/hyperlink" Target="http://access.rdatoolkit.org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dbpedia.org/resource/London" TargetMode="Externa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GB"/>
            </a:br>
            <a:r>
              <a:rPr lang="en-GB"/>
              <a:t>RDA </a:t>
            </a:r>
            <a:r>
              <a:rPr lang="en-GB" dirty="0"/>
              <a:t>and practical linked open data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Gordon Dunsire</a:t>
            </a:r>
          </a:p>
          <a:p>
            <a:r>
              <a:rPr lang="en-GB" dirty="0"/>
              <a:t>Presented to EURIG Conference: RDA towards Linked Data, 9 May 2017, Fiesole, Italy</a:t>
            </a:r>
          </a:p>
        </p:txBody>
      </p:sp>
    </p:spTree>
    <p:extLst>
      <p:ext uri="{BB962C8B-B14F-4D97-AF65-F5344CB8AC3E}">
        <p14:creationId xmlns:p14="http://schemas.microsoft.com/office/powerpoint/2010/main" val="24441829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4873" y="461819"/>
            <a:ext cx="38858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Strategic challenges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24873" y="1269076"/>
            <a:ext cx="6714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Building the global from the local is essential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93777" y="1873246"/>
            <a:ext cx="71971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But the global infrastructure needs coordination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4872" y="3652397"/>
            <a:ext cx="3539623" cy="523220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Triples store(s) for data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2581" y="3631040"/>
            <a:ext cx="4308359" cy="523220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Maps between element sets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24872" y="4392486"/>
            <a:ext cx="5124416" cy="523220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Maps between value vocabularies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745675" y="5132575"/>
            <a:ext cx="4945265" cy="523220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Data triple maintenance services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05114" y="5936437"/>
            <a:ext cx="3485826" cy="523220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Linked data catalogues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465796" y="2600086"/>
            <a:ext cx="3962880" cy="707886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4000" dirty="0"/>
              <a:t>Who, when, how?</a:t>
            </a:r>
          </a:p>
        </p:txBody>
      </p:sp>
    </p:spTree>
    <p:extLst>
      <p:ext uri="{BB962C8B-B14F-4D97-AF65-F5344CB8AC3E}">
        <p14:creationId xmlns:p14="http://schemas.microsoft.com/office/powerpoint/2010/main" val="4158178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Thank you!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3"/>
              </a:rPr>
              <a:t>rscchair@rdatoolkit.org</a:t>
            </a:r>
            <a:endParaRPr lang="en-GB" dirty="0"/>
          </a:p>
          <a:p>
            <a:r>
              <a:rPr lang="en-GB" dirty="0">
                <a:hlinkClick r:id="rId4"/>
              </a:rPr>
              <a:t>http://access.rdatoolkit.org/</a:t>
            </a:r>
            <a:endParaRPr lang="en-GB" dirty="0"/>
          </a:p>
          <a:p>
            <a:r>
              <a:rPr lang="en-GB" dirty="0">
                <a:hlinkClick r:id="rId5"/>
              </a:rPr>
              <a:t>http://www.rdaregistry.info/</a:t>
            </a:r>
            <a:endParaRPr lang="en-GB" dirty="0"/>
          </a:p>
          <a:p>
            <a:r>
              <a:rPr lang="en-GB" dirty="0">
                <a:hlinkClick r:id="rId6"/>
              </a:rPr>
              <a:t>http://www.rda-rsc.org/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53216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4360" y="493776"/>
            <a:ext cx="27315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LRM and RDA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504330" y="2704892"/>
            <a:ext cx="8144794" cy="954107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All* RDA entities are compatible refinements of LRM</a:t>
            </a:r>
          </a:p>
          <a:p>
            <a:r>
              <a:rPr lang="en-GB" sz="2800" dirty="0"/>
              <a:t>* except Person (non-humans excluded)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504330" y="3910694"/>
            <a:ext cx="8144794" cy="954107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dirty="0"/>
              <a:t>RDA refines LRM attributes and relationships (strings and things) as RDF sub-properties.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4330" y="5116496"/>
            <a:ext cx="8144794" cy="954107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dirty="0"/>
              <a:t>RDA "4-fold path" extension accommodates strings and things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4330" y="1499090"/>
            <a:ext cx="8144794" cy="954107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dirty="0"/>
              <a:t>Consolidation and extension of FRBR, FRAD, FRSAD; compatible with CIDOC-CRM (and linked data/RDF)</a:t>
            </a:r>
          </a:p>
        </p:txBody>
      </p:sp>
    </p:spTree>
    <p:extLst>
      <p:ext uri="{BB962C8B-B14F-4D97-AF65-F5344CB8AC3E}">
        <p14:creationId xmlns:p14="http://schemas.microsoft.com/office/powerpoint/2010/main" val="2610299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4360" y="493776"/>
            <a:ext cx="78162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4-fold path for values of related entities*</a:t>
            </a:r>
            <a:endParaRPr lang="en-US" sz="36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7275570"/>
              </p:ext>
            </p:extLst>
          </p:nvPr>
        </p:nvGraphicFramePr>
        <p:xfrm>
          <a:off x="674450" y="1461851"/>
          <a:ext cx="7885889" cy="381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1524">
                  <a:extLst>
                    <a:ext uri="{9D8B030D-6E8A-4147-A177-3AD203B41FA5}">
                      <a16:colId xmlns:a16="http://schemas.microsoft.com/office/drawing/2014/main" val="1099657897"/>
                    </a:ext>
                  </a:extLst>
                </a:gridCol>
                <a:gridCol w="920886">
                  <a:extLst>
                    <a:ext uri="{9D8B030D-6E8A-4147-A177-3AD203B41FA5}">
                      <a16:colId xmlns:a16="http://schemas.microsoft.com/office/drawing/2014/main" val="2743984340"/>
                    </a:ext>
                  </a:extLst>
                </a:gridCol>
                <a:gridCol w="1789889">
                  <a:extLst>
                    <a:ext uri="{9D8B030D-6E8A-4147-A177-3AD203B41FA5}">
                      <a16:colId xmlns:a16="http://schemas.microsoft.com/office/drawing/2014/main" val="1896631455"/>
                    </a:ext>
                  </a:extLst>
                </a:gridCol>
                <a:gridCol w="3443590">
                  <a:extLst>
                    <a:ext uri="{9D8B030D-6E8A-4147-A177-3AD203B41FA5}">
                      <a16:colId xmlns:a16="http://schemas.microsoft.com/office/drawing/2014/main" val="4990160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dirty="0"/>
                        <a:t>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Processing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Examples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55748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/>
                        <a:t>Unstructured 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String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Keywords can be extracted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Transcription (manifestation statement); notes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35876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/>
                        <a:t>Structured 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String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Sub-elements can be extracted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Aggregated statement with SES; preferred label from VES, KOS, authority file; constructed access point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96237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/>
                        <a:t>Identifier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String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Identifier from named scheme; notation from VES, KOS, authority file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78109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/>
                        <a:t>IRI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Thing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2640614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74450" y="5515774"/>
            <a:ext cx="3468065" cy="523220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* And entity attributes</a:t>
            </a:r>
          </a:p>
        </p:txBody>
      </p:sp>
    </p:spTree>
    <p:extLst>
      <p:ext uri="{BB962C8B-B14F-4D97-AF65-F5344CB8AC3E}">
        <p14:creationId xmlns:p14="http://schemas.microsoft.com/office/powerpoint/2010/main" val="2873159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/>
          <p:nvPr/>
        </p:nvSpPr>
        <p:spPr>
          <a:xfrm>
            <a:off x="3230731" y="5215487"/>
            <a:ext cx="2589179" cy="1017963"/>
          </a:xfrm>
          <a:prstGeom prst="ellipse">
            <a:avLst/>
          </a:prstGeom>
          <a:solidFill>
            <a:schemeClr val="lt1"/>
          </a:solidFill>
          <a:ln w="1270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Object property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(entity range)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8" name="Connector: Curved 7"/>
          <p:cNvCxnSpPr>
            <a:stCxn id="5" idx="5"/>
            <a:endCxn id="22" idx="1"/>
          </p:cNvCxnSpPr>
          <p:nvPr/>
        </p:nvCxnSpPr>
        <p:spPr>
          <a:xfrm rot="16200000" flipH="1">
            <a:off x="6164678" y="3601696"/>
            <a:ext cx="510296" cy="2154899"/>
          </a:xfrm>
          <a:prstGeom prst="curvedConnector2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9"/>
          <p:cNvSpPr txBox="1"/>
          <p:nvPr/>
        </p:nvSpPr>
        <p:spPr>
          <a:xfrm>
            <a:off x="7457596" y="5730819"/>
            <a:ext cx="715004" cy="385939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6000"/>
              </a:lnSpc>
              <a:spcAft>
                <a:spcPts val="0"/>
              </a:spcAft>
            </a:pPr>
            <a:r>
              <a:rPr lang="en-GB" dirty="0">
                <a:effectLst/>
                <a:latin typeface="+mj-lt"/>
                <a:ea typeface="Times New Roman" panose="02020603050405020304" pitchFamily="18" charset="0"/>
              </a:rPr>
              <a:t>range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73307" y="385157"/>
            <a:ext cx="48506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4-fold path in linked data</a:t>
            </a:r>
          </a:p>
        </p:txBody>
      </p:sp>
      <p:sp>
        <p:nvSpPr>
          <p:cNvPr id="19" name="Text Box 2"/>
          <p:cNvSpPr txBox="1"/>
          <p:nvPr/>
        </p:nvSpPr>
        <p:spPr>
          <a:xfrm>
            <a:off x="5841630" y="3132648"/>
            <a:ext cx="3006529" cy="415498"/>
          </a:xfrm>
          <a:prstGeom prst="rect">
            <a:avLst/>
          </a:prstGeom>
          <a:solidFill>
            <a:schemeClr val="lt1"/>
          </a:solidFill>
          <a:ln w="1270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"Unstructured description"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 Box 2"/>
          <p:cNvSpPr txBox="1"/>
          <p:nvPr/>
        </p:nvSpPr>
        <p:spPr>
          <a:xfrm>
            <a:off x="2822453" y="3555112"/>
            <a:ext cx="2952275" cy="1017963"/>
          </a:xfrm>
          <a:prstGeom prst="ellipse">
            <a:avLst/>
          </a:prstGeom>
          <a:solidFill>
            <a:schemeClr val="lt1"/>
          </a:solidFill>
          <a:ln w="1270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Datatype property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(literal range)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" name="Text Box 2"/>
          <p:cNvSpPr txBox="1"/>
          <p:nvPr/>
        </p:nvSpPr>
        <p:spPr>
          <a:xfrm>
            <a:off x="6120874" y="3687222"/>
            <a:ext cx="2727285" cy="738664"/>
          </a:xfrm>
          <a:prstGeom prst="rect">
            <a:avLst/>
          </a:prstGeom>
          <a:solidFill>
            <a:schemeClr val="lt1"/>
          </a:solidFill>
          <a:ln w="1270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"Structured description"</a:t>
            </a:r>
          </a:p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SES/VES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2" name="Text Box 2"/>
          <p:cNvSpPr txBox="1"/>
          <p:nvPr/>
        </p:nvSpPr>
        <p:spPr>
          <a:xfrm>
            <a:off x="7497276" y="4564962"/>
            <a:ext cx="1350883" cy="738664"/>
          </a:xfrm>
          <a:prstGeom prst="rect">
            <a:avLst/>
          </a:prstGeom>
          <a:solidFill>
            <a:schemeClr val="lt1"/>
          </a:solidFill>
          <a:ln w="1270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"Identifier"</a:t>
            </a:r>
          </a:p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(local)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" name="Text Box 2"/>
          <p:cNvSpPr txBox="1"/>
          <p:nvPr/>
        </p:nvSpPr>
        <p:spPr>
          <a:xfrm>
            <a:off x="8212044" y="5442703"/>
            <a:ext cx="636115" cy="563531"/>
          </a:xfrm>
          <a:prstGeom prst="ellipse">
            <a:avLst/>
          </a:prstGeom>
          <a:solidFill>
            <a:schemeClr val="lt1"/>
          </a:solidFill>
          <a:ln w="1270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IRI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3" name="Connector: Curved 12"/>
          <p:cNvCxnSpPr>
            <a:stCxn id="4" idx="6"/>
            <a:endCxn id="23" idx="2"/>
          </p:cNvCxnSpPr>
          <p:nvPr/>
        </p:nvCxnSpPr>
        <p:spPr>
          <a:xfrm>
            <a:off x="5819910" y="5724469"/>
            <a:ext cx="2392134" cy="12700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or: Curved 15"/>
          <p:cNvCxnSpPr>
            <a:stCxn id="5" idx="6"/>
            <a:endCxn id="20" idx="1"/>
          </p:cNvCxnSpPr>
          <p:nvPr/>
        </p:nvCxnSpPr>
        <p:spPr>
          <a:xfrm flipV="1">
            <a:off x="5774728" y="4056554"/>
            <a:ext cx="346146" cy="7540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or: Curved 23"/>
          <p:cNvCxnSpPr>
            <a:stCxn id="5" idx="7"/>
            <a:endCxn id="19" idx="1"/>
          </p:cNvCxnSpPr>
          <p:nvPr/>
        </p:nvCxnSpPr>
        <p:spPr>
          <a:xfrm rot="5400000" flipH="1" flipV="1">
            <a:off x="5410107" y="3272667"/>
            <a:ext cx="363792" cy="499253"/>
          </a:xfrm>
          <a:prstGeom prst="curvedConnector2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Box 9"/>
          <p:cNvSpPr txBox="1"/>
          <p:nvPr/>
        </p:nvSpPr>
        <p:spPr>
          <a:xfrm>
            <a:off x="5841268" y="4401980"/>
            <a:ext cx="715004" cy="385939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6000"/>
              </a:lnSpc>
              <a:spcAft>
                <a:spcPts val="0"/>
              </a:spcAft>
            </a:pPr>
            <a:r>
              <a:rPr lang="en-GB" dirty="0">
                <a:effectLst/>
                <a:latin typeface="+mj-lt"/>
                <a:ea typeface="Times New Roman" panose="02020603050405020304" pitchFamily="18" charset="0"/>
              </a:rPr>
              <a:t>range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05902" y="1131178"/>
            <a:ext cx="82388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The “4-fold path” supports catalogue cards, flat file schema, RDBMS, and linked data (RDA database implementation scenarios)</a:t>
            </a:r>
          </a:p>
        </p:txBody>
      </p:sp>
      <p:sp>
        <p:nvSpPr>
          <p:cNvPr id="25" name="Text Box 2"/>
          <p:cNvSpPr txBox="1"/>
          <p:nvPr/>
        </p:nvSpPr>
        <p:spPr>
          <a:xfrm>
            <a:off x="373307" y="4387173"/>
            <a:ext cx="3002497" cy="1038701"/>
          </a:xfrm>
          <a:prstGeom prst="ellipse">
            <a:avLst/>
          </a:prstGeom>
          <a:solidFill>
            <a:schemeClr val="lt1"/>
          </a:solidFill>
          <a:ln w="1270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canonical property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(no range)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41" name="Connector: Curved 40"/>
          <p:cNvCxnSpPr>
            <a:cxnSpLocks/>
            <a:stCxn id="5" idx="4"/>
            <a:endCxn id="25" idx="6"/>
          </p:cNvCxnSpPr>
          <p:nvPr/>
        </p:nvCxnSpPr>
        <p:spPr>
          <a:xfrm rot="5400000">
            <a:off x="3670474" y="4278406"/>
            <a:ext cx="333449" cy="922787"/>
          </a:xfrm>
          <a:prstGeom prst="curvedConnector2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or: Curved 43"/>
          <p:cNvCxnSpPr>
            <a:cxnSpLocks/>
            <a:stCxn id="4" idx="0"/>
            <a:endCxn id="25" idx="6"/>
          </p:cNvCxnSpPr>
          <p:nvPr/>
        </p:nvCxnSpPr>
        <p:spPr>
          <a:xfrm rot="16200000" flipV="1">
            <a:off x="3796082" y="4486247"/>
            <a:ext cx="308963" cy="1149517"/>
          </a:xfrm>
          <a:prstGeom prst="curvedConnector2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Box 9"/>
          <p:cNvSpPr txBox="1"/>
          <p:nvPr/>
        </p:nvSpPr>
        <p:spPr>
          <a:xfrm>
            <a:off x="615786" y="2425425"/>
            <a:ext cx="1556323" cy="385939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6000"/>
              </a:lnSpc>
              <a:spcAft>
                <a:spcPts val="0"/>
              </a:spcAft>
            </a:pPr>
            <a:r>
              <a:rPr lang="en-GB" dirty="0" err="1">
                <a:latin typeface="+mj-lt"/>
                <a:ea typeface="Times New Roman" panose="02020603050405020304" pitchFamily="18" charset="0"/>
              </a:rPr>
              <a:t>s</a:t>
            </a:r>
            <a:r>
              <a:rPr lang="en-GB" dirty="0" err="1">
                <a:effectLst/>
                <a:latin typeface="+mj-lt"/>
                <a:ea typeface="Times New Roman" panose="02020603050405020304" pitchFamily="18" charset="0"/>
              </a:rPr>
              <a:t>ubPropertyOf</a:t>
            </a:r>
            <a:endParaRPr lang="en-GB" dirty="0">
              <a:effectLst/>
              <a:latin typeface="+mj-lt"/>
              <a:ea typeface="Times New Roman" panose="02020603050405020304" pitchFamily="18" charset="0"/>
            </a:endParaRPr>
          </a:p>
        </p:txBody>
      </p:sp>
      <p:sp>
        <p:nvSpPr>
          <p:cNvPr id="52" name="Text Box 9"/>
          <p:cNvSpPr txBox="1"/>
          <p:nvPr/>
        </p:nvSpPr>
        <p:spPr>
          <a:xfrm>
            <a:off x="4028066" y="4656279"/>
            <a:ext cx="1556323" cy="385939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6000"/>
              </a:lnSpc>
              <a:spcAft>
                <a:spcPts val="0"/>
              </a:spcAft>
            </a:pPr>
            <a:r>
              <a:rPr lang="en-GB" dirty="0" err="1">
                <a:latin typeface="+mj-lt"/>
                <a:ea typeface="Times New Roman" panose="02020603050405020304" pitchFamily="18" charset="0"/>
              </a:rPr>
              <a:t>s</a:t>
            </a:r>
            <a:r>
              <a:rPr lang="en-GB" dirty="0" err="1">
                <a:effectLst/>
                <a:latin typeface="+mj-lt"/>
                <a:ea typeface="Times New Roman" panose="02020603050405020304" pitchFamily="18" charset="0"/>
              </a:rPr>
              <a:t>ubPropertyOf</a:t>
            </a:r>
            <a:endParaRPr lang="en-GB" dirty="0">
              <a:effectLst/>
              <a:latin typeface="+mj-lt"/>
              <a:ea typeface="Times New Roman" panose="02020603050405020304" pitchFamily="18" charset="0"/>
            </a:endParaRPr>
          </a:p>
        </p:txBody>
      </p:sp>
      <p:sp>
        <p:nvSpPr>
          <p:cNvPr id="67" name="Text Box 2"/>
          <p:cNvSpPr txBox="1"/>
          <p:nvPr/>
        </p:nvSpPr>
        <p:spPr>
          <a:xfrm>
            <a:off x="2398411" y="2049451"/>
            <a:ext cx="3376952" cy="947815"/>
          </a:xfrm>
          <a:prstGeom prst="ellipse">
            <a:avLst/>
          </a:prstGeom>
          <a:solidFill>
            <a:schemeClr val="lt1"/>
          </a:solidFill>
          <a:ln w="1270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unconstrained property</a:t>
            </a:r>
            <a:endParaRPr lang="en-GB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(no domain, no range)</a:t>
            </a:r>
            <a:endParaRPr lang="en-GB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68" name="Connector: Curved 67"/>
          <p:cNvCxnSpPr>
            <a:cxnSpLocks/>
            <a:stCxn id="25" idx="0"/>
            <a:endCxn id="67" idx="2"/>
          </p:cNvCxnSpPr>
          <p:nvPr/>
        </p:nvCxnSpPr>
        <p:spPr>
          <a:xfrm rot="5400000" flipH="1" flipV="1">
            <a:off x="1204576" y="3193339"/>
            <a:ext cx="1863814" cy="523855"/>
          </a:xfrm>
          <a:prstGeom prst="curvedConnector2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or: Curved 77"/>
          <p:cNvCxnSpPr>
            <a:cxnSpLocks/>
            <a:stCxn id="67" idx="6"/>
            <a:endCxn id="81" idx="2"/>
          </p:cNvCxnSpPr>
          <p:nvPr/>
        </p:nvCxnSpPr>
        <p:spPr>
          <a:xfrm flipV="1">
            <a:off x="5775363" y="2519665"/>
            <a:ext cx="508502" cy="3694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 Box 2"/>
          <p:cNvSpPr txBox="1"/>
          <p:nvPr/>
        </p:nvSpPr>
        <p:spPr>
          <a:xfrm>
            <a:off x="6283865" y="2045757"/>
            <a:ext cx="2564294" cy="947815"/>
          </a:xfrm>
          <a:prstGeom prst="ellipse">
            <a:avLst/>
          </a:prstGeom>
          <a:solidFill>
            <a:schemeClr val="lt1"/>
          </a:solidFill>
          <a:ln w="1270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external property</a:t>
            </a:r>
            <a:endParaRPr lang="en-GB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(non-FRBR)</a:t>
            </a:r>
            <a:endParaRPr lang="en-GB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5939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0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/>
      <p:bldP spid="5" grpId="0" animBg="1"/>
      <p:bldP spid="34" grpId="0"/>
      <p:bldP spid="25" grpId="0" animBg="1"/>
      <p:bldP spid="51" grpId="0"/>
      <p:bldP spid="52" grpId="0"/>
      <p:bldP spid="67" grpId="0" animBg="1"/>
      <p:bldP spid="8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2972" y="272373"/>
            <a:ext cx="7300143" cy="5904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935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288" y="364382"/>
            <a:ext cx="7865993" cy="402603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268696" y="4448784"/>
            <a:ext cx="25576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Canonical property</a:t>
            </a:r>
          </a:p>
        </p:txBody>
      </p:sp>
      <p:sp>
        <p:nvSpPr>
          <p:cNvPr id="7" name="Rectangle 6"/>
          <p:cNvSpPr/>
          <p:nvPr/>
        </p:nvSpPr>
        <p:spPr>
          <a:xfrm>
            <a:off x="3022059" y="4088860"/>
            <a:ext cx="3398195" cy="30155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105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492" y="320973"/>
            <a:ext cx="8386342" cy="5705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401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3307" y="385157"/>
            <a:ext cx="41258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Practical applications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8660385"/>
              </p:ext>
            </p:extLst>
          </p:nvPr>
        </p:nvGraphicFramePr>
        <p:xfrm>
          <a:off x="531777" y="1381328"/>
          <a:ext cx="8158264" cy="4485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5091">
                  <a:extLst>
                    <a:ext uri="{9D8B030D-6E8A-4147-A177-3AD203B41FA5}">
                      <a16:colId xmlns:a16="http://schemas.microsoft.com/office/drawing/2014/main" val="2420489194"/>
                    </a:ext>
                  </a:extLst>
                </a:gridCol>
                <a:gridCol w="3294433">
                  <a:extLst>
                    <a:ext uri="{9D8B030D-6E8A-4147-A177-3AD203B41FA5}">
                      <a16:colId xmlns:a16="http://schemas.microsoft.com/office/drawing/2014/main" val="1711583250"/>
                    </a:ext>
                  </a:extLst>
                </a:gridCol>
                <a:gridCol w="1744494">
                  <a:extLst>
                    <a:ext uri="{9D8B030D-6E8A-4147-A177-3AD203B41FA5}">
                      <a16:colId xmlns:a16="http://schemas.microsoft.com/office/drawing/2014/main" val="257871893"/>
                    </a:ext>
                  </a:extLst>
                </a:gridCol>
                <a:gridCol w="1634246">
                  <a:extLst>
                    <a:ext uri="{9D8B030D-6E8A-4147-A177-3AD203B41FA5}">
                      <a16:colId xmlns:a16="http://schemas.microsoft.com/office/drawing/2014/main" val="324420867"/>
                    </a:ext>
                  </a:extLst>
                </a:gridCol>
              </a:tblGrid>
              <a:tr h="211415">
                <a:tc>
                  <a:txBody>
                    <a:bodyPr/>
                    <a:lstStyle/>
                    <a:p>
                      <a:r>
                        <a:rPr lang="en-GB" dirty="0"/>
                        <a:t>Property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Notes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Path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88715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Publication statement (</a:t>
                      </a:r>
                      <a:r>
                        <a:rPr lang="en-GB" dirty="0" err="1"/>
                        <a:t>ms</a:t>
                      </a:r>
                      <a:r>
                        <a:rPr lang="en-GB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London: MACMILLAN AND CO. AND NEW YORK. 1891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Manifestation statement transcribed by machine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Unstructured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63050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Publication statement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London ; New York : Macmillan and Co., 1891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ISBD (SES)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Structured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08959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Publication statement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210 ##$</a:t>
                      </a:r>
                      <a:r>
                        <a:rPr lang="en-GB" dirty="0" err="1"/>
                        <a:t>aLondon$aNew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York$cMacmillan</a:t>
                      </a:r>
                      <a:r>
                        <a:rPr lang="en-GB" dirty="0"/>
                        <a:t> and Co.$d1891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UNIMARC (SES)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Structured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90371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Place of publication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London (England)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RDA guidance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Structured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335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Place 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7011781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Getty TGN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Identifier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105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Place 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hlinkClick r:id="rId2"/>
                        </a:rPr>
                        <a:t>http://dbpedia.org/resource/London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/>
                        <a:t>DBPedia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IRI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44879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65037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4873" y="461819"/>
            <a:ext cx="40702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Maps and inferences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24874" y="1424718"/>
            <a:ext cx="82327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RDA unconstrained properties map to non-FRBR/LRM properties; e.g. ISBD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4874" y="2695393"/>
            <a:ext cx="82327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Simple sub-property inferencing generates data at lowest common dumbness level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4874" y="3966068"/>
            <a:ext cx="82327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Losses: VES and SES; identifier and IRI distinction; all paths collapse to unstructured description </a:t>
            </a:r>
          </a:p>
        </p:txBody>
      </p:sp>
    </p:spTree>
    <p:extLst>
      <p:ext uri="{BB962C8B-B14F-4D97-AF65-F5344CB8AC3E}">
        <p14:creationId xmlns:p14="http://schemas.microsoft.com/office/powerpoint/2010/main" val="4055350466"/>
      </p:ext>
    </p:extLst>
  </p:cSld>
  <p:clrMapOvr>
    <a:masterClrMapping/>
  </p:clrMapOvr>
</p:sld>
</file>

<file path=ppt/theme/theme1.xml><?xml version="1.0" encoding="utf-8"?>
<a:theme xmlns:a="http://schemas.openxmlformats.org/drawingml/2006/main" name="RDASmallLog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DASmallLogo" id="{4710AFFA-5DDA-48A3-9A1C-9977E65F7716}" vid="{150653F5-A674-4B7B-99B8-A37FD8EA78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RDASmallLogo</Template>
  <TotalTime>127</TotalTime>
  <Words>454</Words>
  <Application>Microsoft Office PowerPoint</Application>
  <PresentationFormat>On-screen Show (4:3)</PresentationFormat>
  <Paragraphs>99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RDASmallLogo</vt:lpstr>
      <vt:lpstr> RDA and practical linked open data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RDA and practical linked open data</dc:title>
  <dc:creator>Gordon Dunsire</dc:creator>
  <cp:lastModifiedBy>Gordon Dunsire</cp:lastModifiedBy>
  <cp:revision>20</cp:revision>
  <dcterms:created xsi:type="dcterms:W3CDTF">2017-05-01T08:03:54Z</dcterms:created>
  <dcterms:modified xsi:type="dcterms:W3CDTF">2017-05-08T07:35:41Z</dcterms:modified>
</cp:coreProperties>
</file>