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67" r:id="rId3"/>
    <p:sldId id="264" r:id="rId4"/>
    <p:sldId id="258" r:id="rId5"/>
    <p:sldId id="261" r:id="rId6"/>
    <p:sldId id="262" r:id="rId7"/>
    <p:sldId id="265" r:id="rId8"/>
    <p:sldId id="259" r:id="rId9"/>
    <p:sldId id="268" r:id="rId10"/>
    <p:sldId id="263"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8003" autoAdjust="0"/>
    <p:restoredTop sz="94660"/>
  </p:normalViewPr>
  <p:slideViewPr>
    <p:cSldViewPr snapToGrid="0">
      <p:cViewPr varScale="1">
        <p:scale>
          <a:sx n="102" d="100"/>
          <a:sy n="102" d="100"/>
        </p:scale>
        <p:origin x="642" y="63"/>
      </p:cViewPr>
      <p:guideLst/>
    </p:cSldViewPr>
  </p:slideViewPr>
  <p:notesTextViewPr>
    <p:cViewPr>
      <p:scale>
        <a:sx n="1" d="1"/>
        <a:sy n="1" d="1"/>
      </p:scale>
      <p:origin x="0" y="0"/>
    </p:cViewPr>
  </p:notesTextViewPr>
  <p:notesViewPr>
    <p:cSldViewPr snapToGrid="0">
      <p:cViewPr varScale="1">
        <p:scale>
          <a:sx n="77" d="100"/>
          <a:sy n="77" d="100"/>
        </p:scale>
        <p:origin x="2730" y="6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BB5EE2-75E2-41D2-A82D-1D04CA59FB15}" type="datetimeFigureOut">
              <a:rPr lang="en-GB" smtClean="0"/>
              <a:t>23/11/2021</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FB3C21-CEFB-4861-B27E-2B35801DEF66}" type="slidenum">
              <a:rPr lang="en-GB" smtClean="0"/>
              <a:t>‹#›</a:t>
            </a:fld>
            <a:endParaRPr lang="en-GB"/>
          </a:p>
        </p:txBody>
      </p:sp>
    </p:spTree>
    <p:extLst>
      <p:ext uri="{BB962C8B-B14F-4D97-AF65-F5344CB8AC3E}">
        <p14:creationId xmlns:p14="http://schemas.microsoft.com/office/powerpoint/2010/main" val="3597891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CFB3C21-CEFB-4861-B27E-2B35801DEF66}" type="slidenum">
              <a:rPr lang="en-GB" smtClean="0"/>
              <a:t>1</a:t>
            </a:fld>
            <a:endParaRPr lang="en-GB"/>
          </a:p>
        </p:txBody>
      </p:sp>
    </p:spTree>
    <p:extLst>
      <p:ext uri="{BB962C8B-B14F-4D97-AF65-F5344CB8AC3E}">
        <p14:creationId xmlns:p14="http://schemas.microsoft.com/office/powerpoint/2010/main" val="16582224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LRM is a global model covering the bibliographic universe, so ISBD, RDA, and other implementations are intended for international use.</a:t>
            </a:r>
          </a:p>
          <a:p>
            <a:endParaRPr lang="en-US" dirty="0"/>
          </a:p>
          <a:p>
            <a:r>
              <a:rPr lang="en-US" dirty="0"/>
              <a:t>Local applications benefit from application profiles that select the appropriate tools from the global toolset.</a:t>
            </a:r>
          </a:p>
          <a:p>
            <a:endParaRPr lang="en-US" dirty="0"/>
          </a:p>
          <a:p>
            <a:r>
              <a:rPr lang="en-US" dirty="0"/>
              <a:t>Application profiles are aimed at specific levels. A common application might cover the broad requirements of cultural, economic, and social communities, and be refined or extended for more specific applications within the broad ecosystem. This can be applied in principle to multiple levels of profile.</a:t>
            </a:r>
          </a:p>
          <a:p>
            <a:endParaRPr lang="en-US" dirty="0"/>
          </a:p>
          <a:p>
            <a:r>
              <a:rPr lang="en-US" dirty="0"/>
              <a:t>The broader cultural, etc. profiles are a suitable activity for national cultural heritage agencies that can specify the basic requirements for a national bibliographic ecosystem, and coordinate and distribute more local requirements that are sectoral or special.</a:t>
            </a:r>
            <a:endParaRPr lang="en-GB" dirty="0"/>
          </a:p>
        </p:txBody>
      </p:sp>
      <p:sp>
        <p:nvSpPr>
          <p:cNvPr id="4" name="Slide Number Placeholder 3"/>
          <p:cNvSpPr>
            <a:spLocks noGrp="1"/>
          </p:cNvSpPr>
          <p:nvPr>
            <p:ph type="sldNum" sz="quarter" idx="5"/>
          </p:nvPr>
        </p:nvSpPr>
        <p:spPr/>
        <p:txBody>
          <a:bodyPr/>
          <a:lstStyle/>
          <a:p>
            <a:fld id="{9CFB3C21-CEFB-4861-B27E-2B35801DEF66}" type="slidenum">
              <a:rPr lang="en-GB" smtClean="0"/>
              <a:t>10</a:t>
            </a:fld>
            <a:endParaRPr lang="en-GB"/>
          </a:p>
        </p:txBody>
      </p:sp>
    </p:spTree>
    <p:extLst>
      <p:ext uri="{BB962C8B-B14F-4D97-AF65-F5344CB8AC3E}">
        <p14:creationId xmlns:p14="http://schemas.microsoft.com/office/powerpoint/2010/main" val="21113463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CFB3C21-CEFB-4861-B27E-2B35801DEF66}" type="slidenum">
              <a:rPr lang="en-GB" smtClean="0"/>
              <a:t>11</a:t>
            </a:fld>
            <a:endParaRPr lang="en-GB"/>
          </a:p>
        </p:txBody>
      </p:sp>
    </p:spTree>
    <p:extLst>
      <p:ext uri="{BB962C8B-B14F-4D97-AF65-F5344CB8AC3E}">
        <p14:creationId xmlns:p14="http://schemas.microsoft.com/office/powerpoint/2010/main" val="4286159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examples focus on linked data because the IFLA LRM is focused on linked data.</a:t>
            </a:r>
          </a:p>
          <a:p>
            <a:endParaRPr lang="en-US" dirty="0"/>
          </a:p>
          <a:p>
            <a:r>
              <a:rPr lang="en-US" dirty="0"/>
              <a:t>The examples focus on the Manifestation entity because this it is common between ISBD and RDA.</a:t>
            </a:r>
          </a:p>
          <a:p>
            <a:endParaRPr lang="en-US" dirty="0"/>
          </a:p>
          <a:p>
            <a:r>
              <a:rPr lang="en-US" dirty="0"/>
              <a:t>The examples focus on the Agent entity because it requires further refinement in ISBD and RDA.</a:t>
            </a:r>
            <a:endParaRPr lang="en-GB" dirty="0"/>
          </a:p>
        </p:txBody>
      </p:sp>
      <p:sp>
        <p:nvSpPr>
          <p:cNvPr id="4" name="Slide Number Placeholder 3"/>
          <p:cNvSpPr>
            <a:spLocks noGrp="1"/>
          </p:cNvSpPr>
          <p:nvPr>
            <p:ph type="sldNum" sz="quarter" idx="5"/>
          </p:nvPr>
        </p:nvSpPr>
        <p:spPr/>
        <p:txBody>
          <a:bodyPr/>
          <a:lstStyle/>
          <a:p>
            <a:fld id="{9CFB3C21-CEFB-4861-B27E-2B35801DEF66}" type="slidenum">
              <a:rPr lang="en-GB" smtClean="0"/>
              <a:t>2</a:t>
            </a:fld>
            <a:endParaRPr lang="en-GB"/>
          </a:p>
        </p:txBody>
      </p:sp>
    </p:spTree>
    <p:extLst>
      <p:ext uri="{BB962C8B-B14F-4D97-AF65-F5344CB8AC3E}">
        <p14:creationId xmlns:p14="http://schemas.microsoft.com/office/powerpoint/2010/main" val="2899955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Effective operational metadata requires three main aids or tools.</a:t>
            </a:r>
          </a:p>
          <a:p>
            <a:endParaRPr lang="en-US" dirty="0"/>
          </a:p>
          <a:p>
            <a:r>
              <a:rPr lang="en-US" dirty="0"/>
              <a:t>From catalogue card to linked data, a description requires structure, content, and format if it is to be useful.</a:t>
            </a:r>
          </a:p>
          <a:p>
            <a:endParaRPr lang="en-US" dirty="0"/>
          </a:p>
          <a:p>
            <a:r>
              <a:rPr lang="en-US" dirty="0"/>
              <a:t>Structure is supported by an ontology that specifies the classes, characteristics, and relationships of things that described.</a:t>
            </a:r>
          </a:p>
          <a:p>
            <a:endParaRPr lang="en-US" dirty="0"/>
          </a:p>
          <a:p>
            <a:r>
              <a:rPr lang="en-US" dirty="0"/>
              <a:t>Content is supported by instructions and guidance on describing the things specified in the ontology.</a:t>
            </a:r>
          </a:p>
          <a:p>
            <a:endParaRPr lang="en-US" dirty="0"/>
          </a:p>
          <a:p>
            <a:r>
              <a:rPr lang="en-US" dirty="0"/>
              <a:t>Format is supported by a syntax for encoding the content so that it can be stored, displayed, and exchanged between specific applications.</a:t>
            </a:r>
          </a:p>
          <a:p>
            <a:endParaRPr lang="en-US" dirty="0"/>
          </a:p>
          <a:p>
            <a:endParaRPr lang="en-US" dirty="0"/>
          </a:p>
          <a:p>
            <a:endParaRPr lang="en-US" dirty="0"/>
          </a:p>
          <a:p>
            <a:endParaRPr lang="en-GB" dirty="0"/>
          </a:p>
        </p:txBody>
      </p:sp>
      <p:sp>
        <p:nvSpPr>
          <p:cNvPr id="4" name="Slide Number Placeholder 3"/>
          <p:cNvSpPr>
            <a:spLocks noGrp="1"/>
          </p:cNvSpPr>
          <p:nvPr>
            <p:ph type="sldNum" sz="quarter" idx="5"/>
          </p:nvPr>
        </p:nvSpPr>
        <p:spPr/>
        <p:txBody>
          <a:bodyPr/>
          <a:lstStyle/>
          <a:p>
            <a:fld id="{9CFB3C21-CEFB-4861-B27E-2B35801DEF66}" type="slidenum">
              <a:rPr lang="en-GB" smtClean="0"/>
              <a:t>3</a:t>
            </a:fld>
            <a:endParaRPr lang="en-GB"/>
          </a:p>
        </p:txBody>
      </p:sp>
    </p:spTree>
    <p:extLst>
      <p:ext uri="{BB962C8B-B14F-4D97-AF65-F5344CB8AC3E}">
        <p14:creationId xmlns:p14="http://schemas.microsoft.com/office/powerpoint/2010/main" val="38623758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several stages in developing a model of the universe, such as the IFLA LRM, so that it has practical application in the ecosystem.</a:t>
            </a:r>
          </a:p>
          <a:p>
            <a:endParaRPr lang="en-US" dirty="0"/>
          </a:p>
          <a:p>
            <a:r>
              <a:rPr lang="en-US" dirty="0"/>
              <a:t>A universal or global model provides a basic ontology that identifies entities and their general characteristics or attributes. The ontology also specifies high-level relationships between the entities, with any constraints on cardinality such as “one and only one” and “one to many”.</a:t>
            </a:r>
          </a:p>
          <a:p>
            <a:endParaRPr lang="en-US" dirty="0"/>
          </a:p>
          <a:p>
            <a:r>
              <a:rPr lang="en-US" dirty="0"/>
              <a:t>Most metadata applications require a more granular set of entities and elements to improve precision. An implementation of the model is an element set that provides an operational ontology that refines, extends, and constrains the model ontology.</a:t>
            </a:r>
          </a:p>
          <a:p>
            <a:endParaRPr lang="en-US" dirty="0"/>
          </a:p>
          <a:p>
            <a:r>
              <a:rPr lang="en-US" dirty="0"/>
              <a:t>The element set is the focus of content guidelines that specify sources and syntax of information, usually differentiated for different kinds and structures of resources.</a:t>
            </a:r>
          </a:p>
          <a:p>
            <a:endParaRPr lang="en-US" dirty="0"/>
          </a:p>
          <a:p>
            <a:r>
              <a:rPr lang="en-US" dirty="0"/>
              <a:t>An encoding format for elements and content specifies the syntax used for data storage and exchange.</a:t>
            </a:r>
          </a:p>
          <a:p>
            <a:endParaRPr lang="en-US" dirty="0"/>
          </a:p>
          <a:p>
            <a:r>
              <a:rPr lang="en-US" dirty="0"/>
              <a:t>Finally, an application profile selects the appropriate tools for a specific application.</a:t>
            </a:r>
            <a:endParaRPr lang="en-GB" dirty="0"/>
          </a:p>
        </p:txBody>
      </p:sp>
      <p:sp>
        <p:nvSpPr>
          <p:cNvPr id="4" name="Slide Number Placeholder 3"/>
          <p:cNvSpPr>
            <a:spLocks noGrp="1"/>
          </p:cNvSpPr>
          <p:nvPr>
            <p:ph type="sldNum" sz="quarter" idx="5"/>
          </p:nvPr>
        </p:nvSpPr>
        <p:spPr/>
        <p:txBody>
          <a:bodyPr/>
          <a:lstStyle/>
          <a:p>
            <a:fld id="{9CFB3C21-CEFB-4861-B27E-2B35801DEF66}" type="slidenum">
              <a:rPr lang="en-GB" smtClean="0"/>
              <a:t>4</a:t>
            </a:fld>
            <a:endParaRPr lang="en-GB"/>
          </a:p>
        </p:txBody>
      </p:sp>
    </p:spTree>
    <p:extLst>
      <p:ext uri="{BB962C8B-B14F-4D97-AF65-F5344CB8AC3E}">
        <p14:creationId xmlns:p14="http://schemas.microsoft.com/office/powerpoint/2010/main" val="8691421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Agent entity in the LRM is in the middle of a hierarchy of entities, from the universal entity Res to the finer granularity of Collective Agent. This can be shown as a linked data triple graph or entity-relationship diagram. The subtype relationship “is sub-class of” between the entities is taken from RDF Schema, an ontology for describing element sets.</a:t>
            </a:r>
          </a:p>
          <a:p>
            <a:endParaRPr lang="en-US" dirty="0"/>
          </a:p>
          <a:p>
            <a:r>
              <a:rPr lang="en-US" dirty="0"/>
              <a:t>The Agent entity in RDA is also in the middle of a hierarchy, but with top and bottom entities that are not in the LRM: RDA Entity, and Family.</a:t>
            </a:r>
          </a:p>
          <a:p>
            <a:endParaRPr lang="en-US" dirty="0"/>
          </a:p>
          <a:p>
            <a:r>
              <a:rPr lang="en-US" dirty="0"/>
              <a:t>The hierarchies can be aligned using the same subtype relationship.</a:t>
            </a:r>
          </a:p>
          <a:p>
            <a:endParaRPr lang="en-US" dirty="0"/>
          </a:p>
          <a:p>
            <a:r>
              <a:rPr lang="en-US" dirty="0"/>
              <a:t>The top RDA entity encapsulates all the other entities in RDA and is a subtype of the universal LRM entity. The Agent and Collective Agent entities are not assumed to be exactly the same in RDA as the LRM, but it is safe to say that RDA is always a ‘type’ of LRM so that the RDA entities are subtypes of the corresponding LRM entities.</a:t>
            </a:r>
          </a:p>
          <a:p>
            <a:endParaRPr lang="en-US" dirty="0"/>
          </a:p>
          <a:p>
            <a:r>
              <a:rPr lang="en-US" dirty="0"/>
              <a:t>If IFLA decides in future that the corresponding RDA entities are exactly the same, then it can declare the same subtype relationship in reverse.</a:t>
            </a:r>
            <a:endParaRPr lang="en-GB" dirty="0"/>
          </a:p>
        </p:txBody>
      </p:sp>
      <p:sp>
        <p:nvSpPr>
          <p:cNvPr id="4" name="Slide Number Placeholder 3"/>
          <p:cNvSpPr>
            <a:spLocks noGrp="1"/>
          </p:cNvSpPr>
          <p:nvPr>
            <p:ph type="sldNum" sz="quarter" idx="5"/>
          </p:nvPr>
        </p:nvSpPr>
        <p:spPr/>
        <p:txBody>
          <a:bodyPr/>
          <a:lstStyle/>
          <a:p>
            <a:fld id="{9CFB3C21-CEFB-4861-B27E-2B35801DEF66}" type="slidenum">
              <a:rPr lang="en-GB" smtClean="0"/>
              <a:t>5</a:t>
            </a:fld>
            <a:endParaRPr lang="en-GB"/>
          </a:p>
        </p:txBody>
      </p:sp>
    </p:spTree>
    <p:extLst>
      <p:ext uri="{BB962C8B-B14F-4D97-AF65-F5344CB8AC3E}">
        <p14:creationId xmlns:p14="http://schemas.microsoft.com/office/powerpoint/2010/main" val="11531322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LRM provides a universal relationship element between two universal Res entities. It associates Res with Res. The relationship works the same in both directions, so it is an inverse of itself; this is known as a symmetric relationship.</a:t>
            </a:r>
          </a:p>
          <a:p>
            <a:endParaRPr lang="en-US" dirty="0"/>
          </a:p>
          <a:p>
            <a:r>
              <a:rPr lang="en-US" dirty="0"/>
              <a:t>The LRM entity hierarchy cascades this relationship to any two LRM entities, for example Manifestation and Agent.</a:t>
            </a:r>
          </a:p>
          <a:p>
            <a:endParaRPr lang="en-US" dirty="0"/>
          </a:p>
          <a:p>
            <a:r>
              <a:rPr lang="en-US" dirty="0"/>
              <a:t>Any specific relationship between Manifestation and Agent is therefore a subtype of the universal relationship. The subtype relationship between the relationship elements is “is sub-property of” and is also taken from RDF Schema.</a:t>
            </a:r>
          </a:p>
          <a:p>
            <a:endParaRPr lang="en-US" dirty="0"/>
          </a:p>
          <a:p>
            <a:r>
              <a:rPr lang="en-US" dirty="0"/>
              <a:t>The corresponding RDA relationship element is again assumed to be a subtype of the LRM element.</a:t>
            </a:r>
          </a:p>
          <a:p>
            <a:endParaRPr lang="en-US" dirty="0"/>
          </a:p>
          <a:p>
            <a:r>
              <a:rPr lang="en-US" dirty="0"/>
              <a:t>The RDA element itself is subtyped for specific Agent subtypes such as Person.</a:t>
            </a:r>
          </a:p>
          <a:p>
            <a:endParaRPr lang="en-US" dirty="0"/>
          </a:p>
          <a:p>
            <a:r>
              <a:rPr lang="en-US" dirty="0"/>
              <a:t>The high-level RDA element is not at the top of its hierarchy. RDA provides a matrix of high-level association relationships between all of the RDA entities.</a:t>
            </a:r>
          </a:p>
          <a:p>
            <a:r>
              <a:rPr lang="en-US" dirty="0"/>
              <a:t> </a:t>
            </a:r>
            <a:endParaRPr lang="en-GB" dirty="0"/>
          </a:p>
        </p:txBody>
      </p:sp>
      <p:sp>
        <p:nvSpPr>
          <p:cNvPr id="4" name="Slide Number Placeholder 3"/>
          <p:cNvSpPr>
            <a:spLocks noGrp="1"/>
          </p:cNvSpPr>
          <p:nvPr>
            <p:ph type="sldNum" sz="quarter" idx="5"/>
          </p:nvPr>
        </p:nvSpPr>
        <p:spPr/>
        <p:txBody>
          <a:bodyPr/>
          <a:lstStyle/>
          <a:p>
            <a:fld id="{9CFB3C21-CEFB-4861-B27E-2B35801DEF66}" type="slidenum">
              <a:rPr lang="en-GB" smtClean="0"/>
              <a:t>6</a:t>
            </a:fld>
            <a:endParaRPr lang="en-GB"/>
          </a:p>
        </p:txBody>
      </p:sp>
    </p:spTree>
    <p:extLst>
      <p:ext uri="{BB962C8B-B14F-4D97-AF65-F5344CB8AC3E}">
        <p14:creationId xmlns:p14="http://schemas.microsoft.com/office/powerpoint/2010/main" val="37252580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relationship element hierarchies are usually refined still further within an operational implementation of the LRM.</a:t>
            </a:r>
          </a:p>
          <a:p>
            <a:endParaRPr lang="en-US" dirty="0"/>
          </a:p>
          <a:p>
            <a:r>
              <a:rPr lang="en-US" dirty="0"/>
              <a:t>RDA splits the ‘publication’ role between mechanically produced (publisher) and hand produced (producer) manifestations. These are both subtypes of the high-level creator role.</a:t>
            </a:r>
          </a:p>
          <a:p>
            <a:endParaRPr lang="en-US" dirty="0"/>
          </a:p>
          <a:p>
            <a:r>
              <a:rPr lang="en-US" dirty="0"/>
              <a:t>For legacy reasons, RDA also refines the publisher relationship for audiovisual manifestations that are accessed by end-users via broadcast technologies.</a:t>
            </a:r>
          </a:p>
          <a:p>
            <a:endParaRPr lang="en-US" dirty="0"/>
          </a:p>
          <a:p>
            <a:r>
              <a:rPr lang="en-US" dirty="0"/>
              <a:t>Another implementation of the LRM may require even more granular relationships, for example to described podcast manifestations.</a:t>
            </a:r>
          </a:p>
          <a:p>
            <a:endParaRPr lang="en-US" dirty="0"/>
          </a:p>
          <a:p>
            <a:r>
              <a:rPr lang="en-US" dirty="0"/>
              <a:t>In principle, any element (relationship and attribute) can be refined to any level of precisions that is required. In practice, this may become unwieldy and better approaches may be available.</a:t>
            </a:r>
            <a:endParaRPr lang="en-GB" dirty="0"/>
          </a:p>
        </p:txBody>
      </p:sp>
      <p:sp>
        <p:nvSpPr>
          <p:cNvPr id="4" name="Slide Number Placeholder 3"/>
          <p:cNvSpPr>
            <a:spLocks noGrp="1"/>
          </p:cNvSpPr>
          <p:nvPr>
            <p:ph type="sldNum" sz="quarter" idx="5"/>
          </p:nvPr>
        </p:nvSpPr>
        <p:spPr/>
        <p:txBody>
          <a:bodyPr/>
          <a:lstStyle/>
          <a:p>
            <a:fld id="{9CFB3C21-CEFB-4861-B27E-2B35801DEF66}" type="slidenum">
              <a:rPr lang="en-GB" smtClean="0"/>
              <a:t>7</a:t>
            </a:fld>
            <a:endParaRPr lang="en-GB"/>
          </a:p>
        </p:txBody>
      </p:sp>
    </p:spTree>
    <p:extLst>
      <p:ext uri="{BB962C8B-B14F-4D97-AF65-F5344CB8AC3E}">
        <p14:creationId xmlns:p14="http://schemas.microsoft.com/office/powerpoint/2010/main" val="5965881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complexity of an ontology can be simplified by replacing a chain of specific relationship elements with a single element that relates the first entity directly with the last entity.</a:t>
            </a:r>
          </a:p>
          <a:p>
            <a:endParaRPr lang="en-US" dirty="0"/>
          </a:p>
          <a:p>
            <a:r>
              <a:rPr lang="en-US" dirty="0"/>
              <a:t>Such simplification comes at a price; no information about the intermediate entities in the chain is recorded, resulting in ‘dumber’, lower quality metadata.</a:t>
            </a:r>
          </a:p>
          <a:p>
            <a:endParaRPr lang="en-US" dirty="0"/>
          </a:p>
          <a:p>
            <a:r>
              <a:rPr lang="en-US" dirty="0"/>
              <a:t>However, if a shortcut is latent in a legacy element, then the price has already been accepted. The legacy element can be retained as a shortcut within the operational ontology.</a:t>
            </a:r>
          </a:p>
          <a:p>
            <a:endParaRPr lang="en-US" dirty="0"/>
          </a:p>
          <a:p>
            <a:endParaRPr lang="en-GB" dirty="0"/>
          </a:p>
        </p:txBody>
      </p:sp>
      <p:sp>
        <p:nvSpPr>
          <p:cNvPr id="4" name="Slide Number Placeholder 3"/>
          <p:cNvSpPr>
            <a:spLocks noGrp="1"/>
          </p:cNvSpPr>
          <p:nvPr>
            <p:ph type="sldNum" sz="quarter" idx="5"/>
          </p:nvPr>
        </p:nvSpPr>
        <p:spPr/>
        <p:txBody>
          <a:bodyPr/>
          <a:lstStyle/>
          <a:p>
            <a:fld id="{9CFB3C21-CEFB-4861-B27E-2B35801DEF66}" type="slidenum">
              <a:rPr lang="en-GB" smtClean="0"/>
              <a:t>8</a:t>
            </a:fld>
            <a:endParaRPr lang="en-GB"/>
          </a:p>
        </p:txBody>
      </p:sp>
    </p:spTree>
    <p:extLst>
      <p:ext uri="{BB962C8B-B14F-4D97-AF65-F5344CB8AC3E}">
        <p14:creationId xmlns:p14="http://schemas.microsoft.com/office/powerpoint/2010/main" val="30556206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example of a shortcut is the most basic one in RDA.</a:t>
            </a:r>
          </a:p>
          <a:p>
            <a:endParaRPr lang="en-US" dirty="0"/>
          </a:p>
          <a:p>
            <a:r>
              <a:rPr lang="en-US" dirty="0"/>
              <a:t>RDA has a legacy ‘primary’ element that relates a manifestation to a work that it embodies. There is no equivalent element in the LRM.</a:t>
            </a:r>
          </a:p>
          <a:p>
            <a:endParaRPr lang="en-US" dirty="0"/>
          </a:p>
          <a:p>
            <a:r>
              <a:rPr lang="en-US" dirty="0"/>
              <a:t>The RDA element is a shortcut for the ‘model’ chain of primary relationship elements between a Manifestation and Work via the Expression that is actually embodied.</a:t>
            </a:r>
          </a:p>
          <a:p>
            <a:endParaRPr lang="en-US" dirty="0"/>
          </a:p>
          <a:p>
            <a:r>
              <a:rPr lang="en-US" dirty="0"/>
              <a:t>The embodied expression is not recorded, so the shortcut ignores language, content type, and other Expression attributes.</a:t>
            </a:r>
          </a:p>
          <a:p>
            <a:endParaRPr lang="en-US" dirty="0"/>
          </a:p>
          <a:p>
            <a:r>
              <a:rPr lang="en-US" dirty="0"/>
              <a:t>This is useful for some applications, for example in a monolingual environment, but is not useful for multilingual </a:t>
            </a:r>
            <a:r>
              <a:rPr lang="en-US" dirty="0" err="1"/>
              <a:t>environemts</a:t>
            </a:r>
            <a:r>
              <a:rPr lang="en-US" dirty="0"/>
              <a:t>.</a:t>
            </a:r>
            <a:endParaRPr lang="en-GB" dirty="0"/>
          </a:p>
        </p:txBody>
      </p:sp>
      <p:sp>
        <p:nvSpPr>
          <p:cNvPr id="4" name="Slide Number Placeholder 3"/>
          <p:cNvSpPr>
            <a:spLocks noGrp="1"/>
          </p:cNvSpPr>
          <p:nvPr>
            <p:ph type="sldNum" sz="quarter" idx="5"/>
          </p:nvPr>
        </p:nvSpPr>
        <p:spPr/>
        <p:txBody>
          <a:bodyPr/>
          <a:lstStyle/>
          <a:p>
            <a:fld id="{9CFB3C21-CEFB-4861-B27E-2B35801DEF66}" type="slidenum">
              <a:rPr lang="en-GB" smtClean="0"/>
              <a:t>9</a:t>
            </a:fld>
            <a:endParaRPr lang="en-GB"/>
          </a:p>
        </p:txBody>
      </p:sp>
    </p:spTree>
    <p:extLst>
      <p:ext uri="{BB962C8B-B14F-4D97-AF65-F5344CB8AC3E}">
        <p14:creationId xmlns:p14="http://schemas.microsoft.com/office/powerpoint/2010/main" val="33169798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5546A03-4D39-4921-92E1-72698D631100}" type="datetimeFigureOut">
              <a:rPr lang="en-GB" smtClean="0"/>
              <a:t>23/11/2021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1E7972-F46A-47BA-BC37-D9A5EC48B708}" type="slidenum">
              <a:rPr lang="en-GB" smtClean="0"/>
              <a:t>‹#›</a:t>
            </a:fld>
            <a:endParaRPr lang="en-GB"/>
          </a:p>
        </p:txBody>
      </p:sp>
    </p:spTree>
    <p:extLst>
      <p:ext uri="{BB962C8B-B14F-4D97-AF65-F5344CB8AC3E}">
        <p14:creationId xmlns:p14="http://schemas.microsoft.com/office/powerpoint/2010/main" val="81569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546A03-4D39-4921-92E1-72698D631100}" type="datetimeFigureOut">
              <a:rPr lang="en-GB" smtClean="0"/>
              <a:t>23/11/2021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1E7972-F46A-47BA-BC37-D9A5EC48B708}" type="slidenum">
              <a:rPr lang="en-GB" smtClean="0"/>
              <a:t>‹#›</a:t>
            </a:fld>
            <a:endParaRPr lang="en-GB"/>
          </a:p>
        </p:txBody>
      </p:sp>
    </p:spTree>
    <p:extLst>
      <p:ext uri="{BB962C8B-B14F-4D97-AF65-F5344CB8AC3E}">
        <p14:creationId xmlns:p14="http://schemas.microsoft.com/office/powerpoint/2010/main" val="1283003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546A03-4D39-4921-92E1-72698D631100}" type="datetimeFigureOut">
              <a:rPr lang="en-GB" smtClean="0"/>
              <a:t>23/11/2021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1E7972-F46A-47BA-BC37-D9A5EC48B708}" type="slidenum">
              <a:rPr lang="en-GB" smtClean="0"/>
              <a:t>‹#›</a:t>
            </a:fld>
            <a:endParaRPr lang="en-GB"/>
          </a:p>
        </p:txBody>
      </p:sp>
    </p:spTree>
    <p:extLst>
      <p:ext uri="{BB962C8B-B14F-4D97-AF65-F5344CB8AC3E}">
        <p14:creationId xmlns:p14="http://schemas.microsoft.com/office/powerpoint/2010/main" val="1686225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546A03-4D39-4921-92E1-72698D631100}" type="datetimeFigureOut">
              <a:rPr lang="en-GB" smtClean="0"/>
              <a:t>23/11/2021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1E7972-F46A-47BA-BC37-D9A5EC48B708}" type="slidenum">
              <a:rPr lang="en-GB" smtClean="0"/>
              <a:t>‹#›</a:t>
            </a:fld>
            <a:endParaRPr lang="en-GB"/>
          </a:p>
        </p:txBody>
      </p:sp>
    </p:spTree>
    <p:extLst>
      <p:ext uri="{BB962C8B-B14F-4D97-AF65-F5344CB8AC3E}">
        <p14:creationId xmlns:p14="http://schemas.microsoft.com/office/powerpoint/2010/main" val="135006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546A03-4D39-4921-92E1-72698D631100}" type="datetimeFigureOut">
              <a:rPr lang="en-GB" smtClean="0"/>
              <a:t>23/11/2021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1E7972-F46A-47BA-BC37-D9A5EC48B708}" type="slidenum">
              <a:rPr lang="en-GB" smtClean="0"/>
              <a:t>‹#›</a:t>
            </a:fld>
            <a:endParaRPr lang="en-GB"/>
          </a:p>
        </p:txBody>
      </p:sp>
    </p:spTree>
    <p:extLst>
      <p:ext uri="{BB962C8B-B14F-4D97-AF65-F5344CB8AC3E}">
        <p14:creationId xmlns:p14="http://schemas.microsoft.com/office/powerpoint/2010/main" val="906839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5546A03-4D39-4921-92E1-72698D631100}" type="datetimeFigureOut">
              <a:rPr lang="en-GB" smtClean="0"/>
              <a:t>23/11/2021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1E7972-F46A-47BA-BC37-D9A5EC48B708}" type="slidenum">
              <a:rPr lang="en-GB" smtClean="0"/>
              <a:t>‹#›</a:t>
            </a:fld>
            <a:endParaRPr lang="en-GB"/>
          </a:p>
        </p:txBody>
      </p:sp>
    </p:spTree>
    <p:extLst>
      <p:ext uri="{BB962C8B-B14F-4D97-AF65-F5344CB8AC3E}">
        <p14:creationId xmlns:p14="http://schemas.microsoft.com/office/powerpoint/2010/main" val="1120950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546A03-4D39-4921-92E1-72698D631100}" type="datetimeFigureOut">
              <a:rPr lang="en-GB" smtClean="0"/>
              <a:t>23/11/2021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E1E7972-F46A-47BA-BC37-D9A5EC48B708}" type="slidenum">
              <a:rPr lang="en-GB" smtClean="0"/>
              <a:t>‹#›</a:t>
            </a:fld>
            <a:endParaRPr lang="en-GB"/>
          </a:p>
        </p:txBody>
      </p:sp>
    </p:spTree>
    <p:extLst>
      <p:ext uri="{BB962C8B-B14F-4D97-AF65-F5344CB8AC3E}">
        <p14:creationId xmlns:p14="http://schemas.microsoft.com/office/powerpoint/2010/main" val="2461634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5546A03-4D39-4921-92E1-72698D631100}" type="datetimeFigureOut">
              <a:rPr lang="en-GB" smtClean="0"/>
              <a:t>23/11/2021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E1E7972-F46A-47BA-BC37-D9A5EC48B708}" type="slidenum">
              <a:rPr lang="en-GB" smtClean="0"/>
              <a:t>‹#›</a:t>
            </a:fld>
            <a:endParaRPr lang="en-GB"/>
          </a:p>
        </p:txBody>
      </p:sp>
    </p:spTree>
    <p:extLst>
      <p:ext uri="{BB962C8B-B14F-4D97-AF65-F5344CB8AC3E}">
        <p14:creationId xmlns:p14="http://schemas.microsoft.com/office/powerpoint/2010/main" val="555292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546A03-4D39-4921-92E1-72698D631100}" type="datetimeFigureOut">
              <a:rPr lang="en-GB" smtClean="0"/>
              <a:t>23/11/2021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E1E7972-F46A-47BA-BC37-D9A5EC48B708}" type="slidenum">
              <a:rPr lang="en-GB" smtClean="0"/>
              <a:t>‹#›</a:t>
            </a:fld>
            <a:endParaRPr lang="en-GB"/>
          </a:p>
        </p:txBody>
      </p:sp>
    </p:spTree>
    <p:extLst>
      <p:ext uri="{BB962C8B-B14F-4D97-AF65-F5344CB8AC3E}">
        <p14:creationId xmlns:p14="http://schemas.microsoft.com/office/powerpoint/2010/main" val="2217230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5546A03-4D39-4921-92E1-72698D631100}" type="datetimeFigureOut">
              <a:rPr lang="en-GB" smtClean="0"/>
              <a:t>23/11/2021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1E7972-F46A-47BA-BC37-D9A5EC48B708}" type="slidenum">
              <a:rPr lang="en-GB" smtClean="0"/>
              <a:t>‹#›</a:t>
            </a:fld>
            <a:endParaRPr lang="en-GB"/>
          </a:p>
        </p:txBody>
      </p:sp>
    </p:spTree>
    <p:extLst>
      <p:ext uri="{BB962C8B-B14F-4D97-AF65-F5344CB8AC3E}">
        <p14:creationId xmlns:p14="http://schemas.microsoft.com/office/powerpoint/2010/main" val="186416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5546A03-4D39-4921-92E1-72698D631100}" type="datetimeFigureOut">
              <a:rPr lang="en-GB" smtClean="0"/>
              <a:t>23/11/2021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1E7972-F46A-47BA-BC37-D9A5EC48B708}" type="slidenum">
              <a:rPr lang="en-GB" smtClean="0"/>
              <a:t>‹#›</a:t>
            </a:fld>
            <a:endParaRPr lang="en-GB"/>
          </a:p>
        </p:txBody>
      </p:sp>
    </p:spTree>
    <p:extLst>
      <p:ext uri="{BB962C8B-B14F-4D97-AF65-F5344CB8AC3E}">
        <p14:creationId xmlns:p14="http://schemas.microsoft.com/office/powerpoint/2010/main" val="2608091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546A03-4D39-4921-92E1-72698D631100}" type="datetimeFigureOut">
              <a:rPr lang="en-GB" smtClean="0"/>
              <a:t>23/11/2021</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1E7972-F46A-47BA-BC37-D9A5EC48B708}" type="slidenum">
              <a:rPr lang="en-GB" smtClean="0"/>
              <a:t>‹#›</a:t>
            </a:fld>
            <a:endParaRPr lang="en-GB"/>
          </a:p>
        </p:txBody>
      </p:sp>
    </p:spTree>
    <p:extLst>
      <p:ext uri="{BB962C8B-B14F-4D97-AF65-F5344CB8AC3E}">
        <p14:creationId xmlns:p14="http://schemas.microsoft.com/office/powerpoint/2010/main" val="24994269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5D7A6-6A75-4790-A5A8-60B7440461D7}"/>
              </a:ext>
            </a:extLst>
          </p:cNvPr>
          <p:cNvSpPr>
            <a:spLocks noGrp="1"/>
          </p:cNvSpPr>
          <p:nvPr>
            <p:ph type="ctrTitle"/>
          </p:nvPr>
        </p:nvSpPr>
        <p:spPr/>
        <p:txBody>
          <a:bodyPr>
            <a:normAutofit fontScale="90000"/>
          </a:bodyPr>
          <a:lstStyle/>
          <a:p>
            <a:r>
              <a:rPr lang="en-US" dirty="0"/>
              <a:t>Ontology in practice: implementing the Library Reference Model</a:t>
            </a:r>
            <a:endParaRPr lang="en-GB" dirty="0"/>
          </a:p>
        </p:txBody>
      </p:sp>
      <p:sp>
        <p:nvSpPr>
          <p:cNvPr id="3" name="Subtitle 2">
            <a:extLst>
              <a:ext uri="{FF2B5EF4-FFF2-40B4-BE49-F238E27FC236}">
                <a16:creationId xmlns:a16="http://schemas.microsoft.com/office/drawing/2014/main" id="{E9D61F7C-7FEC-468A-B4AC-1A082D2B5BA2}"/>
              </a:ext>
            </a:extLst>
          </p:cNvPr>
          <p:cNvSpPr>
            <a:spLocks noGrp="1"/>
          </p:cNvSpPr>
          <p:nvPr>
            <p:ph type="subTitle" idx="1"/>
          </p:nvPr>
        </p:nvSpPr>
        <p:spPr/>
        <p:txBody>
          <a:bodyPr/>
          <a:lstStyle/>
          <a:p>
            <a:r>
              <a:rPr lang="en-US" dirty="0"/>
              <a:t>Gordon Dunsire</a:t>
            </a:r>
          </a:p>
          <a:p>
            <a:r>
              <a:rPr lang="en-US" dirty="0"/>
              <a:t>Presented at 24. AKM seminar</a:t>
            </a:r>
          </a:p>
          <a:p>
            <a:r>
              <a:rPr lang="en-US" dirty="0"/>
              <a:t>24-25 November 2021</a:t>
            </a:r>
            <a:endParaRPr lang="en-GB" dirty="0"/>
          </a:p>
        </p:txBody>
      </p:sp>
    </p:spTree>
    <p:extLst>
      <p:ext uri="{BB962C8B-B14F-4D97-AF65-F5344CB8AC3E}">
        <p14:creationId xmlns:p14="http://schemas.microsoft.com/office/powerpoint/2010/main" val="1074705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9A81842-8A89-4492-808F-B0FD22907BD6}"/>
              </a:ext>
            </a:extLst>
          </p:cNvPr>
          <p:cNvSpPr txBox="1"/>
          <p:nvPr/>
        </p:nvSpPr>
        <p:spPr>
          <a:xfrm>
            <a:off x="311281" y="263118"/>
            <a:ext cx="3947299" cy="646331"/>
          </a:xfrm>
          <a:prstGeom prst="rect">
            <a:avLst/>
          </a:prstGeom>
          <a:noFill/>
        </p:spPr>
        <p:txBody>
          <a:bodyPr wrap="none" rtlCol="0">
            <a:spAutoFit/>
          </a:bodyPr>
          <a:lstStyle/>
          <a:p>
            <a:r>
              <a:rPr lang="en-US" sz="3600" dirty="0"/>
              <a:t>National application</a:t>
            </a:r>
            <a:endParaRPr lang="en-GB" sz="3600" dirty="0"/>
          </a:p>
        </p:txBody>
      </p:sp>
      <p:sp>
        <p:nvSpPr>
          <p:cNvPr id="3" name="TextBox 2">
            <a:extLst>
              <a:ext uri="{FF2B5EF4-FFF2-40B4-BE49-F238E27FC236}">
                <a16:creationId xmlns:a16="http://schemas.microsoft.com/office/drawing/2014/main" id="{A1FBC80B-268B-4F45-948C-20D5164FCE31}"/>
              </a:ext>
            </a:extLst>
          </p:cNvPr>
          <p:cNvSpPr txBox="1"/>
          <p:nvPr/>
        </p:nvSpPr>
        <p:spPr>
          <a:xfrm>
            <a:off x="5037003" y="1359365"/>
            <a:ext cx="656467" cy="400110"/>
          </a:xfrm>
          <a:prstGeom prst="rect">
            <a:avLst/>
          </a:prstGeom>
          <a:noFill/>
          <a:ln w="19050">
            <a:solidFill>
              <a:schemeClr val="tx1"/>
            </a:solidFill>
          </a:ln>
        </p:spPr>
        <p:txBody>
          <a:bodyPr wrap="square" rtlCol="0">
            <a:spAutoFit/>
          </a:bodyPr>
          <a:lstStyle/>
          <a:p>
            <a:pPr algn="ctr"/>
            <a:r>
              <a:rPr lang="en-US" sz="2000" dirty="0"/>
              <a:t>LRM</a:t>
            </a:r>
          </a:p>
        </p:txBody>
      </p:sp>
      <p:sp>
        <p:nvSpPr>
          <p:cNvPr id="4" name="TextBox 3">
            <a:extLst>
              <a:ext uri="{FF2B5EF4-FFF2-40B4-BE49-F238E27FC236}">
                <a16:creationId xmlns:a16="http://schemas.microsoft.com/office/drawing/2014/main" id="{4D387C12-87D8-4E15-9CFF-930D212138E1}"/>
              </a:ext>
            </a:extLst>
          </p:cNvPr>
          <p:cNvSpPr txBox="1"/>
          <p:nvPr/>
        </p:nvSpPr>
        <p:spPr>
          <a:xfrm>
            <a:off x="4380020" y="2077447"/>
            <a:ext cx="669396" cy="400110"/>
          </a:xfrm>
          <a:prstGeom prst="rect">
            <a:avLst/>
          </a:prstGeom>
          <a:noFill/>
          <a:ln w="19050">
            <a:solidFill>
              <a:schemeClr val="tx1"/>
            </a:solidFill>
          </a:ln>
        </p:spPr>
        <p:txBody>
          <a:bodyPr wrap="square" rtlCol="0">
            <a:spAutoFit/>
          </a:bodyPr>
          <a:lstStyle/>
          <a:p>
            <a:pPr algn="ctr"/>
            <a:r>
              <a:rPr lang="en-US" sz="2000" dirty="0"/>
              <a:t>ISBD</a:t>
            </a:r>
          </a:p>
        </p:txBody>
      </p:sp>
      <p:sp>
        <p:nvSpPr>
          <p:cNvPr id="5" name="TextBox 4">
            <a:extLst>
              <a:ext uri="{FF2B5EF4-FFF2-40B4-BE49-F238E27FC236}">
                <a16:creationId xmlns:a16="http://schemas.microsoft.com/office/drawing/2014/main" id="{CE604410-79BF-43FA-9E9E-25E798F98526}"/>
              </a:ext>
            </a:extLst>
          </p:cNvPr>
          <p:cNvSpPr txBox="1"/>
          <p:nvPr/>
        </p:nvSpPr>
        <p:spPr>
          <a:xfrm>
            <a:off x="5049416" y="2077447"/>
            <a:ext cx="631643" cy="400110"/>
          </a:xfrm>
          <a:prstGeom prst="rect">
            <a:avLst/>
          </a:prstGeom>
          <a:noFill/>
          <a:ln w="19050">
            <a:solidFill>
              <a:schemeClr val="tx1"/>
            </a:solidFill>
          </a:ln>
        </p:spPr>
        <p:txBody>
          <a:bodyPr wrap="square" rtlCol="0">
            <a:spAutoFit/>
          </a:bodyPr>
          <a:lstStyle/>
          <a:p>
            <a:pPr algn="ctr"/>
            <a:r>
              <a:rPr lang="en-US" sz="2000" dirty="0"/>
              <a:t>RDA</a:t>
            </a:r>
          </a:p>
        </p:txBody>
      </p:sp>
      <p:sp>
        <p:nvSpPr>
          <p:cNvPr id="6" name="TextBox 5">
            <a:extLst>
              <a:ext uri="{FF2B5EF4-FFF2-40B4-BE49-F238E27FC236}">
                <a16:creationId xmlns:a16="http://schemas.microsoft.com/office/drawing/2014/main" id="{71C0FAC4-041C-44BC-8377-8C1F19BB31F3}"/>
              </a:ext>
            </a:extLst>
          </p:cNvPr>
          <p:cNvSpPr txBox="1"/>
          <p:nvPr/>
        </p:nvSpPr>
        <p:spPr>
          <a:xfrm>
            <a:off x="2752641" y="1336924"/>
            <a:ext cx="1364600" cy="707886"/>
          </a:xfrm>
          <a:prstGeom prst="rect">
            <a:avLst/>
          </a:prstGeom>
          <a:noFill/>
          <a:ln w="19050">
            <a:noFill/>
          </a:ln>
        </p:spPr>
        <p:txBody>
          <a:bodyPr wrap="square" rtlCol="0">
            <a:spAutoFit/>
          </a:bodyPr>
          <a:lstStyle/>
          <a:p>
            <a:r>
              <a:rPr lang="en-US" sz="2000" dirty="0"/>
              <a:t>Global</a:t>
            </a:r>
          </a:p>
          <a:p>
            <a:r>
              <a:rPr lang="en-US" sz="2000" dirty="0"/>
              <a:t>(standards)</a:t>
            </a:r>
          </a:p>
        </p:txBody>
      </p:sp>
      <p:sp>
        <p:nvSpPr>
          <p:cNvPr id="7" name="Rectangle 6">
            <a:extLst>
              <a:ext uri="{FF2B5EF4-FFF2-40B4-BE49-F238E27FC236}">
                <a16:creationId xmlns:a16="http://schemas.microsoft.com/office/drawing/2014/main" id="{54615F62-0008-451A-AFE1-6822A7AD7566}"/>
              </a:ext>
            </a:extLst>
          </p:cNvPr>
          <p:cNvSpPr/>
          <p:nvPr/>
        </p:nvSpPr>
        <p:spPr>
          <a:xfrm>
            <a:off x="2668172" y="1223890"/>
            <a:ext cx="3990536" cy="13645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42803478-97CD-462B-A865-3C4E60DB28AD}"/>
              </a:ext>
            </a:extLst>
          </p:cNvPr>
          <p:cNvSpPr/>
          <p:nvPr/>
        </p:nvSpPr>
        <p:spPr>
          <a:xfrm>
            <a:off x="1312985" y="3007350"/>
            <a:ext cx="6874412" cy="13645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D8AF0D81-8524-470D-AB6A-042B7A3941F0}"/>
              </a:ext>
            </a:extLst>
          </p:cNvPr>
          <p:cNvSpPr txBox="1"/>
          <p:nvPr/>
        </p:nvSpPr>
        <p:spPr>
          <a:xfrm>
            <a:off x="1365197" y="3085505"/>
            <a:ext cx="2335319" cy="707886"/>
          </a:xfrm>
          <a:prstGeom prst="rect">
            <a:avLst/>
          </a:prstGeom>
          <a:noFill/>
          <a:ln w="19050">
            <a:noFill/>
          </a:ln>
        </p:spPr>
        <p:txBody>
          <a:bodyPr wrap="none" rtlCol="0">
            <a:spAutoFit/>
          </a:bodyPr>
          <a:lstStyle/>
          <a:p>
            <a:r>
              <a:rPr lang="en-US" sz="2000" dirty="0"/>
              <a:t>National</a:t>
            </a:r>
          </a:p>
          <a:p>
            <a:r>
              <a:rPr lang="en-US" sz="2000" dirty="0"/>
              <a:t>(application profiles)</a:t>
            </a:r>
          </a:p>
        </p:txBody>
      </p:sp>
      <p:sp>
        <p:nvSpPr>
          <p:cNvPr id="10" name="TextBox 9">
            <a:extLst>
              <a:ext uri="{FF2B5EF4-FFF2-40B4-BE49-F238E27FC236}">
                <a16:creationId xmlns:a16="http://schemas.microsoft.com/office/drawing/2014/main" id="{9C8F48C7-6888-4487-B63C-20578ACCD01C}"/>
              </a:ext>
            </a:extLst>
          </p:cNvPr>
          <p:cNvSpPr txBox="1"/>
          <p:nvPr/>
        </p:nvSpPr>
        <p:spPr>
          <a:xfrm>
            <a:off x="5393374" y="3146738"/>
            <a:ext cx="1106970" cy="400110"/>
          </a:xfrm>
          <a:prstGeom prst="rect">
            <a:avLst/>
          </a:prstGeom>
          <a:noFill/>
          <a:ln w="19050">
            <a:solidFill>
              <a:schemeClr val="tx1"/>
            </a:solidFill>
          </a:ln>
        </p:spPr>
        <p:txBody>
          <a:bodyPr wrap="none" rtlCol="0">
            <a:spAutoFit/>
          </a:bodyPr>
          <a:lstStyle/>
          <a:p>
            <a:pPr algn="ctr"/>
            <a:r>
              <a:rPr lang="en-US" sz="2000" dirty="0"/>
              <a:t>Core APs</a:t>
            </a:r>
          </a:p>
        </p:txBody>
      </p:sp>
      <p:sp>
        <p:nvSpPr>
          <p:cNvPr id="11" name="Rectangle 10">
            <a:extLst>
              <a:ext uri="{FF2B5EF4-FFF2-40B4-BE49-F238E27FC236}">
                <a16:creationId xmlns:a16="http://schemas.microsoft.com/office/drawing/2014/main" id="{0D9C921F-70F8-423D-97A7-C246FB539A93}"/>
              </a:ext>
            </a:extLst>
          </p:cNvPr>
          <p:cNvSpPr/>
          <p:nvPr/>
        </p:nvSpPr>
        <p:spPr>
          <a:xfrm>
            <a:off x="759655" y="4790811"/>
            <a:ext cx="7770055" cy="13645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BF2419C5-FFE9-476A-BD0F-4824B826E7A3}"/>
              </a:ext>
            </a:extLst>
          </p:cNvPr>
          <p:cNvSpPr txBox="1"/>
          <p:nvPr/>
        </p:nvSpPr>
        <p:spPr>
          <a:xfrm>
            <a:off x="862697" y="4922482"/>
            <a:ext cx="2335319" cy="1015663"/>
          </a:xfrm>
          <a:prstGeom prst="rect">
            <a:avLst/>
          </a:prstGeom>
          <a:noFill/>
          <a:ln w="19050">
            <a:noFill/>
          </a:ln>
        </p:spPr>
        <p:txBody>
          <a:bodyPr wrap="none" rtlCol="0">
            <a:spAutoFit/>
          </a:bodyPr>
          <a:lstStyle/>
          <a:p>
            <a:r>
              <a:rPr lang="en-US" sz="2000" dirty="0"/>
              <a:t>Local</a:t>
            </a:r>
          </a:p>
          <a:p>
            <a:r>
              <a:rPr lang="en-US" sz="2000" dirty="0"/>
              <a:t>Sectoral/special</a:t>
            </a:r>
          </a:p>
          <a:p>
            <a:r>
              <a:rPr lang="en-US" sz="2000" dirty="0"/>
              <a:t>(application profiles)</a:t>
            </a:r>
          </a:p>
        </p:txBody>
      </p:sp>
      <p:sp>
        <p:nvSpPr>
          <p:cNvPr id="13" name="TextBox 12">
            <a:extLst>
              <a:ext uri="{FF2B5EF4-FFF2-40B4-BE49-F238E27FC236}">
                <a16:creationId xmlns:a16="http://schemas.microsoft.com/office/drawing/2014/main" id="{4CE2081A-5D3B-4322-B38D-FA0B4A9A5F6D}"/>
              </a:ext>
            </a:extLst>
          </p:cNvPr>
          <p:cNvSpPr txBox="1"/>
          <p:nvPr/>
        </p:nvSpPr>
        <p:spPr>
          <a:xfrm>
            <a:off x="4003728" y="4987296"/>
            <a:ext cx="1200457" cy="400110"/>
          </a:xfrm>
          <a:prstGeom prst="rect">
            <a:avLst/>
          </a:prstGeom>
          <a:noFill/>
          <a:ln w="19050">
            <a:solidFill>
              <a:schemeClr val="tx1"/>
            </a:solidFill>
          </a:ln>
        </p:spPr>
        <p:txBody>
          <a:bodyPr wrap="none" rtlCol="0">
            <a:spAutoFit/>
          </a:bodyPr>
          <a:lstStyle/>
          <a:p>
            <a:pPr algn="ctr"/>
            <a:r>
              <a:rPr lang="en-US" sz="2000" dirty="0"/>
              <a:t>Academic</a:t>
            </a:r>
          </a:p>
        </p:txBody>
      </p:sp>
      <p:sp>
        <p:nvSpPr>
          <p:cNvPr id="14" name="TextBox 13">
            <a:extLst>
              <a:ext uri="{FF2B5EF4-FFF2-40B4-BE49-F238E27FC236}">
                <a16:creationId xmlns:a16="http://schemas.microsoft.com/office/drawing/2014/main" id="{CAA55C70-D571-4855-913D-B6EF634764DA}"/>
              </a:ext>
            </a:extLst>
          </p:cNvPr>
          <p:cNvSpPr txBox="1"/>
          <p:nvPr/>
        </p:nvSpPr>
        <p:spPr>
          <a:xfrm>
            <a:off x="5597164" y="4987296"/>
            <a:ext cx="814647" cy="400110"/>
          </a:xfrm>
          <a:prstGeom prst="rect">
            <a:avLst/>
          </a:prstGeom>
          <a:noFill/>
          <a:ln w="19050">
            <a:solidFill>
              <a:schemeClr val="tx1"/>
            </a:solidFill>
          </a:ln>
        </p:spPr>
        <p:txBody>
          <a:bodyPr wrap="none" rtlCol="0">
            <a:spAutoFit/>
          </a:bodyPr>
          <a:lstStyle/>
          <a:p>
            <a:pPr algn="ctr"/>
            <a:r>
              <a:rPr lang="en-US" sz="2000" dirty="0"/>
              <a:t>Public</a:t>
            </a:r>
          </a:p>
        </p:txBody>
      </p:sp>
      <p:sp>
        <p:nvSpPr>
          <p:cNvPr id="15" name="TextBox 14">
            <a:extLst>
              <a:ext uri="{FF2B5EF4-FFF2-40B4-BE49-F238E27FC236}">
                <a16:creationId xmlns:a16="http://schemas.microsoft.com/office/drawing/2014/main" id="{75465BA6-0066-4643-A603-C97642A1B75A}"/>
              </a:ext>
            </a:extLst>
          </p:cNvPr>
          <p:cNvSpPr txBox="1"/>
          <p:nvPr/>
        </p:nvSpPr>
        <p:spPr>
          <a:xfrm>
            <a:off x="4386919" y="5583891"/>
            <a:ext cx="875560" cy="400110"/>
          </a:xfrm>
          <a:prstGeom prst="rect">
            <a:avLst/>
          </a:prstGeom>
          <a:noFill/>
          <a:ln w="19050">
            <a:solidFill>
              <a:schemeClr val="tx1"/>
            </a:solidFill>
          </a:ln>
        </p:spPr>
        <p:txBody>
          <a:bodyPr wrap="none" rtlCol="0">
            <a:spAutoFit/>
          </a:bodyPr>
          <a:lstStyle/>
          <a:p>
            <a:pPr algn="ctr"/>
            <a:r>
              <a:rPr lang="en-US" sz="2000" dirty="0"/>
              <a:t>School</a:t>
            </a:r>
          </a:p>
        </p:txBody>
      </p:sp>
      <p:sp>
        <p:nvSpPr>
          <p:cNvPr id="16" name="TextBox 15">
            <a:extLst>
              <a:ext uri="{FF2B5EF4-FFF2-40B4-BE49-F238E27FC236}">
                <a16:creationId xmlns:a16="http://schemas.microsoft.com/office/drawing/2014/main" id="{0AD78416-4F68-4227-A6BC-45BD75BD1104}"/>
              </a:ext>
            </a:extLst>
          </p:cNvPr>
          <p:cNvSpPr txBox="1"/>
          <p:nvPr/>
        </p:nvSpPr>
        <p:spPr>
          <a:xfrm>
            <a:off x="5515567" y="3866736"/>
            <a:ext cx="1890839" cy="400110"/>
          </a:xfrm>
          <a:prstGeom prst="rect">
            <a:avLst/>
          </a:prstGeom>
          <a:noFill/>
          <a:ln w="19050">
            <a:solidFill>
              <a:schemeClr val="tx1"/>
            </a:solidFill>
          </a:ln>
        </p:spPr>
        <p:txBody>
          <a:bodyPr wrap="none" rtlCol="0">
            <a:spAutoFit/>
          </a:bodyPr>
          <a:lstStyle/>
          <a:p>
            <a:pPr algn="ctr"/>
            <a:r>
              <a:rPr lang="en-US" sz="2000" dirty="0"/>
              <a:t>Sound recording</a:t>
            </a:r>
          </a:p>
        </p:txBody>
      </p:sp>
      <p:sp>
        <p:nvSpPr>
          <p:cNvPr id="17" name="TextBox 16">
            <a:extLst>
              <a:ext uri="{FF2B5EF4-FFF2-40B4-BE49-F238E27FC236}">
                <a16:creationId xmlns:a16="http://schemas.microsoft.com/office/drawing/2014/main" id="{325957F0-45BA-4659-8EF0-FCFE22C5061A}"/>
              </a:ext>
            </a:extLst>
          </p:cNvPr>
          <p:cNvSpPr txBox="1"/>
          <p:nvPr/>
        </p:nvSpPr>
        <p:spPr>
          <a:xfrm>
            <a:off x="3737003" y="3868283"/>
            <a:ext cx="1778564" cy="400110"/>
          </a:xfrm>
          <a:prstGeom prst="rect">
            <a:avLst/>
          </a:prstGeom>
          <a:noFill/>
          <a:ln w="19050">
            <a:solidFill>
              <a:schemeClr val="tx1"/>
            </a:solidFill>
          </a:ln>
        </p:spPr>
        <p:txBody>
          <a:bodyPr wrap="none" rtlCol="0">
            <a:spAutoFit/>
          </a:bodyPr>
          <a:lstStyle/>
          <a:p>
            <a:pPr algn="ctr"/>
            <a:r>
              <a:rPr lang="en-US" sz="2000" dirty="0"/>
              <a:t>Printed volume</a:t>
            </a:r>
          </a:p>
        </p:txBody>
      </p:sp>
      <p:sp>
        <p:nvSpPr>
          <p:cNvPr id="18" name="TextBox 17">
            <a:extLst>
              <a:ext uri="{FF2B5EF4-FFF2-40B4-BE49-F238E27FC236}">
                <a16:creationId xmlns:a16="http://schemas.microsoft.com/office/drawing/2014/main" id="{552C34CF-7867-46F7-B747-9116A1EA7746}"/>
              </a:ext>
            </a:extLst>
          </p:cNvPr>
          <p:cNvSpPr txBox="1"/>
          <p:nvPr/>
        </p:nvSpPr>
        <p:spPr>
          <a:xfrm>
            <a:off x="5681059" y="2077447"/>
            <a:ext cx="631643" cy="400110"/>
          </a:xfrm>
          <a:prstGeom prst="rect">
            <a:avLst/>
          </a:prstGeom>
          <a:noFill/>
          <a:ln w="19050">
            <a:solidFill>
              <a:schemeClr val="tx1"/>
            </a:solidFill>
          </a:ln>
        </p:spPr>
        <p:txBody>
          <a:bodyPr wrap="square" rtlCol="0">
            <a:spAutoFit/>
          </a:bodyPr>
          <a:lstStyle/>
          <a:p>
            <a:pPr algn="ctr"/>
            <a:r>
              <a:rPr lang="en-US" sz="2000" dirty="0"/>
              <a:t>???</a:t>
            </a:r>
          </a:p>
        </p:txBody>
      </p:sp>
      <p:sp>
        <p:nvSpPr>
          <p:cNvPr id="19" name="TextBox 18">
            <a:extLst>
              <a:ext uri="{FF2B5EF4-FFF2-40B4-BE49-F238E27FC236}">
                <a16:creationId xmlns:a16="http://schemas.microsoft.com/office/drawing/2014/main" id="{5520C56D-AD72-4B66-BAAF-83FA27457252}"/>
              </a:ext>
            </a:extLst>
          </p:cNvPr>
          <p:cNvSpPr txBox="1"/>
          <p:nvPr/>
        </p:nvSpPr>
        <p:spPr>
          <a:xfrm>
            <a:off x="4052036" y="2500407"/>
            <a:ext cx="944489" cy="646331"/>
          </a:xfrm>
          <a:prstGeom prst="rect">
            <a:avLst/>
          </a:prstGeom>
          <a:noFill/>
          <a:ln w="19050">
            <a:noFill/>
          </a:ln>
        </p:spPr>
        <p:txBody>
          <a:bodyPr wrap="none" rtlCol="0">
            <a:spAutoFit/>
          </a:bodyPr>
          <a:lstStyle/>
          <a:p>
            <a:r>
              <a:rPr lang="en-US" sz="3600" dirty="0">
                <a:sym typeface="Wingdings" panose="05000000000000000000" pitchFamily="2" charset="2"/>
              </a:rPr>
              <a:t></a:t>
            </a:r>
            <a:endParaRPr lang="en-US" sz="3600" dirty="0"/>
          </a:p>
        </p:txBody>
      </p:sp>
      <p:sp>
        <p:nvSpPr>
          <p:cNvPr id="20" name="TextBox 19">
            <a:extLst>
              <a:ext uri="{FF2B5EF4-FFF2-40B4-BE49-F238E27FC236}">
                <a16:creationId xmlns:a16="http://schemas.microsoft.com/office/drawing/2014/main" id="{C48602D2-541F-40B9-84E1-38582F3FB65B}"/>
              </a:ext>
            </a:extLst>
          </p:cNvPr>
          <p:cNvSpPr txBox="1"/>
          <p:nvPr/>
        </p:nvSpPr>
        <p:spPr>
          <a:xfrm>
            <a:off x="4109176" y="4269545"/>
            <a:ext cx="944489" cy="646331"/>
          </a:xfrm>
          <a:prstGeom prst="rect">
            <a:avLst/>
          </a:prstGeom>
          <a:noFill/>
          <a:ln w="19050">
            <a:noFill/>
          </a:ln>
        </p:spPr>
        <p:txBody>
          <a:bodyPr wrap="none" rtlCol="0">
            <a:spAutoFit/>
          </a:bodyPr>
          <a:lstStyle/>
          <a:p>
            <a:r>
              <a:rPr lang="en-US" sz="3600" dirty="0">
                <a:sym typeface="Wingdings" panose="05000000000000000000" pitchFamily="2" charset="2"/>
              </a:rPr>
              <a:t></a:t>
            </a:r>
            <a:endParaRPr lang="en-US" sz="3600" dirty="0"/>
          </a:p>
        </p:txBody>
      </p:sp>
      <p:sp>
        <p:nvSpPr>
          <p:cNvPr id="22" name="TextBox 21">
            <a:extLst>
              <a:ext uri="{FF2B5EF4-FFF2-40B4-BE49-F238E27FC236}">
                <a16:creationId xmlns:a16="http://schemas.microsoft.com/office/drawing/2014/main" id="{09C6A587-F8C8-4697-80EB-8ED5C64E042F}"/>
              </a:ext>
            </a:extLst>
          </p:cNvPr>
          <p:cNvSpPr txBox="1"/>
          <p:nvPr/>
        </p:nvSpPr>
        <p:spPr>
          <a:xfrm>
            <a:off x="6953728" y="5562722"/>
            <a:ext cx="563231" cy="400110"/>
          </a:xfrm>
          <a:prstGeom prst="rect">
            <a:avLst/>
          </a:prstGeom>
          <a:noFill/>
          <a:ln w="19050">
            <a:solidFill>
              <a:schemeClr val="tx1"/>
            </a:solidFill>
          </a:ln>
        </p:spPr>
        <p:txBody>
          <a:bodyPr wrap="none" rtlCol="0">
            <a:spAutoFit/>
          </a:bodyPr>
          <a:lstStyle/>
          <a:p>
            <a:pPr algn="ctr"/>
            <a:r>
              <a:rPr lang="en-US" sz="2000" dirty="0"/>
              <a:t>Etc.</a:t>
            </a:r>
          </a:p>
        </p:txBody>
      </p:sp>
      <p:sp>
        <p:nvSpPr>
          <p:cNvPr id="23" name="TextBox 22">
            <a:extLst>
              <a:ext uri="{FF2B5EF4-FFF2-40B4-BE49-F238E27FC236}">
                <a16:creationId xmlns:a16="http://schemas.microsoft.com/office/drawing/2014/main" id="{1370DBE2-87BF-4473-8F0A-99E77FD553B1}"/>
              </a:ext>
            </a:extLst>
          </p:cNvPr>
          <p:cNvSpPr txBox="1"/>
          <p:nvPr/>
        </p:nvSpPr>
        <p:spPr>
          <a:xfrm>
            <a:off x="7402989" y="3865189"/>
            <a:ext cx="563231" cy="400110"/>
          </a:xfrm>
          <a:prstGeom prst="rect">
            <a:avLst/>
          </a:prstGeom>
          <a:noFill/>
          <a:ln w="19050">
            <a:solidFill>
              <a:schemeClr val="tx1"/>
            </a:solidFill>
          </a:ln>
        </p:spPr>
        <p:txBody>
          <a:bodyPr wrap="none" rtlCol="0">
            <a:spAutoFit/>
          </a:bodyPr>
          <a:lstStyle/>
          <a:p>
            <a:pPr algn="ctr"/>
            <a:r>
              <a:rPr lang="en-US" sz="2000" dirty="0"/>
              <a:t>Etc.</a:t>
            </a:r>
          </a:p>
        </p:txBody>
      </p:sp>
      <p:sp>
        <p:nvSpPr>
          <p:cNvPr id="24" name="TextBox 23">
            <a:extLst>
              <a:ext uri="{FF2B5EF4-FFF2-40B4-BE49-F238E27FC236}">
                <a16:creationId xmlns:a16="http://schemas.microsoft.com/office/drawing/2014/main" id="{CDB7D2C6-5396-4831-A91E-CC10272B12F3}"/>
              </a:ext>
            </a:extLst>
          </p:cNvPr>
          <p:cNvSpPr txBox="1"/>
          <p:nvPr/>
        </p:nvSpPr>
        <p:spPr>
          <a:xfrm>
            <a:off x="4991447" y="1690867"/>
            <a:ext cx="689612" cy="461665"/>
          </a:xfrm>
          <a:prstGeom prst="rect">
            <a:avLst/>
          </a:prstGeom>
          <a:noFill/>
          <a:ln w="19050">
            <a:noFill/>
          </a:ln>
        </p:spPr>
        <p:txBody>
          <a:bodyPr wrap="none" rtlCol="0">
            <a:spAutoFit/>
          </a:bodyPr>
          <a:lstStyle/>
          <a:p>
            <a:r>
              <a:rPr lang="en-US" sz="2400" dirty="0">
                <a:sym typeface="Wingdings" panose="05000000000000000000" pitchFamily="2" charset="2"/>
              </a:rPr>
              <a:t></a:t>
            </a:r>
            <a:endParaRPr lang="en-US" sz="2400" dirty="0"/>
          </a:p>
        </p:txBody>
      </p:sp>
      <p:sp>
        <p:nvSpPr>
          <p:cNvPr id="25" name="TextBox 24">
            <a:extLst>
              <a:ext uri="{FF2B5EF4-FFF2-40B4-BE49-F238E27FC236}">
                <a16:creationId xmlns:a16="http://schemas.microsoft.com/office/drawing/2014/main" id="{CEF602E9-BB5C-4046-B68D-C13DD2B02ECC}"/>
              </a:ext>
            </a:extLst>
          </p:cNvPr>
          <p:cNvSpPr txBox="1"/>
          <p:nvPr/>
        </p:nvSpPr>
        <p:spPr>
          <a:xfrm>
            <a:off x="5597164" y="3471763"/>
            <a:ext cx="689612" cy="461665"/>
          </a:xfrm>
          <a:prstGeom prst="rect">
            <a:avLst/>
          </a:prstGeom>
          <a:noFill/>
          <a:ln w="19050">
            <a:noFill/>
          </a:ln>
        </p:spPr>
        <p:txBody>
          <a:bodyPr wrap="none" rtlCol="0">
            <a:spAutoFit/>
          </a:bodyPr>
          <a:lstStyle/>
          <a:p>
            <a:r>
              <a:rPr lang="en-US" sz="2400" dirty="0">
                <a:sym typeface="Wingdings" panose="05000000000000000000" pitchFamily="2" charset="2"/>
              </a:rPr>
              <a:t></a:t>
            </a:r>
            <a:endParaRPr lang="en-US" sz="2400" dirty="0"/>
          </a:p>
        </p:txBody>
      </p:sp>
      <p:sp>
        <p:nvSpPr>
          <p:cNvPr id="26" name="TextBox 25">
            <a:extLst>
              <a:ext uri="{FF2B5EF4-FFF2-40B4-BE49-F238E27FC236}">
                <a16:creationId xmlns:a16="http://schemas.microsoft.com/office/drawing/2014/main" id="{CFE367B5-456C-47E0-9F84-76A9F2313476}"/>
              </a:ext>
            </a:extLst>
          </p:cNvPr>
          <p:cNvSpPr txBox="1"/>
          <p:nvPr/>
        </p:nvSpPr>
        <p:spPr>
          <a:xfrm>
            <a:off x="5723783" y="5573530"/>
            <a:ext cx="917238" cy="400110"/>
          </a:xfrm>
          <a:prstGeom prst="rect">
            <a:avLst/>
          </a:prstGeom>
          <a:noFill/>
          <a:ln w="19050">
            <a:solidFill>
              <a:schemeClr val="tx1"/>
            </a:solidFill>
          </a:ln>
        </p:spPr>
        <p:txBody>
          <a:bodyPr wrap="none" rtlCol="0">
            <a:spAutoFit/>
          </a:bodyPr>
          <a:lstStyle/>
          <a:p>
            <a:pPr algn="ctr"/>
            <a:r>
              <a:rPr lang="en-US" sz="2000" dirty="0"/>
              <a:t>Special</a:t>
            </a:r>
          </a:p>
        </p:txBody>
      </p:sp>
      <p:sp>
        <p:nvSpPr>
          <p:cNvPr id="27" name="TextBox 26">
            <a:extLst>
              <a:ext uri="{FF2B5EF4-FFF2-40B4-BE49-F238E27FC236}">
                <a16:creationId xmlns:a16="http://schemas.microsoft.com/office/drawing/2014/main" id="{44AA03DA-1CEC-49A0-BC59-1989AC2066E5}"/>
              </a:ext>
            </a:extLst>
          </p:cNvPr>
          <p:cNvSpPr txBox="1"/>
          <p:nvPr/>
        </p:nvSpPr>
        <p:spPr>
          <a:xfrm>
            <a:off x="6764878" y="4987296"/>
            <a:ext cx="1130181" cy="400110"/>
          </a:xfrm>
          <a:prstGeom prst="rect">
            <a:avLst/>
          </a:prstGeom>
          <a:noFill/>
          <a:ln w="19050">
            <a:solidFill>
              <a:schemeClr val="tx1"/>
            </a:solidFill>
          </a:ln>
        </p:spPr>
        <p:txBody>
          <a:bodyPr wrap="none" rtlCol="0">
            <a:spAutoFit/>
          </a:bodyPr>
          <a:lstStyle/>
          <a:p>
            <a:pPr algn="ctr"/>
            <a:r>
              <a:rPr lang="en-US" sz="2000" dirty="0"/>
              <a:t>Research</a:t>
            </a:r>
          </a:p>
        </p:txBody>
      </p:sp>
    </p:spTree>
    <p:extLst>
      <p:ext uri="{BB962C8B-B14F-4D97-AF65-F5344CB8AC3E}">
        <p14:creationId xmlns:p14="http://schemas.microsoft.com/office/powerpoint/2010/main" val="4216564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D7A1021F-7A20-4AEE-B13C-EAA48D23EA02}"/>
              </a:ext>
            </a:extLst>
          </p:cNvPr>
          <p:cNvSpPr txBox="1"/>
          <p:nvPr/>
        </p:nvSpPr>
        <p:spPr>
          <a:xfrm>
            <a:off x="311281" y="241607"/>
            <a:ext cx="2233304" cy="646331"/>
          </a:xfrm>
          <a:prstGeom prst="rect">
            <a:avLst/>
          </a:prstGeom>
          <a:noFill/>
        </p:spPr>
        <p:txBody>
          <a:bodyPr wrap="none" rtlCol="0">
            <a:spAutoFit/>
          </a:bodyPr>
          <a:lstStyle/>
          <a:p>
            <a:r>
              <a:rPr lang="en-US" sz="3600" dirty="0"/>
              <a:t>Conclusion</a:t>
            </a:r>
            <a:endParaRPr lang="en-GB" sz="3600" dirty="0"/>
          </a:p>
        </p:txBody>
      </p:sp>
      <p:sp>
        <p:nvSpPr>
          <p:cNvPr id="3" name="TextBox 2">
            <a:extLst>
              <a:ext uri="{FF2B5EF4-FFF2-40B4-BE49-F238E27FC236}">
                <a16:creationId xmlns:a16="http://schemas.microsoft.com/office/drawing/2014/main" id="{5D1ADBFD-BC7B-4479-A318-D640621D5D69}"/>
              </a:ext>
            </a:extLst>
          </p:cNvPr>
          <p:cNvSpPr txBox="1"/>
          <p:nvPr/>
        </p:nvSpPr>
        <p:spPr>
          <a:xfrm>
            <a:off x="1661798" y="1096020"/>
            <a:ext cx="5962658" cy="1015663"/>
          </a:xfrm>
          <a:prstGeom prst="rect">
            <a:avLst/>
          </a:prstGeom>
          <a:noFill/>
        </p:spPr>
        <p:txBody>
          <a:bodyPr wrap="square" rtlCol="0">
            <a:spAutoFit/>
          </a:bodyPr>
          <a:lstStyle/>
          <a:p>
            <a:r>
              <a:rPr lang="en-US" sz="2000" dirty="0"/>
              <a:t>A model ontology requires refinement and extension to provide the entities and elements required for practical application</a:t>
            </a:r>
            <a:endParaRPr lang="en-GB" sz="2000" dirty="0"/>
          </a:p>
        </p:txBody>
      </p:sp>
      <p:sp>
        <p:nvSpPr>
          <p:cNvPr id="4" name="TextBox 3">
            <a:extLst>
              <a:ext uri="{FF2B5EF4-FFF2-40B4-BE49-F238E27FC236}">
                <a16:creationId xmlns:a16="http://schemas.microsoft.com/office/drawing/2014/main" id="{0654CC80-B5ED-4E5B-93DB-390FD0D8CC17}"/>
              </a:ext>
            </a:extLst>
          </p:cNvPr>
          <p:cNvSpPr txBox="1"/>
          <p:nvPr/>
        </p:nvSpPr>
        <p:spPr>
          <a:xfrm>
            <a:off x="1661798" y="2325290"/>
            <a:ext cx="5962658" cy="1015663"/>
          </a:xfrm>
          <a:prstGeom prst="rect">
            <a:avLst/>
          </a:prstGeom>
          <a:noFill/>
        </p:spPr>
        <p:txBody>
          <a:bodyPr wrap="square" rtlCol="0">
            <a:spAutoFit/>
          </a:bodyPr>
          <a:lstStyle/>
          <a:p>
            <a:r>
              <a:rPr lang="en-US" sz="2000" dirty="0"/>
              <a:t>Legacy entities and elements can be accommodated within an operational ontology by subtyping and shortcuts</a:t>
            </a:r>
            <a:endParaRPr lang="en-GB" sz="2000" dirty="0"/>
          </a:p>
        </p:txBody>
      </p:sp>
      <p:sp>
        <p:nvSpPr>
          <p:cNvPr id="5" name="TextBox 4">
            <a:extLst>
              <a:ext uri="{FF2B5EF4-FFF2-40B4-BE49-F238E27FC236}">
                <a16:creationId xmlns:a16="http://schemas.microsoft.com/office/drawing/2014/main" id="{1D6923F6-E81F-40E9-ADC7-28CFB000ECB3}"/>
              </a:ext>
            </a:extLst>
          </p:cNvPr>
          <p:cNvSpPr txBox="1"/>
          <p:nvPr/>
        </p:nvSpPr>
        <p:spPr>
          <a:xfrm>
            <a:off x="1661798" y="3554560"/>
            <a:ext cx="5962658" cy="1015663"/>
          </a:xfrm>
          <a:prstGeom prst="rect">
            <a:avLst/>
          </a:prstGeom>
          <a:noFill/>
        </p:spPr>
        <p:txBody>
          <a:bodyPr wrap="square" rtlCol="0">
            <a:spAutoFit/>
          </a:bodyPr>
          <a:lstStyle/>
          <a:p>
            <a:r>
              <a:rPr lang="en-US" sz="2000" dirty="0"/>
              <a:t>Application profiles are required to select entities and elements for specific practical applications from an  operational ontology with wide coverage</a:t>
            </a:r>
            <a:endParaRPr lang="en-GB" sz="2000" dirty="0"/>
          </a:p>
        </p:txBody>
      </p:sp>
      <p:sp>
        <p:nvSpPr>
          <p:cNvPr id="6" name="TextBox 5">
            <a:extLst>
              <a:ext uri="{FF2B5EF4-FFF2-40B4-BE49-F238E27FC236}">
                <a16:creationId xmlns:a16="http://schemas.microsoft.com/office/drawing/2014/main" id="{6167F7B1-D604-40FF-9DCC-E49F4121EBC6}"/>
              </a:ext>
            </a:extLst>
          </p:cNvPr>
          <p:cNvSpPr txBox="1"/>
          <p:nvPr/>
        </p:nvSpPr>
        <p:spPr>
          <a:xfrm>
            <a:off x="1661798" y="4783831"/>
            <a:ext cx="5962658" cy="1015663"/>
          </a:xfrm>
          <a:prstGeom prst="rect">
            <a:avLst/>
          </a:prstGeom>
          <a:noFill/>
        </p:spPr>
        <p:txBody>
          <a:bodyPr wrap="square" rtlCol="0">
            <a:spAutoFit/>
          </a:bodyPr>
          <a:lstStyle/>
          <a:p>
            <a:r>
              <a:rPr lang="en-US" sz="2000" dirty="0"/>
              <a:t>National agencies have an intermediation role between global and local metadata environments in creating and coordinating application profiles</a:t>
            </a:r>
            <a:endParaRPr lang="en-GB" sz="2000" dirty="0"/>
          </a:p>
        </p:txBody>
      </p:sp>
      <p:sp>
        <p:nvSpPr>
          <p:cNvPr id="7" name="TextBox 6">
            <a:extLst>
              <a:ext uri="{FF2B5EF4-FFF2-40B4-BE49-F238E27FC236}">
                <a16:creationId xmlns:a16="http://schemas.microsoft.com/office/drawing/2014/main" id="{20CE0505-2783-4ED3-AC31-1AA8C1CF2663}"/>
              </a:ext>
            </a:extLst>
          </p:cNvPr>
          <p:cNvSpPr txBox="1"/>
          <p:nvPr/>
        </p:nvSpPr>
        <p:spPr>
          <a:xfrm>
            <a:off x="6362733" y="6011842"/>
            <a:ext cx="2267993" cy="646331"/>
          </a:xfrm>
          <a:prstGeom prst="rect">
            <a:avLst/>
          </a:prstGeom>
          <a:noFill/>
        </p:spPr>
        <p:txBody>
          <a:bodyPr wrap="none" rtlCol="0">
            <a:spAutoFit/>
          </a:bodyPr>
          <a:lstStyle/>
          <a:p>
            <a:r>
              <a:rPr lang="en-US" sz="3600" dirty="0"/>
              <a:t>Thank you!</a:t>
            </a:r>
            <a:endParaRPr lang="en-GB" sz="3600" dirty="0"/>
          </a:p>
        </p:txBody>
      </p:sp>
    </p:spTree>
    <p:extLst>
      <p:ext uri="{BB962C8B-B14F-4D97-AF65-F5344CB8AC3E}">
        <p14:creationId xmlns:p14="http://schemas.microsoft.com/office/powerpoint/2010/main" val="2968671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10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BD74FAB-0565-43A8-A032-701D43702124}"/>
              </a:ext>
            </a:extLst>
          </p:cNvPr>
          <p:cNvSpPr txBox="1"/>
          <p:nvPr/>
        </p:nvSpPr>
        <p:spPr>
          <a:xfrm>
            <a:off x="311281" y="263118"/>
            <a:ext cx="1959960" cy="646331"/>
          </a:xfrm>
          <a:prstGeom prst="rect">
            <a:avLst/>
          </a:prstGeom>
          <a:noFill/>
        </p:spPr>
        <p:txBody>
          <a:bodyPr wrap="none" rtlCol="0">
            <a:spAutoFit/>
          </a:bodyPr>
          <a:lstStyle/>
          <a:p>
            <a:r>
              <a:rPr lang="en-US" sz="3600" dirty="0"/>
              <a:t>Overview</a:t>
            </a:r>
            <a:endParaRPr lang="en-GB" sz="3600" dirty="0"/>
          </a:p>
        </p:txBody>
      </p:sp>
      <p:sp>
        <p:nvSpPr>
          <p:cNvPr id="3" name="TextBox 2">
            <a:extLst>
              <a:ext uri="{FF2B5EF4-FFF2-40B4-BE49-F238E27FC236}">
                <a16:creationId xmlns:a16="http://schemas.microsoft.com/office/drawing/2014/main" id="{2E26E997-7B17-4251-9455-7DEFBF641797}"/>
              </a:ext>
            </a:extLst>
          </p:cNvPr>
          <p:cNvSpPr txBox="1"/>
          <p:nvPr/>
        </p:nvSpPr>
        <p:spPr>
          <a:xfrm>
            <a:off x="742709" y="2166487"/>
            <a:ext cx="7717882" cy="1323439"/>
          </a:xfrm>
          <a:prstGeom prst="rect">
            <a:avLst/>
          </a:prstGeom>
          <a:noFill/>
        </p:spPr>
        <p:txBody>
          <a:bodyPr wrap="none" rtlCol="0">
            <a:spAutoFit/>
          </a:bodyPr>
          <a:lstStyle/>
          <a:p>
            <a:r>
              <a:rPr lang="en-US" sz="2000" dirty="0"/>
              <a:t>Issues in deriving a practical ontology from a model ontology</a:t>
            </a:r>
          </a:p>
          <a:p>
            <a:r>
              <a:rPr lang="en-US" sz="2000" dirty="0"/>
              <a:t>Case of the IFLA Library Reference Model (LRM)</a:t>
            </a:r>
          </a:p>
          <a:p>
            <a:r>
              <a:rPr lang="en-US" sz="2000" dirty="0"/>
              <a:t>	In RDA: resource description and access (mostly completed)</a:t>
            </a:r>
          </a:p>
          <a:p>
            <a:r>
              <a:rPr lang="en-US" sz="2000" dirty="0"/>
              <a:t>	In ISBD: international standard bibliographic description (underway)</a:t>
            </a:r>
            <a:endParaRPr lang="en-GB" sz="2000" dirty="0"/>
          </a:p>
        </p:txBody>
      </p:sp>
      <p:sp>
        <p:nvSpPr>
          <p:cNvPr id="4" name="TextBox 3">
            <a:extLst>
              <a:ext uri="{FF2B5EF4-FFF2-40B4-BE49-F238E27FC236}">
                <a16:creationId xmlns:a16="http://schemas.microsoft.com/office/drawing/2014/main" id="{C30FFF51-E984-451F-8C43-0ECD4927721E}"/>
              </a:ext>
            </a:extLst>
          </p:cNvPr>
          <p:cNvSpPr txBox="1"/>
          <p:nvPr/>
        </p:nvSpPr>
        <p:spPr>
          <a:xfrm>
            <a:off x="742709" y="1353407"/>
            <a:ext cx="7066165" cy="707886"/>
          </a:xfrm>
          <a:prstGeom prst="rect">
            <a:avLst/>
          </a:prstGeom>
          <a:noFill/>
        </p:spPr>
        <p:txBody>
          <a:bodyPr wrap="none" rtlCol="0">
            <a:spAutoFit/>
          </a:bodyPr>
          <a:lstStyle/>
          <a:p>
            <a:r>
              <a:rPr lang="en-US" sz="2000" dirty="0"/>
              <a:t>Models, ontologies, and the ecosystem for bibliographic metadata</a:t>
            </a:r>
          </a:p>
          <a:p>
            <a:r>
              <a:rPr lang="en-US" sz="2000" dirty="0"/>
              <a:t>	</a:t>
            </a:r>
            <a:r>
              <a:rPr lang="en-US" sz="2000" i="1" dirty="0"/>
              <a:t>Linked data</a:t>
            </a:r>
            <a:endParaRPr lang="en-GB" sz="2000" i="1" dirty="0"/>
          </a:p>
        </p:txBody>
      </p:sp>
      <p:sp>
        <p:nvSpPr>
          <p:cNvPr id="5" name="TextBox 4">
            <a:extLst>
              <a:ext uri="{FF2B5EF4-FFF2-40B4-BE49-F238E27FC236}">
                <a16:creationId xmlns:a16="http://schemas.microsoft.com/office/drawing/2014/main" id="{AA50BDD9-CDE8-4C25-A861-C60C954363F7}"/>
              </a:ext>
            </a:extLst>
          </p:cNvPr>
          <p:cNvSpPr txBox="1"/>
          <p:nvPr/>
        </p:nvSpPr>
        <p:spPr>
          <a:xfrm>
            <a:off x="742709" y="3595120"/>
            <a:ext cx="2837572" cy="707886"/>
          </a:xfrm>
          <a:prstGeom prst="rect">
            <a:avLst/>
          </a:prstGeom>
          <a:noFill/>
        </p:spPr>
        <p:txBody>
          <a:bodyPr wrap="none" rtlCol="0">
            <a:spAutoFit/>
          </a:bodyPr>
          <a:lstStyle/>
          <a:p>
            <a:r>
              <a:rPr lang="en-US" sz="2000" dirty="0"/>
              <a:t>Aligning entities</a:t>
            </a:r>
          </a:p>
          <a:p>
            <a:r>
              <a:rPr lang="en-US" sz="2000" dirty="0"/>
              <a:t>	</a:t>
            </a:r>
            <a:r>
              <a:rPr lang="en-US" sz="2000" i="1" dirty="0"/>
              <a:t>Manifestation</a:t>
            </a:r>
            <a:r>
              <a:rPr lang="en-US" sz="2000" dirty="0"/>
              <a:t>, </a:t>
            </a:r>
            <a:r>
              <a:rPr lang="en-US" sz="2000" i="1" dirty="0"/>
              <a:t>Agent</a:t>
            </a:r>
            <a:endParaRPr lang="en-GB" sz="2000" i="1" dirty="0"/>
          </a:p>
        </p:txBody>
      </p:sp>
      <p:sp>
        <p:nvSpPr>
          <p:cNvPr id="6" name="TextBox 5">
            <a:extLst>
              <a:ext uri="{FF2B5EF4-FFF2-40B4-BE49-F238E27FC236}">
                <a16:creationId xmlns:a16="http://schemas.microsoft.com/office/drawing/2014/main" id="{ECD0614D-4AE8-4BC0-85FC-C9A27D1FCAEE}"/>
              </a:ext>
            </a:extLst>
          </p:cNvPr>
          <p:cNvSpPr txBox="1"/>
          <p:nvPr/>
        </p:nvSpPr>
        <p:spPr>
          <a:xfrm>
            <a:off x="742709" y="4408200"/>
            <a:ext cx="2824363" cy="1323439"/>
          </a:xfrm>
          <a:prstGeom prst="rect">
            <a:avLst/>
          </a:prstGeom>
          <a:noFill/>
        </p:spPr>
        <p:txBody>
          <a:bodyPr wrap="none" rtlCol="0">
            <a:spAutoFit/>
          </a:bodyPr>
          <a:lstStyle/>
          <a:p>
            <a:r>
              <a:rPr lang="en-US" sz="2000" dirty="0"/>
              <a:t>Aligning relationships</a:t>
            </a:r>
          </a:p>
          <a:p>
            <a:r>
              <a:rPr lang="en-US" sz="2000" dirty="0"/>
              <a:t>	High-level</a:t>
            </a:r>
          </a:p>
          <a:p>
            <a:r>
              <a:rPr lang="en-US" sz="2000" dirty="0"/>
              <a:t>	Low-level granularity</a:t>
            </a:r>
          </a:p>
          <a:p>
            <a:r>
              <a:rPr lang="en-US" sz="2000" dirty="0"/>
              <a:t>	Shortcuts</a:t>
            </a:r>
            <a:endParaRPr lang="en-GB" sz="2000" dirty="0"/>
          </a:p>
        </p:txBody>
      </p:sp>
      <p:sp>
        <p:nvSpPr>
          <p:cNvPr id="7" name="TextBox 6">
            <a:extLst>
              <a:ext uri="{FF2B5EF4-FFF2-40B4-BE49-F238E27FC236}">
                <a16:creationId xmlns:a16="http://schemas.microsoft.com/office/drawing/2014/main" id="{243B405D-C253-4A3F-B635-93F38D22E611}"/>
              </a:ext>
            </a:extLst>
          </p:cNvPr>
          <p:cNvSpPr txBox="1"/>
          <p:nvPr/>
        </p:nvSpPr>
        <p:spPr>
          <a:xfrm>
            <a:off x="742709" y="5836832"/>
            <a:ext cx="5191678" cy="400110"/>
          </a:xfrm>
          <a:prstGeom prst="rect">
            <a:avLst/>
          </a:prstGeom>
          <a:noFill/>
        </p:spPr>
        <p:txBody>
          <a:bodyPr wrap="none" rtlCol="0">
            <a:spAutoFit/>
          </a:bodyPr>
          <a:lstStyle/>
          <a:p>
            <a:r>
              <a:rPr lang="en-US" sz="2000" dirty="0"/>
              <a:t>Role of national agencies in practical application</a:t>
            </a:r>
            <a:endParaRPr lang="en-GB" sz="2000" dirty="0"/>
          </a:p>
        </p:txBody>
      </p:sp>
    </p:spTree>
    <p:extLst>
      <p:ext uri="{BB962C8B-B14F-4D97-AF65-F5344CB8AC3E}">
        <p14:creationId xmlns:p14="http://schemas.microsoft.com/office/powerpoint/2010/main" val="201397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9813C75-617F-41F1-BA35-5E24DA28BC72}"/>
              </a:ext>
            </a:extLst>
          </p:cNvPr>
          <p:cNvSpPr txBox="1"/>
          <p:nvPr/>
        </p:nvSpPr>
        <p:spPr>
          <a:xfrm>
            <a:off x="1498631" y="1524316"/>
            <a:ext cx="3113289" cy="1200329"/>
          </a:xfrm>
          <a:prstGeom prst="rect">
            <a:avLst/>
          </a:prstGeom>
          <a:noFill/>
          <a:ln w="19050">
            <a:solidFill>
              <a:schemeClr val="tx1"/>
            </a:solidFill>
          </a:ln>
        </p:spPr>
        <p:txBody>
          <a:bodyPr wrap="none" rtlCol="0">
            <a:spAutoFit/>
          </a:bodyPr>
          <a:lstStyle/>
          <a:p>
            <a:pPr algn="ctr"/>
            <a:r>
              <a:rPr lang="en-US" b="1" dirty="0"/>
              <a:t>Metadata structure (Ontology)</a:t>
            </a:r>
          </a:p>
          <a:p>
            <a:r>
              <a:rPr lang="en-US" dirty="0"/>
              <a:t>Entities and elements</a:t>
            </a:r>
          </a:p>
          <a:p>
            <a:r>
              <a:rPr lang="en-US" dirty="0"/>
              <a:t>Characteristics</a:t>
            </a:r>
          </a:p>
          <a:p>
            <a:r>
              <a:rPr lang="en-US" dirty="0"/>
              <a:t>Relationships</a:t>
            </a:r>
            <a:endParaRPr lang="en-GB" dirty="0"/>
          </a:p>
        </p:txBody>
      </p:sp>
      <p:sp>
        <p:nvSpPr>
          <p:cNvPr id="3" name="TextBox 2">
            <a:extLst>
              <a:ext uri="{FF2B5EF4-FFF2-40B4-BE49-F238E27FC236}">
                <a16:creationId xmlns:a16="http://schemas.microsoft.com/office/drawing/2014/main" id="{81CDA60F-3E52-4DA5-8C31-07E72FCEC823}"/>
              </a:ext>
            </a:extLst>
          </p:cNvPr>
          <p:cNvSpPr txBox="1"/>
          <p:nvPr/>
        </p:nvSpPr>
        <p:spPr>
          <a:xfrm>
            <a:off x="2078598" y="3276324"/>
            <a:ext cx="1953355" cy="1200329"/>
          </a:xfrm>
          <a:prstGeom prst="rect">
            <a:avLst/>
          </a:prstGeom>
          <a:noFill/>
          <a:ln w="19050">
            <a:solidFill>
              <a:schemeClr val="tx1"/>
            </a:solidFill>
          </a:ln>
        </p:spPr>
        <p:txBody>
          <a:bodyPr wrap="none" rtlCol="0">
            <a:spAutoFit/>
          </a:bodyPr>
          <a:lstStyle/>
          <a:p>
            <a:pPr algn="ctr"/>
            <a:r>
              <a:rPr lang="en-US" b="1" dirty="0"/>
              <a:t>Metadata content</a:t>
            </a:r>
          </a:p>
          <a:p>
            <a:r>
              <a:rPr lang="en-US" dirty="0"/>
              <a:t>Stipulations</a:t>
            </a:r>
          </a:p>
          <a:p>
            <a:r>
              <a:rPr lang="en-US" dirty="0"/>
              <a:t>Guidance</a:t>
            </a:r>
          </a:p>
          <a:p>
            <a:r>
              <a:rPr lang="en-US" dirty="0"/>
              <a:t>Good practice, etc.</a:t>
            </a:r>
          </a:p>
        </p:txBody>
      </p:sp>
      <p:sp>
        <p:nvSpPr>
          <p:cNvPr id="11" name="TextBox 10">
            <a:extLst>
              <a:ext uri="{FF2B5EF4-FFF2-40B4-BE49-F238E27FC236}">
                <a16:creationId xmlns:a16="http://schemas.microsoft.com/office/drawing/2014/main" id="{D35B6EB4-53D4-4C43-B626-106DDDA97F0F}"/>
              </a:ext>
            </a:extLst>
          </p:cNvPr>
          <p:cNvSpPr txBox="1"/>
          <p:nvPr/>
        </p:nvSpPr>
        <p:spPr>
          <a:xfrm>
            <a:off x="2091966" y="5028333"/>
            <a:ext cx="1926618" cy="1200329"/>
          </a:xfrm>
          <a:prstGeom prst="rect">
            <a:avLst/>
          </a:prstGeom>
          <a:noFill/>
          <a:ln w="19050">
            <a:solidFill>
              <a:schemeClr val="tx1"/>
            </a:solidFill>
          </a:ln>
        </p:spPr>
        <p:txBody>
          <a:bodyPr wrap="none" rtlCol="0">
            <a:spAutoFit/>
          </a:bodyPr>
          <a:lstStyle/>
          <a:p>
            <a:pPr algn="ctr"/>
            <a:r>
              <a:rPr lang="en-US" b="1" dirty="0"/>
              <a:t>Metadata format</a:t>
            </a:r>
          </a:p>
          <a:p>
            <a:r>
              <a:rPr lang="en-US" dirty="0"/>
              <a:t>Encoding syntax</a:t>
            </a:r>
          </a:p>
          <a:p>
            <a:r>
              <a:rPr lang="en-US" dirty="0"/>
              <a:t>Storage format</a:t>
            </a:r>
          </a:p>
          <a:p>
            <a:r>
              <a:rPr lang="en-US" dirty="0"/>
              <a:t>Display format</a:t>
            </a:r>
          </a:p>
        </p:txBody>
      </p:sp>
      <p:sp>
        <p:nvSpPr>
          <p:cNvPr id="16" name="TextBox 15">
            <a:extLst>
              <a:ext uri="{FF2B5EF4-FFF2-40B4-BE49-F238E27FC236}">
                <a16:creationId xmlns:a16="http://schemas.microsoft.com/office/drawing/2014/main" id="{7FA2F73D-5189-4F5D-8712-E64048940E8D}"/>
              </a:ext>
            </a:extLst>
          </p:cNvPr>
          <p:cNvSpPr txBox="1"/>
          <p:nvPr/>
        </p:nvSpPr>
        <p:spPr>
          <a:xfrm>
            <a:off x="311281" y="263118"/>
            <a:ext cx="6580969" cy="646331"/>
          </a:xfrm>
          <a:prstGeom prst="rect">
            <a:avLst/>
          </a:prstGeom>
          <a:noFill/>
        </p:spPr>
        <p:txBody>
          <a:bodyPr wrap="none" rtlCol="0">
            <a:spAutoFit/>
          </a:bodyPr>
          <a:lstStyle/>
          <a:p>
            <a:r>
              <a:rPr lang="en-US" sz="3600" dirty="0"/>
              <a:t>Bibliographic metadata ecosystem</a:t>
            </a:r>
            <a:endParaRPr lang="en-GB" sz="3600" dirty="0"/>
          </a:p>
        </p:txBody>
      </p:sp>
      <p:sp>
        <p:nvSpPr>
          <p:cNvPr id="10" name="TextBox 9">
            <a:extLst>
              <a:ext uri="{FF2B5EF4-FFF2-40B4-BE49-F238E27FC236}">
                <a16:creationId xmlns:a16="http://schemas.microsoft.com/office/drawing/2014/main" id="{50F01DAB-9255-4098-B1F7-6AD2DEBBEFD4}"/>
              </a:ext>
            </a:extLst>
          </p:cNvPr>
          <p:cNvSpPr txBox="1"/>
          <p:nvPr/>
        </p:nvSpPr>
        <p:spPr>
          <a:xfrm>
            <a:off x="2771383" y="2492653"/>
            <a:ext cx="567784" cy="1015663"/>
          </a:xfrm>
          <a:prstGeom prst="rect">
            <a:avLst/>
          </a:prstGeom>
          <a:noFill/>
        </p:spPr>
        <p:txBody>
          <a:bodyPr wrap="none" rtlCol="0">
            <a:spAutoFit/>
          </a:bodyPr>
          <a:lstStyle/>
          <a:p>
            <a:r>
              <a:rPr lang="en-US" sz="6000" b="1" dirty="0"/>
              <a:t>+</a:t>
            </a:r>
            <a:endParaRPr lang="en-GB" sz="6000" b="1" dirty="0"/>
          </a:p>
        </p:txBody>
      </p:sp>
      <p:sp>
        <p:nvSpPr>
          <p:cNvPr id="17" name="TextBox 16">
            <a:extLst>
              <a:ext uri="{FF2B5EF4-FFF2-40B4-BE49-F238E27FC236}">
                <a16:creationId xmlns:a16="http://schemas.microsoft.com/office/drawing/2014/main" id="{38E71B64-36C8-4393-BD07-6DDB19F7B396}"/>
              </a:ext>
            </a:extLst>
          </p:cNvPr>
          <p:cNvSpPr txBox="1"/>
          <p:nvPr/>
        </p:nvSpPr>
        <p:spPr>
          <a:xfrm>
            <a:off x="2771383" y="4244661"/>
            <a:ext cx="567784" cy="1015663"/>
          </a:xfrm>
          <a:prstGeom prst="rect">
            <a:avLst/>
          </a:prstGeom>
          <a:noFill/>
        </p:spPr>
        <p:txBody>
          <a:bodyPr wrap="none" rtlCol="0">
            <a:spAutoFit/>
          </a:bodyPr>
          <a:lstStyle/>
          <a:p>
            <a:r>
              <a:rPr lang="en-US" sz="6000" b="1" dirty="0"/>
              <a:t>+</a:t>
            </a:r>
            <a:endParaRPr lang="en-GB" sz="6000" b="1" dirty="0"/>
          </a:p>
        </p:txBody>
      </p:sp>
      <p:sp>
        <p:nvSpPr>
          <p:cNvPr id="18" name="TextBox 17">
            <a:extLst>
              <a:ext uri="{FF2B5EF4-FFF2-40B4-BE49-F238E27FC236}">
                <a16:creationId xmlns:a16="http://schemas.microsoft.com/office/drawing/2014/main" id="{4EC2426C-4256-438F-A95A-6B8FD02F1415}"/>
              </a:ext>
            </a:extLst>
          </p:cNvPr>
          <p:cNvSpPr txBox="1"/>
          <p:nvPr/>
        </p:nvSpPr>
        <p:spPr>
          <a:xfrm>
            <a:off x="5242560" y="3181691"/>
            <a:ext cx="2255746" cy="1477328"/>
          </a:xfrm>
          <a:prstGeom prst="rect">
            <a:avLst/>
          </a:prstGeom>
          <a:noFill/>
          <a:ln w="19050">
            <a:solidFill>
              <a:schemeClr val="tx1"/>
            </a:solidFill>
          </a:ln>
        </p:spPr>
        <p:txBody>
          <a:bodyPr wrap="none" rtlCol="0">
            <a:spAutoFit/>
          </a:bodyPr>
          <a:lstStyle/>
          <a:p>
            <a:pPr algn="ctr"/>
            <a:r>
              <a:rPr lang="en-US" b="1" dirty="0"/>
              <a:t>Metadata</a:t>
            </a:r>
          </a:p>
          <a:p>
            <a:r>
              <a:rPr lang="en-US" dirty="0"/>
              <a:t>“Catalogue card”</a:t>
            </a:r>
          </a:p>
          <a:p>
            <a:r>
              <a:rPr lang="en-US" dirty="0"/>
              <a:t>“Bibliographic record”</a:t>
            </a:r>
          </a:p>
          <a:p>
            <a:r>
              <a:rPr lang="en-US" dirty="0"/>
              <a:t>“Description set”</a:t>
            </a:r>
          </a:p>
          <a:p>
            <a:r>
              <a:rPr lang="en-US" dirty="0"/>
              <a:t>“Linked data graph”</a:t>
            </a:r>
            <a:endParaRPr lang="en-GB" dirty="0"/>
          </a:p>
        </p:txBody>
      </p:sp>
      <p:sp>
        <p:nvSpPr>
          <p:cNvPr id="14" name="Callout: Right Arrow 13">
            <a:extLst>
              <a:ext uri="{FF2B5EF4-FFF2-40B4-BE49-F238E27FC236}">
                <a16:creationId xmlns:a16="http://schemas.microsoft.com/office/drawing/2014/main" id="{AE4D395C-B817-4D51-8F4E-FE416CCE959D}"/>
              </a:ext>
            </a:extLst>
          </p:cNvPr>
          <p:cNvSpPr/>
          <p:nvPr/>
        </p:nvSpPr>
        <p:spPr>
          <a:xfrm>
            <a:off x="1289538" y="1374261"/>
            <a:ext cx="3953022" cy="5092188"/>
          </a:xfrm>
          <a:prstGeom prst="rightArrowCallout">
            <a:avLst>
              <a:gd name="adj1" fmla="val 7883"/>
              <a:gd name="adj2" fmla="val 10220"/>
              <a:gd name="adj3" fmla="val 8696"/>
              <a:gd name="adj4" fmla="val 88813"/>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937075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9813C75-617F-41F1-BA35-5E24DA28BC72}"/>
              </a:ext>
            </a:extLst>
          </p:cNvPr>
          <p:cNvSpPr txBox="1"/>
          <p:nvPr/>
        </p:nvSpPr>
        <p:spPr>
          <a:xfrm>
            <a:off x="1569455" y="1237957"/>
            <a:ext cx="2552878" cy="1200329"/>
          </a:xfrm>
          <a:prstGeom prst="rect">
            <a:avLst/>
          </a:prstGeom>
          <a:noFill/>
          <a:ln w="19050">
            <a:solidFill>
              <a:schemeClr val="tx1"/>
            </a:solidFill>
          </a:ln>
        </p:spPr>
        <p:txBody>
          <a:bodyPr wrap="none" rtlCol="0">
            <a:spAutoFit/>
          </a:bodyPr>
          <a:lstStyle/>
          <a:p>
            <a:pPr algn="ctr"/>
            <a:r>
              <a:rPr lang="en-US" b="1" dirty="0"/>
              <a:t>Model/ontology</a:t>
            </a:r>
          </a:p>
          <a:p>
            <a:r>
              <a:rPr lang="en-US" dirty="0"/>
              <a:t>Entities</a:t>
            </a:r>
          </a:p>
          <a:p>
            <a:r>
              <a:rPr lang="en-US" dirty="0"/>
              <a:t>Characteristics/attributes</a:t>
            </a:r>
          </a:p>
          <a:p>
            <a:r>
              <a:rPr lang="en-US" dirty="0"/>
              <a:t>Relationships/cardinality</a:t>
            </a:r>
            <a:endParaRPr lang="en-GB" dirty="0"/>
          </a:p>
        </p:txBody>
      </p:sp>
      <p:sp>
        <p:nvSpPr>
          <p:cNvPr id="3" name="TextBox 2">
            <a:extLst>
              <a:ext uri="{FF2B5EF4-FFF2-40B4-BE49-F238E27FC236}">
                <a16:creationId xmlns:a16="http://schemas.microsoft.com/office/drawing/2014/main" id="{81CDA60F-3E52-4DA5-8C31-07E72FCEC823}"/>
              </a:ext>
            </a:extLst>
          </p:cNvPr>
          <p:cNvSpPr txBox="1"/>
          <p:nvPr/>
        </p:nvSpPr>
        <p:spPr>
          <a:xfrm>
            <a:off x="1564166" y="2884395"/>
            <a:ext cx="2259593" cy="1200329"/>
          </a:xfrm>
          <a:prstGeom prst="rect">
            <a:avLst/>
          </a:prstGeom>
          <a:noFill/>
          <a:ln w="19050">
            <a:solidFill>
              <a:schemeClr val="tx1"/>
            </a:solidFill>
          </a:ln>
        </p:spPr>
        <p:txBody>
          <a:bodyPr wrap="none" rtlCol="0">
            <a:spAutoFit/>
          </a:bodyPr>
          <a:lstStyle/>
          <a:p>
            <a:pPr algn="ctr"/>
            <a:r>
              <a:rPr lang="en-US" b="1" dirty="0"/>
              <a:t>Element set/ontology</a:t>
            </a:r>
          </a:p>
          <a:p>
            <a:r>
              <a:rPr lang="en-US" dirty="0"/>
              <a:t>Entities/subtypes</a:t>
            </a:r>
          </a:p>
          <a:p>
            <a:r>
              <a:rPr lang="en-US" dirty="0"/>
              <a:t>Elements/subtypes</a:t>
            </a:r>
          </a:p>
          <a:p>
            <a:r>
              <a:rPr lang="en-US" dirty="0"/>
              <a:t>Constraints</a:t>
            </a:r>
          </a:p>
        </p:txBody>
      </p:sp>
      <p:sp>
        <p:nvSpPr>
          <p:cNvPr id="4" name="TextBox 3">
            <a:extLst>
              <a:ext uri="{FF2B5EF4-FFF2-40B4-BE49-F238E27FC236}">
                <a16:creationId xmlns:a16="http://schemas.microsoft.com/office/drawing/2014/main" id="{6118FD86-A5C5-47EB-8A41-3223BF9CCAE7}"/>
              </a:ext>
            </a:extLst>
          </p:cNvPr>
          <p:cNvSpPr txBox="1"/>
          <p:nvPr/>
        </p:nvSpPr>
        <p:spPr>
          <a:xfrm>
            <a:off x="3108629" y="4530833"/>
            <a:ext cx="3810530" cy="1200329"/>
          </a:xfrm>
          <a:prstGeom prst="rect">
            <a:avLst/>
          </a:prstGeom>
          <a:noFill/>
          <a:ln w="19050">
            <a:solidFill>
              <a:schemeClr val="tx1"/>
            </a:solidFill>
          </a:ln>
        </p:spPr>
        <p:txBody>
          <a:bodyPr wrap="none" rtlCol="0">
            <a:spAutoFit/>
          </a:bodyPr>
          <a:lstStyle/>
          <a:p>
            <a:pPr algn="ctr"/>
            <a:r>
              <a:rPr lang="en-US" b="1" dirty="0"/>
              <a:t>Content guidelines</a:t>
            </a:r>
          </a:p>
          <a:p>
            <a:r>
              <a:rPr lang="en-US" dirty="0"/>
              <a:t>Sources of information</a:t>
            </a:r>
          </a:p>
          <a:p>
            <a:r>
              <a:rPr lang="en-US" dirty="0"/>
              <a:t>Transcription/normalization</a:t>
            </a:r>
          </a:p>
          <a:p>
            <a:r>
              <a:rPr lang="en-US" dirty="0"/>
              <a:t>Resource formats/metadata structures</a:t>
            </a:r>
            <a:endParaRPr lang="en-GB" dirty="0"/>
          </a:p>
        </p:txBody>
      </p:sp>
      <p:sp>
        <p:nvSpPr>
          <p:cNvPr id="5" name="TextBox 4">
            <a:extLst>
              <a:ext uri="{FF2B5EF4-FFF2-40B4-BE49-F238E27FC236}">
                <a16:creationId xmlns:a16="http://schemas.microsoft.com/office/drawing/2014/main" id="{7DE485CA-2AE9-4ABF-8294-7467B304C9C2}"/>
              </a:ext>
            </a:extLst>
          </p:cNvPr>
          <p:cNvSpPr txBox="1"/>
          <p:nvPr/>
        </p:nvSpPr>
        <p:spPr>
          <a:xfrm>
            <a:off x="4268855" y="2884395"/>
            <a:ext cx="2974469" cy="1200329"/>
          </a:xfrm>
          <a:prstGeom prst="rect">
            <a:avLst/>
          </a:prstGeom>
          <a:noFill/>
          <a:ln w="19050">
            <a:solidFill>
              <a:schemeClr val="tx1"/>
            </a:solidFill>
          </a:ln>
        </p:spPr>
        <p:txBody>
          <a:bodyPr wrap="none" rtlCol="0">
            <a:spAutoFit/>
          </a:bodyPr>
          <a:lstStyle/>
          <a:p>
            <a:pPr algn="ctr"/>
            <a:r>
              <a:rPr lang="en-US" b="1" dirty="0"/>
              <a:t>Application profile</a:t>
            </a:r>
          </a:p>
          <a:p>
            <a:r>
              <a:rPr lang="en-US" dirty="0"/>
              <a:t>Which entities and elements?</a:t>
            </a:r>
          </a:p>
          <a:p>
            <a:r>
              <a:rPr lang="en-US" dirty="0"/>
              <a:t>Which content guidelines?</a:t>
            </a:r>
          </a:p>
          <a:p>
            <a:r>
              <a:rPr lang="en-US" dirty="0"/>
              <a:t>Additional constraints</a:t>
            </a:r>
          </a:p>
        </p:txBody>
      </p:sp>
      <p:sp>
        <p:nvSpPr>
          <p:cNvPr id="6" name="Arrow: Down 5">
            <a:extLst>
              <a:ext uri="{FF2B5EF4-FFF2-40B4-BE49-F238E27FC236}">
                <a16:creationId xmlns:a16="http://schemas.microsoft.com/office/drawing/2014/main" id="{EC3292E9-585B-402F-B404-82DA61E8D643}"/>
              </a:ext>
            </a:extLst>
          </p:cNvPr>
          <p:cNvSpPr/>
          <p:nvPr/>
        </p:nvSpPr>
        <p:spPr>
          <a:xfrm flipH="1">
            <a:off x="1824110" y="2434009"/>
            <a:ext cx="529883" cy="450386"/>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7" name="Arrow: Down 6">
            <a:extLst>
              <a:ext uri="{FF2B5EF4-FFF2-40B4-BE49-F238E27FC236}">
                <a16:creationId xmlns:a16="http://schemas.microsoft.com/office/drawing/2014/main" id="{4E387567-82B5-4BE9-A5B5-6B7CFC966431}"/>
              </a:ext>
            </a:extLst>
          </p:cNvPr>
          <p:cNvSpPr/>
          <p:nvPr/>
        </p:nvSpPr>
        <p:spPr>
          <a:xfrm rot="16200000" flipH="1">
            <a:off x="3778723" y="3259368"/>
            <a:ext cx="529883" cy="450386"/>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12" name="Arrow: Down 11">
            <a:extLst>
              <a:ext uri="{FF2B5EF4-FFF2-40B4-BE49-F238E27FC236}">
                <a16:creationId xmlns:a16="http://schemas.microsoft.com/office/drawing/2014/main" id="{214A24F1-91BF-420F-B9E9-D114AB47987B}"/>
              </a:ext>
            </a:extLst>
          </p:cNvPr>
          <p:cNvSpPr/>
          <p:nvPr/>
        </p:nvSpPr>
        <p:spPr>
          <a:xfrm flipH="1" flipV="1">
            <a:off x="6262895" y="4080448"/>
            <a:ext cx="529883" cy="450386"/>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13" name="Arrow: Down 12">
            <a:extLst>
              <a:ext uri="{FF2B5EF4-FFF2-40B4-BE49-F238E27FC236}">
                <a16:creationId xmlns:a16="http://schemas.microsoft.com/office/drawing/2014/main" id="{93294C68-7C9E-42EC-B4D3-D0048DB830B8}"/>
              </a:ext>
            </a:extLst>
          </p:cNvPr>
          <p:cNvSpPr/>
          <p:nvPr/>
        </p:nvSpPr>
        <p:spPr>
          <a:xfrm flipH="1">
            <a:off x="1824110" y="4080447"/>
            <a:ext cx="529883" cy="450386"/>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11" name="TextBox 10">
            <a:extLst>
              <a:ext uri="{FF2B5EF4-FFF2-40B4-BE49-F238E27FC236}">
                <a16:creationId xmlns:a16="http://schemas.microsoft.com/office/drawing/2014/main" id="{D35B6EB4-53D4-4C43-B626-106DDDA97F0F}"/>
              </a:ext>
            </a:extLst>
          </p:cNvPr>
          <p:cNvSpPr txBox="1"/>
          <p:nvPr/>
        </p:nvSpPr>
        <p:spPr>
          <a:xfrm>
            <a:off x="1564166" y="4530833"/>
            <a:ext cx="1284519" cy="1200329"/>
          </a:xfrm>
          <a:prstGeom prst="rect">
            <a:avLst/>
          </a:prstGeom>
          <a:noFill/>
          <a:ln w="19050">
            <a:solidFill>
              <a:schemeClr val="tx1"/>
            </a:solidFill>
          </a:ln>
        </p:spPr>
        <p:txBody>
          <a:bodyPr wrap="none" rtlCol="0">
            <a:spAutoFit/>
          </a:bodyPr>
          <a:lstStyle/>
          <a:p>
            <a:pPr algn="ctr"/>
            <a:r>
              <a:rPr lang="en-US" b="1" dirty="0"/>
              <a:t>Encoding</a:t>
            </a:r>
          </a:p>
          <a:p>
            <a:r>
              <a:rPr lang="en-US" dirty="0"/>
              <a:t>Syntax</a:t>
            </a:r>
          </a:p>
          <a:p>
            <a:r>
              <a:rPr lang="en-US" dirty="0"/>
              <a:t>Storage</a:t>
            </a:r>
          </a:p>
          <a:p>
            <a:r>
              <a:rPr lang="en-US" dirty="0"/>
              <a:t>Exchange</a:t>
            </a:r>
          </a:p>
        </p:txBody>
      </p:sp>
      <p:sp>
        <p:nvSpPr>
          <p:cNvPr id="15" name="Arrow: Down 14">
            <a:extLst>
              <a:ext uri="{FF2B5EF4-FFF2-40B4-BE49-F238E27FC236}">
                <a16:creationId xmlns:a16="http://schemas.microsoft.com/office/drawing/2014/main" id="{22BCADB1-8BE2-4287-B1C9-1AA6698561BC}"/>
              </a:ext>
            </a:extLst>
          </p:cNvPr>
          <p:cNvSpPr/>
          <p:nvPr/>
        </p:nvSpPr>
        <p:spPr>
          <a:xfrm flipH="1">
            <a:off x="3251483" y="4080447"/>
            <a:ext cx="529883" cy="450386"/>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16" name="TextBox 15">
            <a:extLst>
              <a:ext uri="{FF2B5EF4-FFF2-40B4-BE49-F238E27FC236}">
                <a16:creationId xmlns:a16="http://schemas.microsoft.com/office/drawing/2014/main" id="{7FA2F73D-5189-4F5D-8712-E64048940E8D}"/>
              </a:ext>
            </a:extLst>
          </p:cNvPr>
          <p:cNvSpPr txBox="1"/>
          <p:nvPr/>
        </p:nvSpPr>
        <p:spPr>
          <a:xfrm>
            <a:off x="311281" y="263118"/>
            <a:ext cx="5127494" cy="646331"/>
          </a:xfrm>
          <a:prstGeom prst="rect">
            <a:avLst/>
          </a:prstGeom>
          <a:noFill/>
        </p:spPr>
        <p:txBody>
          <a:bodyPr wrap="none" rtlCol="0">
            <a:spAutoFit/>
          </a:bodyPr>
          <a:lstStyle/>
          <a:p>
            <a:r>
              <a:rPr lang="en-US" sz="3600" dirty="0"/>
              <a:t>From model to application</a:t>
            </a:r>
            <a:endParaRPr lang="en-GB" sz="3600" dirty="0"/>
          </a:p>
        </p:txBody>
      </p:sp>
    </p:spTree>
    <p:extLst>
      <p:ext uri="{BB962C8B-B14F-4D97-AF65-F5344CB8AC3E}">
        <p14:creationId xmlns:p14="http://schemas.microsoft.com/office/powerpoint/2010/main" val="2802911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10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1000"/>
                                        <p:tgtEl>
                                          <p:spTgt spid="15"/>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10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1000"/>
                                        <p:tgtEl>
                                          <p:spTgt spid="13"/>
                                        </p:tgtEl>
                                      </p:cBhvr>
                                    </p:animEffect>
                                  </p:childTnLst>
                                </p:cTn>
                              </p:par>
                            </p:childTnLst>
                          </p:cTn>
                        </p:par>
                        <p:par>
                          <p:cTn id="26" fill="hold">
                            <p:stCondLst>
                              <p:cond delay="1000"/>
                            </p:stCondLst>
                            <p:childTnLst>
                              <p:par>
                                <p:cTn id="27" presetID="10" presetClass="entr" presetSubtype="0" fill="hold" grpId="0" nodeType="after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fade">
                                      <p:cBhvr>
                                        <p:cTn id="29" dur="1000"/>
                                        <p:tgtEl>
                                          <p:spTgt spid="11"/>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fade">
                                      <p:cBhvr>
                                        <p:cTn id="34" dur="1000"/>
                                        <p:tgtEl>
                                          <p:spTgt spid="12"/>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1000"/>
                                        <p:tgtEl>
                                          <p:spTgt spid="7"/>
                                        </p:tgtEl>
                                      </p:cBhvr>
                                    </p:animEffect>
                                  </p:childTnLst>
                                </p:cTn>
                              </p:par>
                            </p:childTnLst>
                          </p:cTn>
                        </p:par>
                        <p:par>
                          <p:cTn id="38" fill="hold">
                            <p:stCondLst>
                              <p:cond delay="1000"/>
                            </p:stCondLst>
                            <p:childTnLst>
                              <p:par>
                                <p:cTn id="39" presetID="10" presetClass="entr" presetSubtype="0" fill="hold" grpId="0" nodeType="afterEffect">
                                  <p:stCondLst>
                                    <p:cond delay="0"/>
                                  </p:stCondLst>
                                  <p:childTnLst>
                                    <p:set>
                                      <p:cBhvr>
                                        <p:cTn id="40" dur="1" fill="hold">
                                          <p:stCondLst>
                                            <p:cond delay="0"/>
                                          </p:stCondLst>
                                        </p:cTn>
                                        <p:tgtEl>
                                          <p:spTgt spid="5"/>
                                        </p:tgtEl>
                                        <p:attrNameLst>
                                          <p:attrName>style.visibility</p:attrName>
                                        </p:attrNameLst>
                                      </p:cBhvr>
                                      <p:to>
                                        <p:strVal val="visible"/>
                                      </p:to>
                                    </p:set>
                                    <p:animEffect transition="in" filter="fade">
                                      <p:cBhvr>
                                        <p:cTn id="41"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12" grpId="0" animBg="1"/>
      <p:bldP spid="13" grpId="0" animBg="1"/>
      <p:bldP spid="11" grpId="0" animBg="1"/>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nector: Curved 5">
            <a:extLst>
              <a:ext uri="{FF2B5EF4-FFF2-40B4-BE49-F238E27FC236}">
                <a16:creationId xmlns:a16="http://schemas.microsoft.com/office/drawing/2014/main" id="{4B7417D6-CA9D-4F0E-A4D8-220FAA69090E}"/>
              </a:ext>
            </a:extLst>
          </p:cNvPr>
          <p:cNvCxnSpPr>
            <a:cxnSpLocks/>
            <a:stCxn id="5" idx="0"/>
            <a:endCxn id="2" idx="4"/>
          </p:cNvCxnSpPr>
          <p:nvPr/>
        </p:nvCxnSpPr>
        <p:spPr>
          <a:xfrm rot="16200000" flipV="1">
            <a:off x="3272360" y="2345509"/>
            <a:ext cx="642125" cy="12702"/>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564292BF-50EC-4658-A3F7-F20487198E39}"/>
              </a:ext>
            </a:extLst>
          </p:cNvPr>
          <p:cNvSpPr txBox="1"/>
          <p:nvPr/>
        </p:nvSpPr>
        <p:spPr>
          <a:xfrm>
            <a:off x="2951182" y="1121933"/>
            <a:ext cx="1271777" cy="908864"/>
          </a:xfrm>
          <a:prstGeom prst="ellipse">
            <a:avLst/>
          </a:prstGeom>
          <a:noFill/>
          <a:ln w="19050">
            <a:solidFill>
              <a:schemeClr val="tx1"/>
            </a:solidFill>
          </a:ln>
        </p:spPr>
        <p:txBody>
          <a:bodyPr wrap="none" rtlCol="0">
            <a:spAutoFit/>
          </a:bodyPr>
          <a:lstStyle/>
          <a:p>
            <a:pPr algn="ctr"/>
            <a:r>
              <a:rPr lang="en-US" dirty="0"/>
              <a:t>LRM-E1</a:t>
            </a:r>
          </a:p>
          <a:p>
            <a:pPr algn="ctr"/>
            <a:r>
              <a:rPr lang="en-US" dirty="0"/>
              <a:t>Res</a:t>
            </a:r>
            <a:endParaRPr lang="en-GB" dirty="0"/>
          </a:p>
        </p:txBody>
      </p:sp>
      <p:sp>
        <p:nvSpPr>
          <p:cNvPr id="5" name="TextBox 4">
            <a:extLst>
              <a:ext uri="{FF2B5EF4-FFF2-40B4-BE49-F238E27FC236}">
                <a16:creationId xmlns:a16="http://schemas.microsoft.com/office/drawing/2014/main" id="{7FB3EC2F-DBD8-4DF9-B124-28F04D6735F9}"/>
              </a:ext>
            </a:extLst>
          </p:cNvPr>
          <p:cNvSpPr txBox="1"/>
          <p:nvPr/>
        </p:nvSpPr>
        <p:spPr>
          <a:xfrm>
            <a:off x="2963883" y="2672922"/>
            <a:ext cx="1271779" cy="908864"/>
          </a:xfrm>
          <a:prstGeom prst="ellipse">
            <a:avLst/>
          </a:prstGeom>
          <a:noFill/>
          <a:ln w="19050">
            <a:solidFill>
              <a:schemeClr val="tx1"/>
            </a:solidFill>
          </a:ln>
        </p:spPr>
        <p:txBody>
          <a:bodyPr wrap="none" rtlCol="0">
            <a:spAutoFit/>
          </a:bodyPr>
          <a:lstStyle/>
          <a:p>
            <a:pPr algn="ctr"/>
            <a:r>
              <a:rPr lang="en-US" dirty="0"/>
              <a:t>LRM-E6</a:t>
            </a:r>
          </a:p>
          <a:p>
            <a:pPr algn="ctr"/>
            <a:r>
              <a:rPr lang="en-US" dirty="0"/>
              <a:t>Agent</a:t>
            </a:r>
            <a:endParaRPr lang="en-GB" dirty="0"/>
          </a:p>
        </p:txBody>
      </p:sp>
      <p:sp>
        <p:nvSpPr>
          <p:cNvPr id="12" name="TextBox 11">
            <a:extLst>
              <a:ext uri="{FF2B5EF4-FFF2-40B4-BE49-F238E27FC236}">
                <a16:creationId xmlns:a16="http://schemas.microsoft.com/office/drawing/2014/main" id="{AD3AB416-4DA7-41D2-9737-B2A9A9DB6545}"/>
              </a:ext>
            </a:extLst>
          </p:cNvPr>
          <p:cNvSpPr txBox="1"/>
          <p:nvPr/>
        </p:nvSpPr>
        <p:spPr>
          <a:xfrm>
            <a:off x="2360097" y="4174618"/>
            <a:ext cx="2466646" cy="908864"/>
          </a:xfrm>
          <a:prstGeom prst="ellipse">
            <a:avLst/>
          </a:prstGeom>
          <a:noFill/>
          <a:ln w="19050">
            <a:solidFill>
              <a:schemeClr val="tx1"/>
            </a:solidFill>
          </a:ln>
        </p:spPr>
        <p:txBody>
          <a:bodyPr wrap="none" rtlCol="0">
            <a:spAutoFit/>
          </a:bodyPr>
          <a:lstStyle/>
          <a:p>
            <a:pPr algn="ctr"/>
            <a:r>
              <a:rPr lang="en-US" dirty="0"/>
              <a:t>LRM-E8</a:t>
            </a:r>
          </a:p>
          <a:p>
            <a:pPr algn="ctr"/>
            <a:r>
              <a:rPr lang="en-US" dirty="0"/>
              <a:t>Collective Agent</a:t>
            </a:r>
            <a:endParaRPr lang="en-GB" dirty="0"/>
          </a:p>
        </p:txBody>
      </p:sp>
      <p:cxnSp>
        <p:nvCxnSpPr>
          <p:cNvPr id="13" name="Connector: Curved 12">
            <a:extLst>
              <a:ext uri="{FF2B5EF4-FFF2-40B4-BE49-F238E27FC236}">
                <a16:creationId xmlns:a16="http://schemas.microsoft.com/office/drawing/2014/main" id="{92DCAE47-C5E6-46EB-BEA9-D66F16D384AE}"/>
              </a:ext>
            </a:extLst>
          </p:cNvPr>
          <p:cNvCxnSpPr>
            <a:cxnSpLocks/>
            <a:stCxn id="12" idx="0"/>
            <a:endCxn id="5" idx="4"/>
          </p:cNvCxnSpPr>
          <p:nvPr/>
        </p:nvCxnSpPr>
        <p:spPr>
          <a:xfrm rot="5400000" flipH="1" flipV="1">
            <a:off x="3300180" y="3875026"/>
            <a:ext cx="592832" cy="6353"/>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9" name="Connector: Curved 18">
            <a:extLst>
              <a:ext uri="{FF2B5EF4-FFF2-40B4-BE49-F238E27FC236}">
                <a16:creationId xmlns:a16="http://schemas.microsoft.com/office/drawing/2014/main" id="{336E09D9-3658-44AC-B4B1-7524FD017C87}"/>
              </a:ext>
            </a:extLst>
          </p:cNvPr>
          <p:cNvCxnSpPr>
            <a:cxnSpLocks/>
            <a:endCxn id="17" idx="4"/>
          </p:cNvCxnSpPr>
          <p:nvPr/>
        </p:nvCxnSpPr>
        <p:spPr>
          <a:xfrm rot="5400000" flipH="1" flipV="1">
            <a:off x="6086608" y="2345593"/>
            <a:ext cx="643199" cy="12700"/>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EB5010A3-21A5-48C1-A9D6-E4523A88DC8F}"/>
              </a:ext>
            </a:extLst>
          </p:cNvPr>
          <p:cNvSpPr txBox="1"/>
          <p:nvPr/>
        </p:nvSpPr>
        <p:spPr>
          <a:xfrm>
            <a:off x="5449933" y="1115129"/>
            <a:ext cx="1916548" cy="908864"/>
          </a:xfrm>
          <a:prstGeom prst="ellipse">
            <a:avLst/>
          </a:prstGeom>
          <a:noFill/>
          <a:ln w="19050">
            <a:solidFill>
              <a:schemeClr val="tx1"/>
            </a:solidFill>
          </a:ln>
        </p:spPr>
        <p:txBody>
          <a:bodyPr wrap="none" rtlCol="0">
            <a:spAutoFit/>
          </a:bodyPr>
          <a:lstStyle/>
          <a:p>
            <a:pPr algn="ctr"/>
            <a:r>
              <a:rPr lang="en-US" dirty="0"/>
              <a:t>rdac:C10013</a:t>
            </a:r>
          </a:p>
          <a:p>
            <a:pPr algn="ctr"/>
            <a:r>
              <a:rPr lang="en-US" dirty="0"/>
              <a:t>RDA Entity</a:t>
            </a:r>
            <a:endParaRPr lang="en-GB" dirty="0"/>
          </a:p>
        </p:txBody>
      </p:sp>
      <p:sp>
        <p:nvSpPr>
          <p:cNvPr id="18" name="TextBox 17">
            <a:extLst>
              <a:ext uri="{FF2B5EF4-FFF2-40B4-BE49-F238E27FC236}">
                <a16:creationId xmlns:a16="http://schemas.microsoft.com/office/drawing/2014/main" id="{253967D8-6612-4B36-B8B8-819F65E93B26}"/>
              </a:ext>
            </a:extLst>
          </p:cNvPr>
          <p:cNvSpPr txBox="1"/>
          <p:nvPr/>
        </p:nvSpPr>
        <p:spPr>
          <a:xfrm>
            <a:off x="5449932" y="2667192"/>
            <a:ext cx="1916548" cy="908864"/>
          </a:xfrm>
          <a:prstGeom prst="ellipse">
            <a:avLst/>
          </a:prstGeom>
          <a:noFill/>
          <a:ln w="19050">
            <a:solidFill>
              <a:schemeClr val="tx1"/>
            </a:solidFill>
          </a:ln>
        </p:spPr>
        <p:txBody>
          <a:bodyPr wrap="none" rtlCol="0">
            <a:spAutoFit/>
          </a:bodyPr>
          <a:lstStyle/>
          <a:p>
            <a:pPr algn="ctr"/>
            <a:r>
              <a:rPr lang="en-US" dirty="0"/>
              <a:t>rdac:C10002</a:t>
            </a:r>
          </a:p>
          <a:p>
            <a:pPr algn="ctr"/>
            <a:r>
              <a:rPr lang="en-US" dirty="0"/>
              <a:t>Agent</a:t>
            </a:r>
            <a:endParaRPr lang="en-GB" dirty="0"/>
          </a:p>
        </p:txBody>
      </p:sp>
      <p:sp>
        <p:nvSpPr>
          <p:cNvPr id="24" name="TextBox 23">
            <a:extLst>
              <a:ext uri="{FF2B5EF4-FFF2-40B4-BE49-F238E27FC236}">
                <a16:creationId xmlns:a16="http://schemas.microsoft.com/office/drawing/2014/main" id="{FF618754-C6FF-4586-8ECF-9D10523C8A7A}"/>
              </a:ext>
            </a:extLst>
          </p:cNvPr>
          <p:cNvSpPr txBox="1"/>
          <p:nvPr/>
        </p:nvSpPr>
        <p:spPr>
          <a:xfrm>
            <a:off x="5174883" y="4167814"/>
            <a:ext cx="2466646" cy="908864"/>
          </a:xfrm>
          <a:prstGeom prst="ellipse">
            <a:avLst/>
          </a:prstGeom>
          <a:noFill/>
          <a:ln w="19050">
            <a:solidFill>
              <a:schemeClr val="tx1"/>
            </a:solidFill>
          </a:ln>
        </p:spPr>
        <p:txBody>
          <a:bodyPr wrap="none" rtlCol="0">
            <a:spAutoFit/>
          </a:bodyPr>
          <a:lstStyle/>
          <a:p>
            <a:pPr algn="ctr"/>
            <a:r>
              <a:rPr lang="en-US" dirty="0"/>
              <a:t>rdac:C10011</a:t>
            </a:r>
          </a:p>
          <a:p>
            <a:pPr algn="ctr"/>
            <a:r>
              <a:rPr lang="en-US" dirty="0"/>
              <a:t>Collective Agent</a:t>
            </a:r>
            <a:endParaRPr lang="en-GB" dirty="0"/>
          </a:p>
        </p:txBody>
      </p:sp>
      <p:sp>
        <p:nvSpPr>
          <p:cNvPr id="25" name="TextBox 24">
            <a:extLst>
              <a:ext uri="{FF2B5EF4-FFF2-40B4-BE49-F238E27FC236}">
                <a16:creationId xmlns:a16="http://schemas.microsoft.com/office/drawing/2014/main" id="{EAFDBC84-9C62-4BBA-AC98-9A606FCE4E9E}"/>
              </a:ext>
            </a:extLst>
          </p:cNvPr>
          <p:cNvSpPr txBox="1"/>
          <p:nvPr/>
        </p:nvSpPr>
        <p:spPr>
          <a:xfrm>
            <a:off x="5449931" y="5610463"/>
            <a:ext cx="1916548" cy="908864"/>
          </a:xfrm>
          <a:prstGeom prst="ellipse">
            <a:avLst/>
          </a:prstGeom>
          <a:noFill/>
          <a:ln w="19050">
            <a:solidFill>
              <a:schemeClr val="tx1"/>
            </a:solidFill>
          </a:ln>
        </p:spPr>
        <p:txBody>
          <a:bodyPr wrap="none" rtlCol="0">
            <a:spAutoFit/>
          </a:bodyPr>
          <a:lstStyle/>
          <a:p>
            <a:pPr algn="ctr"/>
            <a:r>
              <a:rPr lang="en-US" dirty="0"/>
              <a:t>rdac:C10008</a:t>
            </a:r>
          </a:p>
          <a:p>
            <a:pPr algn="ctr"/>
            <a:r>
              <a:rPr lang="en-US" dirty="0"/>
              <a:t>Family</a:t>
            </a:r>
            <a:endParaRPr lang="en-GB" dirty="0"/>
          </a:p>
        </p:txBody>
      </p:sp>
      <p:cxnSp>
        <p:nvCxnSpPr>
          <p:cNvPr id="28" name="Connector: Curved 27">
            <a:extLst>
              <a:ext uri="{FF2B5EF4-FFF2-40B4-BE49-F238E27FC236}">
                <a16:creationId xmlns:a16="http://schemas.microsoft.com/office/drawing/2014/main" id="{86B7E7B0-FB6F-4184-AD80-74C8D8750019}"/>
              </a:ext>
            </a:extLst>
          </p:cNvPr>
          <p:cNvCxnSpPr>
            <a:cxnSpLocks/>
            <a:stCxn id="24" idx="0"/>
            <a:endCxn id="18" idx="4"/>
          </p:cNvCxnSpPr>
          <p:nvPr/>
        </p:nvCxnSpPr>
        <p:spPr>
          <a:xfrm rot="5400000" flipH="1" flipV="1">
            <a:off x="6112327" y="3871935"/>
            <a:ext cx="591758" cy="12700"/>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1" name="Connector: Curved 30">
            <a:extLst>
              <a:ext uri="{FF2B5EF4-FFF2-40B4-BE49-F238E27FC236}">
                <a16:creationId xmlns:a16="http://schemas.microsoft.com/office/drawing/2014/main" id="{C8E0CE44-A3C8-47BD-A741-71AD1D7F0B92}"/>
              </a:ext>
            </a:extLst>
          </p:cNvPr>
          <p:cNvCxnSpPr>
            <a:cxnSpLocks/>
            <a:endCxn id="24" idx="4"/>
          </p:cNvCxnSpPr>
          <p:nvPr/>
        </p:nvCxnSpPr>
        <p:spPr>
          <a:xfrm rot="5400000" flipH="1" flipV="1">
            <a:off x="6141314" y="5343571"/>
            <a:ext cx="533785" cy="12700"/>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4" name="Connector: Curved 73">
            <a:extLst>
              <a:ext uri="{FF2B5EF4-FFF2-40B4-BE49-F238E27FC236}">
                <a16:creationId xmlns:a16="http://schemas.microsoft.com/office/drawing/2014/main" id="{43C627CC-A908-497F-89A5-4F2C0DFEEF84}"/>
              </a:ext>
            </a:extLst>
          </p:cNvPr>
          <p:cNvCxnSpPr>
            <a:cxnSpLocks/>
          </p:cNvCxnSpPr>
          <p:nvPr/>
        </p:nvCxnSpPr>
        <p:spPr>
          <a:xfrm rot="5400000">
            <a:off x="4880257" y="1047350"/>
            <a:ext cx="6804" cy="1693893"/>
          </a:xfrm>
          <a:prstGeom prst="curvedConnector3">
            <a:avLst>
              <a:gd name="adj1" fmla="val 541599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7" name="Connector: Curved 76">
            <a:extLst>
              <a:ext uri="{FF2B5EF4-FFF2-40B4-BE49-F238E27FC236}">
                <a16:creationId xmlns:a16="http://schemas.microsoft.com/office/drawing/2014/main" id="{11180C33-41BF-4A7C-83A5-99CB5D246474}"/>
              </a:ext>
            </a:extLst>
          </p:cNvPr>
          <p:cNvCxnSpPr>
            <a:cxnSpLocks/>
          </p:cNvCxnSpPr>
          <p:nvPr/>
        </p:nvCxnSpPr>
        <p:spPr>
          <a:xfrm rot="5400000">
            <a:off x="4887144" y="2605227"/>
            <a:ext cx="5730" cy="1681190"/>
          </a:xfrm>
          <a:prstGeom prst="curvedConnector3">
            <a:avLst>
              <a:gd name="adj1" fmla="val 641239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0" name="Connector: Curved 79">
            <a:extLst>
              <a:ext uri="{FF2B5EF4-FFF2-40B4-BE49-F238E27FC236}">
                <a16:creationId xmlns:a16="http://schemas.microsoft.com/office/drawing/2014/main" id="{C0DE936E-C592-4570-80F0-5CB9C0D4180B}"/>
              </a:ext>
            </a:extLst>
          </p:cNvPr>
          <p:cNvCxnSpPr>
            <a:cxnSpLocks/>
          </p:cNvCxnSpPr>
          <p:nvPr/>
        </p:nvCxnSpPr>
        <p:spPr>
          <a:xfrm rot="5400000">
            <a:off x="4997411" y="4411679"/>
            <a:ext cx="6804" cy="1070604"/>
          </a:xfrm>
          <a:prstGeom prst="curvedConnector3">
            <a:avLst>
              <a:gd name="adj1" fmla="val 541599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3" name="Connector: Curved 82">
            <a:extLst>
              <a:ext uri="{FF2B5EF4-FFF2-40B4-BE49-F238E27FC236}">
                <a16:creationId xmlns:a16="http://schemas.microsoft.com/office/drawing/2014/main" id="{02007EBC-0CD3-42BF-8A88-4863B7650382}"/>
              </a:ext>
            </a:extLst>
          </p:cNvPr>
          <p:cNvCxnSpPr>
            <a:cxnSpLocks/>
            <a:stCxn id="12" idx="7"/>
            <a:endCxn id="24" idx="1"/>
          </p:cNvCxnSpPr>
          <p:nvPr/>
        </p:nvCxnSpPr>
        <p:spPr>
          <a:xfrm rot="5400000" flipH="1" flipV="1">
            <a:off x="4997411" y="3769014"/>
            <a:ext cx="6804" cy="1070604"/>
          </a:xfrm>
          <a:prstGeom prst="curvedConnector3">
            <a:avLst>
              <a:gd name="adj1" fmla="val 5415991"/>
            </a:avLst>
          </a:prstGeom>
          <a:ln w="1905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90" name="Connector: Curved 89">
            <a:extLst>
              <a:ext uri="{FF2B5EF4-FFF2-40B4-BE49-F238E27FC236}">
                <a16:creationId xmlns:a16="http://schemas.microsoft.com/office/drawing/2014/main" id="{FA7FB1E2-EF89-4B4A-BB08-3D1C9D88089B}"/>
              </a:ext>
            </a:extLst>
          </p:cNvPr>
          <p:cNvCxnSpPr>
            <a:cxnSpLocks/>
            <a:stCxn id="5" idx="7"/>
            <a:endCxn id="18" idx="1"/>
          </p:cNvCxnSpPr>
          <p:nvPr/>
        </p:nvCxnSpPr>
        <p:spPr>
          <a:xfrm rot="5400000" flipH="1" flipV="1">
            <a:off x="4887144" y="1962562"/>
            <a:ext cx="5730" cy="1681190"/>
          </a:xfrm>
          <a:prstGeom prst="curvedConnector3">
            <a:avLst>
              <a:gd name="adj1" fmla="val 6412391"/>
            </a:avLst>
          </a:prstGeom>
          <a:ln w="1905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B36D390A-F2A1-4859-BCC5-8DCACFDE46F4}"/>
              </a:ext>
            </a:extLst>
          </p:cNvPr>
          <p:cNvSpPr txBox="1"/>
          <p:nvPr/>
        </p:nvSpPr>
        <p:spPr>
          <a:xfrm>
            <a:off x="311281" y="263118"/>
            <a:ext cx="5138651" cy="646331"/>
          </a:xfrm>
          <a:prstGeom prst="rect">
            <a:avLst/>
          </a:prstGeom>
          <a:noFill/>
        </p:spPr>
        <p:txBody>
          <a:bodyPr wrap="none" rtlCol="0">
            <a:spAutoFit/>
          </a:bodyPr>
          <a:lstStyle/>
          <a:p>
            <a:r>
              <a:rPr lang="en-US" sz="3600" dirty="0"/>
              <a:t>RDA-LRM entity alignment</a:t>
            </a:r>
            <a:endParaRPr lang="en-GB" sz="3600" dirty="0"/>
          </a:p>
        </p:txBody>
      </p:sp>
      <p:grpSp>
        <p:nvGrpSpPr>
          <p:cNvPr id="92" name="Group 91">
            <a:extLst>
              <a:ext uri="{FF2B5EF4-FFF2-40B4-BE49-F238E27FC236}">
                <a16:creationId xmlns:a16="http://schemas.microsoft.com/office/drawing/2014/main" id="{1FD0D6BB-0DA0-43BE-9261-DCE668F1AAD9}"/>
              </a:ext>
            </a:extLst>
          </p:cNvPr>
          <p:cNvGrpSpPr/>
          <p:nvPr/>
        </p:nvGrpSpPr>
        <p:grpSpPr>
          <a:xfrm>
            <a:off x="400377" y="5387990"/>
            <a:ext cx="1594102" cy="1042274"/>
            <a:chOff x="311281" y="5448950"/>
            <a:chExt cx="1594102" cy="1042274"/>
          </a:xfrm>
        </p:grpSpPr>
        <p:sp>
          <p:nvSpPr>
            <p:cNvPr id="11" name="Rectangle 10">
              <a:extLst>
                <a:ext uri="{FF2B5EF4-FFF2-40B4-BE49-F238E27FC236}">
                  <a16:creationId xmlns:a16="http://schemas.microsoft.com/office/drawing/2014/main" id="{9266805A-06C1-4C14-B829-9CE445392881}"/>
                </a:ext>
              </a:extLst>
            </p:cNvPr>
            <p:cNvSpPr/>
            <p:nvPr/>
          </p:nvSpPr>
          <p:spPr>
            <a:xfrm>
              <a:off x="311281" y="5448950"/>
              <a:ext cx="1594102" cy="104227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1" name="Connector: Curved 20">
              <a:extLst>
                <a:ext uri="{FF2B5EF4-FFF2-40B4-BE49-F238E27FC236}">
                  <a16:creationId xmlns:a16="http://schemas.microsoft.com/office/drawing/2014/main" id="{62CE5414-EE9B-4CAF-893B-5119F1EF6DC4}"/>
                </a:ext>
              </a:extLst>
            </p:cNvPr>
            <p:cNvCxnSpPr>
              <a:cxnSpLocks/>
            </p:cNvCxnSpPr>
            <p:nvPr/>
          </p:nvCxnSpPr>
          <p:spPr>
            <a:xfrm flipV="1">
              <a:off x="413008" y="5610463"/>
              <a:ext cx="1406414" cy="6180"/>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6" name="Connector: Curved 25">
              <a:extLst>
                <a:ext uri="{FF2B5EF4-FFF2-40B4-BE49-F238E27FC236}">
                  <a16:creationId xmlns:a16="http://schemas.microsoft.com/office/drawing/2014/main" id="{40797A5A-9B8E-43E7-9C3E-2A05EA7DF1D5}"/>
                </a:ext>
              </a:extLst>
            </p:cNvPr>
            <p:cNvCxnSpPr>
              <a:cxnSpLocks/>
            </p:cNvCxnSpPr>
            <p:nvPr/>
          </p:nvCxnSpPr>
          <p:spPr>
            <a:xfrm>
              <a:off x="413008" y="6076141"/>
              <a:ext cx="1406414" cy="6350"/>
            </a:xfrm>
            <a:prstGeom prst="curvedConnector3">
              <a:avLst>
                <a:gd name="adj1" fmla="val 50000"/>
              </a:avLst>
            </a:prstGeom>
            <a:ln w="1905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4D3D9A16-BAA3-4AA6-8C0A-71E766C1B64F}"/>
                </a:ext>
              </a:extLst>
            </p:cNvPr>
            <p:cNvSpPr txBox="1"/>
            <p:nvPr/>
          </p:nvSpPr>
          <p:spPr>
            <a:xfrm>
              <a:off x="333005" y="6088074"/>
              <a:ext cx="1059222" cy="338554"/>
            </a:xfrm>
            <a:prstGeom prst="rect">
              <a:avLst/>
            </a:prstGeom>
            <a:noFill/>
          </p:spPr>
          <p:txBody>
            <a:bodyPr wrap="square" rtlCol="0">
              <a:spAutoFit/>
            </a:bodyPr>
            <a:lstStyle/>
            <a:p>
              <a:r>
                <a:rPr lang="en-US" sz="1600" dirty="0"/>
                <a:t>[potential]</a:t>
              </a:r>
              <a:endParaRPr lang="en-GB" sz="1600" dirty="0"/>
            </a:p>
          </p:txBody>
        </p:sp>
        <p:sp>
          <p:nvSpPr>
            <p:cNvPr id="58" name="TextBox 57">
              <a:extLst>
                <a:ext uri="{FF2B5EF4-FFF2-40B4-BE49-F238E27FC236}">
                  <a16:creationId xmlns:a16="http://schemas.microsoft.com/office/drawing/2014/main" id="{DB88667C-5AC4-4D20-BB8F-3590ED29FFC3}"/>
                </a:ext>
              </a:extLst>
            </p:cNvPr>
            <p:cNvSpPr txBox="1"/>
            <p:nvPr/>
          </p:nvSpPr>
          <p:spPr>
            <a:xfrm>
              <a:off x="333005" y="5616814"/>
              <a:ext cx="1444516" cy="338554"/>
            </a:xfrm>
            <a:prstGeom prst="rect">
              <a:avLst/>
            </a:prstGeom>
            <a:noFill/>
          </p:spPr>
          <p:txBody>
            <a:bodyPr wrap="square" rtlCol="0">
              <a:spAutoFit/>
            </a:bodyPr>
            <a:lstStyle/>
            <a:p>
              <a:r>
                <a:rPr lang="en-US" sz="1600" dirty="0" err="1"/>
                <a:t>rdfs:subclassOf</a:t>
              </a:r>
              <a:endParaRPr lang="en-GB" sz="1600" dirty="0"/>
            </a:p>
          </p:txBody>
        </p:sp>
      </p:grpSp>
    </p:spTree>
    <p:extLst>
      <p:ext uri="{BB962C8B-B14F-4D97-AF65-F5344CB8AC3E}">
        <p14:creationId xmlns:p14="http://schemas.microsoft.com/office/powerpoint/2010/main" val="3985097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2"/>
                                        </p:tgtEl>
                                        <p:attrNameLst>
                                          <p:attrName>style.visibility</p:attrName>
                                        </p:attrNameLst>
                                      </p:cBhvr>
                                      <p:to>
                                        <p:strVal val="visible"/>
                                      </p:to>
                                    </p:set>
                                    <p:animEffect transition="in" filter="fade">
                                      <p:cBhvr>
                                        <p:cTn id="7" dur="1000"/>
                                        <p:tgtEl>
                                          <p:spTgt spid="9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1000"/>
                                        <p:tgtEl>
                                          <p:spTgt spid="17"/>
                                        </p:tgtEl>
                                      </p:cBhvr>
                                    </p:animEffect>
                                  </p:childTnLst>
                                </p:cTn>
                              </p:par>
                              <p:par>
                                <p:cTn id="13" presetID="10" presetClass="entr" presetSubtype="0" fill="hold"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1000"/>
                                        <p:tgtEl>
                                          <p:spTgt spid="19"/>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fade">
                                      <p:cBhvr>
                                        <p:cTn id="18" dur="1000"/>
                                        <p:tgtEl>
                                          <p:spTgt spid="18"/>
                                        </p:tgtEl>
                                      </p:cBhvr>
                                    </p:animEffect>
                                  </p:childTnLst>
                                </p:cTn>
                              </p:par>
                              <p:par>
                                <p:cTn id="19" presetID="10" presetClass="entr" presetSubtype="0" fill="hold" nodeType="with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fade">
                                      <p:cBhvr>
                                        <p:cTn id="21" dur="1000"/>
                                        <p:tgtEl>
                                          <p:spTgt spid="28"/>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fade">
                                      <p:cBhvr>
                                        <p:cTn id="24" dur="1000"/>
                                        <p:tgtEl>
                                          <p:spTgt spid="24"/>
                                        </p:tgtEl>
                                      </p:cBhvr>
                                    </p:animEffect>
                                  </p:childTnLst>
                                </p:cTn>
                              </p:par>
                              <p:par>
                                <p:cTn id="25" presetID="10" presetClass="entr" presetSubtype="0" fill="hold" nodeType="withEffect">
                                  <p:stCondLst>
                                    <p:cond delay="0"/>
                                  </p:stCondLst>
                                  <p:childTnLst>
                                    <p:set>
                                      <p:cBhvr>
                                        <p:cTn id="26" dur="1" fill="hold">
                                          <p:stCondLst>
                                            <p:cond delay="0"/>
                                          </p:stCondLst>
                                        </p:cTn>
                                        <p:tgtEl>
                                          <p:spTgt spid="31"/>
                                        </p:tgtEl>
                                        <p:attrNameLst>
                                          <p:attrName>style.visibility</p:attrName>
                                        </p:attrNameLst>
                                      </p:cBhvr>
                                      <p:to>
                                        <p:strVal val="visible"/>
                                      </p:to>
                                    </p:set>
                                    <p:animEffect transition="in" filter="fade">
                                      <p:cBhvr>
                                        <p:cTn id="27" dur="1000"/>
                                        <p:tgtEl>
                                          <p:spTgt spid="31"/>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5"/>
                                        </p:tgtEl>
                                        <p:attrNameLst>
                                          <p:attrName>style.visibility</p:attrName>
                                        </p:attrNameLst>
                                      </p:cBhvr>
                                      <p:to>
                                        <p:strVal val="visible"/>
                                      </p:to>
                                    </p:set>
                                    <p:animEffect transition="in" filter="fade">
                                      <p:cBhvr>
                                        <p:cTn id="30" dur="1000"/>
                                        <p:tgtEl>
                                          <p:spTgt spid="25"/>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80"/>
                                        </p:tgtEl>
                                        <p:attrNameLst>
                                          <p:attrName>style.visibility</p:attrName>
                                        </p:attrNameLst>
                                      </p:cBhvr>
                                      <p:to>
                                        <p:strVal val="visible"/>
                                      </p:to>
                                    </p:set>
                                    <p:animEffect transition="in" filter="fade">
                                      <p:cBhvr>
                                        <p:cTn id="35" dur="1000"/>
                                        <p:tgtEl>
                                          <p:spTgt spid="80"/>
                                        </p:tgtEl>
                                      </p:cBhvr>
                                    </p:animEffect>
                                  </p:childTnLst>
                                </p:cTn>
                              </p:par>
                            </p:childTnLst>
                          </p:cTn>
                        </p:par>
                        <p:par>
                          <p:cTn id="36" fill="hold">
                            <p:stCondLst>
                              <p:cond delay="1000"/>
                            </p:stCondLst>
                            <p:childTnLst>
                              <p:par>
                                <p:cTn id="37" presetID="10" presetClass="entr" presetSubtype="0" fill="hold" nodeType="afterEffect">
                                  <p:stCondLst>
                                    <p:cond delay="0"/>
                                  </p:stCondLst>
                                  <p:childTnLst>
                                    <p:set>
                                      <p:cBhvr>
                                        <p:cTn id="38" dur="1" fill="hold">
                                          <p:stCondLst>
                                            <p:cond delay="0"/>
                                          </p:stCondLst>
                                        </p:cTn>
                                        <p:tgtEl>
                                          <p:spTgt spid="77"/>
                                        </p:tgtEl>
                                        <p:attrNameLst>
                                          <p:attrName>style.visibility</p:attrName>
                                        </p:attrNameLst>
                                      </p:cBhvr>
                                      <p:to>
                                        <p:strVal val="visible"/>
                                      </p:to>
                                    </p:set>
                                    <p:animEffect transition="in" filter="fade">
                                      <p:cBhvr>
                                        <p:cTn id="39" dur="1000"/>
                                        <p:tgtEl>
                                          <p:spTgt spid="77"/>
                                        </p:tgtEl>
                                      </p:cBhvr>
                                    </p:animEffect>
                                  </p:childTnLst>
                                </p:cTn>
                              </p:par>
                            </p:childTnLst>
                          </p:cTn>
                        </p:par>
                        <p:par>
                          <p:cTn id="40" fill="hold">
                            <p:stCondLst>
                              <p:cond delay="2000"/>
                            </p:stCondLst>
                            <p:childTnLst>
                              <p:par>
                                <p:cTn id="41" presetID="10" presetClass="entr" presetSubtype="0" fill="hold" nodeType="afterEffect">
                                  <p:stCondLst>
                                    <p:cond delay="0"/>
                                  </p:stCondLst>
                                  <p:childTnLst>
                                    <p:set>
                                      <p:cBhvr>
                                        <p:cTn id="42" dur="1" fill="hold">
                                          <p:stCondLst>
                                            <p:cond delay="0"/>
                                          </p:stCondLst>
                                        </p:cTn>
                                        <p:tgtEl>
                                          <p:spTgt spid="74"/>
                                        </p:tgtEl>
                                        <p:attrNameLst>
                                          <p:attrName>style.visibility</p:attrName>
                                        </p:attrNameLst>
                                      </p:cBhvr>
                                      <p:to>
                                        <p:strVal val="visible"/>
                                      </p:to>
                                    </p:set>
                                    <p:animEffect transition="in" filter="fade">
                                      <p:cBhvr>
                                        <p:cTn id="43" dur="1000"/>
                                        <p:tgtEl>
                                          <p:spTgt spid="74"/>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83"/>
                                        </p:tgtEl>
                                        <p:attrNameLst>
                                          <p:attrName>style.visibility</p:attrName>
                                        </p:attrNameLst>
                                      </p:cBhvr>
                                      <p:to>
                                        <p:strVal val="visible"/>
                                      </p:to>
                                    </p:set>
                                    <p:animEffect transition="in" filter="fade">
                                      <p:cBhvr>
                                        <p:cTn id="48" dur="1000"/>
                                        <p:tgtEl>
                                          <p:spTgt spid="83"/>
                                        </p:tgtEl>
                                      </p:cBhvr>
                                    </p:animEffect>
                                  </p:childTnLst>
                                </p:cTn>
                              </p:par>
                            </p:childTnLst>
                          </p:cTn>
                        </p:par>
                        <p:par>
                          <p:cTn id="49" fill="hold">
                            <p:stCondLst>
                              <p:cond delay="1000"/>
                            </p:stCondLst>
                            <p:childTnLst>
                              <p:par>
                                <p:cTn id="50" presetID="10" presetClass="entr" presetSubtype="0" fill="hold" nodeType="afterEffect">
                                  <p:stCondLst>
                                    <p:cond delay="0"/>
                                  </p:stCondLst>
                                  <p:childTnLst>
                                    <p:set>
                                      <p:cBhvr>
                                        <p:cTn id="51" dur="1" fill="hold">
                                          <p:stCondLst>
                                            <p:cond delay="0"/>
                                          </p:stCondLst>
                                        </p:cTn>
                                        <p:tgtEl>
                                          <p:spTgt spid="90"/>
                                        </p:tgtEl>
                                        <p:attrNameLst>
                                          <p:attrName>style.visibility</p:attrName>
                                        </p:attrNameLst>
                                      </p:cBhvr>
                                      <p:to>
                                        <p:strVal val="visible"/>
                                      </p:to>
                                    </p:set>
                                    <p:animEffect transition="in" filter="fade">
                                      <p:cBhvr>
                                        <p:cTn id="52" dur="1000"/>
                                        <p:tgtEl>
                                          <p:spTgt spid="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24" grpId="0" animBg="1"/>
      <p:bldP spid="2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FAAD461-8B2A-4181-8131-8AA31661A934}"/>
              </a:ext>
            </a:extLst>
          </p:cNvPr>
          <p:cNvSpPr txBox="1"/>
          <p:nvPr/>
        </p:nvSpPr>
        <p:spPr>
          <a:xfrm>
            <a:off x="502165" y="1252676"/>
            <a:ext cx="1161326" cy="822305"/>
          </a:xfrm>
          <a:prstGeom prst="ellipse">
            <a:avLst/>
          </a:prstGeom>
          <a:noFill/>
          <a:ln w="19050">
            <a:solidFill>
              <a:schemeClr val="tx1"/>
            </a:solidFill>
          </a:ln>
        </p:spPr>
        <p:txBody>
          <a:bodyPr wrap="none" rtlCol="0">
            <a:spAutoFit/>
          </a:bodyPr>
          <a:lstStyle/>
          <a:p>
            <a:pPr algn="ctr"/>
            <a:r>
              <a:rPr lang="en-US" sz="1600" dirty="0"/>
              <a:t>LRM-E1</a:t>
            </a:r>
          </a:p>
          <a:p>
            <a:pPr algn="ctr"/>
            <a:r>
              <a:rPr lang="en-US" sz="1600" dirty="0"/>
              <a:t>Res</a:t>
            </a:r>
            <a:endParaRPr lang="en-GB" sz="1600" dirty="0"/>
          </a:p>
        </p:txBody>
      </p:sp>
      <p:cxnSp>
        <p:nvCxnSpPr>
          <p:cNvPr id="3" name="Connector: Curved 2">
            <a:extLst>
              <a:ext uri="{FF2B5EF4-FFF2-40B4-BE49-F238E27FC236}">
                <a16:creationId xmlns:a16="http://schemas.microsoft.com/office/drawing/2014/main" id="{218A3DBA-9F05-423E-9303-12C5961A5088}"/>
              </a:ext>
            </a:extLst>
          </p:cNvPr>
          <p:cNvCxnSpPr>
            <a:cxnSpLocks/>
            <a:stCxn id="2" idx="7"/>
            <a:endCxn id="6" idx="1"/>
          </p:cNvCxnSpPr>
          <p:nvPr/>
        </p:nvCxnSpPr>
        <p:spPr>
          <a:xfrm rot="5400000" flipH="1" flipV="1">
            <a:off x="2589243" y="277276"/>
            <a:ext cx="12700" cy="2191649"/>
          </a:xfrm>
          <a:prstGeom prst="curvedConnector3">
            <a:avLst>
              <a:gd name="adj1" fmla="val 274822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AEF47AC2-8B6F-4561-AC8B-3244BE5DCA93}"/>
              </a:ext>
            </a:extLst>
          </p:cNvPr>
          <p:cNvSpPr txBox="1"/>
          <p:nvPr/>
        </p:nvSpPr>
        <p:spPr>
          <a:xfrm>
            <a:off x="1663491" y="1340663"/>
            <a:ext cx="1832746" cy="646331"/>
          </a:xfrm>
          <a:prstGeom prst="rect">
            <a:avLst/>
          </a:prstGeom>
          <a:noFill/>
        </p:spPr>
        <p:txBody>
          <a:bodyPr wrap="none" rtlCol="0">
            <a:spAutoFit/>
          </a:bodyPr>
          <a:lstStyle/>
          <a:p>
            <a:pPr algn="ctr"/>
            <a:r>
              <a:rPr lang="en-US" dirty="0"/>
              <a:t>LRM-R1</a:t>
            </a:r>
          </a:p>
          <a:p>
            <a:pPr algn="ctr"/>
            <a:r>
              <a:rPr lang="en-US" dirty="0"/>
              <a:t>is associated with</a:t>
            </a:r>
            <a:endParaRPr lang="en-GB" dirty="0"/>
          </a:p>
        </p:txBody>
      </p:sp>
      <p:sp>
        <p:nvSpPr>
          <p:cNvPr id="6" name="TextBox 5">
            <a:extLst>
              <a:ext uri="{FF2B5EF4-FFF2-40B4-BE49-F238E27FC236}">
                <a16:creationId xmlns:a16="http://schemas.microsoft.com/office/drawing/2014/main" id="{2ADF1BD6-C31E-4188-92E0-E0C616CF9F18}"/>
              </a:ext>
            </a:extLst>
          </p:cNvPr>
          <p:cNvSpPr txBox="1"/>
          <p:nvPr/>
        </p:nvSpPr>
        <p:spPr>
          <a:xfrm>
            <a:off x="3514996" y="1252676"/>
            <a:ext cx="1161326" cy="822305"/>
          </a:xfrm>
          <a:prstGeom prst="ellipse">
            <a:avLst/>
          </a:prstGeom>
          <a:noFill/>
          <a:ln w="19050">
            <a:solidFill>
              <a:schemeClr val="tx1"/>
            </a:solidFill>
          </a:ln>
        </p:spPr>
        <p:txBody>
          <a:bodyPr wrap="none" rtlCol="0">
            <a:spAutoFit/>
          </a:bodyPr>
          <a:lstStyle/>
          <a:p>
            <a:pPr algn="ctr"/>
            <a:r>
              <a:rPr lang="en-US" sz="1600" dirty="0"/>
              <a:t>LRM-E1</a:t>
            </a:r>
          </a:p>
          <a:p>
            <a:pPr algn="ctr"/>
            <a:r>
              <a:rPr lang="en-US" sz="1600" dirty="0"/>
              <a:t>Res</a:t>
            </a:r>
            <a:endParaRPr lang="en-GB" sz="1600" dirty="0"/>
          </a:p>
        </p:txBody>
      </p:sp>
      <p:cxnSp>
        <p:nvCxnSpPr>
          <p:cNvPr id="11" name="Connector: Curved 10">
            <a:extLst>
              <a:ext uri="{FF2B5EF4-FFF2-40B4-BE49-F238E27FC236}">
                <a16:creationId xmlns:a16="http://schemas.microsoft.com/office/drawing/2014/main" id="{68E58E40-3447-4C92-B869-8019124732EB}"/>
              </a:ext>
            </a:extLst>
          </p:cNvPr>
          <p:cNvCxnSpPr>
            <a:cxnSpLocks/>
            <a:stCxn id="6" idx="3"/>
            <a:endCxn id="2" idx="5"/>
          </p:cNvCxnSpPr>
          <p:nvPr/>
        </p:nvCxnSpPr>
        <p:spPr>
          <a:xfrm rot="5400000">
            <a:off x="2589244" y="858733"/>
            <a:ext cx="12700" cy="2191649"/>
          </a:xfrm>
          <a:prstGeom prst="curvedConnector3">
            <a:avLst>
              <a:gd name="adj1" fmla="val 274822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37" name="Group 36">
            <a:extLst>
              <a:ext uri="{FF2B5EF4-FFF2-40B4-BE49-F238E27FC236}">
                <a16:creationId xmlns:a16="http://schemas.microsoft.com/office/drawing/2014/main" id="{1C59798C-5E34-4A2B-9B74-4C4E896CBC31}"/>
              </a:ext>
            </a:extLst>
          </p:cNvPr>
          <p:cNvGrpSpPr/>
          <p:nvPr/>
        </p:nvGrpSpPr>
        <p:grpSpPr>
          <a:xfrm>
            <a:off x="1733210" y="2432331"/>
            <a:ext cx="5677580" cy="826252"/>
            <a:chOff x="2437224" y="2788643"/>
            <a:chExt cx="5677580" cy="826252"/>
          </a:xfrm>
        </p:grpSpPr>
        <p:sp>
          <p:nvSpPr>
            <p:cNvPr id="19" name="TextBox 18">
              <a:extLst>
                <a:ext uri="{FF2B5EF4-FFF2-40B4-BE49-F238E27FC236}">
                  <a16:creationId xmlns:a16="http://schemas.microsoft.com/office/drawing/2014/main" id="{EC3E57AF-0DE9-4220-A388-A6D26CC19B75}"/>
                </a:ext>
              </a:extLst>
            </p:cNvPr>
            <p:cNvSpPr txBox="1"/>
            <p:nvPr/>
          </p:nvSpPr>
          <p:spPr>
            <a:xfrm>
              <a:off x="2437224" y="2792590"/>
              <a:ext cx="1888507" cy="822305"/>
            </a:xfrm>
            <a:prstGeom prst="ellipse">
              <a:avLst/>
            </a:prstGeom>
            <a:noFill/>
            <a:ln w="19050">
              <a:solidFill>
                <a:schemeClr val="tx1"/>
              </a:solidFill>
            </a:ln>
          </p:spPr>
          <p:txBody>
            <a:bodyPr wrap="none" rtlCol="0">
              <a:spAutoFit/>
            </a:bodyPr>
            <a:lstStyle/>
            <a:p>
              <a:pPr algn="ctr"/>
              <a:r>
                <a:rPr lang="en-US" sz="1600" dirty="0"/>
                <a:t>LRM-E4</a:t>
              </a:r>
            </a:p>
            <a:p>
              <a:pPr algn="ctr"/>
              <a:r>
                <a:rPr lang="en-US" sz="1600" dirty="0"/>
                <a:t>Manifestation</a:t>
              </a:r>
              <a:endParaRPr lang="en-GB" sz="1600" dirty="0"/>
            </a:p>
          </p:txBody>
        </p:sp>
        <p:cxnSp>
          <p:nvCxnSpPr>
            <p:cNvPr id="20" name="Connector: Curved 19">
              <a:extLst>
                <a:ext uri="{FF2B5EF4-FFF2-40B4-BE49-F238E27FC236}">
                  <a16:creationId xmlns:a16="http://schemas.microsoft.com/office/drawing/2014/main" id="{8D265571-B994-43AE-B81A-EAD66F4737D1}"/>
                </a:ext>
              </a:extLst>
            </p:cNvPr>
            <p:cNvCxnSpPr>
              <a:cxnSpLocks/>
              <a:stCxn id="19" idx="6"/>
              <a:endCxn id="22" idx="2"/>
            </p:cNvCxnSpPr>
            <p:nvPr/>
          </p:nvCxnSpPr>
          <p:spPr>
            <a:xfrm flipV="1">
              <a:off x="4325731" y="3199796"/>
              <a:ext cx="2627747" cy="3947"/>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8357E0C8-79B8-4FDF-AD0F-BB1FD9205AC4}"/>
                </a:ext>
              </a:extLst>
            </p:cNvPr>
            <p:cNvSpPr txBox="1"/>
            <p:nvPr/>
          </p:nvSpPr>
          <p:spPr>
            <a:xfrm>
              <a:off x="4210278" y="3204744"/>
              <a:ext cx="2743200" cy="369332"/>
            </a:xfrm>
            <a:prstGeom prst="rect">
              <a:avLst/>
            </a:prstGeom>
            <a:noFill/>
          </p:spPr>
          <p:txBody>
            <a:bodyPr wrap="square" rtlCol="0">
              <a:spAutoFit/>
            </a:bodyPr>
            <a:lstStyle/>
            <a:p>
              <a:pPr algn="r"/>
              <a:r>
                <a:rPr lang="en-US" dirty="0"/>
                <a:t>LRM-R1 is associated with</a:t>
              </a:r>
              <a:endParaRPr lang="en-GB" dirty="0"/>
            </a:p>
          </p:txBody>
        </p:sp>
        <p:sp>
          <p:nvSpPr>
            <p:cNvPr id="22" name="TextBox 21">
              <a:extLst>
                <a:ext uri="{FF2B5EF4-FFF2-40B4-BE49-F238E27FC236}">
                  <a16:creationId xmlns:a16="http://schemas.microsoft.com/office/drawing/2014/main" id="{450339B4-20A0-489E-840B-C9574BC0055B}"/>
                </a:ext>
              </a:extLst>
            </p:cNvPr>
            <p:cNvSpPr txBox="1"/>
            <p:nvPr/>
          </p:nvSpPr>
          <p:spPr>
            <a:xfrm>
              <a:off x="6953478" y="2788643"/>
              <a:ext cx="1161326" cy="822305"/>
            </a:xfrm>
            <a:prstGeom prst="ellipse">
              <a:avLst/>
            </a:prstGeom>
            <a:noFill/>
            <a:ln w="19050">
              <a:solidFill>
                <a:schemeClr val="tx1"/>
              </a:solidFill>
            </a:ln>
          </p:spPr>
          <p:txBody>
            <a:bodyPr wrap="none" rtlCol="0">
              <a:spAutoFit/>
            </a:bodyPr>
            <a:lstStyle/>
            <a:p>
              <a:pPr algn="ctr"/>
              <a:r>
                <a:rPr lang="en-US" sz="1600" dirty="0"/>
                <a:t>LRM-E6</a:t>
              </a:r>
            </a:p>
            <a:p>
              <a:pPr algn="ctr"/>
              <a:r>
                <a:rPr lang="en-US" sz="1600" dirty="0"/>
                <a:t>Agent</a:t>
              </a:r>
              <a:endParaRPr lang="en-GB" sz="1600" dirty="0"/>
            </a:p>
          </p:txBody>
        </p:sp>
      </p:grpSp>
      <p:sp>
        <p:nvSpPr>
          <p:cNvPr id="31" name="TextBox 30">
            <a:extLst>
              <a:ext uri="{FF2B5EF4-FFF2-40B4-BE49-F238E27FC236}">
                <a16:creationId xmlns:a16="http://schemas.microsoft.com/office/drawing/2014/main" id="{88B99884-AEE5-434A-A38D-7010B0EFDBC6}"/>
              </a:ext>
            </a:extLst>
          </p:cNvPr>
          <p:cNvSpPr txBox="1"/>
          <p:nvPr/>
        </p:nvSpPr>
        <p:spPr>
          <a:xfrm>
            <a:off x="5001603" y="1340229"/>
            <a:ext cx="2495721" cy="646331"/>
          </a:xfrm>
          <a:prstGeom prst="rect">
            <a:avLst/>
          </a:prstGeom>
          <a:solidFill>
            <a:schemeClr val="accent1">
              <a:lumMod val="20000"/>
              <a:lumOff val="80000"/>
            </a:schemeClr>
          </a:solidFill>
          <a:ln>
            <a:solidFill>
              <a:schemeClr val="tx1"/>
            </a:solidFill>
          </a:ln>
        </p:spPr>
        <p:txBody>
          <a:bodyPr wrap="square" rtlCol="0">
            <a:spAutoFit/>
          </a:bodyPr>
          <a:lstStyle/>
          <a:p>
            <a:r>
              <a:rPr lang="en-US" dirty="0"/>
              <a:t>Symmetric relationship</a:t>
            </a:r>
          </a:p>
          <a:p>
            <a:r>
              <a:rPr lang="en-US" dirty="0"/>
              <a:t>(same as inverse)</a:t>
            </a:r>
            <a:endParaRPr lang="en-GB" dirty="0"/>
          </a:p>
        </p:txBody>
      </p:sp>
      <p:sp>
        <p:nvSpPr>
          <p:cNvPr id="32" name="TextBox 31">
            <a:extLst>
              <a:ext uri="{FF2B5EF4-FFF2-40B4-BE49-F238E27FC236}">
                <a16:creationId xmlns:a16="http://schemas.microsoft.com/office/drawing/2014/main" id="{92E51A72-84A6-4A56-BF74-4A649306186B}"/>
              </a:ext>
            </a:extLst>
          </p:cNvPr>
          <p:cNvSpPr txBox="1"/>
          <p:nvPr/>
        </p:nvSpPr>
        <p:spPr>
          <a:xfrm>
            <a:off x="311281" y="263118"/>
            <a:ext cx="4555927" cy="646331"/>
          </a:xfrm>
          <a:prstGeom prst="rect">
            <a:avLst/>
          </a:prstGeom>
          <a:noFill/>
        </p:spPr>
        <p:txBody>
          <a:bodyPr wrap="none" rtlCol="0">
            <a:spAutoFit/>
          </a:bodyPr>
          <a:lstStyle/>
          <a:p>
            <a:r>
              <a:rPr lang="en-US" sz="3600" dirty="0"/>
              <a:t>High-level relationships</a:t>
            </a:r>
            <a:endParaRPr lang="en-GB" sz="3600" dirty="0"/>
          </a:p>
        </p:txBody>
      </p:sp>
      <p:grpSp>
        <p:nvGrpSpPr>
          <p:cNvPr id="38" name="Group 37">
            <a:extLst>
              <a:ext uri="{FF2B5EF4-FFF2-40B4-BE49-F238E27FC236}">
                <a16:creationId xmlns:a16="http://schemas.microsoft.com/office/drawing/2014/main" id="{7D797EC8-3968-48F5-BA3B-F4B29F30177E}"/>
              </a:ext>
            </a:extLst>
          </p:cNvPr>
          <p:cNvGrpSpPr/>
          <p:nvPr/>
        </p:nvGrpSpPr>
        <p:grpSpPr>
          <a:xfrm>
            <a:off x="1691007" y="3531421"/>
            <a:ext cx="5761987" cy="843844"/>
            <a:chOff x="2437223" y="2771051"/>
            <a:chExt cx="5761987" cy="843844"/>
          </a:xfrm>
        </p:grpSpPr>
        <p:sp>
          <p:nvSpPr>
            <p:cNvPr id="39" name="TextBox 38">
              <a:extLst>
                <a:ext uri="{FF2B5EF4-FFF2-40B4-BE49-F238E27FC236}">
                  <a16:creationId xmlns:a16="http://schemas.microsoft.com/office/drawing/2014/main" id="{79BDA236-84F1-4E54-B765-57B503DE069F}"/>
                </a:ext>
              </a:extLst>
            </p:cNvPr>
            <p:cNvSpPr txBox="1"/>
            <p:nvPr/>
          </p:nvSpPr>
          <p:spPr>
            <a:xfrm>
              <a:off x="2437223" y="2792590"/>
              <a:ext cx="1888507" cy="822305"/>
            </a:xfrm>
            <a:prstGeom prst="ellipse">
              <a:avLst/>
            </a:prstGeom>
            <a:noFill/>
            <a:ln w="19050">
              <a:solidFill>
                <a:schemeClr val="tx1"/>
              </a:solidFill>
            </a:ln>
          </p:spPr>
          <p:txBody>
            <a:bodyPr wrap="none" rtlCol="0">
              <a:spAutoFit/>
            </a:bodyPr>
            <a:lstStyle/>
            <a:p>
              <a:pPr algn="ctr"/>
              <a:r>
                <a:rPr lang="en-US" sz="1600" dirty="0"/>
                <a:t>LRM-E4</a:t>
              </a:r>
            </a:p>
            <a:p>
              <a:pPr algn="ctr"/>
              <a:r>
                <a:rPr lang="en-US" sz="1600" dirty="0"/>
                <a:t>Manifestation</a:t>
              </a:r>
              <a:endParaRPr lang="en-GB" sz="1600" dirty="0"/>
            </a:p>
          </p:txBody>
        </p:sp>
        <p:cxnSp>
          <p:nvCxnSpPr>
            <p:cNvPr id="40" name="Connector: Curved 39">
              <a:extLst>
                <a:ext uri="{FF2B5EF4-FFF2-40B4-BE49-F238E27FC236}">
                  <a16:creationId xmlns:a16="http://schemas.microsoft.com/office/drawing/2014/main" id="{34C0F583-9B87-4885-BECE-1D22FCFC9D6F}"/>
                </a:ext>
              </a:extLst>
            </p:cNvPr>
            <p:cNvCxnSpPr>
              <a:cxnSpLocks/>
              <a:stCxn id="39" idx="6"/>
              <a:endCxn id="42" idx="2"/>
            </p:cNvCxnSpPr>
            <p:nvPr/>
          </p:nvCxnSpPr>
          <p:spPr>
            <a:xfrm flipV="1">
              <a:off x="4325730" y="3182204"/>
              <a:ext cx="2712154" cy="21539"/>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992D0173-5FBC-4B61-8B0B-04A2EA090975}"/>
                </a:ext>
              </a:extLst>
            </p:cNvPr>
            <p:cNvSpPr txBox="1"/>
            <p:nvPr/>
          </p:nvSpPr>
          <p:spPr>
            <a:xfrm>
              <a:off x="4663644" y="3182204"/>
              <a:ext cx="2374240" cy="369332"/>
            </a:xfrm>
            <a:prstGeom prst="rect">
              <a:avLst/>
            </a:prstGeom>
            <a:noFill/>
          </p:spPr>
          <p:txBody>
            <a:bodyPr wrap="none" rtlCol="0">
              <a:spAutoFit/>
            </a:bodyPr>
            <a:lstStyle/>
            <a:p>
              <a:pPr algn="r"/>
              <a:r>
                <a:rPr lang="en-US" dirty="0"/>
                <a:t>LRM-R7 was created by</a:t>
              </a:r>
              <a:endParaRPr lang="en-GB" dirty="0"/>
            </a:p>
          </p:txBody>
        </p:sp>
        <p:sp>
          <p:nvSpPr>
            <p:cNvPr id="42" name="TextBox 41">
              <a:extLst>
                <a:ext uri="{FF2B5EF4-FFF2-40B4-BE49-F238E27FC236}">
                  <a16:creationId xmlns:a16="http://schemas.microsoft.com/office/drawing/2014/main" id="{52C4E6C7-80AB-4B9E-8A04-94CF787430BD}"/>
                </a:ext>
              </a:extLst>
            </p:cNvPr>
            <p:cNvSpPr txBox="1"/>
            <p:nvPr/>
          </p:nvSpPr>
          <p:spPr>
            <a:xfrm>
              <a:off x="7037884" y="2771051"/>
              <a:ext cx="1161326" cy="822305"/>
            </a:xfrm>
            <a:prstGeom prst="ellipse">
              <a:avLst/>
            </a:prstGeom>
            <a:noFill/>
            <a:ln w="19050">
              <a:solidFill>
                <a:schemeClr val="tx1"/>
              </a:solidFill>
            </a:ln>
          </p:spPr>
          <p:txBody>
            <a:bodyPr wrap="none" rtlCol="0">
              <a:spAutoFit/>
            </a:bodyPr>
            <a:lstStyle/>
            <a:p>
              <a:pPr algn="ctr"/>
              <a:r>
                <a:rPr lang="en-US" sz="1600" dirty="0"/>
                <a:t>LRM-E6</a:t>
              </a:r>
            </a:p>
            <a:p>
              <a:pPr algn="ctr"/>
              <a:r>
                <a:rPr lang="en-US" sz="1600" dirty="0"/>
                <a:t>Agent</a:t>
              </a:r>
              <a:endParaRPr lang="en-GB" sz="1600" dirty="0"/>
            </a:p>
          </p:txBody>
        </p:sp>
      </p:grpSp>
      <p:grpSp>
        <p:nvGrpSpPr>
          <p:cNvPr id="53" name="Group 52">
            <a:extLst>
              <a:ext uri="{FF2B5EF4-FFF2-40B4-BE49-F238E27FC236}">
                <a16:creationId xmlns:a16="http://schemas.microsoft.com/office/drawing/2014/main" id="{89CFEDDD-A2C4-40EC-8B62-AF28DEE15B73}"/>
              </a:ext>
            </a:extLst>
          </p:cNvPr>
          <p:cNvGrpSpPr/>
          <p:nvPr/>
        </p:nvGrpSpPr>
        <p:grpSpPr>
          <a:xfrm>
            <a:off x="407751" y="4648103"/>
            <a:ext cx="8328498" cy="822305"/>
            <a:chOff x="1283033" y="2717001"/>
            <a:chExt cx="8328498" cy="822305"/>
          </a:xfrm>
        </p:grpSpPr>
        <p:sp>
          <p:nvSpPr>
            <p:cNvPr id="54" name="TextBox 53">
              <a:extLst>
                <a:ext uri="{FF2B5EF4-FFF2-40B4-BE49-F238E27FC236}">
                  <a16:creationId xmlns:a16="http://schemas.microsoft.com/office/drawing/2014/main" id="{DF925A61-7A45-4D67-83EE-4A4B68D80E37}"/>
                </a:ext>
              </a:extLst>
            </p:cNvPr>
            <p:cNvSpPr txBox="1"/>
            <p:nvPr/>
          </p:nvSpPr>
          <p:spPr>
            <a:xfrm>
              <a:off x="1283033" y="2717001"/>
              <a:ext cx="1888507" cy="822305"/>
            </a:xfrm>
            <a:prstGeom prst="ellipse">
              <a:avLst/>
            </a:prstGeom>
            <a:noFill/>
            <a:ln w="19050">
              <a:solidFill>
                <a:schemeClr val="tx1"/>
              </a:solidFill>
            </a:ln>
          </p:spPr>
          <p:txBody>
            <a:bodyPr wrap="none" rtlCol="0">
              <a:spAutoFit/>
            </a:bodyPr>
            <a:lstStyle/>
            <a:p>
              <a:pPr algn="ctr"/>
              <a:r>
                <a:rPr lang="en-US" sz="1600" dirty="0"/>
                <a:t>rdac:C10007</a:t>
              </a:r>
            </a:p>
            <a:p>
              <a:pPr algn="ctr"/>
              <a:r>
                <a:rPr lang="en-US" sz="1600" dirty="0"/>
                <a:t>Manifestation</a:t>
              </a:r>
              <a:endParaRPr lang="en-GB" sz="1600" dirty="0"/>
            </a:p>
          </p:txBody>
        </p:sp>
        <p:cxnSp>
          <p:nvCxnSpPr>
            <p:cNvPr id="55" name="Connector: Curved 54">
              <a:extLst>
                <a:ext uri="{FF2B5EF4-FFF2-40B4-BE49-F238E27FC236}">
                  <a16:creationId xmlns:a16="http://schemas.microsoft.com/office/drawing/2014/main" id="{630D5964-A6A1-4A18-9870-26352CD3A4E8}"/>
                </a:ext>
              </a:extLst>
            </p:cNvPr>
            <p:cNvCxnSpPr>
              <a:cxnSpLocks/>
              <a:stCxn id="54" idx="6"/>
              <a:endCxn id="57" idx="2"/>
            </p:cNvCxnSpPr>
            <p:nvPr/>
          </p:nvCxnSpPr>
          <p:spPr>
            <a:xfrm>
              <a:off x="3171540" y="3128154"/>
              <a:ext cx="4710083" cy="12700"/>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03A26B7F-AF0F-4905-8E71-4F66988694DB}"/>
                </a:ext>
              </a:extLst>
            </p:cNvPr>
            <p:cNvSpPr txBox="1"/>
            <p:nvPr/>
          </p:nvSpPr>
          <p:spPr>
            <a:xfrm>
              <a:off x="3202915" y="3157480"/>
              <a:ext cx="4722191" cy="369332"/>
            </a:xfrm>
            <a:prstGeom prst="rect">
              <a:avLst/>
            </a:prstGeom>
            <a:noFill/>
          </p:spPr>
          <p:txBody>
            <a:bodyPr wrap="none" rtlCol="0">
              <a:spAutoFit/>
            </a:bodyPr>
            <a:lstStyle/>
            <a:p>
              <a:pPr algn="r"/>
              <a:r>
                <a:rPr lang="en-US" dirty="0"/>
                <a:t>rdam:P30329 has creator agent of manifestation</a:t>
              </a:r>
              <a:endParaRPr lang="en-GB" dirty="0"/>
            </a:p>
          </p:txBody>
        </p:sp>
        <p:sp>
          <p:nvSpPr>
            <p:cNvPr id="57" name="TextBox 56">
              <a:extLst>
                <a:ext uri="{FF2B5EF4-FFF2-40B4-BE49-F238E27FC236}">
                  <a16:creationId xmlns:a16="http://schemas.microsoft.com/office/drawing/2014/main" id="{E01D1E43-77A0-4275-AA89-49C36C947B83}"/>
                </a:ext>
              </a:extLst>
            </p:cNvPr>
            <p:cNvSpPr txBox="1"/>
            <p:nvPr/>
          </p:nvSpPr>
          <p:spPr>
            <a:xfrm>
              <a:off x="7881623" y="2717001"/>
              <a:ext cx="1729908" cy="822305"/>
            </a:xfrm>
            <a:prstGeom prst="ellipse">
              <a:avLst/>
            </a:prstGeom>
            <a:noFill/>
            <a:ln w="19050">
              <a:solidFill>
                <a:schemeClr val="tx1"/>
              </a:solidFill>
            </a:ln>
          </p:spPr>
          <p:txBody>
            <a:bodyPr wrap="none" rtlCol="0">
              <a:spAutoFit/>
            </a:bodyPr>
            <a:lstStyle/>
            <a:p>
              <a:pPr algn="ctr"/>
              <a:r>
                <a:rPr lang="en-US" sz="1600" dirty="0"/>
                <a:t>rdac:C10002</a:t>
              </a:r>
            </a:p>
            <a:p>
              <a:pPr algn="ctr"/>
              <a:r>
                <a:rPr lang="en-US" sz="1600" dirty="0"/>
                <a:t>Agent</a:t>
              </a:r>
              <a:endParaRPr lang="en-GB" sz="1600" dirty="0"/>
            </a:p>
          </p:txBody>
        </p:sp>
      </p:grpSp>
      <p:grpSp>
        <p:nvGrpSpPr>
          <p:cNvPr id="62" name="Group 61">
            <a:extLst>
              <a:ext uri="{FF2B5EF4-FFF2-40B4-BE49-F238E27FC236}">
                <a16:creationId xmlns:a16="http://schemas.microsoft.com/office/drawing/2014/main" id="{B821390A-6D3E-40D5-8CE5-8FC08C3AABB3}"/>
              </a:ext>
            </a:extLst>
          </p:cNvPr>
          <p:cNvGrpSpPr/>
          <p:nvPr/>
        </p:nvGrpSpPr>
        <p:grpSpPr>
          <a:xfrm>
            <a:off x="407752" y="5743246"/>
            <a:ext cx="8328497" cy="822305"/>
            <a:chOff x="1283033" y="2717001"/>
            <a:chExt cx="8328497" cy="822305"/>
          </a:xfrm>
        </p:grpSpPr>
        <p:sp>
          <p:nvSpPr>
            <p:cNvPr id="63" name="TextBox 62">
              <a:extLst>
                <a:ext uri="{FF2B5EF4-FFF2-40B4-BE49-F238E27FC236}">
                  <a16:creationId xmlns:a16="http://schemas.microsoft.com/office/drawing/2014/main" id="{AED81D60-12C8-487D-B513-23C19C880043}"/>
                </a:ext>
              </a:extLst>
            </p:cNvPr>
            <p:cNvSpPr txBox="1"/>
            <p:nvPr/>
          </p:nvSpPr>
          <p:spPr>
            <a:xfrm>
              <a:off x="1283033" y="2717001"/>
              <a:ext cx="1888507" cy="822305"/>
            </a:xfrm>
            <a:prstGeom prst="ellipse">
              <a:avLst/>
            </a:prstGeom>
            <a:noFill/>
            <a:ln w="19050">
              <a:solidFill>
                <a:schemeClr val="tx1"/>
              </a:solidFill>
            </a:ln>
          </p:spPr>
          <p:txBody>
            <a:bodyPr wrap="none" rtlCol="0">
              <a:spAutoFit/>
            </a:bodyPr>
            <a:lstStyle/>
            <a:p>
              <a:pPr algn="ctr"/>
              <a:r>
                <a:rPr lang="en-US" sz="1600" dirty="0"/>
                <a:t>rdac:C10007</a:t>
              </a:r>
            </a:p>
            <a:p>
              <a:pPr algn="ctr"/>
              <a:r>
                <a:rPr lang="en-US" sz="1600" dirty="0"/>
                <a:t>Manifestation</a:t>
              </a:r>
              <a:endParaRPr lang="en-GB" sz="1600" dirty="0"/>
            </a:p>
          </p:txBody>
        </p:sp>
        <p:cxnSp>
          <p:nvCxnSpPr>
            <p:cNvPr id="64" name="Connector: Curved 63">
              <a:extLst>
                <a:ext uri="{FF2B5EF4-FFF2-40B4-BE49-F238E27FC236}">
                  <a16:creationId xmlns:a16="http://schemas.microsoft.com/office/drawing/2014/main" id="{7743EB98-D31A-4E30-BE41-459523C92841}"/>
                </a:ext>
              </a:extLst>
            </p:cNvPr>
            <p:cNvCxnSpPr>
              <a:cxnSpLocks/>
              <a:stCxn id="63" idx="6"/>
              <a:endCxn id="66" idx="2"/>
            </p:cNvCxnSpPr>
            <p:nvPr/>
          </p:nvCxnSpPr>
          <p:spPr>
            <a:xfrm>
              <a:off x="3171540" y="3128154"/>
              <a:ext cx="4710084" cy="12700"/>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4103CEF4-C593-4B1B-8F4A-A04DAEA01567}"/>
                </a:ext>
              </a:extLst>
            </p:cNvPr>
            <p:cNvSpPr txBox="1"/>
            <p:nvPr/>
          </p:nvSpPr>
          <p:spPr>
            <a:xfrm>
              <a:off x="3042349" y="3128154"/>
              <a:ext cx="4839273" cy="369332"/>
            </a:xfrm>
            <a:prstGeom prst="rect">
              <a:avLst/>
            </a:prstGeom>
            <a:noFill/>
          </p:spPr>
          <p:txBody>
            <a:bodyPr wrap="none" rtlCol="0">
              <a:spAutoFit/>
            </a:bodyPr>
            <a:lstStyle/>
            <a:p>
              <a:pPr algn="r"/>
              <a:r>
                <a:rPr lang="en-US" dirty="0"/>
                <a:t>rdam:P30363 has creator person of manifestation</a:t>
              </a:r>
              <a:endParaRPr lang="en-GB" dirty="0"/>
            </a:p>
          </p:txBody>
        </p:sp>
        <p:sp>
          <p:nvSpPr>
            <p:cNvPr id="66" name="TextBox 65">
              <a:extLst>
                <a:ext uri="{FF2B5EF4-FFF2-40B4-BE49-F238E27FC236}">
                  <a16:creationId xmlns:a16="http://schemas.microsoft.com/office/drawing/2014/main" id="{6B89DE6A-DF71-4236-AFB2-3A26B44DA802}"/>
                </a:ext>
              </a:extLst>
            </p:cNvPr>
            <p:cNvSpPr txBox="1"/>
            <p:nvPr/>
          </p:nvSpPr>
          <p:spPr>
            <a:xfrm>
              <a:off x="7881624" y="2717001"/>
              <a:ext cx="1729906" cy="822305"/>
            </a:xfrm>
            <a:prstGeom prst="ellipse">
              <a:avLst/>
            </a:prstGeom>
            <a:noFill/>
            <a:ln w="19050">
              <a:solidFill>
                <a:schemeClr val="tx1"/>
              </a:solidFill>
            </a:ln>
          </p:spPr>
          <p:txBody>
            <a:bodyPr wrap="none" rtlCol="0">
              <a:spAutoFit/>
            </a:bodyPr>
            <a:lstStyle/>
            <a:p>
              <a:pPr algn="ctr"/>
              <a:r>
                <a:rPr lang="en-US" sz="1600" dirty="0"/>
                <a:t>rdac:C10004</a:t>
              </a:r>
            </a:p>
            <a:p>
              <a:pPr algn="ctr"/>
              <a:r>
                <a:rPr lang="en-US" sz="1600" dirty="0"/>
                <a:t>Person</a:t>
              </a:r>
              <a:endParaRPr lang="en-GB" sz="1600" dirty="0"/>
            </a:p>
          </p:txBody>
        </p:sp>
      </p:grpSp>
      <p:sp>
        <p:nvSpPr>
          <p:cNvPr id="67" name="TextBox 66">
            <a:extLst>
              <a:ext uri="{FF2B5EF4-FFF2-40B4-BE49-F238E27FC236}">
                <a16:creationId xmlns:a16="http://schemas.microsoft.com/office/drawing/2014/main" id="{06FD13D2-137D-4822-AD70-40A24BE9024A}"/>
              </a:ext>
            </a:extLst>
          </p:cNvPr>
          <p:cNvSpPr txBox="1"/>
          <p:nvPr/>
        </p:nvSpPr>
        <p:spPr>
          <a:xfrm>
            <a:off x="3863150" y="3287910"/>
            <a:ext cx="2276905" cy="471488"/>
          </a:xfrm>
          <a:prstGeom prst="upArrowCallout">
            <a:avLst/>
          </a:prstGeom>
          <a:solidFill>
            <a:schemeClr val="bg1">
              <a:lumMod val="95000"/>
            </a:schemeClr>
          </a:solidFill>
          <a:ln>
            <a:solidFill>
              <a:schemeClr val="tx1"/>
            </a:solidFill>
          </a:ln>
        </p:spPr>
        <p:txBody>
          <a:bodyPr wrap="none" rtlCol="0">
            <a:spAutoFit/>
          </a:bodyPr>
          <a:lstStyle/>
          <a:p>
            <a:r>
              <a:rPr lang="en-US" sz="1400" dirty="0" err="1"/>
              <a:t>rdfs:subpropertyOf</a:t>
            </a:r>
            <a:r>
              <a:rPr lang="en-US" sz="1400" dirty="0"/>
              <a:t> (implied)</a:t>
            </a:r>
            <a:endParaRPr lang="en-GB" sz="1400" dirty="0"/>
          </a:p>
        </p:txBody>
      </p:sp>
      <p:sp>
        <p:nvSpPr>
          <p:cNvPr id="68" name="TextBox 67">
            <a:extLst>
              <a:ext uri="{FF2B5EF4-FFF2-40B4-BE49-F238E27FC236}">
                <a16:creationId xmlns:a16="http://schemas.microsoft.com/office/drawing/2014/main" id="{6C60EA46-8702-4D81-B797-32A858D7132B}"/>
              </a:ext>
            </a:extLst>
          </p:cNvPr>
          <p:cNvSpPr txBox="1"/>
          <p:nvPr/>
        </p:nvSpPr>
        <p:spPr>
          <a:xfrm>
            <a:off x="4211002" y="4412359"/>
            <a:ext cx="1581202" cy="471488"/>
          </a:xfrm>
          <a:prstGeom prst="upArrowCallout">
            <a:avLst/>
          </a:prstGeom>
          <a:solidFill>
            <a:schemeClr val="bg1">
              <a:lumMod val="95000"/>
            </a:schemeClr>
          </a:solidFill>
          <a:ln>
            <a:solidFill>
              <a:schemeClr val="tx1"/>
            </a:solidFill>
          </a:ln>
        </p:spPr>
        <p:txBody>
          <a:bodyPr wrap="none" rtlCol="0">
            <a:spAutoFit/>
          </a:bodyPr>
          <a:lstStyle/>
          <a:p>
            <a:r>
              <a:rPr lang="en-US" sz="1400" dirty="0" err="1"/>
              <a:t>rdfs:subpropertyOf</a:t>
            </a:r>
            <a:endParaRPr lang="en-GB" sz="1400" dirty="0"/>
          </a:p>
        </p:txBody>
      </p:sp>
      <p:sp>
        <p:nvSpPr>
          <p:cNvPr id="69" name="TextBox 68">
            <a:extLst>
              <a:ext uri="{FF2B5EF4-FFF2-40B4-BE49-F238E27FC236}">
                <a16:creationId xmlns:a16="http://schemas.microsoft.com/office/drawing/2014/main" id="{4ACF94D5-565F-4C5E-ABDE-FABB618E9ABC}"/>
              </a:ext>
            </a:extLst>
          </p:cNvPr>
          <p:cNvSpPr txBox="1"/>
          <p:nvPr/>
        </p:nvSpPr>
        <p:spPr>
          <a:xfrm>
            <a:off x="4211002" y="5562023"/>
            <a:ext cx="1581202" cy="471488"/>
          </a:xfrm>
          <a:prstGeom prst="upArrowCallout">
            <a:avLst/>
          </a:prstGeom>
          <a:solidFill>
            <a:schemeClr val="bg1">
              <a:lumMod val="95000"/>
            </a:schemeClr>
          </a:solidFill>
          <a:ln>
            <a:solidFill>
              <a:schemeClr val="tx1"/>
            </a:solidFill>
          </a:ln>
        </p:spPr>
        <p:txBody>
          <a:bodyPr wrap="none" rtlCol="0">
            <a:spAutoFit/>
          </a:bodyPr>
          <a:lstStyle/>
          <a:p>
            <a:r>
              <a:rPr lang="en-US" sz="1400" dirty="0" err="1"/>
              <a:t>rdfs:subpropertyOf</a:t>
            </a:r>
            <a:endParaRPr lang="en-GB" sz="1400" dirty="0"/>
          </a:p>
        </p:txBody>
      </p:sp>
      <p:sp>
        <p:nvSpPr>
          <p:cNvPr id="70" name="TextBox 69">
            <a:extLst>
              <a:ext uri="{FF2B5EF4-FFF2-40B4-BE49-F238E27FC236}">
                <a16:creationId xmlns:a16="http://schemas.microsoft.com/office/drawing/2014/main" id="{24776338-C6AF-4051-A33B-801B5DA06639}"/>
              </a:ext>
            </a:extLst>
          </p:cNvPr>
          <p:cNvSpPr txBox="1"/>
          <p:nvPr/>
        </p:nvSpPr>
        <p:spPr>
          <a:xfrm>
            <a:off x="450402" y="2663766"/>
            <a:ext cx="1161326" cy="369332"/>
          </a:xfrm>
          <a:prstGeom prst="rightArrowCallout">
            <a:avLst>
              <a:gd name="adj1" fmla="val 52932"/>
              <a:gd name="adj2" fmla="val 44196"/>
              <a:gd name="adj3" fmla="val 27359"/>
              <a:gd name="adj4" fmla="val 78755"/>
            </a:avLst>
          </a:prstGeom>
          <a:solidFill>
            <a:schemeClr val="bg1">
              <a:lumMod val="85000"/>
            </a:schemeClr>
          </a:solidFill>
          <a:ln>
            <a:solidFill>
              <a:schemeClr val="tx1"/>
            </a:solidFill>
          </a:ln>
        </p:spPr>
        <p:txBody>
          <a:bodyPr wrap="square" rtlCol="0">
            <a:spAutoFit/>
          </a:bodyPr>
          <a:lstStyle/>
          <a:p>
            <a:r>
              <a:rPr lang="en-US" dirty="0"/>
              <a:t>implies</a:t>
            </a:r>
            <a:endParaRPr lang="en-GB" dirty="0"/>
          </a:p>
        </p:txBody>
      </p:sp>
    </p:spTree>
    <p:extLst>
      <p:ext uri="{BB962C8B-B14F-4D97-AF65-F5344CB8AC3E}">
        <p14:creationId xmlns:p14="http://schemas.microsoft.com/office/powerpoint/2010/main" val="1825774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1000"/>
                                        <p:tgtEl>
                                          <p:spTgt spid="31"/>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1000"/>
                                        <p:tgtEl>
                                          <p:spTgt spid="11"/>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70"/>
                                        </p:tgtEl>
                                        <p:attrNameLst>
                                          <p:attrName>style.visibility</p:attrName>
                                        </p:attrNameLst>
                                      </p:cBhvr>
                                      <p:to>
                                        <p:strVal val="visible"/>
                                      </p:to>
                                    </p:set>
                                    <p:animEffect transition="in" filter="fade">
                                      <p:cBhvr>
                                        <p:cTn id="16" dur="1000"/>
                                        <p:tgtEl>
                                          <p:spTgt spid="70"/>
                                        </p:tgtEl>
                                      </p:cBhvr>
                                    </p:animEffect>
                                  </p:childTnLst>
                                </p:cTn>
                              </p:par>
                            </p:childTnLst>
                          </p:cTn>
                        </p:par>
                        <p:par>
                          <p:cTn id="17" fill="hold">
                            <p:stCondLst>
                              <p:cond delay="1000"/>
                            </p:stCondLst>
                            <p:childTnLst>
                              <p:par>
                                <p:cTn id="18" presetID="10" presetClass="entr" presetSubtype="0" fill="hold" nodeType="afterEffect">
                                  <p:stCondLst>
                                    <p:cond delay="0"/>
                                  </p:stCondLst>
                                  <p:childTnLst>
                                    <p:set>
                                      <p:cBhvr>
                                        <p:cTn id="19" dur="1" fill="hold">
                                          <p:stCondLst>
                                            <p:cond delay="0"/>
                                          </p:stCondLst>
                                        </p:cTn>
                                        <p:tgtEl>
                                          <p:spTgt spid="37"/>
                                        </p:tgtEl>
                                        <p:attrNameLst>
                                          <p:attrName>style.visibility</p:attrName>
                                        </p:attrNameLst>
                                      </p:cBhvr>
                                      <p:to>
                                        <p:strVal val="visible"/>
                                      </p:to>
                                    </p:set>
                                    <p:animEffect transition="in" filter="fade">
                                      <p:cBhvr>
                                        <p:cTn id="20" dur="1000"/>
                                        <p:tgtEl>
                                          <p:spTgt spid="37"/>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8"/>
                                        </p:tgtEl>
                                        <p:attrNameLst>
                                          <p:attrName>style.visibility</p:attrName>
                                        </p:attrNameLst>
                                      </p:cBhvr>
                                      <p:to>
                                        <p:strVal val="visible"/>
                                      </p:to>
                                    </p:set>
                                    <p:animEffect transition="in" filter="fade">
                                      <p:cBhvr>
                                        <p:cTn id="25" dur="1000"/>
                                        <p:tgtEl>
                                          <p:spTgt spid="38"/>
                                        </p:tgtEl>
                                      </p:cBhvr>
                                    </p:animEffect>
                                  </p:childTnLst>
                                </p:cTn>
                              </p:par>
                            </p:childTnLst>
                          </p:cTn>
                        </p:par>
                        <p:par>
                          <p:cTn id="26" fill="hold">
                            <p:stCondLst>
                              <p:cond delay="1000"/>
                            </p:stCondLst>
                            <p:childTnLst>
                              <p:par>
                                <p:cTn id="27" presetID="10" presetClass="entr" presetSubtype="0" fill="hold" grpId="0" nodeType="afterEffect">
                                  <p:stCondLst>
                                    <p:cond delay="0"/>
                                  </p:stCondLst>
                                  <p:childTnLst>
                                    <p:set>
                                      <p:cBhvr>
                                        <p:cTn id="28" dur="1" fill="hold">
                                          <p:stCondLst>
                                            <p:cond delay="0"/>
                                          </p:stCondLst>
                                        </p:cTn>
                                        <p:tgtEl>
                                          <p:spTgt spid="67"/>
                                        </p:tgtEl>
                                        <p:attrNameLst>
                                          <p:attrName>style.visibility</p:attrName>
                                        </p:attrNameLst>
                                      </p:cBhvr>
                                      <p:to>
                                        <p:strVal val="visible"/>
                                      </p:to>
                                    </p:set>
                                    <p:animEffect transition="in" filter="fade">
                                      <p:cBhvr>
                                        <p:cTn id="29" dur="1000"/>
                                        <p:tgtEl>
                                          <p:spTgt spid="6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53"/>
                                        </p:tgtEl>
                                        <p:attrNameLst>
                                          <p:attrName>style.visibility</p:attrName>
                                        </p:attrNameLst>
                                      </p:cBhvr>
                                      <p:to>
                                        <p:strVal val="visible"/>
                                      </p:to>
                                    </p:set>
                                    <p:animEffect transition="in" filter="fade">
                                      <p:cBhvr>
                                        <p:cTn id="34" dur="1000"/>
                                        <p:tgtEl>
                                          <p:spTgt spid="53"/>
                                        </p:tgtEl>
                                      </p:cBhvr>
                                    </p:animEffect>
                                  </p:childTnLst>
                                </p:cTn>
                              </p:par>
                            </p:childTnLst>
                          </p:cTn>
                        </p:par>
                        <p:par>
                          <p:cTn id="35" fill="hold">
                            <p:stCondLst>
                              <p:cond delay="1000"/>
                            </p:stCondLst>
                            <p:childTnLst>
                              <p:par>
                                <p:cTn id="36" presetID="10" presetClass="entr" presetSubtype="0" fill="hold" grpId="0" nodeType="afterEffect">
                                  <p:stCondLst>
                                    <p:cond delay="0"/>
                                  </p:stCondLst>
                                  <p:childTnLst>
                                    <p:set>
                                      <p:cBhvr>
                                        <p:cTn id="37" dur="1" fill="hold">
                                          <p:stCondLst>
                                            <p:cond delay="0"/>
                                          </p:stCondLst>
                                        </p:cTn>
                                        <p:tgtEl>
                                          <p:spTgt spid="68"/>
                                        </p:tgtEl>
                                        <p:attrNameLst>
                                          <p:attrName>style.visibility</p:attrName>
                                        </p:attrNameLst>
                                      </p:cBhvr>
                                      <p:to>
                                        <p:strVal val="visible"/>
                                      </p:to>
                                    </p:set>
                                    <p:animEffect transition="in" filter="fade">
                                      <p:cBhvr>
                                        <p:cTn id="38" dur="1000"/>
                                        <p:tgtEl>
                                          <p:spTgt spid="68"/>
                                        </p:tgtEl>
                                      </p:cBhvr>
                                    </p:animEffect>
                                  </p:childTnLst>
                                </p:cTn>
                              </p:par>
                            </p:childTnLst>
                          </p:cTn>
                        </p:par>
                        <p:par>
                          <p:cTn id="39" fill="hold">
                            <p:stCondLst>
                              <p:cond delay="2000"/>
                            </p:stCondLst>
                            <p:childTnLst>
                              <p:par>
                                <p:cTn id="40" presetID="10" presetClass="entr" presetSubtype="0" fill="hold" nodeType="afterEffect">
                                  <p:stCondLst>
                                    <p:cond delay="0"/>
                                  </p:stCondLst>
                                  <p:childTnLst>
                                    <p:set>
                                      <p:cBhvr>
                                        <p:cTn id="41" dur="1" fill="hold">
                                          <p:stCondLst>
                                            <p:cond delay="0"/>
                                          </p:stCondLst>
                                        </p:cTn>
                                        <p:tgtEl>
                                          <p:spTgt spid="62"/>
                                        </p:tgtEl>
                                        <p:attrNameLst>
                                          <p:attrName>style.visibility</p:attrName>
                                        </p:attrNameLst>
                                      </p:cBhvr>
                                      <p:to>
                                        <p:strVal val="visible"/>
                                      </p:to>
                                    </p:set>
                                    <p:animEffect transition="in" filter="fade">
                                      <p:cBhvr>
                                        <p:cTn id="42" dur="1000"/>
                                        <p:tgtEl>
                                          <p:spTgt spid="62"/>
                                        </p:tgtEl>
                                      </p:cBhvr>
                                    </p:animEffect>
                                  </p:childTnLst>
                                </p:cTn>
                              </p:par>
                            </p:childTnLst>
                          </p:cTn>
                        </p:par>
                        <p:par>
                          <p:cTn id="43" fill="hold">
                            <p:stCondLst>
                              <p:cond delay="3000"/>
                            </p:stCondLst>
                            <p:childTnLst>
                              <p:par>
                                <p:cTn id="44" presetID="10" presetClass="entr" presetSubtype="0" fill="hold" grpId="0" nodeType="afterEffect">
                                  <p:stCondLst>
                                    <p:cond delay="0"/>
                                  </p:stCondLst>
                                  <p:childTnLst>
                                    <p:set>
                                      <p:cBhvr>
                                        <p:cTn id="45" dur="1" fill="hold">
                                          <p:stCondLst>
                                            <p:cond delay="0"/>
                                          </p:stCondLst>
                                        </p:cTn>
                                        <p:tgtEl>
                                          <p:spTgt spid="69"/>
                                        </p:tgtEl>
                                        <p:attrNameLst>
                                          <p:attrName>style.visibility</p:attrName>
                                        </p:attrNameLst>
                                      </p:cBhvr>
                                      <p:to>
                                        <p:strVal val="visible"/>
                                      </p:to>
                                    </p:set>
                                    <p:animEffect transition="in" filter="fade">
                                      <p:cBhvr>
                                        <p:cTn id="46" dur="1000"/>
                                        <p:tgtEl>
                                          <p:spTgt spid="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67" grpId="0" animBg="1"/>
      <p:bldP spid="68" grpId="0" animBg="1"/>
      <p:bldP spid="69" grpId="0" animBg="1"/>
      <p:bldP spid="7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D7A1021F-7A20-4AEE-B13C-EAA48D23EA02}"/>
              </a:ext>
            </a:extLst>
          </p:cNvPr>
          <p:cNvSpPr txBox="1"/>
          <p:nvPr/>
        </p:nvSpPr>
        <p:spPr>
          <a:xfrm>
            <a:off x="311281" y="263118"/>
            <a:ext cx="5985806" cy="646331"/>
          </a:xfrm>
          <a:prstGeom prst="rect">
            <a:avLst/>
          </a:prstGeom>
          <a:noFill/>
        </p:spPr>
        <p:txBody>
          <a:bodyPr wrap="none" rtlCol="0">
            <a:spAutoFit/>
          </a:bodyPr>
          <a:lstStyle/>
          <a:p>
            <a:r>
              <a:rPr lang="en-US" sz="3600" dirty="0"/>
              <a:t>Granular relationship elements</a:t>
            </a:r>
            <a:endParaRPr lang="en-GB" sz="3600" dirty="0"/>
          </a:p>
        </p:txBody>
      </p:sp>
      <p:sp>
        <p:nvSpPr>
          <p:cNvPr id="3" name="TextBox 2">
            <a:extLst>
              <a:ext uri="{FF2B5EF4-FFF2-40B4-BE49-F238E27FC236}">
                <a16:creationId xmlns:a16="http://schemas.microsoft.com/office/drawing/2014/main" id="{8E1B4BC1-B2C7-416B-8695-43434D3204C6}"/>
              </a:ext>
            </a:extLst>
          </p:cNvPr>
          <p:cNvSpPr txBox="1"/>
          <p:nvPr/>
        </p:nvSpPr>
        <p:spPr>
          <a:xfrm>
            <a:off x="1007206" y="1935971"/>
            <a:ext cx="5265672" cy="646331"/>
          </a:xfrm>
          <a:prstGeom prst="rect">
            <a:avLst/>
          </a:prstGeom>
          <a:noFill/>
        </p:spPr>
        <p:txBody>
          <a:bodyPr wrap="none" rtlCol="0">
            <a:spAutoFit/>
          </a:bodyPr>
          <a:lstStyle/>
          <a:p>
            <a:pPr algn="r"/>
            <a:r>
              <a:rPr lang="en-US" sz="3600" dirty="0">
                <a:sym typeface="Wingdings" panose="05000000000000000000" pitchFamily="2" charset="2"/>
              </a:rPr>
              <a:t></a:t>
            </a:r>
            <a:r>
              <a:rPr lang="en-US" dirty="0">
                <a:sym typeface="Wingdings" panose="05000000000000000000" pitchFamily="2" charset="2"/>
              </a:rPr>
              <a:t> </a:t>
            </a:r>
            <a:r>
              <a:rPr lang="en-US" dirty="0"/>
              <a:t>rdam:P30363 has creator person of manifestation</a:t>
            </a:r>
            <a:endParaRPr lang="en-GB" dirty="0"/>
          </a:p>
        </p:txBody>
      </p:sp>
      <p:sp>
        <p:nvSpPr>
          <p:cNvPr id="4" name="TextBox 3">
            <a:extLst>
              <a:ext uri="{FF2B5EF4-FFF2-40B4-BE49-F238E27FC236}">
                <a16:creationId xmlns:a16="http://schemas.microsoft.com/office/drawing/2014/main" id="{CBF1E491-7589-46D6-B041-0FA2F6BB9D7F}"/>
              </a:ext>
            </a:extLst>
          </p:cNvPr>
          <p:cNvSpPr txBox="1"/>
          <p:nvPr/>
        </p:nvSpPr>
        <p:spPr>
          <a:xfrm>
            <a:off x="1007206" y="1490805"/>
            <a:ext cx="2374240" cy="369332"/>
          </a:xfrm>
          <a:prstGeom prst="rect">
            <a:avLst/>
          </a:prstGeom>
          <a:noFill/>
        </p:spPr>
        <p:txBody>
          <a:bodyPr wrap="none" rtlCol="0">
            <a:spAutoFit/>
          </a:bodyPr>
          <a:lstStyle/>
          <a:p>
            <a:pPr algn="r"/>
            <a:r>
              <a:rPr lang="en-US" dirty="0"/>
              <a:t>LRM-R7 was created by</a:t>
            </a:r>
            <a:endParaRPr lang="en-GB" dirty="0"/>
          </a:p>
        </p:txBody>
      </p:sp>
      <p:sp>
        <p:nvSpPr>
          <p:cNvPr id="5" name="TextBox 4">
            <a:extLst>
              <a:ext uri="{FF2B5EF4-FFF2-40B4-BE49-F238E27FC236}">
                <a16:creationId xmlns:a16="http://schemas.microsoft.com/office/drawing/2014/main" id="{2AB2F65E-43D2-4F76-BE74-E533B03767EB}"/>
              </a:ext>
            </a:extLst>
          </p:cNvPr>
          <p:cNvSpPr txBox="1"/>
          <p:nvPr/>
        </p:nvSpPr>
        <p:spPr>
          <a:xfrm>
            <a:off x="1470036" y="2658136"/>
            <a:ext cx="6663940" cy="646331"/>
          </a:xfrm>
          <a:prstGeom prst="rect">
            <a:avLst/>
          </a:prstGeom>
          <a:noFill/>
        </p:spPr>
        <p:txBody>
          <a:bodyPr wrap="none" rtlCol="0">
            <a:spAutoFit/>
          </a:bodyPr>
          <a:lstStyle/>
          <a:p>
            <a:pPr algn="r"/>
            <a:r>
              <a:rPr lang="en-US" sz="3600" dirty="0">
                <a:sym typeface="Wingdings" panose="05000000000000000000" pitchFamily="2" charset="2"/>
              </a:rPr>
              <a:t></a:t>
            </a:r>
            <a:r>
              <a:rPr lang="en-US" dirty="0">
                <a:sym typeface="Wingdings" panose="05000000000000000000" pitchFamily="2" charset="2"/>
              </a:rPr>
              <a:t> </a:t>
            </a:r>
            <a:r>
              <a:rPr lang="en-US" dirty="0"/>
              <a:t>rdam:P30360 has producer person of unpublished manifestation</a:t>
            </a:r>
            <a:endParaRPr lang="en-GB" dirty="0"/>
          </a:p>
        </p:txBody>
      </p:sp>
      <p:sp>
        <p:nvSpPr>
          <p:cNvPr id="6" name="TextBox 5">
            <a:extLst>
              <a:ext uri="{FF2B5EF4-FFF2-40B4-BE49-F238E27FC236}">
                <a16:creationId xmlns:a16="http://schemas.microsoft.com/office/drawing/2014/main" id="{614FF24B-1763-4400-91AB-A6128D49A5D7}"/>
              </a:ext>
            </a:extLst>
          </p:cNvPr>
          <p:cNvSpPr txBox="1"/>
          <p:nvPr/>
        </p:nvSpPr>
        <p:spPr>
          <a:xfrm>
            <a:off x="1470036" y="3380301"/>
            <a:ext cx="3877280" cy="646331"/>
          </a:xfrm>
          <a:prstGeom prst="rect">
            <a:avLst/>
          </a:prstGeom>
          <a:noFill/>
        </p:spPr>
        <p:txBody>
          <a:bodyPr wrap="none" rtlCol="0">
            <a:spAutoFit/>
          </a:bodyPr>
          <a:lstStyle/>
          <a:p>
            <a:pPr algn="r"/>
            <a:r>
              <a:rPr lang="en-US" sz="3600" dirty="0">
                <a:sym typeface="Wingdings" panose="05000000000000000000" pitchFamily="2" charset="2"/>
              </a:rPr>
              <a:t></a:t>
            </a:r>
            <a:r>
              <a:rPr lang="en-US" dirty="0">
                <a:sym typeface="Wingdings" panose="05000000000000000000" pitchFamily="2" charset="2"/>
              </a:rPr>
              <a:t> </a:t>
            </a:r>
            <a:r>
              <a:rPr lang="en-US" dirty="0"/>
              <a:t>rdam:P30362 has publisher person</a:t>
            </a:r>
            <a:endParaRPr lang="en-GB" dirty="0"/>
          </a:p>
        </p:txBody>
      </p:sp>
      <p:sp>
        <p:nvSpPr>
          <p:cNvPr id="7" name="TextBox 6">
            <a:extLst>
              <a:ext uri="{FF2B5EF4-FFF2-40B4-BE49-F238E27FC236}">
                <a16:creationId xmlns:a16="http://schemas.microsoft.com/office/drawing/2014/main" id="{E677BC5E-09B9-4A55-9BCD-C4B8D528102E}"/>
              </a:ext>
            </a:extLst>
          </p:cNvPr>
          <p:cNvSpPr txBox="1"/>
          <p:nvPr/>
        </p:nvSpPr>
        <p:spPr>
          <a:xfrm>
            <a:off x="1936144" y="4102466"/>
            <a:ext cx="4115037" cy="646331"/>
          </a:xfrm>
          <a:prstGeom prst="rect">
            <a:avLst/>
          </a:prstGeom>
          <a:noFill/>
        </p:spPr>
        <p:txBody>
          <a:bodyPr wrap="none" rtlCol="0">
            <a:spAutoFit/>
          </a:bodyPr>
          <a:lstStyle/>
          <a:p>
            <a:pPr algn="r"/>
            <a:r>
              <a:rPr lang="en-US" sz="3600" dirty="0">
                <a:sym typeface="Wingdings" panose="05000000000000000000" pitchFamily="2" charset="2"/>
              </a:rPr>
              <a:t></a:t>
            </a:r>
            <a:r>
              <a:rPr lang="en-US" dirty="0">
                <a:sym typeface="Wingdings" panose="05000000000000000000" pitchFamily="2" charset="2"/>
              </a:rPr>
              <a:t> </a:t>
            </a:r>
            <a:r>
              <a:rPr lang="en-US" dirty="0"/>
              <a:t>rdam:P30347 has broadcaster person</a:t>
            </a:r>
            <a:endParaRPr lang="en-GB" dirty="0"/>
          </a:p>
        </p:txBody>
      </p:sp>
      <p:sp>
        <p:nvSpPr>
          <p:cNvPr id="8" name="TextBox 7">
            <a:extLst>
              <a:ext uri="{FF2B5EF4-FFF2-40B4-BE49-F238E27FC236}">
                <a16:creationId xmlns:a16="http://schemas.microsoft.com/office/drawing/2014/main" id="{EC41DA3E-D27E-4BC9-A632-3F487C0881BA}"/>
              </a:ext>
            </a:extLst>
          </p:cNvPr>
          <p:cNvSpPr txBox="1"/>
          <p:nvPr/>
        </p:nvSpPr>
        <p:spPr>
          <a:xfrm>
            <a:off x="2443522" y="4824631"/>
            <a:ext cx="2937279" cy="646331"/>
          </a:xfrm>
          <a:prstGeom prst="rect">
            <a:avLst/>
          </a:prstGeom>
          <a:noFill/>
        </p:spPr>
        <p:txBody>
          <a:bodyPr wrap="none" rtlCol="0">
            <a:spAutoFit/>
          </a:bodyPr>
          <a:lstStyle/>
          <a:p>
            <a:pPr algn="r"/>
            <a:r>
              <a:rPr lang="en-US" sz="3600" dirty="0">
                <a:sym typeface="Wingdings" panose="05000000000000000000" pitchFamily="2" charset="2"/>
              </a:rPr>
              <a:t></a:t>
            </a:r>
            <a:r>
              <a:rPr lang="en-US" dirty="0"/>
              <a:t>??? has podcaster person</a:t>
            </a:r>
            <a:endParaRPr lang="en-GB" dirty="0"/>
          </a:p>
        </p:txBody>
      </p:sp>
      <p:sp>
        <p:nvSpPr>
          <p:cNvPr id="12" name="TextBox 11">
            <a:extLst>
              <a:ext uri="{FF2B5EF4-FFF2-40B4-BE49-F238E27FC236}">
                <a16:creationId xmlns:a16="http://schemas.microsoft.com/office/drawing/2014/main" id="{E033FB67-8825-4C85-A4AF-A444E0655CAB}"/>
              </a:ext>
            </a:extLst>
          </p:cNvPr>
          <p:cNvSpPr txBox="1"/>
          <p:nvPr/>
        </p:nvSpPr>
        <p:spPr>
          <a:xfrm>
            <a:off x="311281" y="5874540"/>
            <a:ext cx="2495721" cy="646331"/>
          </a:xfrm>
          <a:prstGeom prst="rect">
            <a:avLst/>
          </a:prstGeom>
          <a:solidFill>
            <a:schemeClr val="accent1">
              <a:lumMod val="20000"/>
              <a:lumOff val="80000"/>
            </a:schemeClr>
          </a:solidFill>
          <a:ln>
            <a:solidFill>
              <a:schemeClr val="tx1"/>
            </a:solidFill>
          </a:ln>
        </p:spPr>
        <p:txBody>
          <a:bodyPr wrap="square" rtlCol="0">
            <a:spAutoFit/>
          </a:bodyPr>
          <a:lstStyle/>
          <a:p>
            <a:r>
              <a:rPr lang="en-US" sz="3600" dirty="0">
                <a:sym typeface="Wingdings" panose="05000000000000000000" pitchFamily="2" charset="2"/>
              </a:rPr>
              <a:t></a:t>
            </a:r>
            <a:r>
              <a:rPr lang="en-US" sz="1800" dirty="0">
                <a:sym typeface="Wingdings" panose="05000000000000000000" pitchFamily="2" charset="2"/>
              </a:rPr>
              <a:t> </a:t>
            </a:r>
            <a:r>
              <a:rPr lang="en-US" sz="1800" dirty="0" err="1">
                <a:sym typeface="Wingdings" panose="05000000000000000000" pitchFamily="2" charset="2"/>
              </a:rPr>
              <a:t>rdfs:subpropertyOf</a:t>
            </a:r>
            <a:endParaRPr lang="en-GB" dirty="0"/>
          </a:p>
        </p:txBody>
      </p:sp>
    </p:spTree>
    <p:extLst>
      <p:ext uri="{BB962C8B-B14F-4D97-AF65-F5344CB8AC3E}">
        <p14:creationId xmlns:p14="http://schemas.microsoft.com/office/powerpoint/2010/main" val="2114241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10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D7A1021F-7A20-4AEE-B13C-EAA48D23EA02}"/>
              </a:ext>
            </a:extLst>
          </p:cNvPr>
          <p:cNvSpPr txBox="1"/>
          <p:nvPr/>
        </p:nvSpPr>
        <p:spPr>
          <a:xfrm>
            <a:off x="311281" y="263118"/>
            <a:ext cx="5947975" cy="646331"/>
          </a:xfrm>
          <a:prstGeom prst="rect">
            <a:avLst/>
          </a:prstGeom>
          <a:noFill/>
        </p:spPr>
        <p:txBody>
          <a:bodyPr wrap="none" rtlCol="0">
            <a:spAutoFit/>
          </a:bodyPr>
          <a:lstStyle/>
          <a:p>
            <a:r>
              <a:rPr lang="en-US" sz="3600" dirty="0"/>
              <a:t>Shortcut relationship elements</a:t>
            </a:r>
            <a:endParaRPr lang="en-GB" sz="3600" dirty="0"/>
          </a:p>
        </p:txBody>
      </p:sp>
      <p:sp>
        <p:nvSpPr>
          <p:cNvPr id="20" name="TextBox 19">
            <a:extLst>
              <a:ext uri="{FF2B5EF4-FFF2-40B4-BE49-F238E27FC236}">
                <a16:creationId xmlns:a16="http://schemas.microsoft.com/office/drawing/2014/main" id="{073A095A-236A-455B-883D-EADB5D961A09}"/>
              </a:ext>
            </a:extLst>
          </p:cNvPr>
          <p:cNvSpPr txBox="1"/>
          <p:nvPr/>
        </p:nvSpPr>
        <p:spPr>
          <a:xfrm>
            <a:off x="2615910" y="3918719"/>
            <a:ext cx="4288418" cy="1200329"/>
          </a:xfrm>
          <a:prstGeom prst="rect">
            <a:avLst/>
          </a:prstGeom>
          <a:noFill/>
        </p:spPr>
        <p:txBody>
          <a:bodyPr wrap="none" rtlCol="0">
            <a:spAutoFit/>
          </a:bodyPr>
          <a:lstStyle/>
          <a:p>
            <a:r>
              <a:rPr lang="en-US" sz="2400" dirty="0"/>
              <a:t>Entities B and C are not recorded</a:t>
            </a:r>
          </a:p>
          <a:p>
            <a:pPr marL="342900" indent="-342900">
              <a:buFont typeface="Wingdings" panose="05000000000000000000" pitchFamily="2" charset="2"/>
              <a:buChar char="þ"/>
            </a:pPr>
            <a:r>
              <a:rPr lang="en-US" sz="2400" dirty="0">
                <a:sym typeface="Wingdings" panose="05000000000000000000" pitchFamily="2" charset="2"/>
              </a:rPr>
              <a:t>Simplifies the model/ontology</a:t>
            </a:r>
          </a:p>
          <a:p>
            <a:r>
              <a:rPr lang="en-GB" sz="2400" dirty="0">
                <a:sym typeface="Wingdings" panose="05000000000000000000" pitchFamily="2" charset="2"/>
              </a:rPr>
              <a:t> Dumbs-down the metadata</a:t>
            </a:r>
            <a:endParaRPr lang="en-GB" sz="2400" dirty="0"/>
          </a:p>
        </p:txBody>
      </p:sp>
      <p:sp>
        <p:nvSpPr>
          <p:cNvPr id="21" name="TextBox 20">
            <a:extLst>
              <a:ext uri="{FF2B5EF4-FFF2-40B4-BE49-F238E27FC236}">
                <a16:creationId xmlns:a16="http://schemas.microsoft.com/office/drawing/2014/main" id="{F1AD0695-2E62-41CC-9BBA-FC62592BED35}"/>
              </a:ext>
            </a:extLst>
          </p:cNvPr>
          <p:cNvSpPr txBox="1"/>
          <p:nvPr/>
        </p:nvSpPr>
        <p:spPr>
          <a:xfrm>
            <a:off x="846950" y="1275063"/>
            <a:ext cx="7304829" cy="830997"/>
          </a:xfrm>
          <a:prstGeom prst="rect">
            <a:avLst/>
          </a:prstGeom>
          <a:noFill/>
        </p:spPr>
        <p:txBody>
          <a:bodyPr wrap="square" rtlCol="0">
            <a:spAutoFit/>
          </a:bodyPr>
          <a:lstStyle/>
          <a:p>
            <a:r>
              <a:rPr lang="en-US" sz="2400" dirty="0"/>
              <a:t>A shortcut element directly relates two entities that are already related via one or more intermediate entities</a:t>
            </a:r>
            <a:endParaRPr lang="en-GB" sz="2400" dirty="0"/>
          </a:p>
        </p:txBody>
      </p:sp>
      <p:sp>
        <p:nvSpPr>
          <p:cNvPr id="23" name="TextBox 22">
            <a:extLst>
              <a:ext uri="{FF2B5EF4-FFF2-40B4-BE49-F238E27FC236}">
                <a16:creationId xmlns:a16="http://schemas.microsoft.com/office/drawing/2014/main" id="{40CDE059-0448-4867-AB2A-23A0991045FF}"/>
              </a:ext>
            </a:extLst>
          </p:cNvPr>
          <p:cNvSpPr txBox="1"/>
          <p:nvPr/>
        </p:nvSpPr>
        <p:spPr>
          <a:xfrm>
            <a:off x="1188405" y="2655336"/>
            <a:ext cx="1172146" cy="476071"/>
          </a:xfrm>
          <a:prstGeom prst="ellipse">
            <a:avLst/>
          </a:prstGeom>
          <a:noFill/>
          <a:ln w="19050">
            <a:solidFill>
              <a:schemeClr val="tx1"/>
            </a:solidFill>
          </a:ln>
        </p:spPr>
        <p:txBody>
          <a:bodyPr wrap="none" rtlCol="0">
            <a:spAutoFit/>
          </a:bodyPr>
          <a:lstStyle/>
          <a:p>
            <a:pPr algn="ctr"/>
            <a:r>
              <a:rPr lang="en-US" sz="1600" dirty="0"/>
              <a:t>Entity A</a:t>
            </a:r>
            <a:endParaRPr lang="en-GB" sz="1600" dirty="0"/>
          </a:p>
        </p:txBody>
      </p:sp>
      <p:cxnSp>
        <p:nvCxnSpPr>
          <p:cNvPr id="24" name="Connector: Curved 23">
            <a:extLst>
              <a:ext uri="{FF2B5EF4-FFF2-40B4-BE49-F238E27FC236}">
                <a16:creationId xmlns:a16="http://schemas.microsoft.com/office/drawing/2014/main" id="{C909C41B-BFF6-47EF-8611-D824D120B435}"/>
              </a:ext>
            </a:extLst>
          </p:cNvPr>
          <p:cNvCxnSpPr>
            <a:cxnSpLocks/>
            <a:stCxn id="23" idx="4"/>
            <a:endCxn id="27" idx="4"/>
          </p:cNvCxnSpPr>
          <p:nvPr/>
        </p:nvCxnSpPr>
        <p:spPr>
          <a:xfrm rot="16200000" flipH="1">
            <a:off x="4456082" y="449803"/>
            <a:ext cx="12700" cy="5363208"/>
          </a:xfrm>
          <a:prstGeom prst="curvedConnector3">
            <a:avLst>
              <a:gd name="adj1" fmla="val 180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819CB299-3012-454E-A60E-26B934FC2E88}"/>
              </a:ext>
            </a:extLst>
          </p:cNvPr>
          <p:cNvSpPr txBox="1"/>
          <p:nvPr/>
        </p:nvSpPr>
        <p:spPr>
          <a:xfrm>
            <a:off x="2974262" y="2655336"/>
            <a:ext cx="1172146" cy="476071"/>
          </a:xfrm>
          <a:prstGeom prst="ellipse">
            <a:avLst/>
          </a:prstGeom>
          <a:noFill/>
          <a:ln w="19050">
            <a:solidFill>
              <a:schemeClr val="tx1"/>
            </a:solidFill>
          </a:ln>
        </p:spPr>
        <p:txBody>
          <a:bodyPr wrap="none" rtlCol="0">
            <a:spAutoFit/>
          </a:bodyPr>
          <a:lstStyle/>
          <a:p>
            <a:pPr algn="ctr"/>
            <a:r>
              <a:rPr lang="en-US" sz="1600" dirty="0"/>
              <a:t>Entity B</a:t>
            </a:r>
            <a:endParaRPr lang="en-GB" sz="1600" dirty="0"/>
          </a:p>
        </p:txBody>
      </p:sp>
      <p:sp>
        <p:nvSpPr>
          <p:cNvPr id="26" name="TextBox 25">
            <a:extLst>
              <a:ext uri="{FF2B5EF4-FFF2-40B4-BE49-F238E27FC236}">
                <a16:creationId xmlns:a16="http://schemas.microsoft.com/office/drawing/2014/main" id="{A206EF1A-9FDC-4C9C-B84C-3188EB0D9B9F}"/>
              </a:ext>
            </a:extLst>
          </p:cNvPr>
          <p:cNvSpPr txBox="1"/>
          <p:nvPr/>
        </p:nvSpPr>
        <p:spPr>
          <a:xfrm>
            <a:off x="4760119" y="2655336"/>
            <a:ext cx="1172146" cy="476071"/>
          </a:xfrm>
          <a:prstGeom prst="ellipse">
            <a:avLst/>
          </a:prstGeom>
          <a:noFill/>
          <a:ln w="19050">
            <a:solidFill>
              <a:schemeClr val="tx1"/>
            </a:solidFill>
          </a:ln>
        </p:spPr>
        <p:txBody>
          <a:bodyPr wrap="none" rtlCol="0">
            <a:spAutoFit/>
          </a:bodyPr>
          <a:lstStyle/>
          <a:p>
            <a:pPr algn="ctr"/>
            <a:r>
              <a:rPr lang="en-US" sz="1600" dirty="0"/>
              <a:t>Entity C</a:t>
            </a:r>
            <a:endParaRPr lang="en-GB" sz="1600" dirty="0"/>
          </a:p>
        </p:txBody>
      </p:sp>
      <p:sp>
        <p:nvSpPr>
          <p:cNvPr id="27" name="TextBox 26">
            <a:extLst>
              <a:ext uri="{FF2B5EF4-FFF2-40B4-BE49-F238E27FC236}">
                <a16:creationId xmlns:a16="http://schemas.microsoft.com/office/drawing/2014/main" id="{B0B501BE-C8D4-4B91-9DAC-E8BB5E452254}"/>
              </a:ext>
            </a:extLst>
          </p:cNvPr>
          <p:cNvSpPr txBox="1"/>
          <p:nvPr/>
        </p:nvSpPr>
        <p:spPr>
          <a:xfrm>
            <a:off x="6545977" y="2655336"/>
            <a:ext cx="1183417" cy="476071"/>
          </a:xfrm>
          <a:prstGeom prst="ellipse">
            <a:avLst/>
          </a:prstGeom>
          <a:noFill/>
          <a:ln w="19050">
            <a:solidFill>
              <a:schemeClr val="tx1"/>
            </a:solidFill>
          </a:ln>
        </p:spPr>
        <p:txBody>
          <a:bodyPr wrap="none" rtlCol="0">
            <a:spAutoFit/>
          </a:bodyPr>
          <a:lstStyle/>
          <a:p>
            <a:pPr algn="ctr"/>
            <a:r>
              <a:rPr lang="en-US" sz="1600" dirty="0"/>
              <a:t>Entity D</a:t>
            </a:r>
            <a:endParaRPr lang="en-GB" sz="1600" dirty="0"/>
          </a:p>
        </p:txBody>
      </p:sp>
      <p:cxnSp>
        <p:nvCxnSpPr>
          <p:cNvPr id="30" name="Connector: Curved 29">
            <a:extLst>
              <a:ext uri="{FF2B5EF4-FFF2-40B4-BE49-F238E27FC236}">
                <a16:creationId xmlns:a16="http://schemas.microsoft.com/office/drawing/2014/main" id="{FE414B11-9492-43C4-A818-397A2CDE85A2}"/>
              </a:ext>
            </a:extLst>
          </p:cNvPr>
          <p:cNvCxnSpPr>
            <a:cxnSpLocks/>
            <a:stCxn id="23" idx="6"/>
            <a:endCxn id="25" idx="2"/>
          </p:cNvCxnSpPr>
          <p:nvPr/>
        </p:nvCxnSpPr>
        <p:spPr>
          <a:xfrm>
            <a:off x="2360551" y="2893372"/>
            <a:ext cx="613711" cy="12700"/>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3" name="Connector: Curved 32">
            <a:extLst>
              <a:ext uri="{FF2B5EF4-FFF2-40B4-BE49-F238E27FC236}">
                <a16:creationId xmlns:a16="http://schemas.microsoft.com/office/drawing/2014/main" id="{BD6825C2-5F0C-4F3E-ADAC-0FF6E636C380}"/>
              </a:ext>
            </a:extLst>
          </p:cNvPr>
          <p:cNvCxnSpPr>
            <a:cxnSpLocks/>
            <a:stCxn id="25" idx="6"/>
            <a:endCxn id="26" idx="2"/>
          </p:cNvCxnSpPr>
          <p:nvPr/>
        </p:nvCxnSpPr>
        <p:spPr>
          <a:xfrm>
            <a:off x="4146408" y="2893372"/>
            <a:ext cx="613711" cy="12700"/>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6" name="Connector: Curved 35">
            <a:extLst>
              <a:ext uri="{FF2B5EF4-FFF2-40B4-BE49-F238E27FC236}">
                <a16:creationId xmlns:a16="http://schemas.microsoft.com/office/drawing/2014/main" id="{6F5B9C99-13F8-416C-B7E5-32E128190977}"/>
              </a:ext>
            </a:extLst>
          </p:cNvPr>
          <p:cNvCxnSpPr>
            <a:cxnSpLocks/>
            <a:stCxn id="26" idx="6"/>
            <a:endCxn id="27" idx="2"/>
          </p:cNvCxnSpPr>
          <p:nvPr/>
        </p:nvCxnSpPr>
        <p:spPr>
          <a:xfrm>
            <a:off x="5932265" y="2893372"/>
            <a:ext cx="613712" cy="12700"/>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41442DC3-CC89-45F8-9F03-957A07606F0A}"/>
              </a:ext>
            </a:extLst>
          </p:cNvPr>
          <p:cNvSpPr txBox="1"/>
          <p:nvPr/>
        </p:nvSpPr>
        <p:spPr>
          <a:xfrm>
            <a:off x="6175116" y="3288510"/>
            <a:ext cx="968920" cy="369332"/>
          </a:xfrm>
          <a:prstGeom prst="rect">
            <a:avLst/>
          </a:prstGeom>
          <a:noFill/>
        </p:spPr>
        <p:txBody>
          <a:bodyPr wrap="none" rtlCol="0">
            <a:spAutoFit/>
          </a:bodyPr>
          <a:lstStyle/>
          <a:p>
            <a:pPr algn="ctr"/>
            <a:r>
              <a:rPr lang="en-US" dirty="0"/>
              <a:t>shortcut</a:t>
            </a:r>
            <a:endParaRPr lang="en-GB" dirty="0"/>
          </a:p>
        </p:txBody>
      </p:sp>
      <p:sp>
        <p:nvSpPr>
          <p:cNvPr id="42" name="TextBox 41">
            <a:extLst>
              <a:ext uri="{FF2B5EF4-FFF2-40B4-BE49-F238E27FC236}">
                <a16:creationId xmlns:a16="http://schemas.microsoft.com/office/drawing/2014/main" id="{EC9E40EA-3AF5-4FDC-B852-84F5F6F2F548}"/>
              </a:ext>
            </a:extLst>
          </p:cNvPr>
          <p:cNvSpPr txBox="1"/>
          <p:nvPr/>
        </p:nvSpPr>
        <p:spPr>
          <a:xfrm>
            <a:off x="1107704" y="5484510"/>
            <a:ext cx="7304829" cy="830997"/>
          </a:xfrm>
          <a:prstGeom prst="rect">
            <a:avLst/>
          </a:prstGeom>
          <a:noFill/>
        </p:spPr>
        <p:txBody>
          <a:bodyPr wrap="square" rtlCol="0">
            <a:spAutoFit/>
          </a:bodyPr>
          <a:lstStyle/>
          <a:p>
            <a:r>
              <a:rPr lang="en-US" sz="2400" dirty="0"/>
              <a:t>Useful for aligning legacy relationship elements with new ontology</a:t>
            </a:r>
            <a:endParaRPr lang="en-GB" sz="2400" dirty="0"/>
          </a:p>
        </p:txBody>
      </p:sp>
    </p:spTree>
    <p:extLst>
      <p:ext uri="{BB962C8B-B14F-4D97-AF65-F5344CB8AC3E}">
        <p14:creationId xmlns:p14="http://schemas.microsoft.com/office/powerpoint/2010/main" val="2118928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1000"/>
                                        <p:tgtEl>
                                          <p:spTgt spid="23"/>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30"/>
                                        </p:tgtEl>
                                        <p:attrNameLst>
                                          <p:attrName>style.visibility</p:attrName>
                                        </p:attrNameLst>
                                      </p:cBhvr>
                                      <p:to>
                                        <p:strVal val="visible"/>
                                      </p:to>
                                    </p:set>
                                    <p:animEffect transition="in" filter="fade">
                                      <p:cBhvr>
                                        <p:cTn id="11" dur="1000"/>
                                        <p:tgtEl>
                                          <p:spTgt spid="30"/>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1000"/>
                                        <p:tgtEl>
                                          <p:spTgt spid="25"/>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fade">
                                      <p:cBhvr>
                                        <p:cTn id="19" dur="1000"/>
                                        <p:tgtEl>
                                          <p:spTgt spid="33"/>
                                        </p:tgtEl>
                                      </p:cBhvr>
                                    </p:animEffect>
                                  </p:childTnLst>
                                </p:cTn>
                              </p:par>
                            </p:childTnLst>
                          </p:cTn>
                        </p:par>
                        <p:par>
                          <p:cTn id="20" fill="hold">
                            <p:stCondLst>
                              <p:cond delay="4000"/>
                            </p:stCondLst>
                            <p:childTnLst>
                              <p:par>
                                <p:cTn id="21" presetID="10" presetClass="entr" presetSubtype="0" fill="hold" grpId="0" nodeType="after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fade">
                                      <p:cBhvr>
                                        <p:cTn id="23" dur="1000"/>
                                        <p:tgtEl>
                                          <p:spTgt spid="26"/>
                                        </p:tgtEl>
                                      </p:cBhvr>
                                    </p:animEffect>
                                  </p:childTnLst>
                                </p:cTn>
                              </p:par>
                            </p:childTnLst>
                          </p:cTn>
                        </p:par>
                        <p:par>
                          <p:cTn id="24" fill="hold">
                            <p:stCondLst>
                              <p:cond delay="5000"/>
                            </p:stCondLst>
                            <p:childTnLst>
                              <p:par>
                                <p:cTn id="25" presetID="10" presetClass="entr" presetSubtype="0" fill="hold" nodeType="afterEffect">
                                  <p:stCondLst>
                                    <p:cond delay="0"/>
                                  </p:stCondLst>
                                  <p:childTnLst>
                                    <p:set>
                                      <p:cBhvr>
                                        <p:cTn id="26" dur="1" fill="hold">
                                          <p:stCondLst>
                                            <p:cond delay="0"/>
                                          </p:stCondLst>
                                        </p:cTn>
                                        <p:tgtEl>
                                          <p:spTgt spid="36"/>
                                        </p:tgtEl>
                                        <p:attrNameLst>
                                          <p:attrName>style.visibility</p:attrName>
                                        </p:attrNameLst>
                                      </p:cBhvr>
                                      <p:to>
                                        <p:strVal val="visible"/>
                                      </p:to>
                                    </p:set>
                                    <p:animEffect transition="in" filter="fade">
                                      <p:cBhvr>
                                        <p:cTn id="27" dur="1000"/>
                                        <p:tgtEl>
                                          <p:spTgt spid="36"/>
                                        </p:tgtEl>
                                      </p:cBhvr>
                                    </p:animEffect>
                                  </p:childTnLst>
                                </p:cTn>
                              </p:par>
                            </p:childTnLst>
                          </p:cTn>
                        </p:par>
                        <p:par>
                          <p:cTn id="28" fill="hold">
                            <p:stCondLst>
                              <p:cond delay="6000"/>
                            </p:stCondLst>
                            <p:childTnLst>
                              <p:par>
                                <p:cTn id="29" presetID="10" presetClass="entr" presetSubtype="0" fill="hold" grpId="0" nodeType="after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fade">
                                      <p:cBhvr>
                                        <p:cTn id="31" dur="1000"/>
                                        <p:tgtEl>
                                          <p:spTgt spid="27"/>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24"/>
                                        </p:tgtEl>
                                        <p:attrNameLst>
                                          <p:attrName>style.visibility</p:attrName>
                                        </p:attrNameLst>
                                      </p:cBhvr>
                                      <p:to>
                                        <p:strVal val="visible"/>
                                      </p:to>
                                    </p:set>
                                    <p:animEffect transition="in" filter="fade">
                                      <p:cBhvr>
                                        <p:cTn id="36" dur="1000"/>
                                        <p:tgtEl>
                                          <p:spTgt spid="24"/>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41"/>
                                        </p:tgtEl>
                                        <p:attrNameLst>
                                          <p:attrName>style.visibility</p:attrName>
                                        </p:attrNameLst>
                                      </p:cBhvr>
                                      <p:to>
                                        <p:strVal val="visible"/>
                                      </p:to>
                                    </p:set>
                                    <p:animEffect transition="in" filter="fade">
                                      <p:cBhvr>
                                        <p:cTn id="39" dur="1000"/>
                                        <p:tgtEl>
                                          <p:spTgt spid="41"/>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20"/>
                                        </p:tgtEl>
                                        <p:attrNameLst>
                                          <p:attrName>style.visibility</p:attrName>
                                        </p:attrNameLst>
                                      </p:cBhvr>
                                      <p:to>
                                        <p:strVal val="visible"/>
                                      </p:to>
                                    </p:set>
                                    <p:animEffect transition="in" filter="fade">
                                      <p:cBhvr>
                                        <p:cTn id="44" dur="1000"/>
                                        <p:tgtEl>
                                          <p:spTgt spid="20"/>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42"/>
                                        </p:tgtEl>
                                        <p:attrNameLst>
                                          <p:attrName>style.visibility</p:attrName>
                                        </p:attrNameLst>
                                      </p:cBhvr>
                                      <p:to>
                                        <p:strVal val="visible"/>
                                      </p:to>
                                    </p:set>
                                    <p:animEffect transition="in" filter="fade">
                                      <p:cBhvr>
                                        <p:cTn id="49" dur="10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3" grpId="0" animBg="1"/>
      <p:bldP spid="25" grpId="0" animBg="1"/>
      <p:bldP spid="26" grpId="0" animBg="1"/>
      <p:bldP spid="27" grpId="0" animBg="1"/>
      <p:bldP spid="41" grpId="0"/>
      <p:bldP spid="4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03C6362-3B63-4AAC-AC23-712F1802E65F}"/>
              </a:ext>
            </a:extLst>
          </p:cNvPr>
          <p:cNvSpPr txBox="1"/>
          <p:nvPr/>
        </p:nvSpPr>
        <p:spPr>
          <a:xfrm>
            <a:off x="2908534" y="4119424"/>
            <a:ext cx="1888507" cy="822305"/>
          </a:xfrm>
          <a:prstGeom prst="ellipse">
            <a:avLst/>
          </a:prstGeom>
          <a:noFill/>
          <a:ln w="19050">
            <a:solidFill>
              <a:schemeClr val="tx1"/>
            </a:solidFill>
          </a:ln>
        </p:spPr>
        <p:txBody>
          <a:bodyPr wrap="none" rtlCol="0">
            <a:spAutoFit/>
          </a:bodyPr>
          <a:lstStyle/>
          <a:p>
            <a:pPr algn="ctr"/>
            <a:r>
              <a:rPr lang="en-US" sz="1600" dirty="0"/>
              <a:t>rdac:C10007</a:t>
            </a:r>
          </a:p>
          <a:p>
            <a:pPr algn="ctr"/>
            <a:r>
              <a:rPr lang="en-US" sz="1600" dirty="0"/>
              <a:t>Manifestation</a:t>
            </a:r>
            <a:endParaRPr lang="en-GB" sz="1600" dirty="0"/>
          </a:p>
        </p:txBody>
      </p:sp>
      <p:sp>
        <p:nvSpPr>
          <p:cNvPr id="3" name="TextBox 2">
            <a:extLst>
              <a:ext uri="{FF2B5EF4-FFF2-40B4-BE49-F238E27FC236}">
                <a16:creationId xmlns:a16="http://schemas.microsoft.com/office/drawing/2014/main" id="{1B117135-8258-4658-8A92-B909CAB642D4}"/>
              </a:ext>
            </a:extLst>
          </p:cNvPr>
          <p:cNvSpPr txBox="1"/>
          <p:nvPr/>
        </p:nvSpPr>
        <p:spPr>
          <a:xfrm>
            <a:off x="4053125" y="2826913"/>
            <a:ext cx="1729906" cy="822305"/>
          </a:xfrm>
          <a:prstGeom prst="ellipse">
            <a:avLst/>
          </a:prstGeom>
          <a:noFill/>
          <a:ln w="19050">
            <a:solidFill>
              <a:schemeClr val="tx1"/>
            </a:solidFill>
            <a:prstDash val="dash"/>
          </a:ln>
        </p:spPr>
        <p:txBody>
          <a:bodyPr wrap="none" rtlCol="0">
            <a:spAutoFit/>
          </a:bodyPr>
          <a:lstStyle/>
          <a:p>
            <a:pPr algn="ctr"/>
            <a:r>
              <a:rPr lang="en-US" sz="1600" dirty="0"/>
              <a:t>rdac:C10006</a:t>
            </a:r>
          </a:p>
          <a:p>
            <a:pPr algn="ctr"/>
            <a:r>
              <a:rPr lang="en-US" sz="1600" dirty="0"/>
              <a:t>Expression</a:t>
            </a:r>
            <a:endParaRPr lang="en-GB" sz="1600" dirty="0"/>
          </a:p>
        </p:txBody>
      </p:sp>
      <p:sp>
        <p:nvSpPr>
          <p:cNvPr id="4" name="TextBox 3">
            <a:extLst>
              <a:ext uri="{FF2B5EF4-FFF2-40B4-BE49-F238E27FC236}">
                <a16:creationId xmlns:a16="http://schemas.microsoft.com/office/drawing/2014/main" id="{C8650504-33F7-47C9-A324-4202BC99F1AC}"/>
              </a:ext>
            </a:extLst>
          </p:cNvPr>
          <p:cNvSpPr txBox="1"/>
          <p:nvPr/>
        </p:nvSpPr>
        <p:spPr>
          <a:xfrm>
            <a:off x="2987834" y="1318343"/>
            <a:ext cx="1729906" cy="822305"/>
          </a:xfrm>
          <a:prstGeom prst="ellipse">
            <a:avLst/>
          </a:prstGeom>
          <a:noFill/>
          <a:ln w="19050">
            <a:solidFill>
              <a:schemeClr val="tx1"/>
            </a:solidFill>
          </a:ln>
        </p:spPr>
        <p:txBody>
          <a:bodyPr wrap="none" rtlCol="0">
            <a:spAutoFit/>
          </a:bodyPr>
          <a:lstStyle/>
          <a:p>
            <a:pPr algn="ctr"/>
            <a:r>
              <a:rPr lang="en-US" sz="1600" dirty="0"/>
              <a:t>rdac:C10001</a:t>
            </a:r>
          </a:p>
          <a:p>
            <a:pPr algn="ctr"/>
            <a:r>
              <a:rPr lang="en-US" sz="1600" dirty="0"/>
              <a:t>Work</a:t>
            </a:r>
            <a:endParaRPr lang="en-GB" sz="1600" dirty="0"/>
          </a:p>
        </p:txBody>
      </p:sp>
      <p:cxnSp>
        <p:nvCxnSpPr>
          <p:cNvPr id="6" name="Connector: Curved 5">
            <a:extLst>
              <a:ext uri="{FF2B5EF4-FFF2-40B4-BE49-F238E27FC236}">
                <a16:creationId xmlns:a16="http://schemas.microsoft.com/office/drawing/2014/main" id="{EC850303-82CF-4CBD-A22B-4B42D0AAC9B3}"/>
              </a:ext>
            </a:extLst>
          </p:cNvPr>
          <p:cNvCxnSpPr>
            <a:cxnSpLocks/>
            <a:stCxn id="3" idx="0"/>
            <a:endCxn id="4" idx="4"/>
          </p:cNvCxnSpPr>
          <p:nvPr/>
        </p:nvCxnSpPr>
        <p:spPr>
          <a:xfrm rot="16200000" flipV="1">
            <a:off x="4042301" y="1951135"/>
            <a:ext cx="686265" cy="1065291"/>
          </a:xfrm>
          <a:prstGeom prst="curvedConnector3">
            <a:avLst>
              <a:gd name="adj1" fmla="val 50000"/>
            </a:avLst>
          </a:prstGeom>
          <a:ln w="1905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7" name="Connector: Curved 6">
            <a:extLst>
              <a:ext uri="{FF2B5EF4-FFF2-40B4-BE49-F238E27FC236}">
                <a16:creationId xmlns:a16="http://schemas.microsoft.com/office/drawing/2014/main" id="{31F1D995-345F-41BC-8D87-1E7E4AD7EC24}"/>
              </a:ext>
            </a:extLst>
          </p:cNvPr>
          <p:cNvCxnSpPr>
            <a:cxnSpLocks/>
            <a:stCxn id="2" idx="0"/>
            <a:endCxn id="4" idx="4"/>
          </p:cNvCxnSpPr>
          <p:nvPr/>
        </p:nvCxnSpPr>
        <p:spPr>
          <a:xfrm rot="16200000" flipV="1">
            <a:off x="2863400" y="3130035"/>
            <a:ext cx="1978776" cy="1"/>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 name="Connector: Curved 9">
            <a:extLst>
              <a:ext uri="{FF2B5EF4-FFF2-40B4-BE49-F238E27FC236}">
                <a16:creationId xmlns:a16="http://schemas.microsoft.com/office/drawing/2014/main" id="{2E8D4F24-9236-4BEE-96F7-40737131F8E1}"/>
              </a:ext>
            </a:extLst>
          </p:cNvPr>
          <p:cNvCxnSpPr>
            <a:cxnSpLocks/>
            <a:stCxn id="2" idx="0"/>
            <a:endCxn id="3" idx="4"/>
          </p:cNvCxnSpPr>
          <p:nvPr/>
        </p:nvCxnSpPr>
        <p:spPr>
          <a:xfrm rot="5400000" flipH="1" flipV="1">
            <a:off x="4150330" y="3351676"/>
            <a:ext cx="470206" cy="1065290"/>
          </a:xfrm>
          <a:prstGeom prst="curvedConnector3">
            <a:avLst>
              <a:gd name="adj1" fmla="val 50000"/>
            </a:avLst>
          </a:prstGeom>
          <a:ln w="1905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DAB96EF6-DD24-400D-8B55-EF39FFBE0DA6}"/>
              </a:ext>
            </a:extLst>
          </p:cNvPr>
          <p:cNvSpPr txBox="1"/>
          <p:nvPr/>
        </p:nvSpPr>
        <p:spPr>
          <a:xfrm>
            <a:off x="1712678" y="2203656"/>
            <a:ext cx="2130583" cy="646331"/>
          </a:xfrm>
          <a:prstGeom prst="rect">
            <a:avLst/>
          </a:prstGeom>
          <a:noFill/>
        </p:spPr>
        <p:txBody>
          <a:bodyPr wrap="none" rtlCol="0">
            <a:spAutoFit/>
          </a:bodyPr>
          <a:lstStyle/>
          <a:p>
            <a:pPr algn="r"/>
            <a:r>
              <a:rPr lang="en-US" dirty="0"/>
              <a:t>rdam:P30135</a:t>
            </a:r>
          </a:p>
          <a:p>
            <a:pPr algn="r"/>
            <a:r>
              <a:rPr lang="en-US" dirty="0"/>
              <a:t>has work manifested</a:t>
            </a:r>
            <a:endParaRPr lang="en-GB" dirty="0"/>
          </a:p>
        </p:txBody>
      </p:sp>
      <p:sp>
        <p:nvSpPr>
          <p:cNvPr id="16" name="TextBox 15">
            <a:extLst>
              <a:ext uri="{FF2B5EF4-FFF2-40B4-BE49-F238E27FC236}">
                <a16:creationId xmlns:a16="http://schemas.microsoft.com/office/drawing/2014/main" id="{73431B06-F389-4A95-8545-8591FC722B33}"/>
              </a:ext>
            </a:extLst>
          </p:cNvPr>
          <p:cNvSpPr txBox="1"/>
          <p:nvPr/>
        </p:nvSpPr>
        <p:spPr>
          <a:xfrm>
            <a:off x="4924430" y="2084104"/>
            <a:ext cx="2024337" cy="646331"/>
          </a:xfrm>
          <a:prstGeom prst="rect">
            <a:avLst/>
          </a:prstGeom>
          <a:noFill/>
        </p:spPr>
        <p:txBody>
          <a:bodyPr wrap="none" rtlCol="0">
            <a:spAutoFit/>
          </a:bodyPr>
          <a:lstStyle/>
          <a:p>
            <a:r>
              <a:rPr lang="en-US" dirty="0"/>
              <a:t>rdae:P20231</a:t>
            </a:r>
          </a:p>
          <a:p>
            <a:r>
              <a:rPr lang="en-US" dirty="0"/>
              <a:t>has work expressed</a:t>
            </a:r>
            <a:endParaRPr lang="en-GB" dirty="0"/>
          </a:p>
        </p:txBody>
      </p:sp>
      <p:sp>
        <p:nvSpPr>
          <p:cNvPr id="17" name="TextBox 16">
            <a:extLst>
              <a:ext uri="{FF2B5EF4-FFF2-40B4-BE49-F238E27FC236}">
                <a16:creationId xmlns:a16="http://schemas.microsoft.com/office/drawing/2014/main" id="{1A03C1AA-FF1F-4A91-9586-F213BDFFFEF2}"/>
              </a:ext>
            </a:extLst>
          </p:cNvPr>
          <p:cNvSpPr txBox="1"/>
          <p:nvPr/>
        </p:nvSpPr>
        <p:spPr>
          <a:xfrm>
            <a:off x="4918078" y="3796258"/>
            <a:ext cx="2688557" cy="646331"/>
          </a:xfrm>
          <a:prstGeom prst="rect">
            <a:avLst/>
          </a:prstGeom>
          <a:noFill/>
        </p:spPr>
        <p:txBody>
          <a:bodyPr wrap="none" rtlCol="0">
            <a:spAutoFit/>
          </a:bodyPr>
          <a:lstStyle/>
          <a:p>
            <a:r>
              <a:rPr lang="en-US" dirty="0"/>
              <a:t>rdam:P30139</a:t>
            </a:r>
          </a:p>
          <a:p>
            <a:r>
              <a:rPr lang="en-US" dirty="0"/>
              <a:t>has expression manifested</a:t>
            </a:r>
            <a:endParaRPr lang="en-GB" dirty="0"/>
          </a:p>
        </p:txBody>
      </p:sp>
      <p:sp>
        <p:nvSpPr>
          <p:cNvPr id="11" name="TextBox 10">
            <a:extLst>
              <a:ext uri="{FF2B5EF4-FFF2-40B4-BE49-F238E27FC236}">
                <a16:creationId xmlns:a16="http://schemas.microsoft.com/office/drawing/2014/main" id="{D7A1021F-7A20-4AEE-B13C-EAA48D23EA02}"/>
              </a:ext>
            </a:extLst>
          </p:cNvPr>
          <p:cNvSpPr txBox="1"/>
          <p:nvPr/>
        </p:nvSpPr>
        <p:spPr>
          <a:xfrm>
            <a:off x="311281" y="263118"/>
            <a:ext cx="3467488" cy="646331"/>
          </a:xfrm>
          <a:prstGeom prst="rect">
            <a:avLst/>
          </a:prstGeom>
          <a:noFill/>
        </p:spPr>
        <p:txBody>
          <a:bodyPr wrap="none" rtlCol="0">
            <a:spAutoFit/>
          </a:bodyPr>
          <a:lstStyle/>
          <a:p>
            <a:r>
              <a:rPr lang="en-US" sz="3600" dirty="0"/>
              <a:t>Shortcut example</a:t>
            </a:r>
            <a:endParaRPr lang="en-GB" sz="3600" dirty="0"/>
          </a:p>
        </p:txBody>
      </p:sp>
      <p:sp>
        <p:nvSpPr>
          <p:cNvPr id="19" name="TextBox 18">
            <a:extLst>
              <a:ext uri="{FF2B5EF4-FFF2-40B4-BE49-F238E27FC236}">
                <a16:creationId xmlns:a16="http://schemas.microsoft.com/office/drawing/2014/main" id="{B76D56A4-BFFA-426F-A7BF-A53106B2387A}"/>
              </a:ext>
            </a:extLst>
          </p:cNvPr>
          <p:cNvSpPr txBox="1"/>
          <p:nvPr/>
        </p:nvSpPr>
        <p:spPr>
          <a:xfrm>
            <a:off x="752781" y="5411936"/>
            <a:ext cx="7638438" cy="400110"/>
          </a:xfrm>
          <a:prstGeom prst="rect">
            <a:avLst/>
          </a:prstGeom>
          <a:noFill/>
        </p:spPr>
        <p:txBody>
          <a:bodyPr wrap="none" rtlCol="0">
            <a:spAutoFit/>
          </a:bodyPr>
          <a:lstStyle/>
          <a:p>
            <a:pPr algn="ctr"/>
            <a:r>
              <a:rPr lang="en-US" sz="2000" dirty="0"/>
              <a:t>has work manifested = has expression manifested + has work expressed</a:t>
            </a:r>
            <a:endParaRPr lang="en-GB" sz="2000" dirty="0"/>
          </a:p>
        </p:txBody>
      </p:sp>
      <p:sp>
        <p:nvSpPr>
          <p:cNvPr id="20" name="TextBox 19">
            <a:extLst>
              <a:ext uri="{FF2B5EF4-FFF2-40B4-BE49-F238E27FC236}">
                <a16:creationId xmlns:a16="http://schemas.microsoft.com/office/drawing/2014/main" id="{073A095A-236A-455B-883D-EADB5D961A09}"/>
              </a:ext>
            </a:extLst>
          </p:cNvPr>
          <p:cNvSpPr txBox="1"/>
          <p:nvPr/>
        </p:nvSpPr>
        <p:spPr>
          <a:xfrm>
            <a:off x="2718730" y="5913535"/>
            <a:ext cx="3473580" cy="461665"/>
          </a:xfrm>
          <a:prstGeom prst="rect">
            <a:avLst/>
          </a:prstGeom>
          <a:noFill/>
        </p:spPr>
        <p:txBody>
          <a:bodyPr wrap="none" rtlCol="0">
            <a:spAutoFit/>
          </a:bodyPr>
          <a:lstStyle/>
          <a:p>
            <a:pPr algn="ctr"/>
            <a:r>
              <a:rPr lang="en-US" sz="2400" dirty="0"/>
              <a:t>Expression is not recorded</a:t>
            </a:r>
            <a:endParaRPr lang="en-GB" sz="2400" dirty="0"/>
          </a:p>
        </p:txBody>
      </p:sp>
    </p:spTree>
    <p:extLst>
      <p:ext uri="{BB962C8B-B14F-4D97-AF65-F5344CB8AC3E}">
        <p14:creationId xmlns:p14="http://schemas.microsoft.com/office/powerpoint/2010/main" val="2462268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1000"/>
                                        <p:tgtEl>
                                          <p:spTgt spid="7"/>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fade">
                                      <p:cBhvr>
                                        <p:cTn id="14" dur="1000"/>
                                        <p:tgtEl>
                                          <p:spTgt spid="15"/>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10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1000"/>
                                        <p:tgtEl>
                                          <p:spTgt spid="10"/>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fade">
                                      <p:cBhvr>
                                        <p:cTn id="26" dur="1000"/>
                                        <p:tgtEl>
                                          <p:spTgt spid="17"/>
                                        </p:tgtEl>
                                      </p:cBhvr>
                                    </p:animEffect>
                                  </p:childTnLst>
                                </p:cTn>
                              </p:par>
                            </p:childTnLst>
                          </p:cTn>
                        </p:par>
                        <p:par>
                          <p:cTn id="27" fill="hold">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fade">
                                      <p:cBhvr>
                                        <p:cTn id="30" dur="1000"/>
                                        <p:tgtEl>
                                          <p:spTgt spid="3"/>
                                        </p:tgtEl>
                                      </p:cBhvr>
                                    </p:animEffect>
                                  </p:childTnLst>
                                </p:cTn>
                              </p:par>
                            </p:childTnLst>
                          </p:cTn>
                        </p:par>
                        <p:par>
                          <p:cTn id="31" fill="hold">
                            <p:stCondLst>
                              <p:cond delay="2000"/>
                            </p:stCondLst>
                            <p:childTnLst>
                              <p:par>
                                <p:cTn id="32" presetID="10" presetClass="entr" presetSubtype="0" fill="hold" nodeType="after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fade">
                                      <p:cBhvr>
                                        <p:cTn id="34" dur="1000"/>
                                        <p:tgtEl>
                                          <p:spTgt spid="6"/>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1000"/>
                                        <p:tgtEl>
                                          <p:spTgt spid="16"/>
                                        </p:tgtEl>
                                      </p:cBhvr>
                                    </p:animEffect>
                                  </p:childTnLst>
                                </p:cTn>
                              </p:par>
                            </p:childTnLst>
                          </p:cTn>
                        </p:par>
                        <p:par>
                          <p:cTn id="38" fill="hold">
                            <p:stCondLst>
                              <p:cond delay="3000"/>
                            </p:stCondLst>
                            <p:childTnLst>
                              <p:par>
                                <p:cTn id="39" presetID="10" presetClass="entr" presetSubtype="0" fill="hold" grpId="0" nodeType="afterEffect">
                                  <p:stCondLst>
                                    <p:cond delay="0"/>
                                  </p:stCondLst>
                                  <p:childTnLst>
                                    <p:set>
                                      <p:cBhvr>
                                        <p:cTn id="40" dur="1" fill="hold">
                                          <p:stCondLst>
                                            <p:cond delay="0"/>
                                          </p:stCondLst>
                                        </p:cTn>
                                        <p:tgtEl>
                                          <p:spTgt spid="19"/>
                                        </p:tgtEl>
                                        <p:attrNameLst>
                                          <p:attrName>style.visibility</p:attrName>
                                        </p:attrNameLst>
                                      </p:cBhvr>
                                      <p:to>
                                        <p:strVal val="visible"/>
                                      </p:to>
                                    </p:set>
                                    <p:animEffect transition="in" filter="fade">
                                      <p:cBhvr>
                                        <p:cTn id="41" dur="1000"/>
                                        <p:tgtEl>
                                          <p:spTgt spid="19"/>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fade">
                                      <p:cBhvr>
                                        <p:cTn id="46"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5" grpId="0"/>
      <p:bldP spid="16" grpId="0"/>
      <p:bldP spid="17" grpId="0"/>
      <p:bldP spid="19" grpId="0"/>
      <p:bldP spid="20"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7263</TotalTime>
  <Words>1741</Words>
  <Application>Microsoft Office PowerPoint</Application>
  <PresentationFormat>On-screen Show (4:3)</PresentationFormat>
  <Paragraphs>264</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Wingdings</vt:lpstr>
      <vt:lpstr>Office Theme</vt:lpstr>
      <vt:lpstr>Ontology in practice: implementing the Library Reference Model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Ontology in practice: implementing the Library Reference Model</dc:title>
  <dc:creator>Gordon Dunsire</dc:creator>
  <cp:lastModifiedBy>Gordon Dunsire</cp:lastModifiedBy>
  <cp:revision>38</cp:revision>
  <dcterms:created xsi:type="dcterms:W3CDTF">2021-09-09T15:14:04Z</dcterms:created>
  <dcterms:modified xsi:type="dcterms:W3CDTF">2021-11-23T15:29:49Z</dcterms:modified>
</cp:coreProperties>
</file>