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B5B4-80CA-4661-8783-D9024F404DEE}" type="datetimeFigureOut">
              <a:rPr lang="en-GB" smtClean="0"/>
              <a:t>18/11/2014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6927B5B4-80CA-4661-8783-D9024F404DEE}" type="datetimeFigureOut">
              <a:rPr lang="en-GB" smtClean="0"/>
              <a:t>18/11/2014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6927B5B4-80CA-4661-8783-D9024F404DEE}" type="datetimeFigureOut">
              <a:rPr lang="en-GB" smtClean="0"/>
              <a:t>18/11/2014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6927B5B4-80CA-4661-8783-D9024F404DEE}" type="datetimeFigureOut">
              <a:rPr lang="en-GB" smtClean="0"/>
              <a:t>18/11/2014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6927B5B4-80CA-4661-8783-D9024F404DEE}" type="datetimeFigureOut">
              <a:rPr lang="en-GB" smtClean="0"/>
              <a:t>18/11/2014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On building universal bibliographic control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Presented to COBISS 2014</a:t>
            </a:r>
          </a:p>
          <a:p>
            <a:r>
              <a:rPr lang="en-GB" dirty="0" smtClean="0"/>
              <a:t>19-20 November 2014,</a:t>
            </a:r>
          </a:p>
          <a:p>
            <a:r>
              <a:rPr lang="en-GB" dirty="0" smtClean="0"/>
              <a:t>Maribor, Slovenia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93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2043944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885964"/>
              </p:ext>
            </p:extLst>
          </p:nvPr>
        </p:nvGraphicFramePr>
        <p:xfrm>
          <a:off x="179512" y="4796840"/>
          <a:ext cx="8784975" cy="1828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1584176"/>
                <a:gridCol w="496855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isbd:P1016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“Zagreb"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isbd:P1017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</a:t>
                      </a:r>
                      <a:r>
                        <a:rPr lang="en-GB" sz="2400" dirty="0" err="1" smtClean="0"/>
                        <a:t>Hrvatsko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knjižničarsko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društvo</a:t>
                      </a:r>
                      <a:r>
                        <a:rPr lang="en-GB" sz="2400" dirty="0" smtClean="0"/>
                        <a:t>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ex:Resource1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isbd:P1018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“2012”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19739"/>
              </p:ext>
            </p:extLst>
          </p:nvPr>
        </p:nvGraphicFramePr>
        <p:xfrm>
          <a:off x="179512" y="708680"/>
          <a:ext cx="8784975" cy="1280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1584176"/>
                <a:gridCol w="496855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ex:Resource1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isbd:P1162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 : </a:t>
                      </a:r>
                      <a:r>
                        <a:rPr lang="en-GB" sz="2400" dirty="0" err="1" smtClean="0"/>
                        <a:t>Hrvatsko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knjižničarsko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društvo</a:t>
                      </a:r>
                      <a:r>
                        <a:rPr lang="en-GB" sz="2400" dirty="0" smtClean="0"/>
                        <a:t>, 2012"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987824" y="1941695"/>
            <a:ext cx="2880320" cy="2855145"/>
            <a:chOff x="2987824" y="1941695"/>
            <a:chExt cx="2880320" cy="2855145"/>
          </a:xfrm>
        </p:grpSpPr>
        <p:sp>
          <p:nvSpPr>
            <p:cNvPr id="2" name="Rectangle 1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218615" y="2172528"/>
              <a:ext cx="2432268" cy="2561072"/>
              <a:chOff x="3218615" y="2172528"/>
              <a:chExt cx="2432268" cy="2561072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583041" y="2731121"/>
                <a:ext cx="1689886" cy="1323439"/>
              </a:xfrm>
              <a:prstGeom prst="rect">
                <a:avLst/>
              </a:prstGeom>
              <a:noFill/>
              <a:ln w="19050">
                <a:noFill/>
              </a:ln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000" b="1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La</a:t>
                </a:r>
              </a:p>
              <a:p>
                <a:pPr algn="ctr"/>
                <a:r>
                  <a:rPr lang="en-GB" sz="2000" b="1" dirty="0" err="1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m</a:t>
                </a:r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agio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</a:t>
                </a:r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ibliografiaj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skatolo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5-Point Star 2"/>
              <p:cNvSpPr/>
              <p:nvPr/>
            </p:nvSpPr>
            <p:spPr>
              <a:xfrm>
                <a:off x="5290843" y="3726435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5-Point Star 3"/>
              <p:cNvSpPr>
                <a:spLocks noChangeAspect="1"/>
              </p:cNvSpPr>
              <p:nvPr/>
            </p:nvSpPr>
            <p:spPr>
              <a:xfrm rot="10800000">
                <a:off x="3218615" y="4134804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5-Point Star 4"/>
              <p:cNvSpPr/>
              <p:nvPr/>
            </p:nvSpPr>
            <p:spPr>
              <a:xfrm rot="5400000" flipH="1">
                <a:off x="3244324" y="2943517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5-Point Star 5"/>
              <p:cNvSpPr>
                <a:spLocks noChangeAspect="1"/>
              </p:cNvSpPr>
              <p:nvPr/>
            </p:nvSpPr>
            <p:spPr>
              <a:xfrm rot="10800000" flipH="1">
                <a:off x="3880572" y="2206997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/>
              <p:nvPr/>
            </p:nvSpPr>
            <p:spPr>
              <a:xfrm flipH="1">
                <a:off x="4981233" y="2172528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895830" y="3964159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flipV="1">
                <a:off x="5290843" y="2442566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664800" y="3692330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154569" y="1941695"/>
              <a:ext cx="25142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Statement Breaker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971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2043944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987824" y="1941695"/>
            <a:ext cx="2880320" cy="2855145"/>
            <a:chOff x="2987824" y="1941695"/>
            <a:chExt cx="2880320" cy="2855145"/>
          </a:xfrm>
        </p:grpSpPr>
        <p:sp>
          <p:nvSpPr>
            <p:cNvPr id="2" name="Rectangle 1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190493" y="2335442"/>
              <a:ext cx="2488630" cy="2183643"/>
              <a:chOff x="3190493" y="2335442"/>
              <a:chExt cx="2488630" cy="2183643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744142" y="2731121"/>
                <a:ext cx="1367682" cy="1323439"/>
              </a:xfrm>
              <a:prstGeom prst="rect">
                <a:avLst/>
              </a:prstGeom>
              <a:noFill/>
              <a:ln w="19050">
                <a:noFill/>
              </a:ln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000" b="1" dirty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Y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</a:t>
                </a:r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lwch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llyfryddol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hud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5-Point Star 2"/>
              <p:cNvSpPr/>
              <p:nvPr/>
            </p:nvSpPr>
            <p:spPr>
              <a:xfrm>
                <a:off x="5319083" y="2569442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5-Point Star 3"/>
              <p:cNvSpPr>
                <a:spLocks noChangeAspect="1"/>
              </p:cNvSpPr>
              <p:nvPr/>
            </p:nvSpPr>
            <p:spPr>
              <a:xfrm rot="10800000">
                <a:off x="3190493" y="3846416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5-Point Star 4"/>
              <p:cNvSpPr/>
              <p:nvPr/>
            </p:nvSpPr>
            <p:spPr>
              <a:xfrm rot="5400000" flipH="1">
                <a:off x="5285801" y="3332154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5-Point Star 5"/>
              <p:cNvSpPr>
                <a:spLocks noChangeAspect="1"/>
              </p:cNvSpPr>
              <p:nvPr/>
            </p:nvSpPr>
            <p:spPr>
              <a:xfrm rot="10800000" flipH="1">
                <a:off x="4713878" y="2335442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/>
              <p:nvPr/>
            </p:nvSpPr>
            <p:spPr>
              <a:xfrm flipH="1">
                <a:off x="4534332" y="3936396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880371" y="240336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flipV="1">
                <a:off x="4894372" y="251880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095018" y="3769273"/>
                <a:ext cx="173721" cy="749812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488614" y="1941695"/>
              <a:ext cx="19066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Record maker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53269"/>
            <a:ext cx="2381250" cy="15906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796840"/>
            <a:ext cx="2762250" cy="165735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3267752" y="506167"/>
            <a:ext cx="26003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Soup of triples</a:t>
            </a:r>
            <a:endParaRPr lang="en-GB" sz="3200" dirty="0"/>
          </a:p>
        </p:txBody>
      </p:sp>
      <p:sp>
        <p:nvSpPr>
          <p:cNvPr id="16" name="Left Arrow 15"/>
          <p:cNvSpPr/>
          <p:nvPr/>
        </p:nvSpPr>
        <p:spPr>
          <a:xfrm>
            <a:off x="2949852" y="652360"/>
            <a:ext cx="270120" cy="2923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2987824" y="5377850"/>
            <a:ext cx="250216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/>
              <a:t>Reconstituted</a:t>
            </a:r>
          </a:p>
          <a:p>
            <a:pPr algn="r"/>
            <a:r>
              <a:rPr lang="en-GB" sz="3200" dirty="0" smtClean="0"/>
              <a:t>ingredient</a:t>
            </a:r>
            <a:endParaRPr lang="en-GB" sz="3200" dirty="0"/>
          </a:p>
        </p:txBody>
      </p:sp>
      <p:sp>
        <p:nvSpPr>
          <p:cNvPr id="25" name="Left Arrow 24"/>
          <p:cNvSpPr/>
          <p:nvPr/>
        </p:nvSpPr>
        <p:spPr>
          <a:xfrm flipH="1">
            <a:off x="5558684" y="5770265"/>
            <a:ext cx="270120" cy="2923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53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3" grpId="0"/>
      <p:bldP spid="16" grpId="0" animBg="1"/>
      <p:bldP spid="24" grpId="0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2043944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796840"/>
            <a:ext cx="2381250" cy="15906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74" y="361406"/>
            <a:ext cx="2762250" cy="165735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987824" y="1941695"/>
            <a:ext cx="2880320" cy="2855145"/>
            <a:chOff x="2987824" y="1941695"/>
            <a:chExt cx="2880320" cy="2855145"/>
          </a:xfrm>
        </p:grpSpPr>
        <p:grpSp>
          <p:nvGrpSpPr>
            <p:cNvPr id="13" name="Group 12"/>
            <p:cNvGrpSpPr/>
            <p:nvPr/>
          </p:nvGrpSpPr>
          <p:grpSpPr>
            <a:xfrm>
              <a:off x="2987824" y="1941695"/>
              <a:ext cx="2880320" cy="2855145"/>
              <a:chOff x="2987824" y="1941695"/>
              <a:chExt cx="2880320" cy="2855145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2987824" y="1988840"/>
                <a:ext cx="2880320" cy="2808000"/>
              </a:xfrm>
              <a:prstGeom prst="rect">
                <a:avLst/>
              </a:prstGeom>
              <a:solidFill>
                <a:schemeClr val="tx1"/>
              </a:solidFill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3190493" y="2352548"/>
                <a:ext cx="2578877" cy="2263309"/>
                <a:chOff x="3190493" y="2352548"/>
                <a:chExt cx="2578877" cy="2263309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3356865" y="2352548"/>
                  <a:ext cx="2142238" cy="2080584"/>
                </a:xfrm>
                <a:prstGeom prst="rect">
                  <a:avLst/>
                </a:prstGeom>
                <a:noFill/>
                <a:ln w="25400">
                  <a:gradFill>
                    <a:gsLst>
                      <a:gs pos="0">
                        <a:srgbClr val="FFFFFF"/>
                      </a:gs>
                      <a:gs pos="7001">
                        <a:srgbClr val="E6E6E6"/>
                      </a:gs>
                      <a:gs pos="32001">
                        <a:srgbClr val="7D8496"/>
                      </a:gs>
                      <a:gs pos="47000">
                        <a:srgbClr val="E6E6E6"/>
                      </a:gs>
                      <a:gs pos="85001">
                        <a:srgbClr val="7D8496"/>
                      </a:gs>
                      <a:gs pos="100000">
                        <a:srgbClr val="E6E6E6"/>
                      </a:gs>
                    </a:gsLst>
                    <a:lin ang="5400000" scaled="0"/>
                  </a:gra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" name="5-Point Star 2"/>
                <p:cNvSpPr/>
                <p:nvPr/>
              </p:nvSpPr>
              <p:spPr>
                <a:xfrm>
                  <a:off x="4767858" y="4255817"/>
                  <a:ext cx="360040" cy="36004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" name="5-Point Star 3"/>
                <p:cNvSpPr>
                  <a:spLocks noChangeAspect="1"/>
                </p:cNvSpPr>
                <p:nvPr/>
              </p:nvSpPr>
              <p:spPr>
                <a:xfrm rot="10800000">
                  <a:off x="3190493" y="3846416"/>
                  <a:ext cx="540000" cy="5400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" name="5-Point Star 4"/>
                <p:cNvSpPr/>
                <p:nvPr/>
              </p:nvSpPr>
              <p:spPr>
                <a:xfrm rot="5400000" flipH="1">
                  <a:off x="5285801" y="3332154"/>
                  <a:ext cx="360040" cy="360040"/>
                </a:xfrm>
                <a:prstGeom prst="star5">
                  <a:avLst/>
                </a:prstGeom>
                <a:solidFill>
                  <a:srgbClr val="00B0F0"/>
                </a:solidFill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5-Point Star 5"/>
                <p:cNvSpPr>
                  <a:spLocks noChangeAspect="1"/>
                </p:cNvSpPr>
                <p:nvPr/>
              </p:nvSpPr>
              <p:spPr>
                <a:xfrm rot="10800000" flipH="1">
                  <a:off x="5301370" y="2376395"/>
                  <a:ext cx="468000" cy="468000"/>
                </a:xfrm>
                <a:prstGeom prst="star5">
                  <a:avLst/>
                </a:prstGeom>
                <a:solidFill>
                  <a:srgbClr val="00B0F0"/>
                </a:solidFill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" name="5-Point Star 8"/>
                <p:cNvSpPr/>
                <p:nvPr/>
              </p:nvSpPr>
              <p:spPr>
                <a:xfrm flipH="1">
                  <a:off x="3356865" y="2445183"/>
                  <a:ext cx="360040" cy="360040"/>
                </a:xfrm>
                <a:prstGeom prst="star5">
                  <a:avLst/>
                </a:prstGeom>
                <a:solidFill>
                  <a:srgbClr val="00B0F0"/>
                </a:solidFill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5391617" y="3846416"/>
                  <a:ext cx="287506" cy="769441"/>
                </a:xfrm>
                <a:prstGeom prst="rect">
                  <a:avLst/>
                </a:prstGeom>
                <a:noFill/>
              </p:spPr>
              <p:txBody>
                <a:bodyPr wrap="none" lIns="36000" tIns="36000" rIns="36000" bIns="36000" rtlCol="0">
                  <a:spAutoFit/>
                </a:bodyPr>
                <a:lstStyle/>
                <a:p>
                  <a:r>
                    <a:rPr lang="en-GB" sz="4400" dirty="0" smtClean="0">
                      <a:solidFill>
                        <a:srgbClr val="FFFF00"/>
                      </a:solidFill>
                      <a:latin typeface="Adobe Caslon Pro Bold" pitchFamily="18" charset="0"/>
                    </a:rPr>
                    <a:t>?</a:t>
                  </a:r>
                  <a:endParaRPr lang="en-GB" sz="4400" dirty="0">
                    <a:solidFill>
                      <a:srgbClr val="FFFF00"/>
                    </a:solidFill>
                    <a:latin typeface="Adobe Caslon Pro Bold" pitchFamily="18" charset="0"/>
                  </a:endParaRP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 flipV="1">
                  <a:off x="4998295" y="2366580"/>
                  <a:ext cx="287506" cy="769441"/>
                </a:xfrm>
                <a:prstGeom prst="rect">
                  <a:avLst/>
                </a:prstGeom>
                <a:noFill/>
              </p:spPr>
              <p:txBody>
                <a:bodyPr wrap="none" lIns="36000" tIns="36000" rIns="36000" bIns="36000" rtlCol="0">
                  <a:spAutoFit/>
                </a:bodyPr>
                <a:lstStyle/>
                <a:p>
                  <a:r>
                    <a:rPr lang="en-GB" sz="4400" dirty="0" smtClean="0">
                      <a:solidFill>
                        <a:srgbClr val="FFFF00"/>
                      </a:solidFill>
                      <a:latin typeface="Adobe Caslon Pro Bold" pitchFamily="18" charset="0"/>
                    </a:rPr>
                    <a:t>?</a:t>
                  </a:r>
                  <a:endParaRPr lang="en-GB" sz="4400" dirty="0">
                    <a:solidFill>
                      <a:srgbClr val="FFFF00"/>
                    </a:solidFill>
                    <a:latin typeface="Adobe Caslon Pro Bold" pitchFamily="18" charset="0"/>
                  </a:endParaRP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3968723" y="2376395"/>
                  <a:ext cx="173721" cy="749812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0">
                  <a:spAutoFit/>
                </a:bodyPr>
                <a:lstStyle/>
                <a:p>
                  <a:r>
                    <a:rPr lang="en-GB" sz="4400" dirty="0" smtClean="0">
                      <a:solidFill>
                        <a:srgbClr val="00B0F0"/>
                      </a:solidFill>
                      <a:latin typeface="Adobe Caslon Pro Bold" pitchFamily="18" charset="0"/>
                    </a:rPr>
                    <a:t>!</a:t>
                  </a:r>
                  <a:endParaRPr lang="en-GB" sz="4400" dirty="0">
                    <a:solidFill>
                      <a:srgbClr val="00B0F0"/>
                    </a:solidFill>
                    <a:latin typeface="Adobe Caslon Pro Bold" pitchFamily="18" charset="0"/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 flipV="1">
                  <a:off x="3730493" y="3816737"/>
                  <a:ext cx="220179" cy="749812"/>
                </a:xfrm>
                <a:prstGeom prst="rect">
                  <a:avLst/>
                </a:prstGeom>
                <a:noFill/>
              </p:spPr>
              <p:txBody>
                <a:bodyPr wrap="none" lIns="36000" tIns="36000" rIns="36000" bIns="36000" rtlCol="0">
                  <a:spAutoFit/>
                </a:bodyPr>
                <a:lstStyle/>
                <a:p>
                  <a:r>
                    <a:rPr lang="en-GB" sz="4400" dirty="0" smtClean="0">
                      <a:solidFill>
                        <a:srgbClr val="FF0000"/>
                      </a:solidFill>
                      <a:latin typeface="Adobe Caslon Pro Bold" pitchFamily="18" charset="0"/>
                    </a:rPr>
                    <a:t>!</a:t>
                  </a:r>
                  <a:endParaRPr lang="en-GB" sz="4400" dirty="0">
                    <a:solidFill>
                      <a:srgbClr val="FF0000"/>
                    </a:solidFill>
                    <a:latin typeface="Adobe Caslon Pro Bold" pitchFamily="18" charset="0"/>
                  </a:endParaRPr>
                </a:p>
              </p:txBody>
            </p:sp>
          </p:grpSp>
          <p:sp>
            <p:nvSpPr>
              <p:cNvPr id="21" name="TextBox 20"/>
              <p:cNvSpPr txBox="1"/>
              <p:nvPr/>
            </p:nvSpPr>
            <p:spPr>
              <a:xfrm>
                <a:off x="3418597" y="1941695"/>
                <a:ext cx="20805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 smtClean="0">
                    <a:solidFill>
                      <a:schemeClr val="bg1"/>
                    </a:solidFill>
                  </a:rPr>
                  <a:t>Record breaker</a:t>
                </a:r>
                <a:endParaRPr lang="en-GB" sz="2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3635139" y="2855513"/>
              <a:ext cx="1585690" cy="1015663"/>
            </a:xfrm>
            <a:prstGeom prst="rect">
              <a:avLst/>
            </a:prstGeom>
            <a:noFill/>
            <a:ln w="19050">
              <a:noFill/>
            </a:ln>
            <a:effectLst>
              <a:glow rad="228600">
                <a:schemeClr val="bg1">
                  <a:lumMod val="8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0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M</a:t>
              </a:r>
              <a:r>
                <a:rPr lang="en-GB" sz="2000" b="1" dirty="0" err="1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agikoa</a:t>
              </a:r>
              <a:endParaRPr lang="en-GB" sz="2000" b="1" dirty="0">
                <a:solidFill>
                  <a:srgbClr val="FFC000"/>
                </a:solidFill>
                <a:latin typeface="Comic Sans MS" panose="030F0702030302020204" pitchFamily="66" charset="0"/>
              </a:endParaRPr>
            </a:p>
            <a:p>
              <a:pPr algn="ctr"/>
              <a:r>
                <a:rPr lang="en-GB" sz="20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k</a:t>
              </a:r>
              <a:r>
                <a:rPr lang="en-GB" sz="2000" b="1" dirty="0" err="1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utxa</a:t>
              </a:r>
              <a:endParaRPr lang="en-GB" sz="2000" b="1" dirty="0">
                <a:solidFill>
                  <a:srgbClr val="FFC000"/>
                </a:solidFill>
                <a:latin typeface="Comic Sans MS" panose="030F0702030302020204" pitchFamily="66" charset="0"/>
              </a:endParaRPr>
            </a:p>
            <a:p>
              <a:pPr algn="ctr"/>
              <a:r>
                <a:rPr lang="en-GB" sz="2000" b="1" dirty="0" err="1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bibliografia</a:t>
              </a:r>
              <a:endParaRPr lang="en-GB" sz="2000" b="1" dirty="0" smtClean="0">
                <a:solidFill>
                  <a:srgbClr val="FFC000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794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467794" y="2078958"/>
            <a:ext cx="1400349" cy="1440000"/>
            <a:chOff x="2987824" y="1988840"/>
            <a:chExt cx="2880320" cy="2808000"/>
          </a:xfrm>
        </p:grpSpPr>
        <p:sp>
          <p:nvSpPr>
            <p:cNvPr id="3" name="Rectangle 2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3190493" y="2352548"/>
              <a:ext cx="2578877" cy="2263309"/>
              <a:chOff x="3190493" y="2352548"/>
              <a:chExt cx="2578877" cy="2263309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5-Point Star 7"/>
              <p:cNvSpPr/>
              <p:nvPr/>
            </p:nvSpPr>
            <p:spPr>
              <a:xfrm>
                <a:off x="4767858" y="4255817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>
                <a:spLocks noChangeAspect="1"/>
              </p:cNvSpPr>
              <p:nvPr/>
            </p:nvSpPr>
            <p:spPr>
              <a:xfrm rot="10800000">
                <a:off x="3190493" y="3846416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5-Point Star 9"/>
              <p:cNvSpPr/>
              <p:nvPr/>
            </p:nvSpPr>
            <p:spPr>
              <a:xfrm rot="5400000" flipH="1">
                <a:off x="5285801" y="3332154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5-Point Star 10"/>
              <p:cNvSpPr>
                <a:spLocks noChangeAspect="1"/>
              </p:cNvSpPr>
              <p:nvPr/>
            </p:nvSpPr>
            <p:spPr>
              <a:xfrm rot="10800000" flipH="1">
                <a:off x="5301370" y="2376395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5-Point Star 11"/>
              <p:cNvSpPr/>
              <p:nvPr/>
            </p:nvSpPr>
            <p:spPr>
              <a:xfrm flipH="1">
                <a:off x="3356865" y="2445183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391617" y="3846416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4894372" y="251880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968723" y="2376395"/>
                <a:ext cx="173721" cy="749812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 flipV="1">
                <a:off x="3730493" y="3816737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</p:grpSp>
      <p:grpSp>
        <p:nvGrpSpPr>
          <p:cNvPr id="17" name="Group 16"/>
          <p:cNvGrpSpPr/>
          <p:nvPr/>
        </p:nvGrpSpPr>
        <p:grpSpPr>
          <a:xfrm>
            <a:off x="4603377" y="3499587"/>
            <a:ext cx="1333198" cy="1440000"/>
            <a:chOff x="2987824" y="1988840"/>
            <a:chExt cx="2880320" cy="2808000"/>
          </a:xfrm>
        </p:grpSpPr>
        <p:sp>
          <p:nvSpPr>
            <p:cNvPr id="18" name="Rectangle 17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3190493" y="2335442"/>
              <a:ext cx="2488630" cy="2183643"/>
              <a:chOff x="3190493" y="2335442"/>
              <a:chExt cx="2488630" cy="2183643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5-Point Star 22"/>
              <p:cNvSpPr/>
              <p:nvPr/>
            </p:nvSpPr>
            <p:spPr>
              <a:xfrm>
                <a:off x="5319083" y="2569442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5-Point Star 23"/>
              <p:cNvSpPr>
                <a:spLocks noChangeAspect="1"/>
              </p:cNvSpPr>
              <p:nvPr/>
            </p:nvSpPr>
            <p:spPr>
              <a:xfrm rot="10800000">
                <a:off x="3190493" y="3846416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5-Point Star 24"/>
              <p:cNvSpPr/>
              <p:nvPr/>
            </p:nvSpPr>
            <p:spPr>
              <a:xfrm rot="5400000" flipH="1">
                <a:off x="5285801" y="3332154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5-Point Star 25"/>
              <p:cNvSpPr>
                <a:spLocks noChangeAspect="1"/>
              </p:cNvSpPr>
              <p:nvPr/>
            </p:nvSpPr>
            <p:spPr>
              <a:xfrm rot="10800000" flipH="1">
                <a:off x="4713878" y="2335442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5-Point Star 26"/>
              <p:cNvSpPr/>
              <p:nvPr/>
            </p:nvSpPr>
            <p:spPr>
              <a:xfrm flipH="1">
                <a:off x="4534332" y="3936396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880371" y="240336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 flipV="1">
                <a:off x="4894372" y="251880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095018" y="3769273"/>
                <a:ext cx="173721" cy="749812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</p:grpSp>
      <p:grpSp>
        <p:nvGrpSpPr>
          <p:cNvPr id="32" name="Group 31"/>
          <p:cNvGrpSpPr/>
          <p:nvPr/>
        </p:nvGrpSpPr>
        <p:grpSpPr>
          <a:xfrm>
            <a:off x="3256753" y="2044197"/>
            <a:ext cx="1212979" cy="1440000"/>
            <a:chOff x="2987824" y="1988840"/>
            <a:chExt cx="2880320" cy="2808000"/>
          </a:xfrm>
        </p:grpSpPr>
        <p:sp>
          <p:nvSpPr>
            <p:cNvPr id="33" name="Rectangle 32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3218615" y="2172528"/>
              <a:ext cx="2432268" cy="2561072"/>
              <a:chOff x="3218615" y="2172528"/>
              <a:chExt cx="2432268" cy="2561072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5-Point Star 37"/>
              <p:cNvSpPr/>
              <p:nvPr/>
            </p:nvSpPr>
            <p:spPr>
              <a:xfrm>
                <a:off x="5290843" y="3726435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5-Point Star 38"/>
              <p:cNvSpPr>
                <a:spLocks noChangeAspect="1"/>
              </p:cNvSpPr>
              <p:nvPr/>
            </p:nvSpPr>
            <p:spPr>
              <a:xfrm rot="10800000">
                <a:off x="3218615" y="4134804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5-Point Star 39"/>
              <p:cNvSpPr/>
              <p:nvPr/>
            </p:nvSpPr>
            <p:spPr>
              <a:xfrm rot="5400000" flipH="1">
                <a:off x="3244324" y="2943517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5-Point Star 40"/>
              <p:cNvSpPr>
                <a:spLocks noChangeAspect="1"/>
              </p:cNvSpPr>
              <p:nvPr/>
            </p:nvSpPr>
            <p:spPr>
              <a:xfrm rot="10800000" flipH="1">
                <a:off x="3880572" y="2206997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5-Point Star 41"/>
              <p:cNvSpPr/>
              <p:nvPr/>
            </p:nvSpPr>
            <p:spPr>
              <a:xfrm flipH="1">
                <a:off x="4981233" y="2172528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895830" y="3964159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 flipV="1">
                <a:off x="5290843" y="2442566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3664800" y="3692330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3278612" y="3499587"/>
            <a:ext cx="1324765" cy="1440000"/>
            <a:chOff x="2987824" y="1988840"/>
            <a:chExt cx="2880320" cy="2808000"/>
          </a:xfrm>
        </p:grpSpPr>
        <p:sp>
          <p:nvSpPr>
            <p:cNvPr id="49" name="Rectangle 48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3218615" y="2172528"/>
              <a:ext cx="2460572" cy="2502276"/>
              <a:chOff x="3218615" y="2172528"/>
              <a:chExt cx="2460572" cy="2502276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5-Point Star 53"/>
              <p:cNvSpPr/>
              <p:nvPr/>
            </p:nvSpPr>
            <p:spPr>
              <a:xfrm>
                <a:off x="5319083" y="2569442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5-Point Star 54"/>
              <p:cNvSpPr>
                <a:spLocks noChangeAspect="1"/>
              </p:cNvSpPr>
              <p:nvPr/>
            </p:nvSpPr>
            <p:spPr>
              <a:xfrm rot="10800000">
                <a:off x="3218615" y="4134804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" name="5-Point Star 55"/>
              <p:cNvSpPr/>
              <p:nvPr/>
            </p:nvSpPr>
            <p:spPr>
              <a:xfrm rot="5400000" flipH="1">
                <a:off x="5319147" y="3964159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5-Point Star 56"/>
              <p:cNvSpPr>
                <a:spLocks noChangeAspect="1"/>
              </p:cNvSpPr>
              <p:nvPr/>
            </p:nvSpPr>
            <p:spPr>
              <a:xfrm rot="10800000" flipH="1">
                <a:off x="3880572" y="2206997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5-Point Star 57"/>
              <p:cNvSpPr/>
              <p:nvPr/>
            </p:nvSpPr>
            <p:spPr>
              <a:xfrm flipH="1">
                <a:off x="4981233" y="2172528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344861" y="2515461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 flipV="1">
                <a:off x="4981233" y="246377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4807512" y="2643028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</p:grpSp>
      <p:sp>
        <p:nvSpPr>
          <p:cNvPr id="78" name="Bent Arrow 77"/>
          <p:cNvSpPr>
            <a:spLocks noChangeAspect="1"/>
          </p:cNvSpPr>
          <p:nvPr/>
        </p:nvSpPr>
        <p:spPr>
          <a:xfrm flipV="1">
            <a:off x="1636753" y="2292727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Bent Arrow 78"/>
          <p:cNvSpPr>
            <a:spLocks noChangeAspect="1"/>
          </p:cNvSpPr>
          <p:nvPr/>
        </p:nvSpPr>
        <p:spPr>
          <a:xfrm rot="16200000" flipH="1" flipV="1">
            <a:off x="5936575" y="340086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899592" y="1691297"/>
            <a:ext cx="18788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Act locally</a:t>
            </a:r>
            <a:endParaRPr lang="en-GB" sz="3200" dirty="0"/>
          </a:p>
        </p:txBody>
      </p:sp>
      <p:sp>
        <p:nvSpPr>
          <p:cNvPr id="81" name="TextBox 80"/>
          <p:cNvSpPr txBox="1"/>
          <p:nvPr/>
        </p:nvSpPr>
        <p:spPr>
          <a:xfrm>
            <a:off x="5936575" y="5020860"/>
            <a:ext cx="24849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Think globally</a:t>
            </a:r>
            <a:endParaRPr lang="en-GB" sz="3200" dirty="0"/>
          </a:p>
        </p:txBody>
      </p:sp>
      <p:sp>
        <p:nvSpPr>
          <p:cNvPr id="82" name="TextBox 81"/>
          <p:cNvSpPr txBox="1"/>
          <p:nvPr/>
        </p:nvSpPr>
        <p:spPr>
          <a:xfrm>
            <a:off x="3740983" y="1096798"/>
            <a:ext cx="1385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Magic?</a:t>
            </a:r>
            <a:endParaRPr lang="en-GB" sz="3200" dirty="0"/>
          </a:p>
        </p:txBody>
      </p:sp>
      <p:sp>
        <p:nvSpPr>
          <p:cNvPr id="83" name="TextBox 82"/>
          <p:cNvSpPr txBox="1"/>
          <p:nvPr/>
        </p:nvSpPr>
        <p:spPr>
          <a:xfrm>
            <a:off x="3345413" y="5332068"/>
            <a:ext cx="25879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Or Technique?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8811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80" grpId="0"/>
      <p:bldP spid="81" grpId="0"/>
      <p:bldP spid="82" grpId="0"/>
      <p:bldP spid="8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infrastructure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happens if an element or concept changes?</a:t>
            </a:r>
          </a:p>
          <a:p>
            <a:pPr lvl="1"/>
            <a:r>
              <a:rPr lang="en-GB" dirty="0" smtClean="0"/>
              <a:t>Protocol for change notification and re-mapping</a:t>
            </a:r>
          </a:p>
          <a:p>
            <a:r>
              <a:rPr lang="en-GB" dirty="0" smtClean="0"/>
              <a:t>Who are the parties to such a protocol?</a:t>
            </a:r>
          </a:p>
          <a:p>
            <a:pPr lvl="1"/>
            <a:r>
              <a:rPr lang="en-GB" dirty="0" smtClean="0"/>
              <a:t>Registry of ownership and provenance</a:t>
            </a:r>
          </a:p>
          <a:p>
            <a:r>
              <a:rPr lang="en-GB" dirty="0" smtClean="0"/>
              <a:t>Self-governing or third party arbitration?</a:t>
            </a:r>
          </a:p>
          <a:p>
            <a:r>
              <a:rPr lang="en-GB" dirty="0" smtClean="0"/>
              <a:t>How reliable is the map?</a:t>
            </a:r>
          </a:p>
          <a:p>
            <a:pPr lvl="1"/>
            <a:r>
              <a:rPr lang="en-GB" dirty="0" smtClean="0"/>
              <a:t>Version control? </a:t>
            </a:r>
            <a:r>
              <a:rPr lang="en-GB" smtClean="0"/>
              <a:t>Meta-metadata? Provenance</a:t>
            </a:r>
            <a:r>
              <a:rPr lang="en-GB" dirty="0" smtClean="0"/>
              <a:t>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620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Acknowledgements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Google Translate</a:t>
            </a:r>
          </a:p>
          <a:p>
            <a:pPr lvl="1"/>
            <a:r>
              <a:rPr lang="en-GB" dirty="0" smtClean="0"/>
              <a:t>translate.google.com</a:t>
            </a:r>
          </a:p>
          <a:p>
            <a:r>
              <a:rPr lang="en-GB" dirty="0" err="1" smtClean="0"/>
              <a:t>Michaelangelo</a:t>
            </a:r>
            <a:r>
              <a:rPr lang="en-GB" dirty="0"/>
              <a:t>, Creation of </a:t>
            </a:r>
            <a:r>
              <a:rPr lang="en-GB" dirty="0" smtClean="0"/>
              <a:t>Adam, Sistine Chapel, 1511-1512</a:t>
            </a:r>
          </a:p>
          <a:p>
            <a:r>
              <a:rPr lang="en-GB" dirty="0" smtClean="0"/>
              <a:t>Pieter </a:t>
            </a:r>
            <a:r>
              <a:rPr lang="en-GB" dirty="0" err="1"/>
              <a:t>Bruegel</a:t>
            </a:r>
            <a:r>
              <a:rPr lang="en-GB" dirty="0"/>
              <a:t> the </a:t>
            </a:r>
            <a:r>
              <a:rPr lang="en-GB" dirty="0" smtClean="0"/>
              <a:t>Elder, </a:t>
            </a:r>
            <a:r>
              <a:rPr lang="en-GB" dirty="0"/>
              <a:t>The Tower of </a:t>
            </a:r>
            <a:r>
              <a:rPr lang="en-GB" dirty="0" smtClean="0"/>
              <a:t>Babel, </a:t>
            </a:r>
            <a:r>
              <a:rPr lang="en-GB" dirty="0" smtClean="0"/>
              <a:t>1563</a:t>
            </a:r>
          </a:p>
          <a:p>
            <a:r>
              <a:rPr lang="en-GB" dirty="0" smtClean="0"/>
              <a:t>Chicken and chicken soup: Good </a:t>
            </a:r>
            <a:r>
              <a:rPr lang="en-GB" smtClean="0"/>
              <a:t>cooks everywhere!</a:t>
            </a:r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052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Failure of centralized, top-down standards</a:t>
            </a:r>
          </a:p>
          <a:p>
            <a:pPr lvl="1"/>
            <a:r>
              <a:rPr lang="en-GB" dirty="0" smtClean="0"/>
              <a:t>IFLA UBC Programme</a:t>
            </a:r>
          </a:p>
          <a:p>
            <a:r>
              <a:rPr lang="en-GB" dirty="0" smtClean="0"/>
              <a:t>Result is a mix of long-established and new standards for resource description</a:t>
            </a:r>
          </a:p>
          <a:p>
            <a:pPr lvl="1"/>
            <a:r>
              <a:rPr lang="en-GB" dirty="0" smtClean="0"/>
              <a:t>Overlap considerable, and inevitable</a:t>
            </a:r>
          </a:p>
          <a:p>
            <a:pPr lvl="1"/>
            <a:r>
              <a:rPr lang="en-GB" dirty="0" smtClean="0"/>
              <a:t>The resource remains the same</a:t>
            </a:r>
          </a:p>
          <a:p>
            <a:r>
              <a:rPr lang="en-GB" dirty="0" smtClean="0"/>
              <a:t>RDF supports interoperability at finest common level of dumbness</a:t>
            </a:r>
          </a:p>
          <a:p>
            <a:pPr lvl="1"/>
            <a:r>
              <a:rPr lang="en-GB" dirty="0" smtClean="0"/>
              <a:t>A matter of relative granularity</a:t>
            </a:r>
          </a:p>
          <a:p>
            <a:r>
              <a:rPr lang="en-GB" dirty="0" smtClean="0"/>
              <a:t>Infrastructure required to maintain maps</a:t>
            </a:r>
          </a:p>
          <a:p>
            <a:pPr lvl="1"/>
            <a:r>
              <a:rPr lang="en-GB" dirty="0" smtClean="0"/>
              <a:t>Protocols, version control, provenance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8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23528" y="5673660"/>
            <a:ext cx="1401409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err="1" smtClean="0"/>
              <a:t>BibO</a:t>
            </a:r>
            <a:r>
              <a:rPr lang="en-GB" dirty="0" smtClean="0"/>
              <a:t>:</a:t>
            </a:r>
          </a:p>
          <a:p>
            <a:r>
              <a:rPr lang="en-GB" dirty="0" smtClean="0"/>
              <a:t>Bibliographic</a:t>
            </a:r>
          </a:p>
          <a:p>
            <a:r>
              <a:rPr lang="en-GB" dirty="0" smtClean="0"/>
              <a:t>Ontology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307" y="116632"/>
            <a:ext cx="4521200" cy="2971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30" y="116632"/>
            <a:ext cx="6660000" cy="48784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00845" y="3690267"/>
            <a:ext cx="2044662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smtClean="0"/>
              <a:t>Confusing</a:t>
            </a:r>
          </a:p>
          <a:p>
            <a:pPr algn="ctr"/>
            <a:r>
              <a:rPr lang="en-GB" sz="3600" dirty="0" smtClean="0"/>
              <a:t>tongues?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024232" y="5078876"/>
            <a:ext cx="1401409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BIBFRAME:</a:t>
            </a:r>
          </a:p>
          <a:p>
            <a:r>
              <a:rPr lang="en-GB" dirty="0" smtClean="0"/>
              <a:t>Bibliographic</a:t>
            </a:r>
          </a:p>
          <a:p>
            <a:r>
              <a:rPr lang="en-GB" dirty="0" smtClean="0"/>
              <a:t>Framework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040050" y="5480251"/>
            <a:ext cx="1905457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smtClean="0"/>
              <a:t>Say what</a:t>
            </a:r>
          </a:p>
          <a:p>
            <a:pPr algn="ctr"/>
            <a:r>
              <a:rPr lang="en-GB" sz="3600" dirty="0"/>
              <a:t>w</a:t>
            </a:r>
            <a:r>
              <a:rPr lang="en-GB" sz="3600" dirty="0" smtClean="0"/>
              <a:t>e mean</a:t>
            </a:r>
            <a:endParaRPr lang="en-GB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1672345" y="5952568"/>
            <a:ext cx="1809085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CRM: Conceptual</a:t>
            </a:r>
          </a:p>
          <a:p>
            <a:r>
              <a:rPr lang="en-GB" dirty="0" smtClean="0"/>
              <a:t>Reference Model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335401" y="5632874"/>
            <a:ext cx="1670842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DC: Dublin Core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413243" y="5051610"/>
            <a:ext cx="151515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FR: Functional</a:t>
            </a:r>
          </a:p>
          <a:p>
            <a:r>
              <a:rPr lang="en-GB" dirty="0" smtClean="0"/>
              <a:t>Requirements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894603" y="5078876"/>
            <a:ext cx="2842573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ISBD: International Standard</a:t>
            </a:r>
          </a:p>
          <a:p>
            <a:r>
              <a:rPr lang="en-GB" dirty="0" smtClean="0"/>
              <a:t>Bibliographic Description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396934" y="5952568"/>
            <a:ext cx="995337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MARC21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408319" y="5697941"/>
            <a:ext cx="1557221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RDA: Resource</a:t>
            </a:r>
          </a:p>
          <a:p>
            <a:r>
              <a:rPr lang="en-GB" dirty="0" smtClean="0"/>
              <a:t>Description</a:t>
            </a:r>
          </a:p>
          <a:p>
            <a:r>
              <a:rPr lang="en-GB" dirty="0" smtClean="0"/>
              <a:t>and Access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693070" y="5979648"/>
            <a:ext cx="1269963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s</a:t>
            </a:r>
            <a:r>
              <a:rPr lang="en-GB" dirty="0" smtClean="0"/>
              <a:t>chema.org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586903" y="6312400"/>
            <a:ext cx="1115563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UNIMARC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692022" y="3105492"/>
            <a:ext cx="1253485" cy="58477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KOS++</a:t>
            </a:r>
            <a:endParaRPr lang="en-GB" sz="3200" dirty="0"/>
          </a:p>
        </p:txBody>
      </p:sp>
      <p:sp>
        <p:nvSpPr>
          <p:cNvPr id="19" name="Plus 18"/>
          <p:cNvSpPr/>
          <p:nvPr/>
        </p:nvSpPr>
        <p:spPr>
          <a:xfrm>
            <a:off x="7012685" y="3171350"/>
            <a:ext cx="446387" cy="45305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6979586" y="278531"/>
            <a:ext cx="15371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Universal</a:t>
            </a:r>
          </a:p>
          <a:p>
            <a:r>
              <a:rPr lang="en-GB" sz="2000" dirty="0" smtClean="0"/>
              <a:t>Bibliographic</a:t>
            </a:r>
          </a:p>
          <a:p>
            <a:r>
              <a:rPr lang="en-GB" sz="2000" dirty="0" smtClean="0"/>
              <a:t>Control</a:t>
            </a:r>
            <a:endParaRPr lang="en-GB" sz="20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6970447" y="4862257"/>
            <a:ext cx="1905457" cy="646331"/>
            <a:chOff x="7040050" y="4862257"/>
            <a:chExt cx="1905457" cy="646331"/>
          </a:xfrm>
        </p:grpSpPr>
        <p:sp>
          <p:nvSpPr>
            <p:cNvPr id="21" name="Down Arrow 20"/>
            <p:cNvSpPr/>
            <p:nvPr/>
          </p:nvSpPr>
          <p:spPr>
            <a:xfrm>
              <a:off x="7040050" y="4890595"/>
              <a:ext cx="1905457" cy="589655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527747" y="4862257"/>
              <a:ext cx="93006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dirty="0" smtClean="0"/>
                <a:t>RDF</a:t>
              </a:r>
              <a:endParaRPr lang="en-GB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8382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7" grpId="0" animBg="1"/>
      <p:bldP spid="14" grpId="0" animBg="1"/>
      <p:bldP spid="16" grpId="0" animBg="1"/>
      <p:bldP spid="10" grpId="0" animBg="1"/>
      <p:bldP spid="17" grpId="0" animBg="1"/>
      <p:bldP spid="3" grpId="0" animBg="1"/>
      <p:bldP spid="9" grpId="0" animBg="1"/>
      <p:bldP spid="11" grpId="0" animBg="1"/>
      <p:bldP spid="13" grpId="0" animBg="1"/>
      <p:bldP spid="8" grpId="0" animBg="1"/>
      <p:bldP spid="18" grpId="0" animBg="1"/>
      <p:bldP spid="19" grpId="0" animBg="1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048842" y="767057"/>
            <a:ext cx="17100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Unconstrained</a:t>
            </a:r>
          </a:p>
          <a:p>
            <a:r>
              <a:rPr lang="en-GB" sz="2000" dirty="0" smtClean="0"/>
              <a:t>versions</a:t>
            </a:r>
            <a:endParaRPr lang="en-GB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6718316" y="167083"/>
            <a:ext cx="20545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>
                <a:solidFill>
                  <a:srgbClr val="002060"/>
                </a:solidFill>
              </a:rPr>
              <a:t>Map of</a:t>
            </a:r>
          </a:p>
          <a:p>
            <a:pPr algn="r"/>
            <a:r>
              <a:rPr lang="en-GB" sz="3200" dirty="0" smtClean="0">
                <a:solidFill>
                  <a:srgbClr val="002060"/>
                </a:solidFill>
              </a:rPr>
              <a:t>“Audience”</a:t>
            </a:r>
            <a:endParaRPr lang="en-GB" sz="3200" dirty="0">
              <a:solidFill>
                <a:srgbClr val="002060"/>
              </a:solidFill>
            </a:endParaRPr>
          </a:p>
        </p:txBody>
      </p:sp>
      <p:cxnSp>
        <p:nvCxnSpPr>
          <p:cNvPr id="43" name="Straight Arrow Connector 42"/>
          <p:cNvCxnSpPr>
            <a:stCxn id="31" idx="1"/>
            <a:endCxn id="122" idx="5"/>
          </p:cNvCxnSpPr>
          <p:nvPr/>
        </p:nvCxnSpPr>
        <p:spPr>
          <a:xfrm flipH="1" flipV="1">
            <a:off x="2762220" y="924504"/>
            <a:ext cx="286622" cy="196496"/>
          </a:xfrm>
          <a:prstGeom prst="straightConnector1">
            <a:avLst/>
          </a:prstGeom>
          <a:ln w="25400">
            <a:solidFill>
              <a:srgbClr val="C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1" idx="1"/>
            <a:endCxn id="116" idx="0"/>
          </p:cNvCxnSpPr>
          <p:nvPr/>
        </p:nvCxnSpPr>
        <p:spPr>
          <a:xfrm flipH="1">
            <a:off x="1348967" y="1121000"/>
            <a:ext cx="1699875" cy="1088686"/>
          </a:xfrm>
          <a:prstGeom prst="straightConnector1">
            <a:avLst/>
          </a:prstGeom>
          <a:ln w="25400">
            <a:solidFill>
              <a:srgbClr val="C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5985849" y="5048819"/>
            <a:ext cx="936104" cy="911698"/>
            <a:chOff x="6012160" y="4101479"/>
            <a:chExt cx="936104" cy="911698"/>
          </a:xfrm>
        </p:grpSpPr>
        <p:sp>
          <p:nvSpPr>
            <p:cNvPr id="4" name="Oval 3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060963" y="4234163"/>
              <a:ext cx="8384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err="1"/>
                <a:t>u</a:t>
              </a:r>
              <a:r>
                <a:rPr lang="en-GB" dirty="0" err="1" smtClean="0"/>
                <a:t>marc</a:t>
              </a:r>
              <a:r>
                <a:rPr lang="en-GB" dirty="0" smtClean="0"/>
                <a:t>:</a:t>
              </a:r>
            </a:p>
            <a:p>
              <a:pPr algn="ctr"/>
              <a:r>
                <a:rPr lang="en-GB" dirty="0" smtClean="0"/>
                <a:t>m</a:t>
              </a:r>
              <a:endParaRPr lang="en-GB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228950" y="5320002"/>
            <a:ext cx="1664751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“adult, general”</a:t>
            </a:r>
            <a:endParaRPr lang="en-GB" dirty="0"/>
          </a:p>
        </p:txBody>
      </p:sp>
      <p:cxnSp>
        <p:nvCxnSpPr>
          <p:cNvPr id="9" name="Curved Connector 8"/>
          <p:cNvCxnSpPr>
            <a:stCxn id="4" idx="6"/>
            <a:endCxn id="7" idx="1"/>
          </p:cNvCxnSpPr>
          <p:nvPr/>
        </p:nvCxnSpPr>
        <p:spPr>
          <a:xfrm>
            <a:off x="6921953" y="5504668"/>
            <a:ext cx="306997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230018" y="6100811"/>
            <a:ext cx="1637756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“adult, serious”</a:t>
            </a:r>
            <a:endParaRPr lang="en-GB" dirty="0"/>
          </a:p>
        </p:txBody>
      </p:sp>
      <p:cxnSp>
        <p:nvCxnSpPr>
          <p:cNvPr id="54" name="Curved Connector 53"/>
          <p:cNvCxnSpPr>
            <a:stCxn id="72" idx="6"/>
            <a:endCxn id="52" idx="1"/>
          </p:cNvCxnSpPr>
          <p:nvPr/>
        </p:nvCxnSpPr>
        <p:spPr>
          <a:xfrm>
            <a:off x="6104373" y="6285477"/>
            <a:ext cx="1125645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6614268" y="4043950"/>
            <a:ext cx="936104" cy="911698"/>
            <a:chOff x="6012160" y="4101479"/>
            <a:chExt cx="936104" cy="911698"/>
          </a:xfrm>
        </p:grpSpPr>
        <p:sp>
          <p:nvSpPr>
            <p:cNvPr id="58" name="Oval 57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029672" y="4234163"/>
              <a:ext cx="90108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err="1" smtClean="0"/>
                <a:t>pbcore</a:t>
              </a:r>
              <a:r>
                <a:rPr lang="en-GB" dirty="0" smtClean="0"/>
                <a:t>:</a:t>
              </a:r>
            </a:p>
            <a:p>
              <a:pPr algn="ctr"/>
              <a:r>
                <a:rPr lang="en-GB" dirty="0" smtClean="0"/>
                <a:t>adult</a:t>
              </a:r>
              <a:endParaRPr lang="en-GB" dirty="0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8031263" y="4315133"/>
            <a:ext cx="863506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“adult”</a:t>
            </a:r>
            <a:endParaRPr lang="en-GB" dirty="0"/>
          </a:p>
        </p:txBody>
      </p:sp>
      <p:cxnSp>
        <p:nvCxnSpPr>
          <p:cNvPr id="62" name="Curved Connector 61"/>
          <p:cNvCxnSpPr>
            <a:stCxn id="58" idx="6"/>
            <a:endCxn id="61" idx="1"/>
          </p:cNvCxnSpPr>
          <p:nvPr/>
        </p:nvCxnSpPr>
        <p:spPr>
          <a:xfrm>
            <a:off x="7550372" y="4499799"/>
            <a:ext cx="480891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Group 85"/>
          <p:cNvGrpSpPr/>
          <p:nvPr/>
        </p:nvGrpSpPr>
        <p:grpSpPr>
          <a:xfrm>
            <a:off x="5821101" y="3029462"/>
            <a:ext cx="936104" cy="911698"/>
            <a:chOff x="6012160" y="4101479"/>
            <a:chExt cx="936104" cy="911698"/>
          </a:xfrm>
        </p:grpSpPr>
        <p:sp>
          <p:nvSpPr>
            <p:cNvPr id="87" name="Oval 86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145826" y="4234163"/>
              <a:ext cx="66877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m21:</a:t>
              </a:r>
            </a:p>
            <a:p>
              <a:pPr algn="ctr"/>
              <a:r>
                <a:rPr lang="en-GB" dirty="0" smtClean="0"/>
                <a:t>e</a:t>
              </a:r>
              <a:endParaRPr lang="en-GB" dirty="0"/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7082320" y="3300645"/>
            <a:ext cx="863506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“adult”</a:t>
            </a:r>
            <a:endParaRPr lang="en-GB" dirty="0"/>
          </a:p>
        </p:txBody>
      </p:sp>
      <p:cxnSp>
        <p:nvCxnSpPr>
          <p:cNvPr id="90" name="Curved Connector 89"/>
          <p:cNvCxnSpPr>
            <a:stCxn id="87" idx="6"/>
            <a:endCxn id="89" idx="1"/>
          </p:cNvCxnSpPr>
          <p:nvPr/>
        </p:nvCxnSpPr>
        <p:spPr>
          <a:xfrm>
            <a:off x="6757205" y="3485311"/>
            <a:ext cx="325115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5486715" y="4056650"/>
            <a:ext cx="936104" cy="911698"/>
            <a:chOff x="6012160" y="4101479"/>
            <a:chExt cx="936104" cy="911698"/>
          </a:xfrm>
        </p:grpSpPr>
        <p:sp>
          <p:nvSpPr>
            <p:cNvPr id="92" name="Oval 91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045639" y="4234163"/>
              <a:ext cx="8691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MPAA:</a:t>
              </a:r>
            </a:p>
            <a:p>
              <a:pPr algn="ctr"/>
              <a:r>
                <a:rPr lang="en-GB" dirty="0" smtClean="0"/>
                <a:t>NC-17?</a:t>
              </a:r>
              <a:endParaRPr lang="en-GB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8107801" y="3096976"/>
            <a:ext cx="936104" cy="911698"/>
            <a:chOff x="6012160" y="4101479"/>
            <a:chExt cx="936104" cy="911698"/>
          </a:xfrm>
        </p:grpSpPr>
        <p:sp>
          <p:nvSpPr>
            <p:cNvPr id="95" name="Oval 94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6118000" y="4234163"/>
              <a:ext cx="72442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BBFC:</a:t>
              </a:r>
            </a:p>
            <a:p>
              <a:pPr algn="ctr"/>
              <a:r>
                <a:rPr lang="en-GB" dirty="0" smtClean="0"/>
                <a:t>18?</a:t>
              </a:r>
              <a:endParaRPr lang="en-GB" dirty="0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3745203" y="283614"/>
            <a:ext cx="29981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400" dirty="0" smtClean="0">
                <a:solidFill>
                  <a:srgbClr val="002060"/>
                </a:solidFill>
              </a:rPr>
              <a:t>Element sets (schema)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600266" y="1375625"/>
            <a:ext cx="3257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2060"/>
                </a:solidFill>
              </a:rPr>
              <a:t>Value vocabularies (KOS)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869636" y="2325022"/>
            <a:ext cx="2856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Broader/narrower/same?</a:t>
            </a:r>
            <a:endParaRPr lang="en-GB" sz="2000" dirty="0"/>
          </a:p>
        </p:txBody>
      </p:sp>
      <p:grpSp>
        <p:nvGrpSpPr>
          <p:cNvPr id="55" name="Group 54"/>
          <p:cNvGrpSpPr/>
          <p:nvPr/>
        </p:nvGrpSpPr>
        <p:grpSpPr>
          <a:xfrm>
            <a:off x="776137" y="5761808"/>
            <a:ext cx="3182562" cy="864096"/>
            <a:chOff x="1749478" y="5720805"/>
            <a:chExt cx="3182562" cy="864096"/>
          </a:xfrm>
        </p:grpSpPr>
        <p:sp>
          <p:nvSpPr>
            <p:cNvPr id="57" name="Oval 56"/>
            <p:cNvSpPr/>
            <p:nvPr/>
          </p:nvSpPr>
          <p:spPr>
            <a:xfrm>
              <a:off x="2123728" y="5720805"/>
              <a:ext cx="2808312" cy="86409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60" name="Oval 59"/>
            <p:cNvSpPr/>
            <p:nvPr/>
          </p:nvSpPr>
          <p:spPr>
            <a:xfrm>
              <a:off x="1919805" y="5720805"/>
              <a:ext cx="2808312" cy="86409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97" name="Oval 96"/>
            <p:cNvSpPr/>
            <p:nvPr/>
          </p:nvSpPr>
          <p:spPr>
            <a:xfrm>
              <a:off x="1919804" y="5720805"/>
              <a:ext cx="2508179" cy="86409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01" name="Oval 100"/>
            <p:cNvSpPr/>
            <p:nvPr/>
          </p:nvSpPr>
          <p:spPr>
            <a:xfrm>
              <a:off x="1749478" y="5720805"/>
              <a:ext cx="2341494" cy="86409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873977" y="5860466"/>
              <a:ext cx="209249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smtClean="0"/>
                <a:t>m21:</a:t>
              </a:r>
            </a:p>
            <a:p>
              <a:pPr algn="ctr"/>
              <a:r>
                <a:rPr lang="en-GB" sz="1600" dirty="0" smtClean="0"/>
                <a:t>“Target audience of …”</a:t>
              </a:r>
              <a:endParaRPr lang="en-GB" sz="1600" dirty="0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387593" y="4558222"/>
            <a:ext cx="1855018" cy="814995"/>
            <a:chOff x="2291811" y="3284984"/>
            <a:chExt cx="1855018" cy="814995"/>
          </a:xfrm>
        </p:grpSpPr>
        <p:sp>
          <p:nvSpPr>
            <p:cNvPr id="104" name="Oval 103"/>
            <p:cNvSpPr/>
            <p:nvPr/>
          </p:nvSpPr>
          <p:spPr>
            <a:xfrm>
              <a:off x="2291811" y="3284984"/>
              <a:ext cx="1855018" cy="81499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375852" y="3400094"/>
              <a:ext cx="1686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smtClean="0"/>
                <a:t>m21:</a:t>
              </a:r>
            </a:p>
            <a:p>
              <a:pPr algn="ctr"/>
              <a:r>
                <a:rPr lang="en-GB" sz="1600" dirty="0" smtClean="0"/>
                <a:t>“Target audience”</a:t>
              </a:r>
              <a:endParaRPr lang="en-GB" sz="1600" dirty="0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704112" y="4741806"/>
            <a:ext cx="2490748" cy="824528"/>
            <a:chOff x="1786342" y="3284985"/>
            <a:chExt cx="2490748" cy="824528"/>
          </a:xfrm>
        </p:grpSpPr>
        <p:sp>
          <p:nvSpPr>
            <p:cNvPr id="107" name="Oval 106"/>
            <p:cNvSpPr/>
            <p:nvPr/>
          </p:nvSpPr>
          <p:spPr>
            <a:xfrm>
              <a:off x="1786342" y="3284985"/>
              <a:ext cx="2490748" cy="82452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1911505" y="3404862"/>
              <a:ext cx="22404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frbrer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“has intended audience”</a:t>
              </a:r>
              <a:endParaRPr lang="en-GB" sz="1600" dirty="0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003193" y="3943794"/>
            <a:ext cx="1219142" cy="769802"/>
            <a:chOff x="2623463" y="3284984"/>
            <a:chExt cx="1219142" cy="769802"/>
          </a:xfrm>
        </p:grpSpPr>
        <p:sp>
          <p:nvSpPr>
            <p:cNvPr id="110" name="Oval 109"/>
            <p:cNvSpPr/>
            <p:nvPr/>
          </p:nvSpPr>
          <p:spPr>
            <a:xfrm>
              <a:off x="2623463" y="3284984"/>
              <a:ext cx="1219142" cy="76980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677530" y="3377498"/>
              <a:ext cx="111100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smtClean="0"/>
                <a:t>schema:</a:t>
              </a:r>
            </a:p>
            <a:p>
              <a:pPr algn="ctr"/>
              <a:r>
                <a:rPr lang="en-GB" sz="1600" dirty="0" smtClean="0"/>
                <a:t>“audience”</a:t>
              </a:r>
              <a:endParaRPr lang="en-GB" sz="1600" dirty="0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3750171" y="2863802"/>
            <a:ext cx="1170000" cy="878684"/>
            <a:chOff x="2672605" y="3284984"/>
            <a:chExt cx="1170000" cy="878684"/>
          </a:xfrm>
        </p:grpSpPr>
        <p:sp>
          <p:nvSpPr>
            <p:cNvPr id="113" name="Oval 112"/>
            <p:cNvSpPr/>
            <p:nvPr/>
          </p:nvSpPr>
          <p:spPr>
            <a:xfrm>
              <a:off x="2672605" y="3284984"/>
              <a:ext cx="1170000" cy="87868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702101" y="3431939"/>
              <a:ext cx="111100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dct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“audience”</a:t>
              </a:r>
              <a:endParaRPr lang="en-GB" sz="1600" dirty="0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326293" y="2209686"/>
            <a:ext cx="2045348" cy="905467"/>
            <a:chOff x="2101482" y="3284984"/>
            <a:chExt cx="2045348" cy="1008112"/>
          </a:xfrm>
        </p:grpSpPr>
        <p:sp>
          <p:nvSpPr>
            <p:cNvPr id="116" name="Oval 115"/>
            <p:cNvSpPr/>
            <p:nvPr/>
          </p:nvSpPr>
          <p:spPr>
            <a:xfrm>
              <a:off x="2101482" y="3284984"/>
              <a:ext cx="2045348" cy="100811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2167452" y="3496652"/>
              <a:ext cx="19134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rdau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“Intended audience”</a:t>
              </a:r>
              <a:endParaRPr lang="en-GB" sz="1600" dirty="0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2071011" y="1468453"/>
            <a:ext cx="2861029" cy="850115"/>
            <a:chOff x="1735875" y="3284984"/>
            <a:chExt cx="2861029" cy="850115"/>
          </a:xfrm>
        </p:grpSpPr>
        <p:sp>
          <p:nvSpPr>
            <p:cNvPr id="119" name="Oval 118"/>
            <p:cNvSpPr/>
            <p:nvPr/>
          </p:nvSpPr>
          <p:spPr>
            <a:xfrm>
              <a:off x="1735875" y="3284984"/>
              <a:ext cx="2861029" cy="85011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812781" y="3417654"/>
              <a:ext cx="270721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isbd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“has note on use or audience”</a:t>
              </a:r>
              <a:endParaRPr lang="en-GB" sz="1600" dirty="0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365175" y="177110"/>
            <a:ext cx="2808313" cy="875626"/>
            <a:chOff x="1751533" y="3284984"/>
            <a:chExt cx="2808313" cy="875626"/>
          </a:xfrm>
        </p:grpSpPr>
        <p:sp>
          <p:nvSpPr>
            <p:cNvPr id="122" name="Oval 121"/>
            <p:cNvSpPr/>
            <p:nvPr/>
          </p:nvSpPr>
          <p:spPr>
            <a:xfrm>
              <a:off x="1751533" y="3284984"/>
              <a:ext cx="2808313" cy="87562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802081" y="3430410"/>
              <a:ext cx="270721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isbdu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“has note on use or audience”</a:t>
              </a:r>
              <a:endParaRPr lang="en-GB" sz="1600" dirty="0"/>
            </a:p>
          </p:txBody>
        </p:sp>
      </p:grpSp>
      <p:cxnSp>
        <p:nvCxnSpPr>
          <p:cNvPr id="124" name="Curved Connector 123"/>
          <p:cNvCxnSpPr>
            <a:stCxn id="119" idx="1"/>
            <a:endCxn id="122" idx="4"/>
          </p:cNvCxnSpPr>
          <p:nvPr/>
        </p:nvCxnSpPr>
        <p:spPr>
          <a:xfrm rot="16200000" flipV="1">
            <a:off x="1859560" y="962509"/>
            <a:ext cx="540213" cy="720667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24"/>
          <p:cNvCxnSpPr>
            <a:stCxn id="101" idx="0"/>
            <a:endCxn id="104" idx="4"/>
          </p:cNvCxnSpPr>
          <p:nvPr/>
        </p:nvCxnSpPr>
        <p:spPr>
          <a:xfrm rot="16200000" flipV="1">
            <a:off x="1436698" y="5251622"/>
            <a:ext cx="388591" cy="631782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urved Connector 125"/>
          <p:cNvCxnSpPr>
            <a:stCxn id="104" idx="0"/>
            <a:endCxn id="116" idx="4"/>
          </p:cNvCxnSpPr>
          <p:nvPr/>
        </p:nvCxnSpPr>
        <p:spPr>
          <a:xfrm rot="5400000" flipH="1" flipV="1">
            <a:off x="610500" y="3819756"/>
            <a:ext cx="1443069" cy="33865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urved Connector 126"/>
          <p:cNvCxnSpPr>
            <a:stCxn id="133" idx="0"/>
            <a:endCxn id="116" idx="4"/>
          </p:cNvCxnSpPr>
          <p:nvPr/>
        </p:nvCxnSpPr>
        <p:spPr>
          <a:xfrm rot="16200000" flipV="1">
            <a:off x="1698323" y="2765797"/>
            <a:ext cx="572206" cy="1270918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urved Connector 127"/>
          <p:cNvCxnSpPr>
            <a:stCxn id="107" idx="0"/>
            <a:endCxn id="116" idx="4"/>
          </p:cNvCxnSpPr>
          <p:nvPr/>
        </p:nvCxnSpPr>
        <p:spPr>
          <a:xfrm rot="16200000" flipV="1">
            <a:off x="1835901" y="2628220"/>
            <a:ext cx="1626653" cy="2600519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urved Connector 128"/>
          <p:cNvCxnSpPr>
            <a:stCxn id="110" idx="1"/>
            <a:endCxn id="116" idx="4"/>
          </p:cNvCxnSpPr>
          <p:nvPr/>
        </p:nvCxnSpPr>
        <p:spPr>
          <a:xfrm rot="16200000" flipV="1">
            <a:off x="2294662" y="2169458"/>
            <a:ext cx="941376" cy="2832765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urved Connector 129"/>
          <p:cNvCxnSpPr>
            <a:stCxn id="113" idx="2"/>
            <a:endCxn id="116" idx="4"/>
          </p:cNvCxnSpPr>
          <p:nvPr/>
        </p:nvCxnSpPr>
        <p:spPr>
          <a:xfrm rot="10800000">
            <a:off x="1348967" y="3115154"/>
            <a:ext cx="2401204" cy="187991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urved Connector 130"/>
          <p:cNvCxnSpPr>
            <a:stCxn id="116" idx="0"/>
            <a:endCxn id="122" idx="4"/>
          </p:cNvCxnSpPr>
          <p:nvPr/>
        </p:nvCxnSpPr>
        <p:spPr>
          <a:xfrm rot="5400000" flipH="1" flipV="1">
            <a:off x="980674" y="1421029"/>
            <a:ext cx="1156950" cy="420365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Group 131"/>
          <p:cNvGrpSpPr/>
          <p:nvPr/>
        </p:nvGrpSpPr>
        <p:grpSpPr>
          <a:xfrm>
            <a:off x="1576769" y="3687359"/>
            <a:ext cx="2086232" cy="794718"/>
            <a:chOff x="2060598" y="3284985"/>
            <a:chExt cx="2086232" cy="794718"/>
          </a:xfrm>
        </p:grpSpPr>
        <p:sp>
          <p:nvSpPr>
            <p:cNvPr id="133" name="Oval 132"/>
            <p:cNvSpPr/>
            <p:nvPr/>
          </p:nvSpPr>
          <p:spPr>
            <a:xfrm>
              <a:off x="2060598" y="3284985"/>
              <a:ext cx="2086232" cy="79471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2147010" y="3389957"/>
              <a:ext cx="19134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rdaw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“Intended audience”</a:t>
              </a:r>
              <a:endParaRPr lang="en-GB" sz="1600" dirty="0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2487893" y="2399802"/>
            <a:ext cx="2177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 smtClean="0"/>
              <a:t>rdfs:subPropertyOf</a:t>
            </a:r>
            <a:endParaRPr lang="en-GB" sz="2000" dirty="0"/>
          </a:p>
        </p:txBody>
      </p:sp>
      <p:grpSp>
        <p:nvGrpSpPr>
          <p:cNvPr id="71" name="Group 70"/>
          <p:cNvGrpSpPr/>
          <p:nvPr/>
        </p:nvGrpSpPr>
        <p:grpSpPr>
          <a:xfrm>
            <a:off x="5168269" y="5829628"/>
            <a:ext cx="936104" cy="911698"/>
            <a:chOff x="6012160" y="4101479"/>
            <a:chExt cx="936104" cy="911698"/>
          </a:xfrm>
        </p:grpSpPr>
        <p:sp>
          <p:nvSpPr>
            <p:cNvPr id="72" name="Oval 71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060963" y="4234163"/>
              <a:ext cx="8384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err="1"/>
                <a:t>u</a:t>
              </a:r>
              <a:r>
                <a:rPr lang="en-GB" dirty="0" err="1" smtClean="0"/>
                <a:t>marc</a:t>
              </a:r>
              <a:r>
                <a:rPr lang="en-GB" dirty="0" smtClean="0"/>
                <a:t>:</a:t>
              </a:r>
            </a:p>
            <a:p>
              <a:pPr algn="ctr"/>
              <a:r>
                <a:rPr lang="en-GB" dirty="0" smtClean="0"/>
                <a:t>k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87356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6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80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7" grpId="0" animBg="1"/>
      <p:bldP spid="52" grpId="0" animBg="1"/>
      <p:bldP spid="61" grpId="0" animBg="1"/>
      <p:bldP spid="89" grpId="0" animBg="1"/>
      <p:bldP spid="98" grpId="0"/>
      <p:bldP spid="99" grpId="0"/>
      <p:bldP spid="100" grpId="0"/>
      <p:bldP spid="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417619"/>
              </p:ext>
            </p:extLst>
          </p:nvPr>
        </p:nvGraphicFramePr>
        <p:xfrm>
          <a:off x="467544" y="1340768"/>
          <a:ext cx="8352928" cy="3744417"/>
        </p:xfrm>
        <a:graphic>
          <a:graphicData uri="http://schemas.openxmlformats.org/drawingml/2006/table">
            <a:tbl>
              <a:tblPr firstRow="1" firstCol="1" bandRow="1">
                <a:tableStyleId>{91EBBBCC-DAD2-459C-BE2E-F6DE35CF9A28}</a:tableStyleId>
              </a:tblPr>
              <a:tblGrid>
                <a:gridCol w="6604802"/>
                <a:gridCol w="1748126"/>
              </a:tblGrid>
              <a:tr h="5349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Property label in English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Granularity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  <a:tr h="5349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RDA: has place of publication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Fine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  <a:tr h="1069833">
                <a:tc>
                  <a:txBody>
                    <a:bodyPr/>
                    <a:lstStyle/>
                    <a:p>
                      <a:pPr marL="22225" algn="l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ISBD: has place of publication, production, distribution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Medium</a:t>
                      </a:r>
                      <a:endParaRPr lang="en-GB" sz="24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  <a:tr h="1604750">
                <a:tc>
                  <a:txBody>
                    <a:bodyPr/>
                    <a:lstStyle/>
                    <a:p>
                      <a:pPr marL="22225" algn="l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BIBFRAME: Place, name, and/or date information relating to the publication, printing, distribution, issue, release, or production instance</a:t>
                      </a:r>
                      <a:endParaRPr lang="en-GB" sz="24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Coarse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5469" y="399895"/>
            <a:ext cx="5092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Granularities and overlaps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5445224"/>
            <a:ext cx="3352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Granularity of “Place”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004048" y="5445224"/>
            <a:ext cx="373512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Aggregation of “Place” +</a:t>
            </a:r>
          </a:p>
          <a:p>
            <a:r>
              <a:rPr lang="en-GB" sz="2800" dirty="0"/>
              <a:t>o</a:t>
            </a:r>
            <a:r>
              <a:rPr lang="en-GB" sz="2800" dirty="0" smtClean="0"/>
              <a:t>ther elements</a:t>
            </a:r>
            <a:endParaRPr lang="en-GB" sz="2800" dirty="0"/>
          </a:p>
        </p:txBody>
      </p:sp>
      <p:sp>
        <p:nvSpPr>
          <p:cNvPr id="6" name="Oval 5"/>
          <p:cNvSpPr/>
          <p:nvPr/>
        </p:nvSpPr>
        <p:spPr>
          <a:xfrm>
            <a:off x="1619672" y="1844824"/>
            <a:ext cx="266429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619672" y="2379915"/>
            <a:ext cx="4392488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835695" y="3356992"/>
            <a:ext cx="3562193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071956" y="2348880"/>
            <a:ext cx="879864" cy="3096344"/>
          </a:xfrm>
          <a:prstGeom prst="straightConnector1">
            <a:avLst/>
          </a:prstGeom>
          <a:ln w="22225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0"/>
          </p:cNvCxnSpPr>
          <p:nvPr/>
        </p:nvCxnSpPr>
        <p:spPr>
          <a:xfrm flipV="1">
            <a:off x="2071957" y="2883971"/>
            <a:ext cx="1544834" cy="2561253"/>
          </a:xfrm>
          <a:prstGeom prst="straightConnector1">
            <a:avLst/>
          </a:prstGeom>
          <a:ln w="22225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5" idx="0"/>
            <a:endCxn id="8" idx="4"/>
          </p:cNvCxnSpPr>
          <p:nvPr/>
        </p:nvCxnSpPr>
        <p:spPr>
          <a:xfrm flipH="1" flipV="1">
            <a:off x="3616792" y="3933056"/>
            <a:ext cx="3254819" cy="1512168"/>
          </a:xfrm>
          <a:prstGeom prst="straightConnector1">
            <a:avLst/>
          </a:prstGeom>
          <a:ln w="22225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17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1988840"/>
            <a:ext cx="2880320" cy="2808000"/>
          </a:xfrm>
          <a:prstGeom prst="rect">
            <a:avLst/>
          </a:prstGeom>
          <a:solidFill>
            <a:schemeClr val="tx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/>
        </p:nvGrpSpPr>
        <p:grpSpPr>
          <a:xfrm>
            <a:off x="3176781" y="2281461"/>
            <a:ext cx="2502406" cy="2222758"/>
            <a:chOff x="3176781" y="2281461"/>
            <a:chExt cx="2502406" cy="2222758"/>
          </a:xfrm>
        </p:grpSpPr>
        <p:sp>
          <p:nvSpPr>
            <p:cNvPr id="7" name="TextBox 6"/>
            <p:cNvSpPr txBox="1"/>
            <p:nvPr/>
          </p:nvSpPr>
          <p:spPr>
            <a:xfrm>
              <a:off x="3563007" y="2731121"/>
              <a:ext cx="1729962" cy="1323439"/>
            </a:xfrm>
            <a:prstGeom prst="rect">
              <a:avLst/>
            </a:prstGeom>
            <a:noFill/>
            <a:ln w="19050">
              <a:noFill/>
            </a:ln>
            <a:effectLst>
              <a:glow rad="228600">
                <a:schemeClr val="bg1">
                  <a:lumMod val="8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The</a:t>
              </a:r>
            </a:p>
            <a:p>
              <a:pPr algn="ctr"/>
              <a:r>
                <a:rPr lang="en-GB" sz="20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m</a:t>
              </a:r>
              <a:r>
                <a: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agic</a:t>
              </a:r>
            </a:p>
            <a:p>
              <a:pPr algn="ctr"/>
              <a:r>
                <a:rPr lang="en-GB" sz="20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b</a:t>
              </a:r>
              <a:r>
                <a: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ibliographic</a:t>
              </a:r>
            </a:p>
            <a:p>
              <a:pPr algn="ctr"/>
              <a:r>
                <a: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box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356865" y="2352548"/>
              <a:ext cx="2142238" cy="2080584"/>
            </a:xfrm>
            <a:prstGeom prst="rect">
              <a:avLst/>
            </a:prstGeom>
            <a:noFill/>
            <a:ln w="25400">
              <a:gradFill>
                <a:gsLst>
                  <a:gs pos="0">
                    <a:srgbClr val="FFFFFF"/>
                  </a:gs>
                  <a:gs pos="7001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85001">
                    <a:srgbClr val="7D8496"/>
                  </a:gs>
                  <a:gs pos="100000">
                    <a:srgbClr val="E6E6E6"/>
                  </a:gs>
                </a:gsLst>
                <a:lin ang="540000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5-Point Star 2"/>
            <p:cNvSpPr/>
            <p:nvPr/>
          </p:nvSpPr>
          <p:spPr>
            <a:xfrm>
              <a:off x="3700551" y="4144179"/>
              <a:ext cx="360040" cy="36004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5-Point Star 3"/>
            <p:cNvSpPr>
              <a:spLocks noChangeAspect="1"/>
            </p:cNvSpPr>
            <p:nvPr/>
          </p:nvSpPr>
          <p:spPr>
            <a:xfrm rot="16200000">
              <a:off x="5013464" y="2281462"/>
              <a:ext cx="540000" cy="5400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5-Point Star 4"/>
            <p:cNvSpPr/>
            <p:nvPr/>
          </p:nvSpPr>
          <p:spPr>
            <a:xfrm rot="5400000" flipH="1">
              <a:off x="5319147" y="3964159"/>
              <a:ext cx="360040" cy="360040"/>
            </a:xfrm>
            <a:prstGeom prst="star5">
              <a:avLst/>
            </a:prstGeom>
            <a:solidFill>
              <a:srgbClr val="00B0F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5-Point Star 5"/>
            <p:cNvSpPr>
              <a:spLocks noChangeAspect="1"/>
            </p:cNvSpPr>
            <p:nvPr/>
          </p:nvSpPr>
          <p:spPr>
            <a:xfrm rot="10800000" flipH="1">
              <a:off x="3412572" y="2281461"/>
              <a:ext cx="468000" cy="468000"/>
            </a:xfrm>
            <a:prstGeom prst="star5">
              <a:avLst/>
            </a:prstGeom>
            <a:solidFill>
              <a:srgbClr val="00B0F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5-Point Star 8"/>
            <p:cNvSpPr/>
            <p:nvPr/>
          </p:nvSpPr>
          <p:spPr>
            <a:xfrm flipH="1">
              <a:off x="3176781" y="2870959"/>
              <a:ext cx="360040" cy="360040"/>
            </a:xfrm>
            <a:prstGeom prst="star5">
              <a:avLst/>
            </a:prstGeom>
            <a:solidFill>
              <a:srgbClr val="00B0F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25958" y="2461558"/>
              <a:ext cx="287506" cy="769441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r>
                <a:rPr lang="en-GB" sz="4400" dirty="0" smtClean="0">
                  <a:solidFill>
                    <a:srgbClr val="FFFF00"/>
                  </a:solidFill>
                  <a:latin typeface="Adobe Caslon Pro Bold" pitchFamily="18" charset="0"/>
                </a:rPr>
                <a:t>?</a:t>
              </a:r>
              <a:endParaRPr lang="en-GB" sz="4400" dirty="0">
                <a:solidFill>
                  <a:srgbClr val="FFFF00"/>
                </a:solidFill>
                <a:latin typeface="Adobe Caslon Pro Bold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flipV="1">
              <a:off x="3331257" y="3421763"/>
              <a:ext cx="287506" cy="769441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r>
                <a:rPr lang="en-GB" sz="4400" dirty="0" smtClean="0">
                  <a:solidFill>
                    <a:srgbClr val="FFFF00"/>
                  </a:solidFill>
                  <a:latin typeface="Adobe Caslon Pro Bold" pitchFamily="18" charset="0"/>
                </a:rPr>
                <a:t>?</a:t>
              </a:r>
              <a:endParaRPr lang="en-GB" sz="4400" dirty="0">
                <a:solidFill>
                  <a:srgbClr val="FFFF00"/>
                </a:solidFill>
                <a:latin typeface="Adobe Caslon Pro Bold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70482" y="2676073"/>
              <a:ext cx="220179" cy="749812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r>
                <a:rPr lang="en-GB" sz="4400" dirty="0" smtClean="0">
                  <a:solidFill>
                    <a:srgbClr val="00B0F0"/>
                  </a:solidFill>
                  <a:latin typeface="Adobe Caslon Pro Bold" pitchFamily="18" charset="0"/>
                </a:rPr>
                <a:t>!</a:t>
              </a:r>
              <a:endParaRPr lang="en-GB" sz="4400" dirty="0">
                <a:solidFill>
                  <a:srgbClr val="00B0F0"/>
                </a:solidFill>
                <a:latin typeface="Adobe Caslon Pro Bold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 flipV="1">
              <a:off x="5035084" y="3558125"/>
              <a:ext cx="220179" cy="749812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r>
                <a:rPr lang="en-GB" sz="4400" dirty="0" smtClean="0">
                  <a:solidFill>
                    <a:srgbClr val="FF0000"/>
                  </a:solidFill>
                  <a:latin typeface="Adobe Caslon Pro Bold" pitchFamily="18" charset="0"/>
                </a:rPr>
                <a:t>!</a:t>
              </a:r>
              <a:endParaRPr lang="en-GB" sz="4400" dirty="0">
                <a:solidFill>
                  <a:srgbClr val="FF0000"/>
                </a:solidFill>
                <a:latin typeface="Adobe Caslon Pro Bold" pitchFamily="18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05469" y="399895"/>
            <a:ext cx="25386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Black box</a:t>
            </a:r>
            <a:endParaRPr lang="en-GB" sz="48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367824" y="2043944"/>
            <a:ext cx="1620000" cy="1620000"/>
            <a:chOff x="1367824" y="2043944"/>
            <a:chExt cx="1620000" cy="1620000"/>
          </a:xfrm>
        </p:grpSpPr>
        <p:sp>
          <p:nvSpPr>
            <p:cNvPr id="16" name="Bent Arrow 15"/>
            <p:cNvSpPr>
              <a:spLocks noChangeAspect="1"/>
            </p:cNvSpPr>
            <p:nvPr/>
          </p:nvSpPr>
          <p:spPr>
            <a:xfrm flipV="1">
              <a:off x="1367824" y="2043944"/>
              <a:ext cx="1620000" cy="1620000"/>
            </a:xfrm>
            <a:prstGeom prst="ben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717650" y="2938611"/>
              <a:ext cx="1075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 smtClean="0"/>
                <a:t>Input</a:t>
              </a:r>
              <a:endParaRPr lang="en-GB" sz="32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868144" y="3059718"/>
            <a:ext cx="2016224" cy="1737122"/>
            <a:chOff x="5868144" y="3059718"/>
            <a:chExt cx="2016224" cy="1737122"/>
          </a:xfrm>
        </p:grpSpPr>
        <p:sp>
          <p:nvSpPr>
            <p:cNvPr id="17" name="Bent Arrow 16"/>
            <p:cNvSpPr>
              <a:spLocks noChangeAspect="1"/>
            </p:cNvSpPr>
            <p:nvPr/>
          </p:nvSpPr>
          <p:spPr>
            <a:xfrm rot="16200000" flipH="1" flipV="1">
              <a:off x="6066256" y="2978728"/>
              <a:ext cx="1620000" cy="2016224"/>
            </a:xfrm>
            <a:prstGeom prst="ben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68144" y="3059718"/>
              <a:ext cx="13821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 smtClean="0"/>
                <a:t>Output</a:t>
              </a:r>
              <a:endParaRPr lang="en-GB" sz="32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16618" y="4941168"/>
            <a:ext cx="7710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We do not need to know what goes on inside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1954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2043944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009257"/>
              </p:ext>
            </p:extLst>
          </p:nvPr>
        </p:nvGraphicFramePr>
        <p:xfrm>
          <a:off x="207223" y="635604"/>
          <a:ext cx="8784975" cy="1371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72208"/>
                <a:gridCol w="5616624"/>
                <a:gridCol w="129614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Predicate/property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This resource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has place of publication (RDA)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rdam:P30088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"Zagreb"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34084"/>
              </p:ext>
            </p:extLst>
          </p:nvPr>
        </p:nvGraphicFramePr>
        <p:xfrm>
          <a:off x="207223" y="4796840"/>
          <a:ext cx="8784975" cy="1737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72208"/>
                <a:gridCol w="5616624"/>
                <a:gridCol w="129614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Predicate/property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This resource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has place of publication, production, distribution (ISBD)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isbdu:P1016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"Zagreb"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987824" y="1914445"/>
            <a:ext cx="2880320" cy="2882395"/>
            <a:chOff x="2987824" y="1914445"/>
            <a:chExt cx="2880320" cy="2882395"/>
          </a:xfrm>
        </p:grpSpPr>
        <p:sp>
          <p:nvSpPr>
            <p:cNvPr id="2" name="Rectangle 1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176781" y="2208073"/>
              <a:ext cx="2556386" cy="2495059"/>
              <a:chOff x="3176781" y="2208073"/>
              <a:chExt cx="2556386" cy="2495059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424344" y="2731121"/>
                <a:ext cx="2007281" cy="1323439"/>
              </a:xfrm>
              <a:prstGeom prst="rect">
                <a:avLst/>
              </a:prstGeom>
              <a:noFill/>
              <a:ln w="19050">
                <a:noFill/>
              </a:ln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000" b="1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La</a:t>
                </a: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boîte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bibliographique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magique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5-Point Star 2"/>
              <p:cNvSpPr/>
              <p:nvPr/>
            </p:nvSpPr>
            <p:spPr>
              <a:xfrm>
                <a:off x="4447146" y="2262053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5-Point Star 3"/>
              <p:cNvSpPr>
                <a:spLocks noChangeAspect="1"/>
              </p:cNvSpPr>
              <p:nvPr/>
            </p:nvSpPr>
            <p:spPr>
              <a:xfrm rot="16200000">
                <a:off x="4329711" y="4163132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5-Point Star 4"/>
              <p:cNvSpPr/>
              <p:nvPr/>
            </p:nvSpPr>
            <p:spPr>
              <a:xfrm rot="5400000" flipH="1">
                <a:off x="5319147" y="3964159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5-Point Star 5"/>
              <p:cNvSpPr>
                <a:spLocks noChangeAspect="1"/>
              </p:cNvSpPr>
              <p:nvPr/>
            </p:nvSpPr>
            <p:spPr>
              <a:xfrm rot="10800000" flipH="1">
                <a:off x="5265167" y="2208073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/>
              <p:nvPr/>
            </p:nvSpPr>
            <p:spPr>
              <a:xfrm flipH="1">
                <a:off x="3176781" y="2870959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891331" y="2469223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flipV="1">
                <a:off x="3618763" y="3558125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770482" y="2676073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5035084" y="355812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176781" y="1914445"/>
              <a:ext cx="24793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Schema Translator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775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1988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Bent Arrow 18"/>
          <p:cNvSpPr>
            <a:spLocks noChangeAspect="1"/>
          </p:cNvSpPr>
          <p:nvPr/>
        </p:nvSpPr>
        <p:spPr>
          <a:xfrm>
            <a:off x="1385116" y="3176840"/>
            <a:ext cx="1620000" cy="162000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Bent Arrow 19"/>
          <p:cNvSpPr>
            <a:spLocks noChangeAspect="1"/>
          </p:cNvSpPr>
          <p:nvPr/>
        </p:nvSpPr>
        <p:spPr>
          <a:xfrm rot="5400000" flipH="1">
            <a:off x="5868144" y="2010529"/>
            <a:ext cx="1620000" cy="162000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369331"/>
              </p:ext>
            </p:extLst>
          </p:nvPr>
        </p:nvGraphicFramePr>
        <p:xfrm>
          <a:off x="219191" y="610131"/>
          <a:ext cx="8784975" cy="1371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4752528"/>
                <a:gridCol w="1800199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Predicate/property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This resource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has frequency of issue … (UNIMARC)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“daily"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unimarc:U110__a1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err="1" smtClean="0"/>
                        <a:t>unimarccf:h</a:t>
                      </a:r>
                      <a:endParaRPr lang="en-GB" sz="24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857075"/>
              </p:ext>
            </p:extLst>
          </p:nvPr>
        </p:nvGraphicFramePr>
        <p:xfrm>
          <a:off x="219191" y="4796840"/>
          <a:ext cx="8784975" cy="1371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5040560"/>
                <a:gridCol w="151216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Predicate/property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This resource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has frequency of issue … (UNIMARC)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“daily"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unimarc:U110__a1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rdaf:1010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2987824" y="1914445"/>
            <a:ext cx="2880320" cy="2882395"/>
            <a:chOff x="2987824" y="1914445"/>
            <a:chExt cx="2880320" cy="2882395"/>
          </a:xfrm>
        </p:grpSpPr>
        <p:sp>
          <p:nvSpPr>
            <p:cNvPr id="2" name="Rectangle 1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3176781" y="2276265"/>
              <a:ext cx="2599531" cy="2382939"/>
              <a:chOff x="3176781" y="2276265"/>
              <a:chExt cx="2599531" cy="2382939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575025" y="2731121"/>
                <a:ext cx="1705916" cy="1015663"/>
              </a:xfrm>
              <a:prstGeom prst="rect">
                <a:avLst/>
              </a:prstGeom>
              <a:noFill/>
              <a:ln w="19050">
                <a:noFill/>
              </a:ln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000" b="1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Magic</a:t>
                </a:r>
              </a:p>
              <a:p>
                <a:pPr algn="ctr"/>
                <a:r>
                  <a:rPr lang="en-GB" sz="2000" b="1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box</a:t>
                </a: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bibliografski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5-Point Star 2"/>
              <p:cNvSpPr/>
              <p:nvPr/>
            </p:nvSpPr>
            <p:spPr>
              <a:xfrm flipH="1">
                <a:off x="4244286" y="2389422"/>
                <a:ext cx="367393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5-Point Star 3"/>
              <p:cNvSpPr>
                <a:spLocks noChangeAspect="1"/>
              </p:cNvSpPr>
              <p:nvPr/>
            </p:nvSpPr>
            <p:spPr>
              <a:xfrm rot="16200000">
                <a:off x="5236312" y="4054560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5-Point Star 4"/>
              <p:cNvSpPr/>
              <p:nvPr/>
            </p:nvSpPr>
            <p:spPr>
              <a:xfrm rot="5400000" flipH="1">
                <a:off x="5229103" y="2276265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5-Point Star 5"/>
              <p:cNvSpPr>
                <a:spLocks noChangeAspect="1"/>
              </p:cNvSpPr>
              <p:nvPr/>
            </p:nvSpPr>
            <p:spPr>
              <a:xfrm rot="10800000" flipH="1">
                <a:off x="3756661" y="4191204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/>
              <p:nvPr/>
            </p:nvSpPr>
            <p:spPr>
              <a:xfrm flipH="1">
                <a:off x="3176781" y="2870959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760493" y="2530786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flipV="1">
                <a:off x="3536821" y="3538496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008924" y="263630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5160831" y="3441392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3376562" y="1914445"/>
              <a:ext cx="2129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Term Translator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070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2043944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975432"/>
              </p:ext>
            </p:extLst>
          </p:nvPr>
        </p:nvGraphicFramePr>
        <p:xfrm>
          <a:off x="179512" y="188640"/>
          <a:ext cx="8784975" cy="1828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1584176"/>
                <a:gridCol w="496855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isbd:P1016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“Zagreb"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isbd:P1017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</a:t>
                      </a:r>
                      <a:r>
                        <a:rPr lang="en-GB" sz="2400" dirty="0" err="1" smtClean="0"/>
                        <a:t>Hrvatsko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knjižničarsko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društvo</a:t>
                      </a:r>
                      <a:r>
                        <a:rPr lang="en-GB" sz="2400" dirty="0" smtClean="0"/>
                        <a:t>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ex:Resource1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isbd:P1018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“2012”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460980"/>
              </p:ext>
            </p:extLst>
          </p:nvPr>
        </p:nvGraphicFramePr>
        <p:xfrm>
          <a:off x="107504" y="4830012"/>
          <a:ext cx="8784975" cy="1280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1584176"/>
                <a:gridCol w="496855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ex:Resource1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isbd:P1162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 : </a:t>
                      </a:r>
                      <a:r>
                        <a:rPr lang="en-GB" sz="2400" dirty="0" err="1" smtClean="0"/>
                        <a:t>Hrvatsko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knjižničarsko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društvo</a:t>
                      </a:r>
                      <a:r>
                        <a:rPr lang="en-GB" sz="2400" dirty="0" smtClean="0"/>
                        <a:t>, 2012"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987824" y="1914445"/>
            <a:ext cx="2880320" cy="2882395"/>
            <a:chOff x="2987824" y="1914445"/>
            <a:chExt cx="2880320" cy="2882395"/>
          </a:xfrm>
        </p:grpSpPr>
        <p:sp>
          <p:nvSpPr>
            <p:cNvPr id="2" name="Rectangle 1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218615" y="2172528"/>
              <a:ext cx="2460572" cy="2502276"/>
              <a:chOff x="3218615" y="2172528"/>
              <a:chExt cx="2460572" cy="2502276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383718" y="3403398"/>
                <a:ext cx="2040944" cy="461665"/>
              </a:xfrm>
              <a:prstGeom prst="rect">
                <a:avLst/>
              </a:prstGeom>
              <a:noFill/>
              <a:ln w="19050">
                <a:noFill/>
              </a:ln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zh-CN" altLang="en-US" sz="2400" b="1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神奇的书目中</a:t>
                </a:r>
                <a:endParaRPr lang="en-GB" sz="24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5-Point Star 2"/>
              <p:cNvSpPr/>
              <p:nvPr/>
            </p:nvSpPr>
            <p:spPr>
              <a:xfrm>
                <a:off x="5319083" y="2569442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5-Point Star 3"/>
              <p:cNvSpPr>
                <a:spLocks noChangeAspect="1"/>
              </p:cNvSpPr>
              <p:nvPr/>
            </p:nvSpPr>
            <p:spPr>
              <a:xfrm rot="10800000">
                <a:off x="3218615" y="4134804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5-Point Star 4"/>
              <p:cNvSpPr/>
              <p:nvPr/>
            </p:nvSpPr>
            <p:spPr>
              <a:xfrm rot="5400000" flipH="1">
                <a:off x="5319147" y="3964159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5-Point Star 5"/>
              <p:cNvSpPr>
                <a:spLocks noChangeAspect="1"/>
              </p:cNvSpPr>
              <p:nvPr/>
            </p:nvSpPr>
            <p:spPr>
              <a:xfrm rot="10800000" flipH="1">
                <a:off x="3880572" y="2206997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/>
              <p:nvPr/>
            </p:nvSpPr>
            <p:spPr>
              <a:xfrm flipH="1">
                <a:off x="4981233" y="2172528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344861" y="2515461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flipV="1">
                <a:off x="4981233" y="246377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807512" y="2643028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251411" y="1914445"/>
              <a:ext cx="23531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Statement Maker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509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Gordon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GordonPPT</Template>
  <TotalTime>71</TotalTime>
  <Words>657</Words>
  <Application>Microsoft Office PowerPoint</Application>
  <PresentationFormat>On-screen Show (4:3)</PresentationFormat>
  <Paragraphs>267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GordonPPT</vt:lpstr>
      <vt:lpstr>On building universal bibliographic control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Management infrastructure</vt:lpstr>
      <vt:lpstr>Acknowledgements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building universal bibliographic control</dc:title>
  <dc:creator>Gordon Dunsire</dc:creator>
  <cp:lastModifiedBy>Gordon Dunsire</cp:lastModifiedBy>
  <cp:revision>8</cp:revision>
  <dcterms:created xsi:type="dcterms:W3CDTF">2014-11-16T10:36:02Z</dcterms:created>
  <dcterms:modified xsi:type="dcterms:W3CDTF">2014-11-18T22:28:37Z</dcterms:modified>
</cp:coreProperties>
</file>