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74" r:id="rId3"/>
    <p:sldId id="275" r:id="rId4"/>
    <p:sldId id="276" r:id="rId5"/>
    <p:sldId id="277" r:id="rId6"/>
  </p:sldIdLst>
  <p:sldSz cx="13055600" cy="9791700"/>
  <p:notesSz cx="17475200" cy="9791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51" autoAdjust="0"/>
  </p:normalViewPr>
  <p:slideViewPr>
    <p:cSldViewPr>
      <p:cViewPr varScale="1">
        <p:scale>
          <a:sx n="72" d="100"/>
          <a:sy n="72" d="100"/>
        </p:scale>
        <p:origin x="678" y="57"/>
      </p:cViewPr>
      <p:guideLst>
        <p:guide orient="horz" pos="2880"/>
        <p:guide pos="1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02E99-099D-425A-8699-6709177857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8FD7A-9CC0-4599-BD0A-642F10BC2E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9114-80B5-4ED7-B8E5-3A0868472264}" type="datetime4">
              <a:rPr lang="en-US" smtClean="0"/>
              <a:t>July 5, 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4D84F-C05A-462E-8E13-F79B6EFDD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6C693-50E9-4679-B838-D4E18430BA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3389-A65E-496A-AB6E-7A5B74EF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4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CE7E-43AE-4D7A-AD6D-EFF496C901FD}" type="datetime4">
              <a:rPr lang="en-US" smtClean="0"/>
              <a:t>July 5, 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BB43D-6859-4C14-84A8-D9538C97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0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F42C2-A0E0-4A3E-AF7F-14900753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ABE-B97B-4A73-B202-6A3F101785E5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9B245-955B-4246-A129-BE33BAC62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20">
            <a:extLst>
              <a:ext uri="{FF2B5EF4-FFF2-40B4-BE49-F238E27FC236}">
                <a16:creationId xmlns:a16="http://schemas.microsoft.com/office/drawing/2014/main" id="{430412D5-F62C-4582-822D-523D66A3740B}"/>
              </a:ext>
            </a:extLst>
          </p:cNvPr>
          <p:cNvSpPr/>
          <p:nvPr userDrawn="1"/>
        </p:nvSpPr>
        <p:spPr>
          <a:xfrm>
            <a:off x="0" y="1"/>
            <a:ext cx="13055600" cy="744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D51EB834-5A36-462F-9766-CF5252829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48808" y="4057651"/>
            <a:ext cx="12106792" cy="1908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402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3823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43566-6046-4E9C-8D17-ED54F38F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FB21-2B77-4727-8DA0-73215DD5C57C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AE417-89F3-4937-8D80-F2DD32C66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3FAD77-7179-4530-8741-F8500359AB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D0B4B6A-2A81-4C9F-B649-C12A8B0BD189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B047D8-AC63-4F78-8530-D1DE054AE7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810" y="2762250"/>
            <a:ext cx="10070412" cy="4343400"/>
          </a:xfrm>
          <a:prstGeom prst="rect">
            <a:avLst/>
          </a:prstGeom>
        </p:spPr>
        <p:txBody>
          <a:bodyPr/>
          <a:lstStyle>
            <a:lvl1pPr>
              <a:defRPr sz="1793"/>
            </a:lvl1pPr>
          </a:lstStyle>
          <a:p>
            <a:pPr lvl="0"/>
            <a:r>
              <a:rPr lang="en-US" dirty="0"/>
              <a:t>Click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45800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9CF6-AB2D-46CF-8D43-4A168618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8080-C00F-4680-BFFC-33C890FA1B6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936E-F890-4240-8C96-18902985B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34479D8-3FF8-47A6-AFE0-325303D56120}"/>
              </a:ext>
            </a:extLst>
          </p:cNvPr>
          <p:cNvSpPr/>
          <p:nvPr userDrawn="1"/>
        </p:nvSpPr>
        <p:spPr>
          <a:xfrm>
            <a:off x="0" y="0"/>
            <a:ext cx="4714931" cy="5876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0BCB6BE5-C74F-4DEB-9DB1-035B3B8BF99F}"/>
              </a:ext>
            </a:extLst>
          </p:cNvPr>
          <p:cNvSpPr/>
          <p:nvPr userDrawn="1"/>
        </p:nvSpPr>
        <p:spPr>
          <a:xfrm>
            <a:off x="0" y="793752"/>
            <a:ext cx="5058096" cy="914400"/>
          </a:xfrm>
          <a:custGeom>
            <a:avLst/>
            <a:gdLst/>
            <a:ahLst/>
            <a:cxnLst/>
            <a:rect l="l" t="t" r="r" b="b"/>
            <a:pathLst>
              <a:path w="6770370" h="91440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9DB7F-780C-47BB-B26D-B55B3217E60E}"/>
              </a:ext>
            </a:extLst>
          </p:cNvPr>
          <p:cNvSpPr txBox="1"/>
          <p:nvPr userDrawn="1"/>
        </p:nvSpPr>
        <p:spPr>
          <a:xfrm>
            <a:off x="-92983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 </a:t>
            </a:r>
          </a:p>
        </p:txBody>
      </p:sp>
    </p:spTree>
    <p:extLst>
      <p:ext uri="{BB962C8B-B14F-4D97-AF65-F5344CB8AC3E}">
        <p14:creationId xmlns:p14="http://schemas.microsoft.com/office/powerpoint/2010/main" val="147800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1833AC-CE29-412E-9586-A2CCCF75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087-20D5-46FC-9AC3-EF55EF059985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5548F-1227-419F-8672-16150B2A2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E9B1FBC-B132-49E1-B55E-D2FA9F7C099B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BDD7E71-4917-4E7C-ABFD-6A843BCDCA0D}"/>
              </a:ext>
            </a:extLst>
          </p:cNvPr>
          <p:cNvSpPr/>
          <p:nvPr userDrawn="1"/>
        </p:nvSpPr>
        <p:spPr>
          <a:xfrm>
            <a:off x="8405156" y="793752"/>
            <a:ext cx="4650583" cy="914400"/>
          </a:xfrm>
          <a:custGeom>
            <a:avLst/>
            <a:gdLst/>
            <a:ahLst/>
            <a:cxnLst/>
            <a:rect l="l" t="t" r="r" b="b"/>
            <a:pathLst>
              <a:path w="6224905" h="914400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0C29F6-276F-4ED4-8E5F-E4899554D283}"/>
              </a:ext>
            </a:extLst>
          </p:cNvPr>
          <p:cNvSpPr txBox="1"/>
          <p:nvPr userDrawn="1"/>
        </p:nvSpPr>
        <p:spPr>
          <a:xfrm>
            <a:off x="908958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9393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A163D-3886-46C1-8E21-E308A8AB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631-B86C-466A-BEA1-F9227B57F3C2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00779-0233-4175-AB80-845BB3D39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CBA3B939-BD69-4490-A25D-1CF8698643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90731" y="4057650"/>
            <a:ext cx="8064869" cy="689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483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Conclusion</a:t>
            </a:r>
            <a:endParaRPr dirty="0"/>
          </a:p>
        </p:txBody>
      </p:sp>
      <p:sp>
        <p:nvSpPr>
          <p:cNvPr id="6" name="bk object 16">
            <a:extLst>
              <a:ext uri="{FF2B5EF4-FFF2-40B4-BE49-F238E27FC236}">
                <a16:creationId xmlns:a16="http://schemas.microsoft.com/office/drawing/2014/main" id="{FAA1E53A-6FBD-4DBE-8C0D-055893377F68}"/>
              </a:ext>
            </a:extLst>
          </p:cNvPr>
          <p:cNvSpPr/>
          <p:nvPr userDrawn="1"/>
        </p:nvSpPr>
        <p:spPr>
          <a:xfrm>
            <a:off x="0" y="1009650"/>
            <a:ext cx="7688230" cy="758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bk object 17">
            <a:extLst>
              <a:ext uri="{FF2B5EF4-FFF2-40B4-BE49-F238E27FC236}">
                <a16:creationId xmlns:a16="http://schemas.microsoft.com/office/drawing/2014/main" id="{C220C9F3-64AA-448A-9B0B-92D658D4D759}"/>
              </a:ext>
            </a:extLst>
          </p:cNvPr>
          <p:cNvSpPr/>
          <p:nvPr userDrawn="1"/>
        </p:nvSpPr>
        <p:spPr>
          <a:xfrm>
            <a:off x="0" y="5556250"/>
            <a:ext cx="1869152" cy="3035300"/>
          </a:xfrm>
          <a:custGeom>
            <a:avLst/>
            <a:gdLst/>
            <a:ahLst/>
            <a:cxnLst/>
            <a:rect l="l" t="t" r="r" b="b"/>
            <a:pathLst>
              <a:path w="2501900" h="30353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8" name="bk object 19">
            <a:extLst>
              <a:ext uri="{FF2B5EF4-FFF2-40B4-BE49-F238E27FC236}">
                <a16:creationId xmlns:a16="http://schemas.microsoft.com/office/drawing/2014/main" id="{593C4038-930A-43D6-BE50-90E2A5DB29B3}"/>
              </a:ext>
            </a:extLst>
          </p:cNvPr>
          <p:cNvSpPr/>
          <p:nvPr userDrawn="1"/>
        </p:nvSpPr>
        <p:spPr>
          <a:xfrm>
            <a:off x="0" y="342900"/>
            <a:ext cx="13055600" cy="914400"/>
          </a:xfrm>
          <a:custGeom>
            <a:avLst/>
            <a:gdLst/>
            <a:ahLst/>
            <a:cxnLst/>
            <a:rect l="l" t="t" r="r" b="b"/>
            <a:pathLst>
              <a:path w="17475200" h="9144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E2A89CE0-A685-4873-8C87-2996DED58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705" y="578764"/>
            <a:ext cx="12254189" cy="321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9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Part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664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6F2EA-0AF8-4EF4-BD94-B4017F85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EDB0C-E1C2-4B21-AE98-8E76A7AA4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</p:spTree>
    <p:extLst>
      <p:ext uri="{BB962C8B-B14F-4D97-AF65-F5344CB8AC3E}">
        <p14:creationId xmlns:p14="http://schemas.microsoft.com/office/powerpoint/2010/main" val="266348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B40AA9-D85B-4470-887F-CE34A8661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20D11E-C62D-46C5-97AC-FEF02646AE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7972" y="2914650"/>
            <a:ext cx="9165487" cy="3772168"/>
          </a:xfrm>
          <a:prstGeom prst="rect">
            <a:avLst/>
          </a:prstGeom>
        </p:spPr>
        <p:txBody>
          <a:bodyPr/>
          <a:lstStyle>
            <a:lvl1pPr>
              <a:defRPr sz="1644"/>
            </a:lvl1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9627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>
            <a:extLst>
              <a:ext uri="{FF2B5EF4-FFF2-40B4-BE49-F238E27FC236}">
                <a16:creationId xmlns:a16="http://schemas.microsoft.com/office/drawing/2014/main" id="{EC5A0E8A-69B7-4BBF-8F6A-3839C6A15B8F}"/>
              </a:ext>
            </a:extLst>
          </p:cNvPr>
          <p:cNvSpPr/>
          <p:nvPr userDrawn="1"/>
        </p:nvSpPr>
        <p:spPr>
          <a:xfrm>
            <a:off x="0" y="8769355"/>
            <a:ext cx="9393201" cy="184150"/>
          </a:xfrm>
          <a:custGeom>
            <a:avLst/>
            <a:gdLst/>
            <a:ahLst/>
            <a:cxnLst/>
            <a:rect l="l" t="t" r="r" b="b"/>
            <a:pathLst>
              <a:path w="12573000" h="18415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542D003F-B569-416D-A322-6D45F3337DC5}"/>
              </a:ext>
            </a:extLst>
          </p:cNvPr>
          <p:cNvSpPr/>
          <p:nvPr userDrawn="1"/>
        </p:nvSpPr>
        <p:spPr>
          <a:xfrm>
            <a:off x="9421666" y="8769355"/>
            <a:ext cx="3633935" cy="184150"/>
          </a:xfrm>
          <a:custGeom>
            <a:avLst/>
            <a:gdLst/>
            <a:ahLst/>
            <a:cxnLst/>
            <a:rect l="l" t="t" r="r" b="b"/>
            <a:pathLst>
              <a:path w="4864100" h="18415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4D361103-1B35-4DFB-ACCB-D2433F559F4F}"/>
              </a:ext>
            </a:extLst>
          </p:cNvPr>
          <p:cNvSpPr/>
          <p:nvPr userDrawn="1"/>
        </p:nvSpPr>
        <p:spPr>
          <a:xfrm>
            <a:off x="341571" y="8769350"/>
            <a:ext cx="474404" cy="768350"/>
          </a:xfrm>
          <a:custGeom>
            <a:avLst/>
            <a:gdLst/>
            <a:ahLst/>
            <a:cxnLst/>
            <a:rect l="l" t="t" r="r" b="b"/>
            <a:pathLst>
              <a:path w="635000" h="76835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9C34AD-FD71-460F-9ECD-D1EB5F35A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93200" y="9010651"/>
            <a:ext cx="33449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4" baseline="0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fld id="{DD02AD68-BFEF-40C1-90D1-D37F2BFFA27B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213C5B-0668-4A88-8A60-00E4C593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1572" y="8953505"/>
            <a:ext cx="4744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4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E15B787B-E169-4A6D-9BAB-6F919C455F16}"/>
              </a:ext>
            </a:extLst>
          </p:cNvPr>
          <p:cNvSpPr txBox="1">
            <a:spLocks/>
          </p:cNvSpPr>
          <p:nvPr userDrawn="1"/>
        </p:nvSpPr>
        <p:spPr>
          <a:xfrm>
            <a:off x="948808" y="9010651"/>
            <a:ext cx="3344904" cy="501645"/>
          </a:xfrm>
          <a:prstGeom prst="rect">
            <a:avLst/>
          </a:prstGeom>
        </p:spPr>
        <p:txBody>
          <a:bodyPr vert="horz" lIns="68314" tIns="34157" rIns="68314" bIns="34157" rtlCol="0" anchor="ctr"/>
          <a:lstStyle>
            <a:defPPr>
              <a:defRPr lang="en-US"/>
            </a:defPPr>
            <a:lvl1pPr marL="0" algn="r" defTabSz="914400" rtl="0" eaLnBrk="1" latinLnBrk="0" hangingPunct="1">
              <a:defRPr sz="2200" kern="1200" baseline="0">
                <a:solidFill>
                  <a:srgbClr val="203189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44" dirty="0"/>
              <a:t>RDA: Next steps</a:t>
            </a: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9A570B3C-81C1-42F9-8484-11ABABD9899B}"/>
              </a:ext>
            </a:extLst>
          </p:cNvPr>
          <p:cNvSpPr/>
          <p:nvPr userDrawn="1"/>
        </p:nvSpPr>
        <p:spPr>
          <a:xfrm>
            <a:off x="10272369" y="7784375"/>
            <a:ext cx="2427631" cy="9278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7" r:id="rId6"/>
    <p:sldLayoutId id="2147483678" r:id="rId7"/>
    <p:sldLayoutId id="2147483675" r:id="rId8"/>
  </p:sldLayoutIdLst>
  <p:hf hdr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1574" eaLnBrk="1" hangingPunct="1">
        <a:defRPr>
          <a:latin typeface="+mn-lt"/>
          <a:ea typeface="+mn-ea"/>
          <a:cs typeface="+mn-cs"/>
        </a:defRPr>
      </a:lvl2pPr>
      <a:lvl3pPr marL="683148" eaLnBrk="1" hangingPunct="1">
        <a:defRPr>
          <a:latin typeface="+mn-lt"/>
          <a:ea typeface="+mn-ea"/>
          <a:cs typeface="+mn-cs"/>
        </a:defRPr>
      </a:lvl3pPr>
      <a:lvl4pPr marL="1024722" eaLnBrk="1" hangingPunct="1">
        <a:defRPr>
          <a:latin typeface="+mn-lt"/>
          <a:ea typeface="+mn-ea"/>
          <a:cs typeface="+mn-cs"/>
        </a:defRPr>
      </a:lvl4pPr>
      <a:lvl5pPr marL="1366296" eaLnBrk="1" hangingPunct="1">
        <a:defRPr>
          <a:latin typeface="+mn-lt"/>
          <a:ea typeface="+mn-ea"/>
          <a:cs typeface="+mn-cs"/>
        </a:defRPr>
      </a:lvl5pPr>
      <a:lvl6pPr marL="1707871" eaLnBrk="1" hangingPunct="1">
        <a:defRPr>
          <a:latin typeface="+mn-lt"/>
          <a:ea typeface="+mn-ea"/>
          <a:cs typeface="+mn-cs"/>
        </a:defRPr>
      </a:lvl6pPr>
      <a:lvl7pPr marL="2049445" eaLnBrk="1" hangingPunct="1">
        <a:defRPr>
          <a:latin typeface="+mn-lt"/>
          <a:ea typeface="+mn-ea"/>
          <a:cs typeface="+mn-cs"/>
        </a:defRPr>
      </a:lvl7pPr>
      <a:lvl8pPr marL="2391019" eaLnBrk="1" hangingPunct="1">
        <a:defRPr>
          <a:latin typeface="+mn-lt"/>
          <a:ea typeface="+mn-ea"/>
          <a:cs typeface="+mn-cs"/>
        </a:defRPr>
      </a:lvl8pPr>
      <a:lvl9pPr marL="273259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1574" eaLnBrk="1" hangingPunct="1">
        <a:defRPr>
          <a:latin typeface="+mn-lt"/>
          <a:ea typeface="+mn-ea"/>
          <a:cs typeface="+mn-cs"/>
        </a:defRPr>
      </a:lvl2pPr>
      <a:lvl3pPr marL="683148" eaLnBrk="1" hangingPunct="1">
        <a:defRPr>
          <a:latin typeface="+mn-lt"/>
          <a:ea typeface="+mn-ea"/>
          <a:cs typeface="+mn-cs"/>
        </a:defRPr>
      </a:lvl3pPr>
      <a:lvl4pPr marL="1024722" eaLnBrk="1" hangingPunct="1">
        <a:defRPr>
          <a:latin typeface="+mn-lt"/>
          <a:ea typeface="+mn-ea"/>
          <a:cs typeface="+mn-cs"/>
        </a:defRPr>
      </a:lvl4pPr>
      <a:lvl5pPr marL="1366296" eaLnBrk="1" hangingPunct="1">
        <a:defRPr>
          <a:latin typeface="+mn-lt"/>
          <a:ea typeface="+mn-ea"/>
          <a:cs typeface="+mn-cs"/>
        </a:defRPr>
      </a:lvl5pPr>
      <a:lvl6pPr marL="1707871" eaLnBrk="1" hangingPunct="1">
        <a:defRPr>
          <a:latin typeface="+mn-lt"/>
          <a:ea typeface="+mn-ea"/>
          <a:cs typeface="+mn-cs"/>
        </a:defRPr>
      </a:lvl6pPr>
      <a:lvl7pPr marL="2049445" eaLnBrk="1" hangingPunct="1">
        <a:defRPr>
          <a:latin typeface="+mn-lt"/>
          <a:ea typeface="+mn-ea"/>
          <a:cs typeface="+mn-cs"/>
        </a:defRPr>
      </a:lvl7pPr>
      <a:lvl8pPr marL="2391019" eaLnBrk="1" hangingPunct="1">
        <a:defRPr>
          <a:latin typeface="+mn-lt"/>
          <a:ea typeface="+mn-ea"/>
          <a:cs typeface="+mn-cs"/>
        </a:defRPr>
      </a:lvl8pPr>
      <a:lvl9pPr marL="2732593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936EA-8DE0-45F4-B9CC-5295E7C8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330330-DA99-4200-BF2F-117D09813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03795-1D34-4788-907C-8271DF5CA336}"/>
              </a:ext>
            </a:extLst>
          </p:cNvPr>
          <p:cNvSpPr txBox="1"/>
          <p:nvPr/>
        </p:nvSpPr>
        <p:spPr>
          <a:xfrm>
            <a:off x="1743808" y="1162050"/>
            <a:ext cx="9677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chemeClr val="tx2"/>
                </a:solidFill>
              </a:rPr>
              <a:t>Next steps for RDA 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F7DC22-6D45-46C4-8356-CDE19D2EE043}"/>
              </a:ext>
            </a:extLst>
          </p:cNvPr>
          <p:cNvSpPr txBox="1"/>
          <p:nvPr/>
        </p:nvSpPr>
        <p:spPr>
          <a:xfrm>
            <a:off x="1837788" y="4362450"/>
            <a:ext cx="9489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Gordon Dunsire, Chair, RSC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Presented at “A Practical Introduction to the New RDA Toolkit”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June 22, 2018, New Orleans, USA</a:t>
            </a:r>
            <a:endParaRPr lang="en-GB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68895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What’s left to do?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DB1B2-E570-475D-93A9-271C37C568B7}"/>
              </a:ext>
            </a:extLst>
          </p:cNvPr>
          <p:cNvSpPr txBox="1"/>
          <p:nvPr/>
        </p:nvSpPr>
        <p:spPr>
          <a:xfrm>
            <a:off x="804863" y="1960719"/>
            <a:ext cx="85437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Editing for clarity and consistency</a:t>
            </a:r>
          </a:p>
          <a:p>
            <a:pPr lvl="1"/>
            <a:r>
              <a:rPr lang="en-GB" sz="4800" dirty="0"/>
              <a:t>(more shredding)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C19EF9-0017-4EA1-9B71-FD8D53B4F2B9}"/>
              </a:ext>
            </a:extLst>
          </p:cNvPr>
          <p:cNvSpPr txBox="1"/>
          <p:nvPr/>
        </p:nvSpPr>
        <p:spPr>
          <a:xfrm>
            <a:off x="804863" y="5631509"/>
            <a:ext cx="10909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New instructions for aggregates and serials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E3B77A-04D9-427B-A85C-D04DAD815CE7}"/>
              </a:ext>
            </a:extLst>
          </p:cNvPr>
          <p:cNvSpPr txBox="1"/>
          <p:nvPr/>
        </p:nvSpPr>
        <p:spPr>
          <a:xfrm>
            <a:off x="804863" y="3796114"/>
            <a:ext cx="997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Distinguishing instructions for name/title and access point elements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D6DCF9-C38C-41BA-B2A9-D80DC15F1B36}"/>
              </a:ext>
            </a:extLst>
          </p:cNvPr>
          <p:cNvSpPr txBox="1"/>
          <p:nvPr/>
        </p:nvSpPr>
        <p:spPr>
          <a:xfrm>
            <a:off x="804863" y="6728241"/>
            <a:ext cx="7894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Tweaks, refinements, feedback</a:t>
            </a:r>
          </a:p>
          <a:p>
            <a:r>
              <a:rPr lang="en-GB" sz="4800" dirty="0"/>
              <a:t>	We want to hear from you</a:t>
            </a:r>
          </a:p>
        </p:txBody>
      </p:sp>
    </p:spTree>
    <p:extLst>
      <p:ext uri="{BB962C8B-B14F-4D97-AF65-F5344CB8AC3E}">
        <p14:creationId xmlns:p14="http://schemas.microsoft.com/office/powerpoint/2010/main" val="404757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71943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Directed development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DB1B2-E570-475D-93A9-271C37C568B7}"/>
              </a:ext>
            </a:extLst>
          </p:cNvPr>
          <p:cNvSpPr txBox="1"/>
          <p:nvPr/>
        </p:nvSpPr>
        <p:spPr>
          <a:xfrm>
            <a:off x="804863" y="1960719"/>
            <a:ext cx="94567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Ask RDA communities to investigate specific topics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E3B77A-04D9-427B-A85C-D04DAD815CE7}"/>
              </a:ext>
            </a:extLst>
          </p:cNvPr>
          <p:cNvSpPr txBox="1"/>
          <p:nvPr/>
        </p:nvSpPr>
        <p:spPr>
          <a:xfrm>
            <a:off x="804863" y="3796114"/>
            <a:ext cx="997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Example: Collective Agent</a:t>
            </a:r>
          </a:p>
          <a:p>
            <a:r>
              <a:rPr lang="en-GB" sz="4800" dirty="0"/>
              <a:t>	Spacecraft? Ships? Conferences?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0E7F06-F90A-4B75-B076-E91D56C168AE}"/>
              </a:ext>
            </a:extLst>
          </p:cNvPr>
          <p:cNvSpPr txBox="1"/>
          <p:nvPr/>
        </p:nvSpPr>
        <p:spPr>
          <a:xfrm>
            <a:off x="815976" y="5548450"/>
            <a:ext cx="997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Example: Authority control</a:t>
            </a:r>
          </a:p>
          <a:p>
            <a:r>
              <a:rPr lang="en-GB" sz="4800" dirty="0"/>
              <a:t>	New elements? Options?</a:t>
            </a:r>
          </a:p>
        </p:txBody>
      </p:sp>
    </p:spTree>
    <p:extLst>
      <p:ext uri="{BB962C8B-B14F-4D97-AF65-F5344CB8AC3E}">
        <p14:creationId xmlns:p14="http://schemas.microsoft.com/office/powerpoint/2010/main" val="251694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7194384" cy="20583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Liaison with related standards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E3B77A-04D9-427B-A85C-D04DAD815CE7}"/>
              </a:ext>
            </a:extLst>
          </p:cNvPr>
          <p:cNvSpPr txBox="1"/>
          <p:nvPr/>
        </p:nvSpPr>
        <p:spPr>
          <a:xfrm>
            <a:off x="622173" y="2574704"/>
            <a:ext cx="997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Continue to liaise with ISSN International Centre and Network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0E7F06-F90A-4B75-B076-E91D56C168AE}"/>
              </a:ext>
            </a:extLst>
          </p:cNvPr>
          <p:cNvSpPr txBox="1"/>
          <p:nvPr/>
        </p:nvSpPr>
        <p:spPr>
          <a:xfrm>
            <a:off x="622173" y="4515652"/>
            <a:ext cx="7110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Forthcoming review of ISBD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F9437-9E99-4A56-95A2-EA87D0A1C5A7}"/>
              </a:ext>
            </a:extLst>
          </p:cNvPr>
          <p:cNvSpPr txBox="1"/>
          <p:nvPr/>
        </p:nvSpPr>
        <p:spPr>
          <a:xfrm>
            <a:off x="622173" y="5717937"/>
            <a:ext cx="117663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Recommend use of UNIMARC vocabulary encoding schemes</a:t>
            </a:r>
          </a:p>
          <a:p>
            <a:r>
              <a:rPr lang="en-GB" sz="4800" dirty="0"/>
              <a:t>	Registered in OMR</a:t>
            </a:r>
          </a:p>
        </p:txBody>
      </p:sp>
    </p:spTree>
    <p:extLst>
      <p:ext uri="{BB962C8B-B14F-4D97-AF65-F5344CB8AC3E}">
        <p14:creationId xmlns:p14="http://schemas.microsoft.com/office/powerpoint/2010/main" val="29782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7194384" cy="10677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Schedule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E3B77A-04D9-427B-A85C-D04DAD815CE7}"/>
              </a:ext>
            </a:extLst>
          </p:cNvPr>
          <p:cNvSpPr txBox="1"/>
          <p:nvPr/>
        </p:nvSpPr>
        <p:spPr>
          <a:xfrm>
            <a:off x="624518" y="1649893"/>
            <a:ext cx="85726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RSC meeting, Montreal, Canada, October 2018</a:t>
            </a:r>
          </a:p>
          <a:p>
            <a:pPr lvl="1"/>
            <a:r>
              <a:rPr lang="en-GB" sz="4800" dirty="0"/>
              <a:t>Decisions on moving from beta to operational Toolkit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591661-AD05-457C-B203-45FD235B6421}"/>
              </a:ext>
            </a:extLst>
          </p:cNvPr>
          <p:cNvSpPr txBox="1"/>
          <p:nvPr/>
        </p:nvSpPr>
        <p:spPr>
          <a:xfrm>
            <a:off x="815976" y="4962279"/>
            <a:ext cx="11690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RSC is responsible for final approval of content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5FE661-5F78-42F6-9BD5-47FBD65E45AA}"/>
              </a:ext>
            </a:extLst>
          </p:cNvPr>
          <p:cNvSpPr txBox="1"/>
          <p:nvPr/>
        </p:nvSpPr>
        <p:spPr>
          <a:xfrm>
            <a:off x="815976" y="5962650"/>
            <a:ext cx="11690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Review consultation channels, etc.</a:t>
            </a:r>
          </a:p>
          <a:p>
            <a:pPr lvl="1"/>
            <a:r>
              <a:rPr lang="en-GB" sz="4800" dirty="0"/>
              <a:t>Develop improved methods for proposals</a:t>
            </a:r>
          </a:p>
        </p:txBody>
      </p:sp>
    </p:spTree>
    <p:extLst>
      <p:ext uri="{BB962C8B-B14F-4D97-AF65-F5344CB8AC3E}">
        <p14:creationId xmlns:p14="http://schemas.microsoft.com/office/powerpoint/2010/main" val="23197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RDA colors">
      <a:dk1>
        <a:sysClr val="windowText" lastClr="000000"/>
      </a:dk1>
      <a:lt1>
        <a:sysClr val="window" lastClr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xtSteps" id="{527F2E57-F5DE-4568-AB10-9AE2B206E918}" vid="{3CFAEE30-38F8-4B53-91ED-29C353ACD4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NextSteps</Template>
  <TotalTime>2</TotalTime>
  <Words>155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Dunsire</dc:creator>
  <cp:lastModifiedBy>Gordon Dunsire</cp:lastModifiedBy>
  <cp:revision>1</cp:revision>
  <dcterms:created xsi:type="dcterms:W3CDTF">2018-07-05T18:25:16Z</dcterms:created>
  <dcterms:modified xsi:type="dcterms:W3CDTF">2018-07-05T18:27:57Z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2018-05-30T00:00:00Z</vt:filetime>
  </property>
</Properties>
</file>