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9" r:id="rId2"/>
    <p:sldId id="274" r:id="rId3"/>
    <p:sldId id="275" r:id="rId4"/>
    <p:sldId id="276" r:id="rId5"/>
    <p:sldId id="277" r:id="rId6"/>
  </p:sldIdLst>
  <p:sldSz cx="13055600" cy="9791700"/>
  <p:notesSz cx="17475200" cy="9791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51" autoAdjust="0"/>
  </p:normalViewPr>
  <p:slideViewPr>
    <p:cSldViewPr>
      <p:cViewPr varScale="1">
        <p:scale>
          <a:sx n="72" d="100"/>
          <a:sy n="72" d="100"/>
        </p:scale>
        <p:origin x="678" y="57"/>
      </p:cViewPr>
      <p:guideLst>
        <p:guide orient="horz" pos="2880"/>
        <p:guide pos="16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3D02E99-099D-425A-8699-6709177857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8FD7A-9CC0-4599-BD0A-642F10BC2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D9114-80B5-4ED7-B8E5-3A0868472264}" type="datetime4">
              <a:rPr lang="en-US" smtClean="0"/>
              <a:t>July 5, 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4D84F-C05A-462E-8E13-F79B6EFDDF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76C693-50E9-4679-B838-D4E18430BA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3389-A65E-496A-AB6E-7A5B74EF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447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9898063" y="0"/>
            <a:ext cx="7572375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CE7E-43AE-4D7A-AD6D-EFF496C901FD}" type="datetime4">
              <a:rPr lang="en-US" smtClean="0"/>
              <a:t>July 5, 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34150" y="1223963"/>
            <a:ext cx="4406900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747838" y="4711700"/>
            <a:ext cx="13979525" cy="3856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9898063" y="9301163"/>
            <a:ext cx="7572375" cy="490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BB43D-6859-4C14-84A8-D9538C9727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207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F42C2-A0E0-4A3E-AF7F-14900753D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E6ABE-B97B-4A73-B202-6A3F101785E5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B245-955B-4246-A129-BE33BAC629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20">
            <a:extLst>
              <a:ext uri="{FF2B5EF4-FFF2-40B4-BE49-F238E27FC236}">
                <a16:creationId xmlns:a16="http://schemas.microsoft.com/office/drawing/2014/main" id="{430412D5-F62C-4582-822D-523D66A3740B}"/>
              </a:ext>
            </a:extLst>
          </p:cNvPr>
          <p:cNvSpPr/>
          <p:nvPr userDrawn="1"/>
        </p:nvSpPr>
        <p:spPr>
          <a:xfrm>
            <a:off x="0" y="1"/>
            <a:ext cx="13055600" cy="74470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Holder 3">
            <a:extLst>
              <a:ext uri="{FF2B5EF4-FFF2-40B4-BE49-F238E27FC236}">
                <a16:creationId xmlns:a16="http://schemas.microsoft.com/office/drawing/2014/main" id="{D51EB834-5A36-462F-9766-CF525282904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48808" y="4057651"/>
            <a:ext cx="12106792" cy="1908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12402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38237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C43566-6046-4E9C-8D17-ED54F38F8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DFB21-2B77-4727-8DA0-73215DD5C57C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AE417-89F3-4937-8D80-F2DD32C664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43FAD77-7179-4530-8741-F8500359AB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2D0B4B6A-2A81-4C9F-B649-C12A8B0BD189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B047D8-AC63-4F78-8530-D1DE054AE7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97810" y="2762250"/>
            <a:ext cx="10070412" cy="4343400"/>
          </a:xfrm>
          <a:prstGeom prst="rect">
            <a:avLst/>
          </a:prstGeom>
        </p:spPr>
        <p:txBody>
          <a:bodyPr/>
          <a:lstStyle>
            <a:lvl1pPr>
              <a:defRPr sz="1793"/>
            </a:lvl1pPr>
          </a:lstStyle>
          <a:p>
            <a:pPr lvl="0"/>
            <a:r>
              <a:rPr lang="en-US" dirty="0"/>
              <a:t>Click to insert text.</a:t>
            </a:r>
          </a:p>
        </p:txBody>
      </p:sp>
    </p:spTree>
    <p:extLst>
      <p:ext uri="{BB962C8B-B14F-4D97-AF65-F5344CB8AC3E}">
        <p14:creationId xmlns:p14="http://schemas.microsoft.com/office/powerpoint/2010/main" val="24580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BA9CF6-AB2D-46CF-8D43-4A1686189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8080-C00F-4680-BFFC-33C890FA1B6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C0936E-F890-4240-8C96-18902985B9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34479D8-3FF8-47A6-AFE0-325303D56120}"/>
              </a:ext>
            </a:extLst>
          </p:cNvPr>
          <p:cNvSpPr/>
          <p:nvPr userDrawn="1"/>
        </p:nvSpPr>
        <p:spPr>
          <a:xfrm>
            <a:off x="0" y="0"/>
            <a:ext cx="4714931" cy="58765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0BCB6BE5-C74F-4DEB-9DB1-035B3B8BF99F}"/>
              </a:ext>
            </a:extLst>
          </p:cNvPr>
          <p:cNvSpPr/>
          <p:nvPr userDrawn="1"/>
        </p:nvSpPr>
        <p:spPr>
          <a:xfrm>
            <a:off x="0" y="793752"/>
            <a:ext cx="5058096" cy="914400"/>
          </a:xfrm>
          <a:custGeom>
            <a:avLst/>
            <a:gdLst/>
            <a:ahLst/>
            <a:cxnLst/>
            <a:rect l="l" t="t" r="r" b="b"/>
            <a:pathLst>
              <a:path w="6770370" h="914400">
                <a:moveTo>
                  <a:pt x="6769963" y="0"/>
                </a:moveTo>
                <a:lnTo>
                  <a:pt x="0" y="0"/>
                </a:lnTo>
                <a:lnTo>
                  <a:pt x="0" y="914400"/>
                </a:lnTo>
                <a:lnTo>
                  <a:pt x="5803036" y="914400"/>
                </a:lnTo>
                <a:lnTo>
                  <a:pt x="6769963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89DB7F-780C-47BB-B26D-B55B3217E60E}"/>
              </a:ext>
            </a:extLst>
          </p:cNvPr>
          <p:cNvSpPr txBox="1"/>
          <p:nvPr userDrawn="1"/>
        </p:nvSpPr>
        <p:spPr>
          <a:xfrm>
            <a:off x="-92983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 </a:t>
            </a:r>
          </a:p>
        </p:txBody>
      </p:sp>
    </p:spTree>
    <p:extLst>
      <p:ext uri="{BB962C8B-B14F-4D97-AF65-F5344CB8AC3E}">
        <p14:creationId xmlns:p14="http://schemas.microsoft.com/office/powerpoint/2010/main" val="147800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833AC-CE29-412E-9586-A2CCCF75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6B087-20D5-46FC-9AC3-EF55EF059985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548F-1227-419F-8672-16150B2A2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1E9B1FBC-B132-49E1-B55E-D2FA9F7C099B}"/>
              </a:ext>
            </a:extLst>
          </p:cNvPr>
          <p:cNvSpPr/>
          <p:nvPr userDrawn="1"/>
        </p:nvSpPr>
        <p:spPr>
          <a:xfrm>
            <a:off x="9165487" y="0"/>
            <a:ext cx="3890113" cy="48485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1BDD7E71-4917-4E7C-ABFD-6A843BCDCA0D}"/>
              </a:ext>
            </a:extLst>
          </p:cNvPr>
          <p:cNvSpPr/>
          <p:nvPr userDrawn="1"/>
        </p:nvSpPr>
        <p:spPr>
          <a:xfrm>
            <a:off x="8405156" y="793752"/>
            <a:ext cx="4650583" cy="914400"/>
          </a:xfrm>
          <a:custGeom>
            <a:avLst/>
            <a:gdLst/>
            <a:ahLst/>
            <a:cxnLst/>
            <a:rect l="l" t="t" r="r" b="b"/>
            <a:pathLst>
              <a:path w="6224905" h="914400">
                <a:moveTo>
                  <a:pt x="6224727" y="0"/>
                </a:moveTo>
                <a:lnTo>
                  <a:pt x="0" y="0"/>
                </a:lnTo>
                <a:lnTo>
                  <a:pt x="966927" y="914400"/>
                </a:lnTo>
                <a:lnTo>
                  <a:pt x="6224727" y="914400"/>
                </a:lnTo>
                <a:lnTo>
                  <a:pt x="6224727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C29F6-276F-4ED4-8E5F-E4899554D283}"/>
              </a:ext>
            </a:extLst>
          </p:cNvPr>
          <p:cNvSpPr txBox="1"/>
          <p:nvPr userDrawn="1"/>
        </p:nvSpPr>
        <p:spPr>
          <a:xfrm>
            <a:off x="9089582" y="781051"/>
            <a:ext cx="5294349" cy="64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86" dirty="0">
                <a:solidFill>
                  <a:schemeClr val="bg1"/>
                </a:solidFill>
                <a:latin typeface="Calibri Light" panose="020F0302020204030204" pitchFamily="34" charset="0"/>
              </a:rPr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939323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7A163D-3886-46C1-8E21-E308A8AB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6631-B86C-466A-BEA1-F9227B57F3C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00779-0233-4175-AB80-845BB3D39F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CBA3B939-BD69-4490-A25D-1CF86986433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990731" y="4057650"/>
            <a:ext cx="8064869" cy="6898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483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Conclusion</a:t>
            </a:r>
            <a:endParaRPr dirty="0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FAA1E53A-6FBD-4DBE-8C0D-055893377F68}"/>
              </a:ext>
            </a:extLst>
          </p:cNvPr>
          <p:cNvSpPr/>
          <p:nvPr userDrawn="1"/>
        </p:nvSpPr>
        <p:spPr>
          <a:xfrm>
            <a:off x="0" y="1009650"/>
            <a:ext cx="7688230" cy="7581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7" name="bk object 17">
            <a:extLst>
              <a:ext uri="{FF2B5EF4-FFF2-40B4-BE49-F238E27FC236}">
                <a16:creationId xmlns:a16="http://schemas.microsoft.com/office/drawing/2014/main" id="{C220C9F3-64AA-448A-9B0B-92D658D4D759}"/>
              </a:ext>
            </a:extLst>
          </p:cNvPr>
          <p:cNvSpPr/>
          <p:nvPr userDrawn="1"/>
        </p:nvSpPr>
        <p:spPr>
          <a:xfrm>
            <a:off x="0" y="5556250"/>
            <a:ext cx="1869152" cy="3035300"/>
          </a:xfrm>
          <a:custGeom>
            <a:avLst/>
            <a:gdLst/>
            <a:ahLst/>
            <a:cxnLst/>
            <a:rect l="l" t="t" r="r" b="b"/>
            <a:pathLst>
              <a:path w="2501900" h="3035300">
                <a:moveTo>
                  <a:pt x="0" y="0"/>
                </a:moveTo>
                <a:lnTo>
                  <a:pt x="0" y="3035300"/>
                </a:lnTo>
                <a:lnTo>
                  <a:pt x="2501455" y="3035300"/>
                </a:lnTo>
                <a:lnTo>
                  <a:pt x="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8" name="bk object 19">
            <a:extLst>
              <a:ext uri="{FF2B5EF4-FFF2-40B4-BE49-F238E27FC236}">
                <a16:creationId xmlns:a16="http://schemas.microsoft.com/office/drawing/2014/main" id="{593C4038-930A-43D6-BE50-90E2A5DB29B3}"/>
              </a:ext>
            </a:extLst>
          </p:cNvPr>
          <p:cNvSpPr/>
          <p:nvPr userDrawn="1"/>
        </p:nvSpPr>
        <p:spPr>
          <a:xfrm>
            <a:off x="0" y="342900"/>
            <a:ext cx="13055600" cy="914400"/>
          </a:xfrm>
          <a:custGeom>
            <a:avLst/>
            <a:gdLst/>
            <a:ahLst/>
            <a:cxnLst/>
            <a:rect l="l" t="t" r="r" b="b"/>
            <a:pathLst>
              <a:path w="17475200" h="914400">
                <a:moveTo>
                  <a:pt x="0" y="914400"/>
                </a:moveTo>
                <a:lnTo>
                  <a:pt x="17475200" y="914400"/>
                </a:lnTo>
                <a:lnTo>
                  <a:pt x="17475200" y="0"/>
                </a:lnTo>
                <a:lnTo>
                  <a:pt x="0" y="0"/>
                </a:lnTo>
                <a:lnTo>
                  <a:pt x="0" y="91440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9" name="Holder 2">
            <a:extLst>
              <a:ext uri="{FF2B5EF4-FFF2-40B4-BE49-F238E27FC236}">
                <a16:creationId xmlns:a16="http://schemas.microsoft.com/office/drawing/2014/main" id="{E2A89CE0-A685-4873-8C87-2996DED585A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705" y="578764"/>
            <a:ext cx="12254189" cy="3219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92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r>
              <a:rPr lang="en-US" dirty="0"/>
              <a:t>Part 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66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E6F2EA-0AF8-4EF4-BD94-B4017F8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3EDB0C-E1C2-4B21-AE98-8E76A7AA44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1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</p:spTree>
    <p:extLst>
      <p:ext uri="{BB962C8B-B14F-4D97-AF65-F5344CB8AC3E}">
        <p14:creationId xmlns:p14="http://schemas.microsoft.com/office/powerpoint/2010/main" val="266348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D40DF-A59E-46E6-A858-FB93D3B74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DDCB9-1088-4D84-A120-796874DD17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bk object 16">
            <a:extLst>
              <a:ext uri="{FF2B5EF4-FFF2-40B4-BE49-F238E27FC236}">
                <a16:creationId xmlns:a16="http://schemas.microsoft.com/office/drawing/2014/main" id="{1D6E9937-F207-4901-947F-1AC04DC29BD8}"/>
              </a:ext>
            </a:extLst>
          </p:cNvPr>
          <p:cNvSpPr/>
          <p:nvPr userDrawn="1"/>
        </p:nvSpPr>
        <p:spPr>
          <a:xfrm>
            <a:off x="6416969" y="0"/>
            <a:ext cx="6638630" cy="47384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1B40AA9-D85B-4470-887F-CE34A8661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7811" y="520700"/>
            <a:ext cx="7223988" cy="1893888"/>
          </a:xfrm>
          <a:prstGeom prst="rect">
            <a:avLst/>
          </a:prstGeom>
        </p:spPr>
        <p:txBody>
          <a:bodyPr/>
          <a:lstStyle>
            <a:lvl1pPr>
              <a:defRPr sz="8592">
                <a:solidFill>
                  <a:srgbClr val="203189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20D11E-C62D-46C5-97AC-FEF02646AE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7972" y="2914650"/>
            <a:ext cx="9165487" cy="3772168"/>
          </a:xfrm>
          <a:prstGeom prst="rect">
            <a:avLst/>
          </a:prstGeom>
        </p:spPr>
        <p:txBody>
          <a:bodyPr/>
          <a:lstStyle>
            <a:lvl1pPr>
              <a:defRPr sz="1644"/>
            </a:lvl1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149627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6">
            <a:extLst>
              <a:ext uri="{FF2B5EF4-FFF2-40B4-BE49-F238E27FC236}">
                <a16:creationId xmlns:a16="http://schemas.microsoft.com/office/drawing/2014/main" id="{EC5A0E8A-69B7-4BBF-8F6A-3839C6A15B8F}"/>
              </a:ext>
            </a:extLst>
          </p:cNvPr>
          <p:cNvSpPr/>
          <p:nvPr userDrawn="1"/>
        </p:nvSpPr>
        <p:spPr>
          <a:xfrm>
            <a:off x="0" y="8769355"/>
            <a:ext cx="9393201" cy="184150"/>
          </a:xfrm>
          <a:custGeom>
            <a:avLst/>
            <a:gdLst/>
            <a:ahLst/>
            <a:cxnLst/>
            <a:rect l="l" t="t" r="r" b="b"/>
            <a:pathLst>
              <a:path w="12573000" h="184150">
                <a:moveTo>
                  <a:pt x="12573000" y="0"/>
                </a:moveTo>
                <a:lnTo>
                  <a:pt x="0" y="0"/>
                </a:lnTo>
                <a:lnTo>
                  <a:pt x="0" y="184149"/>
                </a:lnTo>
                <a:lnTo>
                  <a:pt x="12393663" y="184149"/>
                </a:lnTo>
                <a:lnTo>
                  <a:pt x="12573000" y="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5" name="object 7">
            <a:extLst>
              <a:ext uri="{FF2B5EF4-FFF2-40B4-BE49-F238E27FC236}">
                <a16:creationId xmlns:a16="http://schemas.microsoft.com/office/drawing/2014/main" id="{542D003F-B569-416D-A322-6D45F3337DC5}"/>
              </a:ext>
            </a:extLst>
          </p:cNvPr>
          <p:cNvSpPr/>
          <p:nvPr userDrawn="1"/>
        </p:nvSpPr>
        <p:spPr>
          <a:xfrm>
            <a:off x="9421666" y="8769355"/>
            <a:ext cx="3633935" cy="184150"/>
          </a:xfrm>
          <a:custGeom>
            <a:avLst/>
            <a:gdLst/>
            <a:ahLst/>
            <a:cxnLst/>
            <a:rect l="l" t="t" r="r" b="b"/>
            <a:pathLst>
              <a:path w="4864100" h="184150">
                <a:moveTo>
                  <a:pt x="4864100" y="0"/>
                </a:moveTo>
                <a:lnTo>
                  <a:pt x="165100" y="0"/>
                </a:lnTo>
                <a:lnTo>
                  <a:pt x="0" y="184149"/>
                </a:lnTo>
                <a:lnTo>
                  <a:pt x="4864100" y="184149"/>
                </a:lnTo>
                <a:lnTo>
                  <a:pt x="4864100" y="0"/>
                </a:lnTo>
                <a:close/>
              </a:path>
            </a:pathLst>
          </a:custGeom>
          <a:solidFill>
            <a:srgbClr val="1D8BC1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4D361103-1B35-4DFB-ACCB-D2433F559F4F}"/>
              </a:ext>
            </a:extLst>
          </p:cNvPr>
          <p:cNvSpPr/>
          <p:nvPr userDrawn="1"/>
        </p:nvSpPr>
        <p:spPr>
          <a:xfrm>
            <a:off x="341571" y="8769350"/>
            <a:ext cx="474404" cy="768350"/>
          </a:xfrm>
          <a:custGeom>
            <a:avLst/>
            <a:gdLst/>
            <a:ahLst/>
            <a:cxnLst/>
            <a:rect l="l" t="t" r="r" b="b"/>
            <a:pathLst>
              <a:path w="635000" h="768350">
                <a:moveTo>
                  <a:pt x="0" y="768350"/>
                </a:moveTo>
                <a:lnTo>
                  <a:pt x="635000" y="768350"/>
                </a:lnTo>
                <a:lnTo>
                  <a:pt x="635000" y="0"/>
                </a:lnTo>
                <a:lnTo>
                  <a:pt x="0" y="0"/>
                </a:lnTo>
                <a:lnTo>
                  <a:pt x="0" y="768350"/>
                </a:lnTo>
                <a:close/>
              </a:path>
            </a:pathLst>
          </a:custGeom>
          <a:solidFill>
            <a:srgbClr val="203189"/>
          </a:solidFill>
        </p:spPr>
        <p:txBody>
          <a:bodyPr wrap="square" lIns="0" tIns="0" rIns="0" bIns="0" rtlCol="0"/>
          <a:lstStyle/>
          <a:p>
            <a:endParaRPr sz="1345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C34AD-FD71-460F-9ECD-D1EB5F35AA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3200" y="9010651"/>
            <a:ext cx="33449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44" baseline="0">
                <a:solidFill>
                  <a:srgbClr val="203189"/>
                </a:solidFill>
                <a:latin typeface="Calibri Light" panose="020F0302020204030204" pitchFamily="34" charset="0"/>
              </a:defRPr>
            </a:lvl1pPr>
          </a:lstStyle>
          <a:p>
            <a:fld id="{DD02AD68-BFEF-40C1-90D1-D37F2BFFA27B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3213C5B-0668-4A88-8A60-00E4C5939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41572" y="8953505"/>
            <a:ext cx="474404" cy="5016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4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 algn="ctr"/>
            <a:fld id="{6B918772-37A3-47DC-BE01-33CAE9FCB74A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15B787B-E169-4A6D-9BAB-6F919C455F16}"/>
              </a:ext>
            </a:extLst>
          </p:cNvPr>
          <p:cNvSpPr txBox="1">
            <a:spLocks/>
          </p:cNvSpPr>
          <p:nvPr userDrawn="1"/>
        </p:nvSpPr>
        <p:spPr>
          <a:xfrm>
            <a:off x="948808" y="9010651"/>
            <a:ext cx="3344904" cy="501645"/>
          </a:xfrm>
          <a:prstGeom prst="rect">
            <a:avLst/>
          </a:prstGeom>
        </p:spPr>
        <p:txBody>
          <a:bodyPr vert="horz" lIns="68314" tIns="34157" rIns="68314" bIns="34157" rtlCol="0" anchor="ctr"/>
          <a:lstStyle>
            <a:defPPr>
              <a:defRPr lang="en-US"/>
            </a:defPPr>
            <a:lvl1pPr marL="0" algn="r" defTabSz="914400" rtl="0" eaLnBrk="1" latinLnBrk="0" hangingPunct="1">
              <a:defRPr sz="2200" kern="1200" baseline="0">
                <a:solidFill>
                  <a:srgbClr val="203189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44" dirty="0"/>
              <a:t>RDA: Next steps</a:t>
            </a: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9A570B3C-81C1-42F9-8484-11ABABD9899B}"/>
              </a:ext>
            </a:extLst>
          </p:cNvPr>
          <p:cNvSpPr/>
          <p:nvPr userDrawn="1"/>
        </p:nvSpPr>
        <p:spPr>
          <a:xfrm>
            <a:off x="10272369" y="7784375"/>
            <a:ext cx="2427631" cy="92783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7" r:id="rId6"/>
    <p:sldLayoutId id="2147483678" r:id="rId7"/>
    <p:sldLayoutId id="2147483675" r:id="rId8"/>
  </p:sldLayoutIdLst>
  <p:hf hdr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341574" eaLnBrk="1" hangingPunct="1">
        <a:defRPr>
          <a:latin typeface="+mn-lt"/>
          <a:ea typeface="+mn-ea"/>
          <a:cs typeface="+mn-cs"/>
        </a:defRPr>
      </a:lvl2pPr>
      <a:lvl3pPr marL="683148" eaLnBrk="1" hangingPunct="1">
        <a:defRPr>
          <a:latin typeface="+mn-lt"/>
          <a:ea typeface="+mn-ea"/>
          <a:cs typeface="+mn-cs"/>
        </a:defRPr>
      </a:lvl3pPr>
      <a:lvl4pPr marL="1024722" eaLnBrk="1" hangingPunct="1">
        <a:defRPr>
          <a:latin typeface="+mn-lt"/>
          <a:ea typeface="+mn-ea"/>
          <a:cs typeface="+mn-cs"/>
        </a:defRPr>
      </a:lvl4pPr>
      <a:lvl5pPr marL="1366296" eaLnBrk="1" hangingPunct="1">
        <a:defRPr>
          <a:latin typeface="+mn-lt"/>
          <a:ea typeface="+mn-ea"/>
          <a:cs typeface="+mn-cs"/>
        </a:defRPr>
      </a:lvl5pPr>
      <a:lvl6pPr marL="1707871" eaLnBrk="1" hangingPunct="1">
        <a:defRPr>
          <a:latin typeface="+mn-lt"/>
          <a:ea typeface="+mn-ea"/>
          <a:cs typeface="+mn-cs"/>
        </a:defRPr>
      </a:lvl6pPr>
      <a:lvl7pPr marL="2049445" eaLnBrk="1" hangingPunct="1">
        <a:defRPr>
          <a:latin typeface="+mn-lt"/>
          <a:ea typeface="+mn-ea"/>
          <a:cs typeface="+mn-cs"/>
        </a:defRPr>
      </a:lvl7pPr>
      <a:lvl8pPr marL="2391019" eaLnBrk="1" hangingPunct="1">
        <a:defRPr>
          <a:latin typeface="+mn-lt"/>
          <a:ea typeface="+mn-ea"/>
          <a:cs typeface="+mn-cs"/>
        </a:defRPr>
      </a:lvl8pPr>
      <a:lvl9pPr marL="2732593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341574" eaLnBrk="1" hangingPunct="1">
        <a:defRPr>
          <a:latin typeface="+mn-lt"/>
          <a:ea typeface="+mn-ea"/>
          <a:cs typeface="+mn-cs"/>
        </a:defRPr>
      </a:lvl2pPr>
      <a:lvl3pPr marL="683148" eaLnBrk="1" hangingPunct="1">
        <a:defRPr>
          <a:latin typeface="+mn-lt"/>
          <a:ea typeface="+mn-ea"/>
          <a:cs typeface="+mn-cs"/>
        </a:defRPr>
      </a:lvl3pPr>
      <a:lvl4pPr marL="1024722" eaLnBrk="1" hangingPunct="1">
        <a:defRPr>
          <a:latin typeface="+mn-lt"/>
          <a:ea typeface="+mn-ea"/>
          <a:cs typeface="+mn-cs"/>
        </a:defRPr>
      </a:lvl4pPr>
      <a:lvl5pPr marL="1366296" eaLnBrk="1" hangingPunct="1">
        <a:defRPr>
          <a:latin typeface="+mn-lt"/>
          <a:ea typeface="+mn-ea"/>
          <a:cs typeface="+mn-cs"/>
        </a:defRPr>
      </a:lvl5pPr>
      <a:lvl6pPr marL="1707871" eaLnBrk="1" hangingPunct="1">
        <a:defRPr>
          <a:latin typeface="+mn-lt"/>
          <a:ea typeface="+mn-ea"/>
          <a:cs typeface="+mn-cs"/>
        </a:defRPr>
      </a:lvl6pPr>
      <a:lvl7pPr marL="2049445" eaLnBrk="1" hangingPunct="1">
        <a:defRPr>
          <a:latin typeface="+mn-lt"/>
          <a:ea typeface="+mn-ea"/>
          <a:cs typeface="+mn-cs"/>
        </a:defRPr>
      </a:lvl7pPr>
      <a:lvl8pPr marL="2391019" eaLnBrk="1" hangingPunct="1">
        <a:defRPr>
          <a:latin typeface="+mn-lt"/>
          <a:ea typeface="+mn-ea"/>
          <a:cs typeface="+mn-cs"/>
        </a:defRPr>
      </a:lvl8pPr>
      <a:lvl9pPr marL="2732593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B936EA-8DE0-45F4-B9CC-5295E7C86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04E9-DEAF-46AD-95B2-D63C78700BF2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330330-DA99-4200-BF2F-117D098136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E03795-1D34-4788-907C-8271DF5CA336}"/>
              </a:ext>
            </a:extLst>
          </p:cNvPr>
          <p:cNvSpPr txBox="1"/>
          <p:nvPr/>
        </p:nvSpPr>
        <p:spPr>
          <a:xfrm>
            <a:off x="1743808" y="1162050"/>
            <a:ext cx="9677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dirty="0">
                <a:solidFill>
                  <a:schemeClr val="tx2"/>
                </a:solidFill>
              </a:rPr>
              <a:t>Next steps for RDA content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F7DC22-6D45-46C4-8356-CDE19D2EE043}"/>
              </a:ext>
            </a:extLst>
          </p:cNvPr>
          <p:cNvSpPr txBox="1"/>
          <p:nvPr/>
        </p:nvSpPr>
        <p:spPr>
          <a:xfrm>
            <a:off x="1837788" y="4362450"/>
            <a:ext cx="9489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</a:rPr>
              <a:t>Gordon Dunsire, Chair, RSC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Presented at “A Practical Introduction to the New RDA Toolkit”</a:t>
            </a:r>
          </a:p>
          <a:p>
            <a:pPr algn="ctr"/>
            <a:r>
              <a:rPr lang="en-US" sz="4000" dirty="0">
                <a:solidFill>
                  <a:schemeClr val="tx2"/>
                </a:solidFill>
              </a:rPr>
              <a:t>June 22, 2018, New Orleans, USA</a:t>
            </a:r>
            <a:endParaRPr lang="en-GB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1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2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68895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What’s left to do?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804863" y="1960719"/>
            <a:ext cx="85437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Editing for clarity and consistency</a:t>
            </a:r>
          </a:p>
          <a:p>
            <a:pPr lvl="1"/>
            <a:r>
              <a:rPr lang="en-GB" sz="4800" dirty="0"/>
              <a:t>(more shredding)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C19EF9-0017-4EA1-9B71-FD8D53B4F2B9}"/>
              </a:ext>
            </a:extLst>
          </p:cNvPr>
          <p:cNvSpPr txBox="1"/>
          <p:nvPr/>
        </p:nvSpPr>
        <p:spPr>
          <a:xfrm>
            <a:off x="804863" y="5631509"/>
            <a:ext cx="109093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New instructions for aggregates and serials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E3B77A-04D9-427B-A85C-D04DAD815CE7}"/>
              </a:ext>
            </a:extLst>
          </p:cNvPr>
          <p:cNvSpPr txBox="1"/>
          <p:nvPr/>
        </p:nvSpPr>
        <p:spPr>
          <a:xfrm>
            <a:off x="804863" y="3796114"/>
            <a:ext cx="997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Distinguishing instructions for name/title and access point elements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4D6DCF9-C38C-41BA-B2A9-D80DC15F1B36}"/>
              </a:ext>
            </a:extLst>
          </p:cNvPr>
          <p:cNvSpPr txBox="1"/>
          <p:nvPr/>
        </p:nvSpPr>
        <p:spPr>
          <a:xfrm>
            <a:off x="804863" y="6728241"/>
            <a:ext cx="789414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Tweaks, refinements, feedback</a:t>
            </a:r>
          </a:p>
          <a:p>
            <a:r>
              <a:rPr lang="en-GB" sz="4800" dirty="0"/>
              <a:t>	We want to hear from you</a:t>
            </a:r>
          </a:p>
        </p:txBody>
      </p:sp>
    </p:spTree>
    <p:extLst>
      <p:ext uri="{BB962C8B-B14F-4D97-AF65-F5344CB8AC3E}">
        <p14:creationId xmlns:p14="http://schemas.microsoft.com/office/powerpoint/2010/main" val="404757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194384" cy="11439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Directed development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CDB1B2-E570-475D-93A9-271C37C568B7}"/>
              </a:ext>
            </a:extLst>
          </p:cNvPr>
          <p:cNvSpPr txBox="1"/>
          <p:nvPr/>
        </p:nvSpPr>
        <p:spPr>
          <a:xfrm>
            <a:off x="804863" y="1960719"/>
            <a:ext cx="94567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Ask RDA communities to investigate specific topics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E3B77A-04D9-427B-A85C-D04DAD815CE7}"/>
              </a:ext>
            </a:extLst>
          </p:cNvPr>
          <p:cNvSpPr txBox="1"/>
          <p:nvPr/>
        </p:nvSpPr>
        <p:spPr>
          <a:xfrm>
            <a:off x="804863" y="3796114"/>
            <a:ext cx="997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Example: Collective Agent</a:t>
            </a:r>
          </a:p>
          <a:p>
            <a:r>
              <a:rPr lang="en-GB" sz="4800" dirty="0"/>
              <a:t>	Spacecraft? Ships? Conferences?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0E7F06-F90A-4B75-B076-E91D56C168AE}"/>
              </a:ext>
            </a:extLst>
          </p:cNvPr>
          <p:cNvSpPr txBox="1"/>
          <p:nvPr/>
        </p:nvSpPr>
        <p:spPr>
          <a:xfrm>
            <a:off x="815976" y="5548450"/>
            <a:ext cx="997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Example: Authority control</a:t>
            </a:r>
          </a:p>
          <a:p>
            <a:r>
              <a:rPr lang="en-GB" sz="4800" dirty="0"/>
              <a:t>	New elements? Options?</a:t>
            </a:r>
          </a:p>
        </p:txBody>
      </p:sp>
    </p:spTree>
    <p:extLst>
      <p:ext uri="{BB962C8B-B14F-4D97-AF65-F5344CB8AC3E}">
        <p14:creationId xmlns:p14="http://schemas.microsoft.com/office/powerpoint/2010/main" val="251694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194384" cy="20583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Liaison with related standards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E3B77A-04D9-427B-A85C-D04DAD815CE7}"/>
              </a:ext>
            </a:extLst>
          </p:cNvPr>
          <p:cNvSpPr txBox="1"/>
          <p:nvPr/>
        </p:nvSpPr>
        <p:spPr>
          <a:xfrm>
            <a:off x="622173" y="2574704"/>
            <a:ext cx="99790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Continue to liaise with ISSN International Centre and Network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0E7F06-F90A-4B75-B076-E91D56C168AE}"/>
              </a:ext>
            </a:extLst>
          </p:cNvPr>
          <p:cNvSpPr txBox="1"/>
          <p:nvPr/>
        </p:nvSpPr>
        <p:spPr>
          <a:xfrm>
            <a:off x="622173" y="4515652"/>
            <a:ext cx="71107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Forthcoming review of ISBD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E2F9437-9E99-4A56-95A2-EA87D0A1C5A7}"/>
              </a:ext>
            </a:extLst>
          </p:cNvPr>
          <p:cNvSpPr txBox="1"/>
          <p:nvPr/>
        </p:nvSpPr>
        <p:spPr>
          <a:xfrm>
            <a:off x="622173" y="5717937"/>
            <a:ext cx="117663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Recommend use of UNIMARC vocabulary encoding schemes</a:t>
            </a:r>
          </a:p>
          <a:p>
            <a:r>
              <a:rPr lang="en-GB" sz="4800" dirty="0"/>
              <a:t>	Registered in OMR</a:t>
            </a:r>
          </a:p>
        </p:txBody>
      </p:sp>
    </p:spTree>
    <p:extLst>
      <p:ext uri="{BB962C8B-B14F-4D97-AF65-F5344CB8AC3E}">
        <p14:creationId xmlns:p14="http://schemas.microsoft.com/office/powerpoint/2010/main" val="297821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9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C7159-1266-4949-B9A5-BAEC6C10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1E81F-CAD3-412B-8E6F-53481B321DC6}" type="datetime4">
              <a:rPr lang="en-US" smtClean="0"/>
              <a:t>July 5, 2018</a:t>
            </a:fld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068382-CDBC-47D8-BF5F-9805FEE576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6B918772-37A3-47DC-BE01-33CAE9FCB74A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9CE3219-0879-440A-B024-F8879A462C0D}"/>
              </a:ext>
            </a:extLst>
          </p:cNvPr>
          <p:cNvSpPr txBox="1">
            <a:spLocks/>
          </p:cNvSpPr>
          <p:nvPr/>
        </p:nvSpPr>
        <p:spPr>
          <a:xfrm>
            <a:off x="628816" y="322918"/>
            <a:ext cx="7194384" cy="1067732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kern="0" dirty="0">
                <a:solidFill>
                  <a:schemeClr val="tx2"/>
                </a:solidFill>
              </a:rPr>
              <a:t>Schedule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E3B77A-04D9-427B-A85C-D04DAD815CE7}"/>
              </a:ext>
            </a:extLst>
          </p:cNvPr>
          <p:cNvSpPr txBox="1"/>
          <p:nvPr/>
        </p:nvSpPr>
        <p:spPr>
          <a:xfrm>
            <a:off x="624518" y="1649893"/>
            <a:ext cx="85726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RSC meeting, Montreal, Canada, October 2018</a:t>
            </a:r>
          </a:p>
          <a:p>
            <a:pPr lvl="1"/>
            <a:r>
              <a:rPr lang="en-GB" sz="4800" dirty="0"/>
              <a:t>Decisions on moving from beta to operational Toolkit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591661-AD05-457C-B203-45FD235B6421}"/>
              </a:ext>
            </a:extLst>
          </p:cNvPr>
          <p:cNvSpPr txBox="1"/>
          <p:nvPr/>
        </p:nvSpPr>
        <p:spPr>
          <a:xfrm>
            <a:off x="815976" y="4962279"/>
            <a:ext cx="1169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RSC is responsible for final approval of content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5FE661-5F78-42F6-9BD5-47FBD65E45AA}"/>
              </a:ext>
            </a:extLst>
          </p:cNvPr>
          <p:cNvSpPr txBox="1"/>
          <p:nvPr/>
        </p:nvSpPr>
        <p:spPr>
          <a:xfrm>
            <a:off x="815976" y="5962650"/>
            <a:ext cx="116901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Review consultation channels, etc.</a:t>
            </a:r>
          </a:p>
          <a:p>
            <a:pPr lvl="1"/>
            <a:r>
              <a:rPr lang="en-GB" sz="4800" dirty="0"/>
              <a:t>Develop improved methods for proposals</a:t>
            </a:r>
          </a:p>
        </p:txBody>
      </p:sp>
    </p:spTree>
    <p:extLst>
      <p:ext uri="{BB962C8B-B14F-4D97-AF65-F5344CB8AC3E}">
        <p14:creationId xmlns:p14="http://schemas.microsoft.com/office/powerpoint/2010/main" val="2319774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RDA colors">
      <a:dk1>
        <a:sysClr val="windowText" lastClr="000000"/>
      </a:dk1>
      <a:lt1>
        <a:sysClr val="window" lastClr="FFFFFF"/>
      </a:lt1>
      <a:dk2>
        <a:srgbClr val="21328A"/>
      </a:dk2>
      <a:lt2>
        <a:srgbClr val="FECE4E"/>
      </a:lt2>
      <a:accent1>
        <a:srgbClr val="F59B2D"/>
      </a:accent1>
      <a:accent2>
        <a:srgbClr val="59B2DF"/>
      </a:accent2>
      <a:accent3>
        <a:srgbClr val="CF7609"/>
      </a:accent3>
      <a:accent4>
        <a:srgbClr val="8A4F06"/>
      </a:accent4>
      <a:accent5>
        <a:srgbClr val="BFBFBF"/>
      </a:accent5>
      <a:accent6>
        <a:srgbClr val="7F7F7F"/>
      </a:accent6>
      <a:hlink>
        <a:srgbClr val="F59B2D"/>
      </a:hlink>
      <a:folHlink>
        <a:srgbClr val="21328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xtSteps" id="{527F2E57-F5DE-4568-AB10-9AE2B206E918}" vid="{3CFAEE30-38F8-4B53-91ED-29C353ACD4A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NextSteps</Template>
  <TotalTime>2</TotalTime>
  <Words>155</Words>
  <Application>Microsoft Office PowerPoint</Application>
  <PresentationFormat>Custom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Gordon Dunsire</dc:creator>
  <cp:lastModifiedBy>Gordon Dunsire</cp:lastModifiedBy>
  <cp:revision>1</cp:revision>
  <dcterms:created xsi:type="dcterms:W3CDTF">2018-07-05T18:25:16Z</dcterms:created>
  <dcterms:modified xsi:type="dcterms:W3CDTF">2018-07-05T18:27:57Z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2018-05-30T00:00:00Z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2018-05-30T00:00:00Z</vt:filetime>
  </property>
</Properties>
</file>