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303" r:id="rId3"/>
    <p:sldId id="258" r:id="rId4"/>
    <p:sldId id="259" r:id="rId5"/>
    <p:sldId id="274" r:id="rId6"/>
    <p:sldId id="275" r:id="rId7"/>
    <p:sldId id="277" r:id="rId8"/>
    <p:sldId id="276" r:id="rId9"/>
    <p:sldId id="260" r:id="rId10"/>
    <p:sldId id="261" r:id="rId11"/>
    <p:sldId id="262" r:id="rId12"/>
    <p:sldId id="263" r:id="rId13"/>
    <p:sldId id="264" r:id="rId14"/>
    <p:sldId id="265" r:id="rId15"/>
    <p:sldId id="266"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300" r:id="rId38"/>
    <p:sldId id="301" r:id="rId39"/>
    <p:sldId id="267" r:id="rId40"/>
    <p:sldId id="268" r:id="rId41"/>
    <p:sldId id="269" r:id="rId42"/>
    <p:sldId id="270" r:id="rId43"/>
    <p:sldId id="271" r:id="rId44"/>
    <p:sldId id="272" r:id="rId45"/>
    <p:sldId id="273" r:id="rId46"/>
    <p:sldId id="299"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F0290-887D-4850-B024-CDFC3D3778D2}" type="datetimeFigureOut">
              <a:rPr lang="en-GB" smtClean="0"/>
              <a:pPr/>
              <a:t>19/08/2011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76DD4-2EB9-41CD-A19B-D5476DB4624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576DD4-2EB9-41CD-A19B-D5476DB4624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576DD4-2EB9-41CD-A19B-D5476DB4624F}"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28</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29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32</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33</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Check all: </a:t>
            </a:r>
            <a:r>
              <a:rPr lang="en-GB" dirty="0" err="1" smtClean="0"/>
              <a:t>rameau-lcsh</a:t>
            </a:r>
            <a:r>
              <a:rPr lang="en-GB" dirty="0" smtClean="0"/>
              <a:t> links? </a:t>
            </a:r>
            <a:r>
              <a:rPr lang="en-GB" dirty="0" err="1" smtClean="0"/>
              <a:t>Skos:equivalentTerm</a:t>
            </a:r>
            <a:r>
              <a:rPr lang="en-GB" dirty="0" smtClean="0"/>
              <a:t>?</a:t>
            </a:r>
            <a:r>
              <a:rPr lang="en-GB" baseline="0" dirty="0" smtClean="0"/>
              <a:t> Etc.</a:t>
            </a:r>
            <a:endParaRPr lang="en-GB" dirty="0"/>
          </a:p>
        </p:txBody>
      </p:sp>
      <p:sp>
        <p:nvSpPr>
          <p:cNvPr id="4" name="Slide Number Placeholder 3"/>
          <p:cNvSpPr>
            <a:spLocks noGrp="1"/>
          </p:cNvSpPr>
          <p:nvPr>
            <p:ph type="sldNum" sz="quarter" idx="10"/>
          </p:nvPr>
        </p:nvSpPr>
        <p:spPr/>
        <p:txBody>
          <a:bodyPr/>
          <a:lstStyle/>
          <a:p>
            <a:fld id="{D3885261-6114-4571-A7B8-0EC41CEC5311}"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576DD4-2EB9-41CD-A19B-D5476DB4624F}"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576DD4-2EB9-41CD-A19B-D5476DB4624F}"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presentation is  based on part of a presentation given at the IFLA satellite meeting “RDA: Resource Description and Access: Foundations, changes and implementation”, Québec City, Canada, 8 Aug 2008.</a:t>
            </a:r>
          </a:p>
          <a:p>
            <a:endParaRPr lang="en-GB" dirty="0" smtClean="0"/>
          </a:p>
          <a:p>
            <a:r>
              <a:rPr lang="en-GB" dirty="0" smtClean="0"/>
              <a:t>It, in turn, is part of several larger presentations given as part of outreach efforts during the development of RDA.</a:t>
            </a:r>
          </a:p>
          <a:p>
            <a:endParaRPr lang="en-GB" dirty="0"/>
          </a:p>
        </p:txBody>
      </p:sp>
      <p:sp>
        <p:nvSpPr>
          <p:cNvPr id="4" name="Slide Number Placeholder 3"/>
          <p:cNvSpPr>
            <a:spLocks noGrp="1"/>
          </p:cNvSpPr>
          <p:nvPr>
            <p:ph type="sldNum" sz="quarter" idx="10"/>
          </p:nvPr>
        </p:nvSpPr>
        <p:spPr/>
        <p:txBody>
          <a:bodyPr/>
          <a:lstStyle/>
          <a:p>
            <a:fld id="{A6C2F266-25D1-4514-9B6E-7E01F89C8D9B}"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the beginning  was the catalogue card. Well, it was my first encounter with a catalogue.</a:t>
            </a:r>
          </a:p>
          <a:p>
            <a:pPr eaLnBrk="1" hangingPunct="1">
              <a:spcBef>
                <a:spcPct val="0"/>
              </a:spcBef>
            </a:pPr>
            <a:endParaRPr lang="en-US" dirty="0" smtClean="0"/>
          </a:p>
          <a:p>
            <a:pPr eaLnBrk="1" hangingPunct="1">
              <a:spcBef>
                <a:spcPct val="0"/>
              </a:spcBef>
            </a:pPr>
            <a:r>
              <a:rPr lang="en-US" dirty="0" smtClean="0"/>
              <a:t>This is an example of a catalogue card. We know it is  a catalogue card rather than any other kind of card because it has a hole at the bottom. The hole serves multiple functions, particularly if a rod is passed through all the holes in a drawer full of cards. This prevents users accidentally or deliberately filing cards out of order; it prevents the cards in the drawer  from being accidentally or deliberately spilled out onto the floor; it tells you which way is down.</a:t>
            </a:r>
          </a:p>
          <a:p>
            <a:pPr eaLnBrk="1" hangingPunct="1">
              <a:spcBef>
                <a:spcPct val="0"/>
              </a:spcBef>
            </a:pPr>
            <a:endParaRPr lang="en-US" dirty="0" smtClean="0"/>
          </a:p>
          <a:p>
            <a:pPr eaLnBrk="1" hangingPunct="1">
              <a:spcBef>
                <a:spcPct val="0"/>
              </a:spcBef>
            </a:pPr>
            <a:r>
              <a:rPr lang="en-US" dirty="0" smtClean="0"/>
              <a:t>The text tells you which way is front - for most but not all cards (but that is another story).</a:t>
            </a:r>
          </a:p>
          <a:p>
            <a:pPr eaLnBrk="1" hangingPunct="1">
              <a:spcBef>
                <a:spcPct val="0"/>
              </a:spcBef>
            </a:pPr>
            <a:endParaRPr lang="en-US" dirty="0" smtClean="0"/>
          </a:p>
          <a:p>
            <a:pPr eaLnBrk="1" hangingPunct="1">
              <a:spcBef>
                <a:spcPct val="0"/>
              </a:spcBef>
            </a:pPr>
            <a:r>
              <a:rPr lang="en-US" dirty="0" smtClean="0"/>
              <a:t>The text is metadata – the example is vaguely self-referential. There is not enough metadata to be really useful. For example, there is no indication of where this item is located (although a sign above the catalogue drawers may well say “For audio discs, please ask at the Audiovisual Desk”).</a:t>
            </a:r>
          </a:p>
          <a:p>
            <a:pPr eaLnBrk="1" hangingPunct="1">
              <a:spcBef>
                <a:spcPct val="0"/>
              </a:spcBef>
            </a:pPr>
            <a:endParaRPr lang="en-US" dirty="0" smtClean="0"/>
          </a:p>
          <a:p>
            <a:pPr eaLnBrk="1" hangingPunct="1">
              <a:spcBef>
                <a:spcPct val="0"/>
              </a:spcBef>
            </a:pPr>
            <a:r>
              <a:rPr lang="en-US" dirty="0" smtClean="0"/>
              <a:t>But there is enough metadata to illustrate how  catalogues and their contents have, and are, evolving.</a:t>
            </a:r>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1B9B28-9071-43DC-9F1C-7D1577BEB99D}" type="slidenum">
              <a:rPr lang="en-GB" smtClean="0"/>
              <a:pPr/>
              <a:t>40</a:t>
            </a:fld>
            <a:endParaRPr lang="en-GB"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The first stage was automation. Here, all the metadata from the card have been stored in a computer file. The metadata are separated out into different attributes (or fields or cells) in a regular way; all records have the same set (or sub-set) of attributes. This structure is implicit in the metadata on the card, where the attributes are indicated by various punctuation devices (such as brackets), but not always identified specifically. This type of file is known as a flat-file record, as all the metadata are stored in a monolithic two-dimensional , or flat, structure.</a:t>
            </a:r>
          </a:p>
          <a:p>
            <a:pPr marL="228600" indent="-228600" eaLnBrk="1" hangingPunct="1">
              <a:spcBef>
                <a:spcPct val="0"/>
              </a:spcBef>
              <a:buAutoNum type="arabicPeriod"/>
            </a:pPr>
            <a:r>
              <a:rPr lang="en-US" dirty="0" smtClean="0"/>
              <a:t>The flat-file is not an efficient way of storing metadata if there is a lot of repetition of content between records. One area of repetition in library metadata can be found in the names of persons and organizations; a lot of authors write more than one book, and many documents can be produced by organizations in the course of their business. Repetition is minimized by storing a single record, itself also flat-file, containing metadata for the person or organization. The record is linked to the related bibliographic record using a numerical identifier,. In library terminology, the bibliographic description and name authority records are linked via an authority control number</a:t>
            </a:r>
          </a:p>
          <a:p>
            <a:pPr marL="228600" indent="-228600" eaLnBrk="1" hangingPunct="1">
              <a:spcBef>
                <a:spcPct val="0"/>
              </a:spcBef>
              <a:buAutoNum type="arabicPeriod"/>
            </a:pPr>
            <a:r>
              <a:rPr lang="en-US" dirty="0" smtClean="0"/>
              <a:t>The same approach works for subject descriptors taken from controlled vocabularies. A single subject authority record is linked to many bibliographic descriptions. Note that the control numbers are transparent to humans; instead, he authority headings (name or subject term) are displayed on the fly using the link.</a:t>
            </a:r>
          </a:p>
          <a:p>
            <a:pPr marL="228600" indent="-228600" eaLnBrk="1" hangingPunct="1">
              <a:spcBef>
                <a:spcPct val="0"/>
              </a:spcBef>
              <a:buAutoNum type="arabicPeriod"/>
            </a:pPr>
            <a:r>
              <a:rPr lang="en-US" dirty="0" smtClean="0"/>
              <a:t>This type of file structure is known as a relational database.</a:t>
            </a:r>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82143D-6B62-40A2-AF7C-FBB8C15BC980}" type="slidenum">
              <a:rPr lang="en-GB" smtClean="0"/>
              <a:pPr/>
              <a:t>41</a:t>
            </a:fld>
            <a:endParaRPr lang="en-GB"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This method of storing descriptive metadata separately from authority headings which act as access points for the description began to be implemented in the 1970s, and is used by the majority of automated library catalogues today. But a new approach is being developed based on the Functional Requirements for Bibliographic Records (FRBR) model published in 1998.</a:t>
            </a:r>
          </a:p>
          <a:p>
            <a:pPr marL="228600" indent="-228600" eaLnBrk="1" hangingPunct="1">
              <a:spcBef>
                <a:spcPct val="0"/>
              </a:spcBef>
              <a:buAutoNum type="arabicPeriod"/>
            </a:pPr>
            <a:r>
              <a:rPr lang="en-US" dirty="0" smtClean="0"/>
              <a:t>FRBR groups descriptive metadata attributes into four component sets connected in a more-or-less hierarchical way. At the lowest level is the Item, containing metadata about a specific copy of a resource. In this example, the provenance note only applies to this copy.</a:t>
            </a:r>
          </a:p>
          <a:p>
            <a:pPr marL="228600" indent="-228600" eaLnBrk="1" hangingPunct="1">
              <a:spcBef>
                <a:spcPct val="0"/>
              </a:spcBef>
              <a:buAutoNum type="arabicPeriod"/>
            </a:pPr>
            <a:r>
              <a:rPr lang="en-US" dirty="0" smtClean="0"/>
              <a:t>The next grouping of metadata is the Manifestation, which describes the way information is carried by the resource. Metadata include the title taken from the disc label.</a:t>
            </a:r>
          </a:p>
          <a:p>
            <a:pPr marL="228600" indent="-228600" eaLnBrk="1" hangingPunct="1">
              <a:spcBef>
                <a:spcPct val="0"/>
              </a:spcBef>
              <a:buAutoNum type="arabicPeriod"/>
            </a:pPr>
            <a:r>
              <a:rPr lang="en-US" dirty="0" smtClean="0"/>
              <a:t>The other two groupings are, continuing up the hierarchy, Expression and Work. Expression metadata describe the content of the resource. Work metadata describe the abstract concept behind the resource, including who conceived it and what the subject is.</a:t>
            </a:r>
          </a:p>
          <a:p>
            <a:pPr marL="228600" indent="-228600" eaLnBrk="1" hangingPunct="1">
              <a:spcBef>
                <a:spcPct val="0"/>
              </a:spcBef>
              <a:buAutoNum type="arabicPeriod"/>
            </a:pPr>
            <a:r>
              <a:rPr lang="en-US" dirty="0" smtClean="0"/>
              <a:t>A Work can have more than one Expression (for example a translation), which can have more than one Manifestation (for example audiocassette and compact disc), which can have more than one Item (copy). This results in duplication, such as two Expressions using the same Work metadata. Applying the same database principles as for authority headings, a FRBR record should be stored in four separate files which are linked via some kind of identifier or control number.</a:t>
            </a:r>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E5322C-E6AD-4BD9-AD08-C01BFC23EC2D}" type="slidenum">
              <a:rPr lang="en-GB" smtClean="0"/>
              <a:pPr/>
              <a:t>42</a:t>
            </a:fld>
            <a:endParaRPr lang="en-GB"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In this example, the Work component of the FRBR record does not contain any metadata content, just the structure in the form of attribute names ,and transparent links to the content of the authority files.</a:t>
            </a:r>
          </a:p>
          <a:p>
            <a:pPr marL="228600" indent="-228600" eaLnBrk="1" hangingPunct="1">
              <a:spcBef>
                <a:spcPct val="0"/>
              </a:spcBef>
              <a:buAutoNum type="arabicPeriod"/>
            </a:pPr>
            <a:r>
              <a:rPr lang="en-US" dirty="0" smtClean="0"/>
              <a:t>RDA: resource description and access is the successor to the Anglo-American Cataloguing Rules for determining bibliographic record structure and content. It is fully compatible with FRBR. One of its features is widespread use of controlled terms for metadata content. We can apply the same approach as for authority files, and store the controlled terms in their own file, linked to the relevant component of the FRBR record. Content type is one of the RDA attributes using a controlled vocabulary.</a:t>
            </a:r>
          </a:p>
          <a:p>
            <a:pPr marL="228600" indent="-228600" eaLnBrk="1" hangingPunct="1">
              <a:spcBef>
                <a:spcPct val="0"/>
              </a:spcBef>
              <a:buAutoNum type="arabicPeriod"/>
            </a:pPr>
            <a:r>
              <a:rPr lang="en-US" dirty="0" smtClean="0"/>
              <a:t>The same for carrier type.</a:t>
            </a:r>
          </a:p>
          <a:p>
            <a:pPr marL="228600" indent="-228600" eaLnBrk="1" hangingPunct="1">
              <a:spcBef>
                <a:spcPct val="0"/>
              </a:spcBef>
              <a:buAutoNum type="arabicPeriod"/>
            </a:pPr>
            <a:r>
              <a:rPr lang="en-US" dirty="0" smtClean="0"/>
              <a:t>The provenance attribute in the Item component record refers to the author and is an implicit duplication of some of the content of the author attribute, which is authority-controlled. We can minimize this duplication by refining the provenance attribute into the more specific donor attribute and isolating the author reference as the content of that attribute. The donor attribute is then linked to the same name authority record as the author attribute.</a:t>
            </a:r>
          </a:p>
          <a:p>
            <a:pPr marL="228600" indent="-228600" eaLnBrk="1" hangingPunct="1">
              <a:spcBef>
                <a:spcPct val="0"/>
              </a:spcBef>
              <a:buAutoNum type="arabicPeriod"/>
            </a:pPr>
            <a:r>
              <a:rPr lang="en-US" dirty="0" smtClean="0"/>
              <a:t>This just leaves the manifestation title within the FRBR record. But we could link the attribute to a publisher or bookseller file of titles …</a:t>
            </a:r>
          </a:p>
          <a:p>
            <a:pPr marL="228600" indent="-228600" eaLnBrk="1" hangingPunct="1">
              <a:spcBef>
                <a:spcPct val="0"/>
              </a:spcBef>
              <a:buAutoNum type="arabicPeriod"/>
            </a:pPr>
            <a:r>
              <a:rPr lang="en-US" dirty="0" smtClean="0"/>
              <a:t>And end up with a FRBR record which contains only attribute names and links. The record is  reduced to its bare-bones structure, and effectively is extinct.</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B3C5BC-0959-43AC-8B9C-30C05885F570}" type="slidenum">
              <a:rPr lang="en-GB" smtClean="0"/>
              <a:pPr/>
              <a:t>43</a:t>
            </a:fld>
            <a:endParaRPr lang="en-GB"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Where has the bibliographic record gone? Its content has been completely disaggregated to multiple records stored elsewhere in the local system or in remote systems. Library of Congress Subject Headings are already available in a format suitable for this approach, known as linked data. The Virtual International Authority File for names is also available as linked data. Linked data is the basis of the Semantic Web.</a:t>
            </a:r>
          </a:p>
          <a:p>
            <a:pPr eaLnBrk="1" hangingPunct="1">
              <a:spcBef>
                <a:spcPct val="0"/>
              </a:spcBef>
            </a:pPr>
            <a:endParaRPr lang="en-US" dirty="0" smtClean="0"/>
          </a:p>
          <a:p>
            <a:pPr eaLnBrk="1" hangingPunct="1">
              <a:spcBef>
                <a:spcPct val="0"/>
              </a:spcBef>
            </a:pPr>
            <a:r>
              <a:rPr lang="en-US" dirty="0" smtClean="0"/>
              <a:t>The bibliographic record is implicit. The attribute names and links are used to assemble an explicit record on demand. The metadata content is efficiently stored and maintained (any change to authority content is immediately reflected in the assembled record). Catalogues do not have to store any of the metadata locally just-in-case a user needs it; the metadata record is presented just-in-time.</a:t>
            </a:r>
          </a:p>
          <a:p>
            <a:pPr eaLnBrk="1" hangingPunct="1">
              <a:spcBef>
                <a:spcPct val="0"/>
              </a:spcBef>
            </a:pPr>
            <a:endParaRPr lang="en-US" dirty="0" smtClean="0"/>
          </a:p>
          <a:p>
            <a:pPr eaLnBrk="1" hangingPunct="1">
              <a:spcBef>
                <a:spcPct val="0"/>
              </a:spcBef>
            </a:pPr>
            <a:r>
              <a:rPr lang="en-US" dirty="0" smtClean="0"/>
              <a:t>Different sets and arrangements of attributes, reflecting practice in various information communities, can be made available for user choice. The method of assembling the displayed record is the same regardless of the particular attributes used, so there is no reason why the metadata cannot be shown in a familiar or useful format.</a:t>
            </a:r>
          </a:p>
          <a:p>
            <a:pPr eaLnBrk="1" hangingPunct="1">
              <a:spcBef>
                <a:spcPct val="0"/>
              </a:spcBef>
            </a:pPr>
            <a:endParaRPr lang="en-US" dirty="0" smtClean="0"/>
          </a:p>
          <a:p>
            <a:pPr eaLnBrk="1" hangingPunct="1">
              <a:spcBef>
                <a:spcPct val="0"/>
              </a:spcBef>
            </a:pPr>
            <a:r>
              <a:rPr lang="en-US" dirty="0" smtClean="0"/>
              <a:t>The current pre-FRBR environment involves huge amounts of duplicated effort with multiple copies of records being maintained separately at the local level. But we all have backlogs of new bibliographic resources to describe.</a:t>
            </a:r>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3B7839-066F-4651-95FC-058240DC338F}" type="slidenum">
              <a:rPr lang="en-GB" smtClean="0"/>
              <a:pPr/>
              <a:t>44</a:t>
            </a:fld>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So the two-dimensional catalogue card has evolved into something with more than two dimensions. How much more is difficult to say; it could be fractal (between two and three, or three and four, dimensions). Time (the fourth dimension) may be a necessary or desirable feature.</a:t>
            </a:r>
          </a:p>
          <a:p>
            <a:pPr eaLnBrk="1" hangingPunct="1">
              <a:spcBef>
                <a:spcPct val="0"/>
              </a:spcBef>
            </a:pPr>
            <a:endParaRPr lang="en-US" dirty="0" smtClean="0"/>
          </a:p>
          <a:p>
            <a:pPr eaLnBrk="1" hangingPunct="1">
              <a:spcBef>
                <a:spcPct val="0"/>
              </a:spcBef>
            </a:pPr>
            <a:r>
              <a:rPr lang="en-US" dirty="0" smtClean="0"/>
              <a:t>The same metadata supports multiple views appropriate for different user and service contexts. There is no reason why one of those views should not be the catalogue card itself.</a:t>
            </a:r>
          </a:p>
          <a:p>
            <a:pPr eaLnBrk="1" hangingPunct="1">
              <a:spcBef>
                <a:spcPct val="0"/>
              </a:spcBef>
            </a:pPr>
            <a:endParaRPr lang="en-US" dirty="0" smtClean="0"/>
          </a:p>
          <a:p>
            <a:pPr eaLnBrk="1" hangingPunct="1">
              <a:spcBef>
                <a:spcPct val="0"/>
              </a:spcBef>
            </a:pPr>
            <a:r>
              <a:rPr lang="en-US" dirty="0" smtClean="0"/>
              <a:t>But the hole has been replaced by information technology and communications devices which also serve to “bring it all together”. Here, the multi-port USB interconnector is a synecdoche for the Semantic Web.</a:t>
            </a:r>
          </a:p>
          <a:p>
            <a:pPr eaLnBrk="1" hangingPunct="1">
              <a:spcBef>
                <a:spcPct val="0"/>
              </a:spcBef>
            </a:pPr>
            <a:endParaRPr lang="en-US" dirty="0" smtClean="0"/>
          </a:p>
          <a:p>
            <a:pPr eaLnBrk="1" hangingPunct="1">
              <a:spcBef>
                <a:spcPct val="0"/>
              </a:spcBef>
            </a:pPr>
            <a:r>
              <a:rPr lang="en-US" dirty="0" smtClean="0"/>
              <a:t>Cataloguers must evolve too, and be prepared to roam far and wide through space/time to create, maintain, and use bibliographic metadata.</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F0CB70-D86E-42BA-BA69-02870B82C046}" type="slidenum">
              <a:rPr lang="en-GB" smtClean="0"/>
              <a:pPr/>
              <a:t>45</a:t>
            </a:fld>
            <a:endParaRPr lang="en-GB"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AED44904-811A-415D-A954-1489C2A7C2ED}" type="slidenum">
              <a:rPr lang="en-GB" smtClean="0"/>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576DD4-2EB9-41CD-A19B-D5476DB4624F}" type="slidenum">
              <a:rPr lang="en-GB" smtClean="0"/>
              <a:pPr/>
              <a:t>47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576DD4-2EB9-41CD-A19B-D5476DB4624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576DD4-2EB9-41CD-A19B-D5476DB4624F}"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576DD4-2EB9-41CD-A19B-D5476DB4624F}"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576DD4-2EB9-41CD-A19B-D5476DB4624F}"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3885261-6114-4571-A7B8-0EC41CEC5311}"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D9029B4D-1848-4C62-9BA8-51E35852D1D5}" type="datetimeFigureOut">
              <a:rPr lang="en-GB" smtClean="0"/>
              <a:pPr/>
              <a:t>19/08/2011</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gn="r">
              <a:defRPr/>
            </a:lvl1pPr>
          </a:lstStyle>
          <a:p>
            <a:fld id="{D9029B4D-1848-4C62-9BA8-51E35852D1D5}" type="datetimeFigureOut">
              <a:rPr lang="en-GB" smtClean="0"/>
              <a:pPr/>
              <a:t>19/08/2011</a:t>
            </a:fld>
            <a:endParaRPr lang="en-GB"/>
          </a:p>
        </p:txBody>
      </p:sp>
      <p:sp>
        <p:nvSpPr>
          <p:cNvPr id="5" name="Footer Placeholder 4"/>
          <p:cNvSpPr>
            <a:spLocks noGrp="1"/>
          </p:cNvSpPr>
          <p:nvPr>
            <p:ph type="ftr" sz="quarter" idx="11"/>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gn="r">
              <a:defRPr/>
            </a:lvl1pPr>
          </a:lstStyle>
          <a:p>
            <a:fld id="{D9029B4D-1848-4C62-9BA8-51E35852D1D5}" type="datetimeFigureOut">
              <a:rPr lang="en-GB" smtClean="0"/>
              <a:pPr/>
              <a:t>19/08/2011</a:t>
            </a:fld>
            <a:endParaRPr lang="en-GB"/>
          </a:p>
        </p:txBody>
      </p:sp>
      <p:sp>
        <p:nvSpPr>
          <p:cNvPr id="4" name="Footer Placeholder 3"/>
          <p:cNvSpPr>
            <a:spLocks noGrp="1"/>
          </p:cNvSpPr>
          <p:nvPr>
            <p:ph type="ftr" sz="quarter" idx="11"/>
          </p:nvPr>
        </p:nvSpPr>
        <p:spPr/>
        <p:txBody>
          <a:bodyPr/>
          <a:lstStyle/>
          <a:p>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D9029B4D-1848-4C62-9BA8-51E35852D1D5}" type="datetimeFigureOut">
              <a:rPr lang="en-GB" smtClean="0"/>
              <a:pPr/>
              <a:t>19/08/2011</a:t>
            </a:fld>
            <a:endParaRPr lang="en-GB"/>
          </a:p>
        </p:txBody>
      </p:sp>
      <p:sp>
        <p:nvSpPr>
          <p:cNvPr id="3" name="Footer Placeholder 2"/>
          <p:cNvSpPr>
            <a:spLocks noGrp="1"/>
          </p:cNvSpPr>
          <p:nvPr>
            <p:ph type="ftr" sz="quarter" idx="11"/>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1"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0"/>
            <a:ext cx="2133600" cy="365125"/>
          </a:xfrm>
          <a:prstGeom prst="rect">
            <a:avLst/>
          </a:prstGeom>
        </p:spPr>
        <p:txBody>
          <a:bodyPr vert="horz" lIns="91440" tIns="45720" rIns="91440" bIns="45720" rtlCol="0" anchor="ctr"/>
          <a:lstStyle>
            <a:lvl1pPr algn="l">
              <a:defRPr sz="1200">
                <a:solidFill>
                  <a:srgbClr val="000099"/>
                </a:solidFill>
              </a:defRPr>
            </a:lvl1pPr>
          </a:lstStyle>
          <a:p>
            <a:fld id="{D9029B4D-1848-4C62-9BA8-51E35852D1D5}" type="datetimeFigureOut">
              <a:rPr lang="en-GB" smtClean="0"/>
              <a:pPr/>
              <a:t>19/08/2011</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400" kern="1200">
          <a:solidFill>
            <a:srgbClr val="000099"/>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3000" indent="-228600" algn="l" defTabSz="914400"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2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4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mailto:gordon@gordondunsire.co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dublincore.org/dcmirdataskgroup/" TargetMode="External"/><Relationship Id="rId5" Type="http://schemas.openxmlformats.org/officeDocument/2006/relationships/hyperlink" Target="http://www.ifla.org/en/node/5353" TargetMode="External"/><Relationship Id="rId4" Type="http://schemas.openxmlformats.org/officeDocument/2006/relationships/hyperlink" Target="http://metadataregistry.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conference.ifla.org/sites/default/files/files/papers/ifla77/187-dunsire-en.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2475707"/>
          </a:xfrm>
        </p:spPr>
        <p:txBody>
          <a:bodyPr>
            <a:normAutofit/>
          </a:bodyPr>
          <a:lstStyle/>
          <a:p>
            <a:r>
              <a:rPr lang="en-GB" dirty="0" smtClean="0"/>
              <a:t>International Bibliographic Standards, Linked Data, and the Impact on Library </a:t>
            </a:r>
            <a:r>
              <a:rPr lang="en-GB" dirty="0" err="1" smtClean="0"/>
              <a:t>Cataloging</a:t>
            </a:r>
            <a:endParaRPr lang="en-GB" dirty="0"/>
          </a:p>
        </p:txBody>
      </p:sp>
      <p:sp>
        <p:nvSpPr>
          <p:cNvPr id="3" name="Subtitle 2"/>
          <p:cNvSpPr>
            <a:spLocks noGrp="1"/>
          </p:cNvSpPr>
          <p:nvPr>
            <p:ph type="subTitle" idx="1"/>
          </p:nvPr>
        </p:nvSpPr>
        <p:spPr/>
        <p:txBody>
          <a:bodyPr/>
          <a:lstStyle/>
          <a:p>
            <a:r>
              <a:rPr lang="en-GB" dirty="0" smtClean="0"/>
              <a:t>Gordon Dunsire</a:t>
            </a:r>
          </a:p>
          <a:p>
            <a:r>
              <a:rPr lang="en-GB" dirty="0" smtClean="0"/>
              <a:t>A NISO/DCMI Webinar</a:t>
            </a:r>
          </a:p>
          <a:p>
            <a:r>
              <a:rPr lang="en-GB" dirty="0" smtClean="0"/>
              <a:t>24 August 2011</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library standards in RDF (2)</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BIBO: Bibliographic Ontology</a:t>
            </a:r>
          </a:p>
          <a:p>
            <a:pPr lvl="1"/>
            <a:r>
              <a:rPr lang="en-GB" dirty="0" smtClean="0"/>
              <a:t>Classes and properties for citations and bibliographic references</a:t>
            </a:r>
          </a:p>
          <a:p>
            <a:r>
              <a:rPr lang="en-GB" dirty="0" smtClean="0"/>
              <a:t>DCMI Metadata Terms (Dublin Core)</a:t>
            </a:r>
          </a:p>
          <a:p>
            <a:pPr lvl="1"/>
            <a:r>
              <a:rPr lang="en-GB" dirty="0" smtClean="0"/>
              <a:t>High-level common-denominator classes and properties for memory institution metadata</a:t>
            </a:r>
          </a:p>
          <a:p>
            <a:r>
              <a:rPr lang="en-GB" dirty="0" smtClean="0"/>
              <a:t>Lots of controlled vocabularies</a:t>
            </a:r>
          </a:p>
          <a:p>
            <a:pPr lvl="1"/>
            <a:r>
              <a:rPr lang="en-GB" dirty="0" smtClean="0"/>
              <a:t>Library of Congress Subject Headings, Rameau (French subject headings), SWD (German subject headings), Dewey Decimal Classification, </a:t>
            </a:r>
            <a:r>
              <a:rPr lang="en-GB" dirty="0" smtClean="0"/>
              <a:t>RDA vocabularies, etc.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MR1.png"/>
          <p:cNvPicPr>
            <a:picLocks noChangeAspect="1"/>
          </p:cNvPicPr>
          <p:nvPr/>
        </p:nvPicPr>
        <p:blipFill>
          <a:blip r:embed="rId3" cstate="print"/>
          <a:stretch>
            <a:fillRect/>
          </a:stretch>
        </p:blipFill>
        <p:spPr>
          <a:xfrm>
            <a:off x="0" y="64790"/>
            <a:ext cx="9144000" cy="6728419"/>
          </a:xfrm>
          <a:prstGeom prst="rect">
            <a:avLst/>
          </a:prstGeom>
        </p:spPr>
      </p:pic>
      <p:sp>
        <p:nvSpPr>
          <p:cNvPr id="5" name="Oval 4"/>
          <p:cNvSpPr/>
          <p:nvPr/>
        </p:nvSpPr>
        <p:spPr>
          <a:xfrm>
            <a:off x="3923928" y="1484784"/>
            <a:ext cx="273630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499992" y="3429000"/>
            <a:ext cx="2448272"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115616" y="1988840"/>
            <a:ext cx="295232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092280" y="1484784"/>
            <a:ext cx="129614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1000"/>
                                        <p:tgtEl>
                                          <p:spTgt spid="6"/>
                                        </p:tgtEl>
                                      </p:cBhvr>
                                    </p:animEffect>
                                    <p:set>
                                      <p:cBhvr>
                                        <p:cTn id="30" dur="1" fill="hold">
                                          <p:stCondLst>
                                            <p:cond delay="999"/>
                                          </p:stCondLst>
                                        </p:cTn>
                                        <p:tgtEl>
                                          <p:spTgt spid="6"/>
                                        </p:tgtEl>
                                        <p:attrNameLst>
                                          <p:attrName>style.visibility</p:attrName>
                                        </p:attrNameLst>
                                      </p:cBhvr>
                                      <p:to>
                                        <p:strVal val="hidden"/>
                                      </p:to>
                                    </p:se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MR2.png"/>
          <p:cNvPicPr>
            <a:picLocks noChangeAspect="1"/>
          </p:cNvPicPr>
          <p:nvPr/>
        </p:nvPicPr>
        <p:blipFill>
          <a:blip r:embed="rId3" cstate="print"/>
          <a:stretch>
            <a:fillRect/>
          </a:stretch>
        </p:blipFill>
        <p:spPr>
          <a:xfrm>
            <a:off x="0" y="422030"/>
            <a:ext cx="9144000" cy="6013939"/>
          </a:xfrm>
          <a:prstGeom prst="rect">
            <a:avLst/>
          </a:prstGeom>
        </p:spPr>
      </p:pic>
      <p:sp>
        <p:nvSpPr>
          <p:cNvPr id="5" name="Rectangle 4"/>
          <p:cNvSpPr/>
          <p:nvPr/>
        </p:nvSpPr>
        <p:spPr>
          <a:xfrm>
            <a:off x="0" y="2636912"/>
            <a:ext cx="1619672"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4941168"/>
            <a:ext cx="3923928"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0" y="3861048"/>
            <a:ext cx="161967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par>
                          <p:cTn id="22" fill="hold">
                            <p:stCondLst>
                              <p:cond delay="1000"/>
                            </p:stCondLst>
                            <p:childTnLst>
                              <p:par>
                                <p:cTn id="23" presetID="9"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MR3.png"/>
          <p:cNvPicPr>
            <a:picLocks noChangeAspect="1"/>
          </p:cNvPicPr>
          <p:nvPr/>
        </p:nvPicPr>
        <p:blipFill>
          <a:blip r:embed="rId3" cstate="print"/>
          <a:stretch>
            <a:fillRect/>
          </a:stretch>
        </p:blipFill>
        <p:spPr>
          <a:xfrm>
            <a:off x="0" y="549544"/>
            <a:ext cx="9144000" cy="5758911"/>
          </a:xfrm>
          <a:prstGeom prst="rect">
            <a:avLst/>
          </a:prstGeom>
        </p:spPr>
      </p:pic>
      <p:sp>
        <p:nvSpPr>
          <p:cNvPr id="3" name="Oval 2"/>
          <p:cNvSpPr/>
          <p:nvPr/>
        </p:nvSpPr>
        <p:spPr>
          <a:xfrm>
            <a:off x="0" y="1844824"/>
            <a:ext cx="1475656"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MR4.png"/>
          <p:cNvPicPr>
            <a:picLocks noChangeAspect="1"/>
          </p:cNvPicPr>
          <p:nvPr/>
        </p:nvPicPr>
        <p:blipFill>
          <a:blip r:embed="rId3" cstate="print"/>
          <a:stretch>
            <a:fillRect/>
          </a:stretch>
        </p:blipFill>
        <p:spPr>
          <a:xfrm>
            <a:off x="208556" y="393008"/>
            <a:ext cx="8726888" cy="607198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MR5.png"/>
          <p:cNvPicPr>
            <a:picLocks noChangeAspect="1"/>
          </p:cNvPicPr>
          <p:nvPr/>
        </p:nvPicPr>
        <p:blipFill>
          <a:blip r:embed="rId3" cstate="print"/>
          <a:stretch>
            <a:fillRect/>
          </a:stretch>
        </p:blipFill>
        <p:spPr>
          <a:xfrm>
            <a:off x="449911" y="1434645"/>
            <a:ext cx="8244178" cy="3988709"/>
          </a:xfrm>
          <a:prstGeom prst="rect">
            <a:avLst/>
          </a:prstGeom>
        </p:spPr>
      </p:pic>
      <p:sp>
        <p:nvSpPr>
          <p:cNvPr id="4" name="Rectangle 3"/>
          <p:cNvSpPr/>
          <p:nvPr/>
        </p:nvSpPr>
        <p:spPr>
          <a:xfrm>
            <a:off x="467544" y="4653136"/>
            <a:ext cx="410445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lstStyle/>
          <a:p>
            <a:r>
              <a:rPr lang="en-GB" dirty="0" smtClean="0"/>
              <a:t>From record to triples (in 9 stages)</a:t>
            </a:r>
            <a:endParaRPr lang="en-GB" dirty="0"/>
          </a:p>
        </p:txBody>
      </p:sp>
      <p:sp>
        <p:nvSpPr>
          <p:cNvPr id="3" name="Content Placeholder 2"/>
          <p:cNvSpPr>
            <a:spLocks noGrp="1"/>
          </p:cNvSpPr>
          <p:nvPr>
            <p:ph idx="1"/>
          </p:nvPr>
        </p:nvSpPr>
        <p:spPr>
          <a:xfrm>
            <a:off x="467544" y="1052736"/>
            <a:ext cx="8229600" cy="4525963"/>
          </a:xfrm>
        </p:spPr>
        <p:txBody>
          <a:bodyPr>
            <a:normAutofit fontScale="92500" lnSpcReduction="10000"/>
          </a:bodyPr>
          <a:lstStyle/>
          <a:p>
            <a:r>
              <a:rPr lang="en-GB" dirty="0" smtClean="0"/>
              <a:t>Very large numbers of records</a:t>
            </a:r>
          </a:p>
          <a:p>
            <a:pPr lvl="1"/>
            <a:r>
              <a:rPr lang="en-GB" dirty="0" smtClean="0"/>
              <a:t>Catalogue records, finding aids, etc.</a:t>
            </a:r>
          </a:p>
          <a:p>
            <a:pPr lvl="1"/>
            <a:r>
              <a:rPr lang="en-GB" dirty="0" smtClean="0"/>
              <a:t>300 million; 1 billion?</a:t>
            </a:r>
          </a:p>
          <a:p>
            <a:r>
              <a:rPr lang="en-GB" dirty="0" smtClean="0"/>
              <a:t>High quality metadata</a:t>
            </a:r>
          </a:p>
          <a:p>
            <a:pPr lvl="1"/>
            <a:r>
              <a:rPr lang="en-GB" dirty="0" smtClean="0"/>
              <a:t>In comparison with other communities</a:t>
            </a:r>
          </a:p>
          <a:p>
            <a:r>
              <a:rPr lang="en-GB" dirty="0" smtClean="0"/>
              <a:t>Each record may generate many triples</a:t>
            </a:r>
          </a:p>
          <a:p>
            <a:pPr lvl="1"/>
            <a:r>
              <a:rPr lang="en-GB" dirty="0" smtClean="0"/>
              <a:t>30 “raw” triples (no inferences) per MARC record?</a:t>
            </a:r>
          </a:p>
          <a:p>
            <a:r>
              <a:rPr lang="en-GB" dirty="0" smtClean="0"/>
              <a:t>Very, very large numbers of triples</a:t>
            </a:r>
          </a:p>
          <a:p>
            <a:pPr lvl="1"/>
            <a:r>
              <a:rPr lang="en-GB" dirty="0" smtClean="0"/>
              <a:t>Billions? Trillions?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50106"/>
          </a:xfrm>
        </p:spPr>
        <p:txBody>
          <a:bodyPr/>
          <a:lstStyle/>
          <a:p>
            <a:r>
              <a:rPr lang="en-GB" dirty="0" smtClean="0"/>
              <a:t>1. Take a record</a:t>
            </a:r>
            <a:endParaRPr lang="en-GB" dirty="0"/>
          </a:p>
        </p:txBody>
      </p:sp>
      <p:graphicFrame>
        <p:nvGraphicFramePr>
          <p:cNvPr id="3" name="Table 2"/>
          <p:cNvGraphicFramePr>
            <a:graphicFrameLocks noGrp="1"/>
          </p:cNvGraphicFramePr>
          <p:nvPr/>
        </p:nvGraphicFramePr>
        <p:xfrm>
          <a:off x="251520" y="980728"/>
          <a:ext cx="8640960" cy="4632960"/>
        </p:xfrm>
        <a:graphic>
          <a:graphicData uri="http://schemas.openxmlformats.org/drawingml/2006/table">
            <a:tbl>
              <a:tblPr firstRow="1" bandRow="1">
                <a:tableStyleId>{5C22544A-7EE6-4342-B048-85BDC9FD1C3A}</a:tableStyleId>
              </a:tblPr>
              <a:tblGrid>
                <a:gridCol w="2664296"/>
                <a:gridCol w="5976664"/>
              </a:tblGrid>
              <a:tr h="504056">
                <a:tc>
                  <a:txBody>
                    <a:bodyPr/>
                    <a:lstStyle/>
                    <a:p>
                      <a:r>
                        <a:rPr lang="en-GB" sz="3200" dirty="0" smtClean="0"/>
                        <a:t>Field/attribute</a:t>
                      </a:r>
                      <a:endParaRPr lang="en-GB" sz="3200" dirty="0"/>
                    </a:p>
                  </a:txBody>
                  <a:tcPr/>
                </a:tc>
                <a:tc>
                  <a:txBody>
                    <a:bodyPr/>
                    <a:lstStyle/>
                    <a:p>
                      <a:r>
                        <a:rPr lang="en-GB" sz="3200" dirty="0" smtClean="0"/>
                        <a:t>Value</a:t>
                      </a:r>
                      <a:endParaRPr lang="en-GB" sz="3200" dirty="0"/>
                    </a:p>
                  </a:txBody>
                  <a:tcPr/>
                </a:tc>
              </a:tr>
              <a:tr h="504056">
                <a:tc>
                  <a:txBody>
                    <a:bodyPr/>
                    <a:lstStyle/>
                    <a:p>
                      <a:r>
                        <a:rPr lang="en-GB" sz="3200" dirty="0" smtClean="0"/>
                        <a:t>Record ID</a:t>
                      </a:r>
                      <a:endParaRPr lang="en-GB" sz="3200" dirty="0"/>
                    </a:p>
                  </a:txBody>
                  <a:tcPr/>
                </a:tc>
                <a:tc>
                  <a:txBody>
                    <a:bodyPr/>
                    <a:lstStyle/>
                    <a:p>
                      <a:r>
                        <a:rPr lang="en-GB" sz="3200" dirty="0" smtClean="0"/>
                        <a:t>54321</a:t>
                      </a:r>
                      <a:endParaRPr lang="en-GB" sz="3200" dirty="0"/>
                    </a:p>
                  </a:txBody>
                  <a:tcPr/>
                </a:tc>
              </a:tr>
              <a:tr h="504056">
                <a:tc>
                  <a:txBody>
                    <a:bodyPr/>
                    <a:lstStyle/>
                    <a:p>
                      <a:r>
                        <a:rPr lang="en-GB" sz="3200" dirty="0" smtClean="0"/>
                        <a:t>Title</a:t>
                      </a:r>
                      <a:endParaRPr lang="en-GB" sz="3200" dirty="0"/>
                    </a:p>
                  </a:txBody>
                  <a:tcPr/>
                </a:tc>
                <a:tc>
                  <a:txBody>
                    <a:bodyPr/>
                    <a:lstStyle/>
                    <a:p>
                      <a:r>
                        <a:rPr lang="en-GB" sz="3200" dirty="0" smtClean="0"/>
                        <a:t>Museum archives: an</a:t>
                      </a:r>
                      <a:r>
                        <a:rPr lang="en-GB" sz="3200" baseline="0" dirty="0" smtClean="0"/>
                        <a:t> introduction</a:t>
                      </a:r>
                      <a:endParaRPr lang="en-GB" sz="3200" dirty="0"/>
                    </a:p>
                  </a:txBody>
                  <a:tcPr/>
                </a:tc>
              </a:tr>
              <a:tr h="504056">
                <a:tc>
                  <a:txBody>
                    <a:bodyPr/>
                    <a:lstStyle/>
                    <a:p>
                      <a:r>
                        <a:rPr lang="en-GB" sz="3200" dirty="0" smtClean="0"/>
                        <a:t>Author</a:t>
                      </a:r>
                      <a:endParaRPr lang="en-GB" sz="3200" dirty="0"/>
                    </a:p>
                  </a:txBody>
                  <a:tcPr/>
                </a:tc>
                <a:tc>
                  <a:txBody>
                    <a:bodyPr/>
                    <a:lstStyle/>
                    <a:p>
                      <a:r>
                        <a:rPr lang="en-GB" sz="3200" dirty="0" err="1" smtClean="0"/>
                        <a:t>Wythe</a:t>
                      </a:r>
                      <a:r>
                        <a:rPr lang="en-GB" sz="3200" dirty="0" smtClean="0"/>
                        <a:t>, Deborah</a:t>
                      </a:r>
                      <a:endParaRPr lang="en-GB" sz="3200" dirty="0"/>
                    </a:p>
                  </a:txBody>
                  <a:tcPr/>
                </a:tc>
              </a:tr>
              <a:tr h="504056">
                <a:tc>
                  <a:txBody>
                    <a:bodyPr/>
                    <a:lstStyle/>
                    <a:p>
                      <a:r>
                        <a:rPr lang="en-GB" sz="3200" dirty="0" smtClean="0"/>
                        <a:t>Date</a:t>
                      </a:r>
                      <a:endParaRPr lang="en-GB" sz="3200" dirty="0"/>
                    </a:p>
                  </a:txBody>
                  <a:tcPr/>
                </a:tc>
                <a:tc>
                  <a:txBody>
                    <a:bodyPr/>
                    <a:lstStyle/>
                    <a:p>
                      <a:r>
                        <a:rPr lang="en-GB" sz="3200" dirty="0" smtClean="0"/>
                        <a:t>2004</a:t>
                      </a:r>
                      <a:endParaRPr lang="en-GB" sz="3200" dirty="0"/>
                    </a:p>
                  </a:txBody>
                  <a:tcPr/>
                </a:tc>
              </a:tr>
              <a:tr h="504056">
                <a:tc>
                  <a:txBody>
                    <a:bodyPr/>
                    <a:lstStyle/>
                    <a:p>
                      <a:r>
                        <a:rPr lang="en-GB" sz="3200" dirty="0" smtClean="0"/>
                        <a:t>LCSH</a:t>
                      </a:r>
                      <a:endParaRPr lang="en-GB" sz="3200" dirty="0"/>
                    </a:p>
                  </a:txBody>
                  <a:tcPr/>
                </a:tc>
                <a:tc>
                  <a:txBody>
                    <a:bodyPr/>
                    <a:lstStyle/>
                    <a:p>
                      <a:r>
                        <a:rPr lang="en-GB" sz="3200" dirty="0" smtClean="0"/>
                        <a:t>Museum</a:t>
                      </a:r>
                      <a:r>
                        <a:rPr lang="en-GB" sz="3200" baseline="0" dirty="0" smtClean="0"/>
                        <a:t> archives</a:t>
                      </a:r>
                      <a:endParaRPr lang="en-GB" sz="3200" dirty="0"/>
                    </a:p>
                  </a:txBody>
                  <a:tcPr/>
                </a:tc>
              </a:tr>
              <a:tr h="504056">
                <a:tc>
                  <a:txBody>
                    <a:bodyPr/>
                    <a:lstStyle/>
                    <a:p>
                      <a:r>
                        <a:rPr lang="en-GB" sz="3200" dirty="0" smtClean="0"/>
                        <a:t>Media/GMD</a:t>
                      </a:r>
                      <a:endParaRPr lang="en-GB" sz="3200" dirty="0"/>
                    </a:p>
                  </a:txBody>
                  <a:tcPr/>
                </a:tc>
                <a:tc>
                  <a:txBody>
                    <a:bodyPr/>
                    <a:lstStyle/>
                    <a:p>
                      <a:r>
                        <a:rPr lang="en-GB" sz="3200" dirty="0" smtClean="0"/>
                        <a:t>Electronic</a:t>
                      </a:r>
                      <a:endParaRPr lang="en-GB" sz="3200" dirty="0"/>
                    </a:p>
                  </a:txBody>
                  <a:tcPr/>
                </a:tc>
              </a:tr>
              <a:tr h="504056">
                <a:tc>
                  <a:txBody>
                    <a:bodyPr/>
                    <a:lstStyle/>
                    <a:p>
                      <a:r>
                        <a:rPr lang="en-GB" sz="3200" dirty="0" smtClean="0"/>
                        <a:t>Content form</a:t>
                      </a:r>
                      <a:endParaRPr lang="en-GB" sz="3200" dirty="0"/>
                    </a:p>
                  </a:txBody>
                  <a:tcPr/>
                </a:tc>
                <a:tc>
                  <a:txBody>
                    <a:bodyPr/>
                    <a:lstStyle/>
                    <a:p>
                      <a:r>
                        <a:rPr lang="en-GB" sz="3200" dirty="0" smtClean="0"/>
                        <a:t>Text</a:t>
                      </a:r>
                      <a:endParaRPr lang="en-GB" sz="32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GB" dirty="0" smtClean="0"/>
              <a:t>2. Disaggregate to single statements</a:t>
            </a:r>
            <a:endParaRPr lang="en-GB" dirty="0"/>
          </a:p>
        </p:txBody>
      </p:sp>
      <p:graphicFrame>
        <p:nvGraphicFramePr>
          <p:cNvPr id="3" name="Table 2"/>
          <p:cNvGraphicFramePr>
            <a:graphicFrameLocks noGrp="1"/>
          </p:cNvGraphicFramePr>
          <p:nvPr/>
        </p:nvGraphicFramePr>
        <p:xfrm>
          <a:off x="251520" y="980728"/>
          <a:ext cx="8616282" cy="4541520"/>
        </p:xfrm>
        <a:graphic>
          <a:graphicData uri="http://schemas.openxmlformats.org/drawingml/2006/table">
            <a:tbl>
              <a:tblPr firstRow="1" bandRow="1">
                <a:tableStyleId>{5C22544A-7EE6-4342-B048-85BDC9FD1C3A}</a:tableStyleId>
              </a:tblPr>
              <a:tblGrid>
                <a:gridCol w="1512168"/>
                <a:gridCol w="3312368"/>
                <a:gridCol w="3791746"/>
              </a:tblGrid>
              <a:tr h="370840">
                <a:tc>
                  <a:txBody>
                    <a:bodyPr/>
                    <a:lstStyle/>
                    <a:p>
                      <a:r>
                        <a:rPr lang="en-GB" sz="3200" dirty="0" smtClean="0"/>
                        <a:t>Record</a:t>
                      </a:r>
                      <a:endParaRPr lang="en-GB" sz="3200" dirty="0"/>
                    </a:p>
                  </a:txBody>
                  <a:tcPr/>
                </a:tc>
                <a:tc>
                  <a:txBody>
                    <a:bodyPr/>
                    <a:lstStyle/>
                    <a:p>
                      <a:r>
                        <a:rPr lang="en-GB" sz="3200" dirty="0" smtClean="0"/>
                        <a:t>Attribute</a:t>
                      </a:r>
                      <a:endParaRPr lang="en-GB" sz="3200" dirty="0"/>
                    </a:p>
                  </a:txBody>
                  <a:tcPr/>
                </a:tc>
                <a:tc>
                  <a:txBody>
                    <a:bodyPr/>
                    <a:lstStyle/>
                    <a:p>
                      <a:r>
                        <a:rPr lang="en-GB" sz="3200" dirty="0" smtClean="0"/>
                        <a:t>Value</a:t>
                      </a:r>
                      <a:endParaRPr lang="en-GB" sz="3200" dirty="0"/>
                    </a:p>
                  </a:txBody>
                  <a:tcPr/>
                </a:tc>
              </a:tr>
              <a:tr h="370840">
                <a:tc>
                  <a:txBody>
                    <a:bodyPr/>
                    <a:lstStyle/>
                    <a:p>
                      <a:r>
                        <a:rPr lang="en-GB" sz="3200" dirty="0" smtClean="0"/>
                        <a:t>54321</a:t>
                      </a:r>
                      <a:endParaRPr lang="en-GB" sz="3200" dirty="0"/>
                    </a:p>
                  </a:txBody>
                  <a:tcPr/>
                </a:tc>
                <a:tc>
                  <a:txBody>
                    <a:bodyPr/>
                    <a:lstStyle/>
                    <a:p>
                      <a:r>
                        <a:rPr lang="en-GB" sz="3200" dirty="0" smtClean="0"/>
                        <a:t>(has) title</a:t>
                      </a:r>
                      <a:endParaRPr lang="en-GB" sz="3200" dirty="0"/>
                    </a:p>
                  </a:txBody>
                  <a:tcPr/>
                </a:tc>
                <a:tc>
                  <a:txBody>
                    <a:bodyPr/>
                    <a:lstStyle/>
                    <a:p>
                      <a:r>
                        <a:rPr lang="en-GB" sz="3200" dirty="0" smtClean="0"/>
                        <a:t>Museum archives: an introduction</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54321</a:t>
                      </a:r>
                    </a:p>
                  </a:txBody>
                  <a:tcPr/>
                </a:tc>
                <a:tc>
                  <a:txBody>
                    <a:bodyPr/>
                    <a:lstStyle/>
                    <a:p>
                      <a:r>
                        <a:rPr lang="en-GB" sz="3200" dirty="0" smtClean="0"/>
                        <a:t>(has) author</a:t>
                      </a:r>
                      <a:endParaRPr lang="en-GB" sz="3200" dirty="0"/>
                    </a:p>
                  </a:txBody>
                  <a:tcPr/>
                </a:tc>
                <a:tc>
                  <a:txBody>
                    <a:bodyPr/>
                    <a:lstStyle/>
                    <a:p>
                      <a:r>
                        <a:rPr lang="en-GB" sz="3200" dirty="0" err="1" smtClean="0"/>
                        <a:t>Wythe</a:t>
                      </a:r>
                      <a:r>
                        <a:rPr lang="en-GB" sz="3200" dirty="0" smtClean="0"/>
                        <a:t>, Deborah</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54321</a:t>
                      </a:r>
                    </a:p>
                  </a:txBody>
                  <a:tcPr/>
                </a:tc>
                <a:tc>
                  <a:txBody>
                    <a:bodyPr/>
                    <a:lstStyle/>
                    <a:p>
                      <a:r>
                        <a:rPr lang="en-GB" sz="3200" dirty="0" smtClean="0"/>
                        <a:t>(has) date</a:t>
                      </a:r>
                      <a:endParaRPr lang="en-GB" sz="3200" dirty="0"/>
                    </a:p>
                  </a:txBody>
                  <a:tcPr/>
                </a:tc>
                <a:tc>
                  <a:txBody>
                    <a:bodyPr/>
                    <a:lstStyle/>
                    <a:p>
                      <a:r>
                        <a:rPr lang="en-GB" sz="3200" dirty="0" smtClean="0"/>
                        <a:t>2004</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54321</a:t>
                      </a:r>
                    </a:p>
                  </a:txBody>
                  <a:tcPr/>
                </a:tc>
                <a:tc>
                  <a:txBody>
                    <a:bodyPr/>
                    <a:lstStyle/>
                    <a:p>
                      <a:r>
                        <a:rPr lang="en-GB" sz="3200" dirty="0" smtClean="0"/>
                        <a:t>(has) LCSH</a:t>
                      </a:r>
                      <a:endParaRPr lang="en-GB" sz="3200" dirty="0"/>
                    </a:p>
                  </a:txBody>
                  <a:tcPr/>
                </a:tc>
                <a:tc>
                  <a:txBody>
                    <a:bodyPr/>
                    <a:lstStyle/>
                    <a:p>
                      <a:r>
                        <a:rPr lang="en-GB" sz="3200" dirty="0" smtClean="0"/>
                        <a:t>Museum archives</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54321</a:t>
                      </a:r>
                    </a:p>
                  </a:txBody>
                  <a:tcPr/>
                </a:tc>
                <a:tc>
                  <a:txBody>
                    <a:bodyPr/>
                    <a:lstStyle/>
                    <a:p>
                      <a:r>
                        <a:rPr lang="en-GB" sz="3200" dirty="0" smtClean="0"/>
                        <a:t>(has) media type</a:t>
                      </a:r>
                      <a:endParaRPr lang="en-GB" sz="3200" dirty="0"/>
                    </a:p>
                  </a:txBody>
                  <a:tcPr/>
                </a:tc>
                <a:tc>
                  <a:txBody>
                    <a:bodyPr/>
                    <a:lstStyle/>
                    <a:p>
                      <a:r>
                        <a:rPr lang="en-GB" sz="3200" dirty="0" smtClean="0"/>
                        <a:t>Electronic</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54321</a:t>
                      </a:r>
                    </a:p>
                  </a:txBody>
                  <a:tcPr/>
                </a:tc>
                <a:tc>
                  <a:txBody>
                    <a:bodyPr/>
                    <a:lstStyle/>
                    <a:p>
                      <a:r>
                        <a:rPr lang="en-GB" sz="3200" dirty="0" smtClean="0"/>
                        <a:t>(has) content</a:t>
                      </a:r>
                      <a:r>
                        <a:rPr lang="en-GB" sz="3200" baseline="0" dirty="0" smtClean="0"/>
                        <a:t> form</a:t>
                      </a:r>
                      <a:endParaRPr lang="en-GB" sz="3200" dirty="0"/>
                    </a:p>
                  </a:txBody>
                  <a:tcPr/>
                </a:tc>
                <a:tc>
                  <a:txBody>
                    <a:bodyPr/>
                    <a:lstStyle/>
                    <a:p>
                      <a:r>
                        <a:rPr lang="en-GB" sz="3200" dirty="0" smtClean="0"/>
                        <a:t>Text</a:t>
                      </a:r>
                      <a:endParaRPr lang="en-GB" sz="32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ormAutofit fontScale="90000"/>
          </a:bodyPr>
          <a:lstStyle/>
          <a:p>
            <a:r>
              <a:rPr lang="en-GB" dirty="0" smtClean="0"/>
              <a:t>3. Create URI for record</a:t>
            </a:r>
            <a:endParaRPr lang="en-GB" dirty="0"/>
          </a:p>
        </p:txBody>
      </p:sp>
      <p:sp>
        <p:nvSpPr>
          <p:cNvPr id="3" name="Content Placeholder 2"/>
          <p:cNvSpPr>
            <a:spLocks noGrp="1"/>
          </p:cNvSpPr>
          <p:nvPr>
            <p:ph idx="1"/>
          </p:nvPr>
        </p:nvSpPr>
        <p:spPr>
          <a:xfrm>
            <a:off x="467544" y="980728"/>
            <a:ext cx="8229600" cy="4525963"/>
          </a:xfrm>
        </p:spPr>
        <p:txBody>
          <a:bodyPr/>
          <a:lstStyle/>
          <a:p>
            <a:r>
              <a:rPr lang="en-GB" dirty="0" smtClean="0"/>
              <a:t>Must be unique, so 54321 no good on its own</a:t>
            </a:r>
          </a:p>
          <a:p>
            <a:r>
              <a:rPr lang="en-GB" dirty="0" smtClean="0"/>
              <a:t>http URIs are a good thing (W3C)</a:t>
            </a:r>
          </a:p>
          <a:p>
            <a:r>
              <a:rPr lang="en-GB" dirty="0" smtClean="0"/>
              <a:t>So add record ID to a unique http domain</a:t>
            </a:r>
          </a:p>
          <a:p>
            <a:pPr lvl="1"/>
            <a:r>
              <a:rPr lang="en-GB" dirty="0" smtClean="0"/>
              <a:t>E.g. http://MyLibraryX.com (unique to the library)</a:t>
            </a:r>
          </a:p>
          <a:p>
            <a:pPr lvl="1"/>
            <a:r>
              <a:rPr lang="en-GB" dirty="0" smtClean="0"/>
              <a:t>+ 54321</a:t>
            </a:r>
          </a:p>
          <a:p>
            <a:r>
              <a:rPr lang="en-GB" dirty="0" smtClean="0"/>
              <a:t> http://MyLibraryX.com/54321</a:t>
            </a:r>
          </a:p>
          <a:p>
            <a:pPr lvl="1"/>
            <a:r>
              <a:rPr lang="en-GB" dirty="0" smtClean="0"/>
              <a:t>(or http://MyLibraryX.com#54321)</a:t>
            </a:r>
          </a:p>
          <a:p>
            <a:r>
              <a:rPr lang="en-GB" dirty="0" smtClean="0"/>
              <a:t>This is not a URL!</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r>
              <a:rPr lang="en-GB" dirty="0" smtClean="0"/>
              <a:t>Bibliographic standards</a:t>
            </a:r>
          </a:p>
          <a:p>
            <a:pPr lvl="1"/>
            <a:r>
              <a:rPr lang="en-GB" dirty="0" smtClean="0"/>
              <a:t>International Federation of Library Associations and Institutions (IFLA)</a:t>
            </a:r>
          </a:p>
          <a:p>
            <a:pPr lvl="1"/>
            <a:r>
              <a:rPr lang="en-GB" dirty="0" smtClean="0"/>
              <a:t>Others</a:t>
            </a:r>
          </a:p>
          <a:p>
            <a:r>
              <a:rPr lang="en-GB" dirty="0" smtClean="0"/>
              <a:t>Representation in Resource Description Framework (RDF)</a:t>
            </a:r>
          </a:p>
          <a:p>
            <a:r>
              <a:rPr lang="en-GB" dirty="0" smtClean="0"/>
              <a:t>Creating triples from catalogue records</a:t>
            </a:r>
          </a:p>
          <a:p>
            <a:r>
              <a:rPr lang="en-GB" dirty="0" smtClean="0"/>
              <a:t>Impact and implications for catalogues</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GB" dirty="0" smtClean="0"/>
              <a:t>4. Replace record ID with URI</a:t>
            </a:r>
            <a:endParaRPr lang="en-GB" dirty="0"/>
          </a:p>
        </p:txBody>
      </p:sp>
      <p:graphicFrame>
        <p:nvGraphicFramePr>
          <p:cNvPr id="3" name="Table 2"/>
          <p:cNvGraphicFramePr>
            <a:graphicFrameLocks noGrp="1"/>
          </p:cNvGraphicFramePr>
          <p:nvPr/>
        </p:nvGraphicFramePr>
        <p:xfrm>
          <a:off x="107504" y="908720"/>
          <a:ext cx="8928992" cy="4541520"/>
        </p:xfrm>
        <a:graphic>
          <a:graphicData uri="http://schemas.openxmlformats.org/drawingml/2006/table">
            <a:tbl>
              <a:tblPr firstRow="1" bandRow="1">
                <a:tableStyleId>{5C22544A-7EE6-4342-B048-85BDC9FD1C3A}</a:tableStyleId>
              </a:tblPr>
              <a:tblGrid>
                <a:gridCol w="1944216"/>
                <a:gridCol w="3384376"/>
                <a:gridCol w="3600400"/>
              </a:tblGrid>
              <a:tr h="370840">
                <a:tc>
                  <a:txBody>
                    <a:bodyPr/>
                    <a:lstStyle/>
                    <a:p>
                      <a:r>
                        <a:rPr lang="en-GB" sz="3200" dirty="0" smtClean="0"/>
                        <a:t>URI</a:t>
                      </a:r>
                      <a:endParaRPr lang="en-GB" sz="3200" dirty="0"/>
                    </a:p>
                  </a:txBody>
                  <a:tcPr/>
                </a:tc>
                <a:tc>
                  <a:txBody>
                    <a:bodyPr/>
                    <a:lstStyle/>
                    <a:p>
                      <a:r>
                        <a:rPr lang="en-GB" sz="3200" dirty="0" smtClean="0"/>
                        <a:t>Attribute</a:t>
                      </a:r>
                      <a:endParaRPr lang="en-GB" sz="3200" dirty="0"/>
                    </a:p>
                  </a:txBody>
                  <a:tcPr/>
                </a:tc>
                <a:tc>
                  <a:txBody>
                    <a:bodyPr/>
                    <a:lstStyle/>
                    <a:p>
                      <a:r>
                        <a:rPr lang="en-GB" sz="3200" dirty="0" smtClean="0"/>
                        <a:t>Value</a:t>
                      </a:r>
                      <a:endParaRPr lang="en-GB" sz="3200" dirty="0"/>
                    </a:p>
                  </a:txBody>
                  <a:tcPr/>
                </a:tc>
              </a:tr>
              <a:tr h="370840">
                <a:tc>
                  <a:txBody>
                    <a:bodyPr/>
                    <a:lstStyle/>
                    <a:p>
                      <a:r>
                        <a:rPr lang="en-GB" sz="3200" dirty="0" smtClean="0"/>
                        <a:t>mlx:54321</a:t>
                      </a:r>
                      <a:endParaRPr lang="en-GB" sz="3200" dirty="0"/>
                    </a:p>
                  </a:txBody>
                  <a:tcPr/>
                </a:tc>
                <a:tc>
                  <a:txBody>
                    <a:bodyPr/>
                    <a:lstStyle/>
                    <a:p>
                      <a:r>
                        <a:rPr lang="en-GB" sz="3200" dirty="0" smtClean="0"/>
                        <a:t>(has) title</a:t>
                      </a:r>
                      <a:endParaRPr lang="en-GB" sz="3200" dirty="0"/>
                    </a:p>
                  </a:txBody>
                  <a:tcPr/>
                </a:tc>
                <a:tc>
                  <a:txBody>
                    <a:bodyPr/>
                    <a:lstStyle/>
                    <a:p>
                      <a:r>
                        <a:rPr lang="en-GB" sz="3200" dirty="0" smtClean="0"/>
                        <a:t>Museum archives: an introduction</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smtClean="0"/>
                        <a:t>(has) author</a:t>
                      </a:r>
                      <a:endParaRPr lang="en-GB" sz="3200" dirty="0"/>
                    </a:p>
                  </a:txBody>
                  <a:tcPr/>
                </a:tc>
                <a:tc>
                  <a:txBody>
                    <a:bodyPr/>
                    <a:lstStyle/>
                    <a:p>
                      <a:r>
                        <a:rPr lang="en-GB" sz="3200" dirty="0" err="1" smtClean="0"/>
                        <a:t>Wythe</a:t>
                      </a:r>
                      <a:r>
                        <a:rPr lang="en-GB" sz="3200" dirty="0" smtClean="0"/>
                        <a:t>, Deborah</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smtClean="0"/>
                        <a:t>(has) date</a:t>
                      </a:r>
                      <a:endParaRPr lang="en-GB" sz="3200" dirty="0"/>
                    </a:p>
                  </a:txBody>
                  <a:tcPr/>
                </a:tc>
                <a:tc>
                  <a:txBody>
                    <a:bodyPr/>
                    <a:lstStyle/>
                    <a:p>
                      <a:r>
                        <a:rPr lang="en-GB" sz="3200" dirty="0" smtClean="0"/>
                        <a:t>2004</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smtClean="0"/>
                        <a:t>(has) LCSH</a:t>
                      </a:r>
                      <a:endParaRPr lang="en-GB" sz="3200" dirty="0"/>
                    </a:p>
                  </a:txBody>
                  <a:tcPr/>
                </a:tc>
                <a:tc>
                  <a:txBody>
                    <a:bodyPr/>
                    <a:lstStyle/>
                    <a:p>
                      <a:r>
                        <a:rPr lang="en-GB" sz="3200" dirty="0" smtClean="0"/>
                        <a:t>Museum archives</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smtClean="0"/>
                        <a:t>(has) media type</a:t>
                      </a:r>
                      <a:endParaRPr lang="en-GB" sz="3200" dirty="0"/>
                    </a:p>
                  </a:txBody>
                  <a:tcPr/>
                </a:tc>
                <a:tc>
                  <a:txBody>
                    <a:bodyPr/>
                    <a:lstStyle/>
                    <a:p>
                      <a:r>
                        <a:rPr lang="en-GB" sz="3200" dirty="0" smtClean="0"/>
                        <a:t>Electronic</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smtClean="0"/>
                        <a:t>(has) content form</a:t>
                      </a:r>
                      <a:endParaRPr lang="en-GB" sz="3200" dirty="0"/>
                    </a:p>
                  </a:txBody>
                  <a:tcPr/>
                </a:tc>
                <a:tc>
                  <a:txBody>
                    <a:bodyPr/>
                    <a:lstStyle/>
                    <a:p>
                      <a:r>
                        <a:rPr lang="en-GB" sz="3200" dirty="0" smtClean="0"/>
                        <a:t>Text</a:t>
                      </a:r>
                      <a:endParaRPr lang="en-GB" sz="3200" dirty="0"/>
                    </a:p>
                  </a:txBody>
                  <a:tcPr/>
                </a:tc>
              </a:tr>
            </a:tbl>
          </a:graphicData>
        </a:graphic>
      </p:graphicFrame>
      <p:sp>
        <p:nvSpPr>
          <p:cNvPr id="4" name="TextBox 3"/>
          <p:cNvSpPr txBox="1"/>
          <p:nvPr/>
        </p:nvSpPr>
        <p:spPr>
          <a:xfrm>
            <a:off x="395536" y="5589240"/>
            <a:ext cx="8437951" cy="461665"/>
          </a:xfrm>
          <a:prstGeom prst="rect">
            <a:avLst/>
          </a:prstGeom>
          <a:noFill/>
        </p:spPr>
        <p:txBody>
          <a:bodyPr wrap="none" rtlCol="0">
            <a:spAutoFit/>
          </a:bodyPr>
          <a:lstStyle/>
          <a:p>
            <a:r>
              <a:rPr lang="en-GB" sz="2400" dirty="0" smtClean="0"/>
              <a:t>“</a:t>
            </a:r>
            <a:r>
              <a:rPr lang="en-GB" sz="2400" dirty="0" err="1" smtClean="0"/>
              <a:t>mlx</a:t>
            </a:r>
            <a:r>
              <a:rPr lang="en-GB" sz="2400" dirty="0" smtClean="0"/>
              <a:t>” = </a:t>
            </a:r>
            <a:r>
              <a:rPr lang="en-GB" sz="2400" dirty="0" err="1" smtClean="0"/>
              <a:t>qname</a:t>
            </a:r>
            <a:r>
              <a:rPr lang="en-GB" sz="2400" dirty="0" smtClean="0"/>
              <a:t> (</a:t>
            </a:r>
            <a:r>
              <a:rPr lang="en-GB" sz="2400" dirty="0" err="1" smtClean="0"/>
              <a:t>xmlns</a:t>
            </a:r>
            <a:r>
              <a:rPr lang="en-GB" sz="2400" dirty="0" smtClean="0"/>
              <a:t>) = shorthand for “http://MyLibraryX.com/” </a:t>
            </a:r>
            <a:endParaRPr lang="en-GB"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lstStyle/>
          <a:p>
            <a:r>
              <a:rPr lang="en-GB" dirty="0" smtClean="0"/>
              <a:t>5. Find URIs for attributes</a:t>
            </a:r>
            <a:endParaRPr lang="en-GB" dirty="0"/>
          </a:p>
        </p:txBody>
      </p:sp>
      <p:sp>
        <p:nvSpPr>
          <p:cNvPr id="3" name="Content Placeholder 2"/>
          <p:cNvSpPr>
            <a:spLocks noGrp="1"/>
          </p:cNvSpPr>
          <p:nvPr>
            <p:ph idx="1"/>
          </p:nvPr>
        </p:nvSpPr>
        <p:spPr>
          <a:xfrm>
            <a:off x="467544" y="908720"/>
            <a:ext cx="8229600" cy="4525963"/>
          </a:xfrm>
        </p:spPr>
        <p:txBody>
          <a:bodyPr>
            <a:normAutofit fontScale="85000" lnSpcReduction="20000"/>
          </a:bodyPr>
          <a:lstStyle/>
          <a:p>
            <a:r>
              <a:rPr lang="en-GB" dirty="0" smtClean="0"/>
              <a:t>Attributes are modelled as RDF properties (predicates) in “element set” namespaces</a:t>
            </a:r>
          </a:p>
          <a:p>
            <a:pPr lvl="1"/>
            <a:r>
              <a:rPr lang="en-GB" dirty="0" smtClean="0"/>
              <a:t>E.g. Dublin Core terms (</a:t>
            </a:r>
            <a:r>
              <a:rPr lang="en-GB" dirty="0" err="1" smtClean="0"/>
              <a:t>dct</a:t>
            </a:r>
            <a:r>
              <a:rPr lang="en-GB" dirty="0" smtClean="0"/>
              <a:t>); ISBD (</a:t>
            </a:r>
            <a:r>
              <a:rPr lang="en-GB" dirty="0" err="1" smtClean="0"/>
              <a:t>isbd</a:t>
            </a:r>
            <a:r>
              <a:rPr lang="en-GB" dirty="0" smtClean="0"/>
              <a:t>); FRBR (</a:t>
            </a:r>
            <a:r>
              <a:rPr lang="en-GB" dirty="0" err="1" smtClean="0"/>
              <a:t>frbrer</a:t>
            </a:r>
            <a:r>
              <a:rPr lang="en-GB" dirty="0" smtClean="0"/>
              <a:t>); RDA (</a:t>
            </a:r>
            <a:r>
              <a:rPr lang="en-GB" dirty="0" err="1" smtClean="0"/>
              <a:t>rdaxxx</a:t>
            </a:r>
            <a:r>
              <a:rPr lang="en-GB" dirty="0" smtClean="0"/>
              <a:t>); Bibliographic Ontology (</a:t>
            </a:r>
            <a:r>
              <a:rPr lang="en-GB" dirty="0" err="1" smtClean="0"/>
              <a:t>bibo</a:t>
            </a:r>
            <a:r>
              <a:rPr lang="en-GB" dirty="0" smtClean="0"/>
              <a:t>); etc.</a:t>
            </a:r>
          </a:p>
          <a:p>
            <a:r>
              <a:rPr lang="en-GB" dirty="0" smtClean="0"/>
              <a:t>Choose a namespace, find property with same (or closest) “meaning” (e.g. definition) as attribute</a:t>
            </a:r>
          </a:p>
          <a:p>
            <a:pPr lvl="1"/>
            <a:r>
              <a:rPr lang="en-GB" dirty="0" smtClean="0"/>
              <a:t>Nearest property minimises loss of information</a:t>
            </a:r>
          </a:p>
          <a:p>
            <a:r>
              <a:rPr lang="en-GB" dirty="0" smtClean="0"/>
              <a:t>Get URI for property</a:t>
            </a:r>
          </a:p>
          <a:p>
            <a:r>
              <a:rPr lang="en-GB" dirty="0" smtClean="0"/>
              <a:t>If no suitable property, choose another namespace</a:t>
            </a:r>
          </a:p>
          <a:p>
            <a:pPr lvl="1"/>
            <a:r>
              <a:rPr lang="en-GB" dirty="0" smtClean="0"/>
              <a:t>Properties do not have to come from single namespace</a:t>
            </a:r>
          </a:p>
          <a:p>
            <a:r>
              <a:rPr lang="en-GB" dirty="0" smtClean="0"/>
              <a:t>Match and mix!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normAutofit/>
          </a:bodyPr>
          <a:lstStyle/>
          <a:p>
            <a:r>
              <a:rPr lang="en-GB" dirty="0" smtClean="0"/>
              <a:t>5 (cont). Find URI for title</a:t>
            </a:r>
            <a:endParaRPr lang="en-GB" dirty="0"/>
          </a:p>
        </p:txBody>
      </p:sp>
      <p:sp>
        <p:nvSpPr>
          <p:cNvPr id="3" name="Content Placeholder 2"/>
          <p:cNvSpPr>
            <a:spLocks noGrp="1"/>
          </p:cNvSpPr>
          <p:nvPr>
            <p:ph idx="1"/>
          </p:nvPr>
        </p:nvSpPr>
        <p:spPr>
          <a:xfrm>
            <a:off x="467544" y="1052737"/>
            <a:ext cx="8229600" cy="3672408"/>
          </a:xfrm>
        </p:spPr>
        <p:txBody>
          <a:bodyPr>
            <a:normAutofit/>
          </a:bodyPr>
          <a:lstStyle/>
          <a:p>
            <a:r>
              <a:rPr lang="en-GB" dirty="0" smtClean="0"/>
              <a:t>http://purl.org/dc/terms/title (</a:t>
            </a:r>
            <a:r>
              <a:rPr lang="en-GB" dirty="0" err="1" smtClean="0"/>
              <a:t>dct:title</a:t>
            </a:r>
            <a:r>
              <a:rPr lang="en-GB" dirty="0" smtClean="0"/>
              <a:t>)</a:t>
            </a:r>
          </a:p>
          <a:p>
            <a:r>
              <a:rPr lang="en-GB" dirty="0" smtClean="0"/>
              <a:t>http://iflastandards.info/ns/isbd/elements/P1014 (isbd:P1014)</a:t>
            </a:r>
          </a:p>
          <a:p>
            <a:pPr lvl="1"/>
            <a:r>
              <a:rPr lang="en-GB" dirty="0" err="1" smtClean="0"/>
              <a:t>hasTitleProper</a:t>
            </a:r>
            <a:r>
              <a:rPr lang="en-GB" sz="2400" dirty="0" smtClean="0"/>
              <a:t> </a:t>
            </a:r>
          </a:p>
          <a:p>
            <a:r>
              <a:rPr lang="en-GB" dirty="0" smtClean="0"/>
              <a:t>http://RDVocab.info/Elements/titleProper  (rdaGR1:titleProper)</a:t>
            </a:r>
          </a:p>
          <a:p>
            <a:endParaRPr lang="en-GB" sz="2800" dirty="0" smtClean="0"/>
          </a:p>
          <a:p>
            <a:endParaRPr lang="en-GB"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864096"/>
          </a:xfrm>
        </p:spPr>
        <p:txBody>
          <a:bodyPr>
            <a:normAutofit/>
          </a:bodyPr>
          <a:lstStyle/>
          <a:p>
            <a:r>
              <a:rPr lang="en-GB" dirty="0" smtClean="0"/>
              <a:t>5 (cont). Find URI for author</a:t>
            </a:r>
            <a:endParaRPr lang="en-GB" dirty="0"/>
          </a:p>
        </p:txBody>
      </p:sp>
      <p:sp>
        <p:nvSpPr>
          <p:cNvPr id="3" name="Content Placeholder 2"/>
          <p:cNvSpPr>
            <a:spLocks noGrp="1"/>
          </p:cNvSpPr>
          <p:nvPr>
            <p:ph idx="1"/>
          </p:nvPr>
        </p:nvSpPr>
        <p:spPr>
          <a:xfrm>
            <a:off x="467544" y="1052736"/>
            <a:ext cx="8229600" cy="4525963"/>
          </a:xfrm>
        </p:spPr>
        <p:txBody>
          <a:bodyPr>
            <a:normAutofit/>
          </a:bodyPr>
          <a:lstStyle/>
          <a:p>
            <a:r>
              <a:rPr lang="en-GB" dirty="0" err="1" smtClean="0"/>
              <a:t>dct:creator</a:t>
            </a:r>
            <a:endParaRPr lang="en-GB" dirty="0" smtClean="0"/>
          </a:p>
          <a:p>
            <a:r>
              <a:rPr lang="en-GB" dirty="0" err="1" smtClean="0"/>
              <a:t>rdarole:author</a:t>
            </a:r>
            <a:endParaRPr lang="en-GB" dirty="0" smtClean="0"/>
          </a:p>
          <a:p>
            <a:r>
              <a:rPr lang="en-GB" dirty="0" smtClean="0"/>
              <a:t>(</a:t>
            </a:r>
            <a:r>
              <a:rPr lang="en-GB" dirty="0" err="1" smtClean="0"/>
              <a:t>isbd</a:t>
            </a:r>
            <a:r>
              <a:rPr lang="en-GB" dirty="0" smtClean="0"/>
              <a:t> does not cover “headings”)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92088"/>
          </a:xfrm>
        </p:spPr>
        <p:txBody>
          <a:bodyPr>
            <a:normAutofit/>
          </a:bodyPr>
          <a:lstStyle/>
          <a:p>
            <a:r>
              <a:rPr lang="en-GB" dirty="0" smtClean="0"/>
              <a:t>5 (cont). Find URI for date</a:t>
            </a:r>
            <a:endParaRPr lang="en-GB" dirty="0"/>
          </a:p>
        </p:txBody>
      </p:sp>
      <p:sp>
        <p:nvSpPr>
          <p:cNvPr id="3" name="Content Placeholder 2"/>
          <p:cNvSpPr>
            <a:spLocks noGrp="1"/>
          </p:cNvSpPr>
          <p:nvPr>
            <p:ph idx="1"/>
          </p:nvPr>
        </p:nvSpPr>
        <p:spPr>
          <a:xfrm>
            <a:off x="467544" y="980728"/>
            <a:ext cx="8229600" cy="4525963"/>
          </a:xfrm>
        </p:spPr>
        <p:txBody>
          <a:bodyPr>
            <a:normAutofit/>
          </a:bodyPr>
          <a:lstStyle/>
          <a:p>
            <a:r>
              <a:rPr lang="en-GB" dirty="0" err="1" smtClean="0"/>
              <a:t>dct:date</a:t>
            </a:r>
            <a:endParaRPr lang="en-GB" dirty="0" smtClean="0"/>
          </a:p>
          <a:p>
            <a:r>
              <a:rPr lang="en-GB" dirty="0" smtClean="0"/>
              <a:t>isbd:P1018</a:t>
            </a:r>
          </a:p>
          <a:p>
            <a:pPr lvl="1"/>
            <a:r>
              <a:rPr lang="en-GB" sz="2400" dirty="0" err="1" smtClean="0"/>
              <a:t>hasDateOfPublicationProductionDistribution</a:t>
            </a:r>
            <a:endParaRPr lang="en-GB" sz="2400" dirty="0" smtClean="0"/>
          </a:p>
          <a:p>
            <a:r>
              <a:rPr lang="en-GB" dirty="0" smtClean="0"/>
              <a:t>rdaGr1:dateOfPublication</a:t>
            </a:r>
          </a:p>
          <a:p>
            <a:endParaRPr lang="en-GB"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20080"/>
          </a:xfrm>
        </p:spPr>
        <p:txBody>
          <a:bodyPr>
            <a:normAutofit fontScale="90000"/>
          </a:bodyPr>
          <a:lstStyle/>
          <a:p>
            <a:r>
              <a:rPr lang="en-GB" dirty="0" smtClean="0"/>
              <a:t>5 (cont). Find URI for LCSH</a:t>
            </a:r>
            <a:endParaRPr lang="en-GB" dirty="0"/>
          </a:p>
        </p:txBody>
      </p:sp>
      <p:sp>
        <p:nvSpPr>
          <p:cNvPr id="3" name="Content Placeholder 2"/>
          <p:cNvSpPr>
            <a:spLocks noGrp="1"/>
          </p:cNvSpPr>
          <p:nvPr>
            <p:ph idx="1"/>
          </p:nvPr>
        </p:nvSpPr>
        <p:spPr>
          <a:xfrm>
            <a:off x="467544" y="980728"/>
            <a:ext cx="8229600" cy="4525963"/>
          </a:xfrm>
        </p:spPr>
        <p:txBody>
          <a:bodyPr>
            <a:normAutofit/>
          </a:bodyPr>
          <a:lstStyle/>
          <a:p>
            <a:r>
              <a:rPr lang="en-GB" dirty="0" smtClean="0"/>
              <a:t>LCSH is a subject vocabulary</a:t>
            </a:r>
          </a:p>
          <a:p>
            <a:pPr lvl="1"/>
            <a:r>
              <a:rPr lang="en-GB" dirty="0" smtClean="0"/>
              <a:t>Controlled terms</a:t>
            </a:r>
          </a:p>
          <a:p>
            <a:r>
              <a:rPr lang="en-GB" dirty="0" smtClean="0"/>
              <a:t>So attribute is really “subject”</a:t>
            </a:r>
          </a:p>
          <a:p>
            <a:pPr lvl="1"/>
            <a:r>
              <a:rPr lang="en-GB" dirty="0" smtClean="0"/>
              <a:t>And the term itself is the value</a:t>
            </a:r>
          </a:p>
          <a:p>
            <a:r>
              <a:rPr lang="en-GB" dirty="0" err="1" smtClean="0"/>
              <a:t>dct:subject</a:t>
            </a:r>
            <a:endParaRPr lang="en-GB"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78098"/>
          </a:xfrm>
        </p:spPr>
        <p:txBody>
          <a:bodyPr>
            <a:normAutofit/>
          </a:bodyPr>
          <a:lstStyle/>
          <a:p>
            <a:r>
              <a:rPr lang="en-GB" dirty="0" smtClean="0"/>
              <a:t>5 (cont). Find URI for media type</a:t>
            </a:r>
            <a:endParaRPr lang="en-GB" dirty="0"/>
          </a:p>
        </p:txBody>
      </p:sp>
      <p:sp>
        <p:nvSpPr>
          <p:cNvPr id="3" name="Content Placeholder 2"/>
          <p:cNvSpPr>
            <a:spLocks noGrp="1"/>
          </p:cNvSpPr>
          <p:nvPr>
            <p:ph idx="1"/>
          </p:nvPr>
        </p:nvSpPr>
        <p:spPr>
          <a:xfrm>
            <a:off x="467544" y="1052736"/>
            <a:ext cx="8229600" cy="4525963"/>
          </a:xfrm>
        </p:spPr>
        <p:txBody>
          <a:bodyPr>
            <a:normAutofit/>
          </a:bodyPr>
          <a:lstStyle/>
          <a:p>
            <a:r>
              <a:rPr lang="en-GB" dirty="0" smtClean="0"/>
              <a:t>Assuming record uses new ISBD Area 0 ...</a:t>
            </a:r>
          </a:p>
          <a:p>
            <a:r>
              <a:rPr lang="en-GB" dirty="0" smtClean="0"/>
              <a:t>isbd:P1003</a:t>
            </a:r>
          </a:p>
          <a:p>
            <a:pPr lvl="1"/>
            <a:r>
              <a:rPr lang="en-GB" dirty="0" err="1" smtClean="0"/>
              <a:t>hasMediaType</a:t>
            </a:r>
            <a:endParaRPr lang="en-GB"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GB" dirty="0" smtClean="0"/>
              <a:t>5 (cont). Find URI for content form</a:t>
            </a:r>
            <a:endParaRPr lang="en-GB" dirty="0"/>
          </a:p>
        </p:txBody>
      </p:sp>
      <p:sp>
        <p:nvSpPr>
          <p:cNvPr id="3" name="Content Placeholder 2"/>
          <p:cNvSpPr>
            <a:spLocks noGrp="1"/>
          </p:cNvSpPr>
          <p:nvPr>
            <p:ph idx="1"/>
          </p:nvPr>
        </p:nvSpPr>
        <p:spPr>
          <a:xfrm>
            <a:off x="395536" y="908720"/>
            <a:ext cx="8229600" cy="4525963"/>
          </a:xfrm>
        </p:spPr>
        <p:txBody>
          <a:bodyPr>
            <a:normAutofit/>
          </a:bodyPr>
          <a:lstStyle/>
          <a:p>
            <a:r>
              <a:rPr lang="en-GB" dirty="0" smtClean="0"/>
              <a:t>Assuming record uses new ISBD Area 0 ...</a:t>
            </a:r>
          </a:p>
          <a:p>
            <a:r>
              <a:rPr lang="en-GB" dirty="0" err="1" smtClean="0"/>
              <a:t>isbd</a:t>
            </a:r>
            <a:r>
              <a:rPr lang="en-GB" dirty="0" smtClean="0"/>
              <a:t>: P1001</a:t>
            </a:r>
          </a:p>
          <a:p>
            <a:pPr lvl="1"/>
            <a:r>
              <a:rPr lang="en-GB" dirty="0" err="1" smtClean="0"/>
              <a:t>hasContentForm</a:t>
            </a:r>
            <a:endParaRPr lang="en-GB"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GB" dirty="0" smtClean="0"/>
              <a:t>6. Replace attributes with URIs</a:t>
            </a:r>
            <a:endParaRPr lang="en-GB" dirty="0"/>
          </a:p>
        </p:txBody>
      </p:sp>
      <p:graphicFrame>
        <p:nvGraphicFramePr>
          <p:cNvPr id="3" name="Table 2"/>
          <p:cNvGraphicFramePr>
            <a:graphicFrameLocks noGrp="1"/>
          </p:cNvGraphicFramePr>
          <p:nvPr/>
        </p:nvGraphicFramePr>
        <p:xfrm>
          <a:off x="251520" y="836712"/>
          <a:ext cx="8616282" cy="4541520"/>
        </p:xfrm>
        <a:graphic>
          <a:graphicData uri="http://schemas.openxmlformats.org/drawingml/2006/table">
            <a:tbl>
              <a:tblPr firstRow="1" bandRow="1">
                <a:tableStyleId>{5C22544A-7EE6-4342-B048-85BDC9FD1C3A}</a:tableStyleId>
              </a:tblPr>
              <a:tblGrid>
                <a:gridCol w="1944216"/>
                <a:gridCol w="3312368"/>
                <a:gridCol w="3359698"/>
              </a:tblGrid>
              <a:tr h="370840">
                <a:tc>
                  <a:txBody>
                    <a:bodyPr/>
                    <a:lstStyle/>
                    <a:p>
                      <a:r>
                        <a:rPr lang="en-GB" sz="3200" dirty="0" smtClean="0"/>
                        <a:t>URI</a:t>
                      </a:r>
                      <a:endParaRPr lang="en-GB" sz="3200" dirty="0"/>
                    </a:p>
                  </a:txBody>
                  <a:tcPr/>
                </a:tc>
                <a:tc>
                  <a:txBody>
                    <a:bodyPr/>
                    <a:lstStyle/>
                    <a:p>
                      <a:r>
                        <a:rPr lang="en-GB" sz="3200" dirty="0" smtClean="0"/>
                        <a:t>URI</a:t>
                      </a:r>
                      <a:endParaRPr lang="en-GB" sz="3200" dirty="0"/>
                    </a:p>
                  </a:txBody>
                  <a:tcPr/>
                </a:tc>
                <a:tc>
                  <a:txBody>
                    <a:bodyPr/>
                    <a:lstStyle/>
                    <a:p>
                      <a:r>
                        <a:rPr lang="en-GB" sz="3200" dirty="0" smtClean="0"/>
                        <a:t>Value</a:t>
                      </a:r>
                      <a:endParaRPr lang="en-GB" sz="3200" dirty="0"/>
                    </a:p>
                  </a:txBody>
                  <a:tcPr/>
                </a:tc>
              </a:tr>
              <a:tr h="370840">
                <a:tc>
                  <a:txBody>
                    <a:bodyPr/>
                    <a:lstStyle/>
                    <a:p>
                      <a:r>
                        <a:rPr lang="en-GB" sz="3200" dirty="0" smtClean="0"/>
                        <a:t>mlx:54321</a:t>
                      </a:r>
                      <a:endParaRPr lang="en-GB" sz="3200" dirty="0"/>
                    </a:p>
                  </a:txBody>
                  <a:tcPr/>
                </a:tc>
                <a:tc>
                  <a:txBody>
                    <a:bodyPr/>
                    <a:lstStyle/>
                    <a:p>
                      <a:r>
                        <a:rPr lang="en-GB" sz="3200" dirty="0" smtClean="0"/>
                        <a:t>isbd:P1014</a:t>
                      </a:r>
                      <a:endParaRPr lang="en-GB" sz="3200" dirty="0"/>
                    </a:p>
                  </a:txBody>
                  <a:tcPr/>
                </a:tc>
                <a:tc>
                  <a:txBody>
                    <a:bodyPr/>
                    <a:lstStyle/>
                    <a:p>
                      <a:r>
                        <a:rPr lang="en-GB" sz="3200" dirty="0" smtClean="0"/>
                        <a:t>Museum archives: an introduction</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err="1" smtClean="0"/>
                        <a:t>rdarole:author</a:t>
                      </a:r>
                      <a:endParaRPr lang="en-GB" sz="3200" dirty="0" smtClean="0"/>
                    </a:p>
                  </a:txBody>
                  <a:tcPr/>
                </a:tc>
                <a:tc>
                  <a:txBody>
                    <a:bodyPr/>
                    <a:lstStyle/>
                    <a:p>
                      <a:r>
                        <a:rPr lang="en-GB" sz="3200" dirty="0" err="1" smtClean="0"/>
                        <a:t>Wythe</a:t>
                      </a:r>
                      <a:r>
                        <a:rPr lang="en-GB" sz="3200" dirty="0" smtClean="0"/>
                        <a:t>, Deborah</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smtClean="0"/>
                        <a:t>isbd:P1018</a:t>
                      </a:r>
                    </a:p>
                  </a:txBody>
                  <a:tcPr/>
                </a:tc>
                <a:tc>
                  <a:txBody>
                    <a:bodyPr/>
                    <a:lstStyle/>
                    <a:p>
                      <a:r>
                        <a:rPr lang="en-GB" sz="3200" dirty="0" smtClean="0"/>
                        <a:t>2004</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err="1" smtClean="0"/>
                        <a:t>dct:subject</a:t>
                      </a:r>
                      <a:endParaRPr lang="en-GB" sz="3200" dirty="0" smtClean="0"/>
                    </a:p>
                  </a:txBody>
                  <a:tcPr/>
                </a:tc>
                <a:tc>
                  <a:txBody>
                    <a:bodyPr/>
                    <a:lstStyle/>
                    <a:p>
                      <a:r>
                        <a:rPr lang="en-GB" sz="3200" dirty="0" smtClean="0"/>
                        <a:t>Museum archives</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smtClean="0"/>
                        <a:t>isbd:P1003</a:t>
                      </a:r>
                    </a:p>
                  </a:txBody>
                  <a:tcPr/>
                </a:tc>
                <a:tc>
                  <a:txBody>
                    <a:bodyPr/>
                    <a:lstStyle/>
                    <a:p>
                      <a:r>
                        <a:rPr lang="en-GB" sz="3200" dirty="0" smtClean="0"/>
                        <a:t>Electronic</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smtClean="0"/>
                        <a:t>isbd:P1001</a:t>
                      </a:r>
                    </a:p>
                  </a:txBody>
                  <a:tcPr/>
                </a:tc>
                <a:tc>
                  <a:txBody>
                    <a:bodyPr/>
                    <a:lstStyle/>
                    <a:p>
                      <a:r>
                        <a:rPr lang="en-GB" sz="3200" dirty="0" smtClean="0"/>
                        <a:t>Text</a:t>
                      </a:r>
                      <a:endParaRPr lang="en-GB" sz="3200"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rmAutofit fontScale="90000"/>
          </a:bodyPr>
          <a:lstStyle/>
          <a:p>
            <a:r>
              <a:rPr lang="en-GB" dirty="0" smtClean="0"/>
              <a:t>7. Find URIs for values</a:t>
            </a:r>
            <a:endParaRPr lang="en-GB" dirty="0"/>
          </a:p>
        </p:txBody>
      </p:sp>
      <p:sp>
        <p:nvSpPr>
          <p:cNvPr id="3" name="Content Placeholder 2"/>
          <p:cNvSpPr>
            <a:spLocks noGrp="1"/>
          </p:cNvSpPr>
          <p:nvPr>
            <p:ph idx="1"/>
          </p:nvPr>
        </p:nvSpPr>
        <p:spPr>
          <a:xfrm>
            <a:off x="467544" y="836712"/>
            <a:ext cx="8229600" cy="4525963"/>
          </a:xfrm>
        </p:spPr>
        <p:txBody>
          <a:bodyPr>
            <a:normAutofit fontScale="85000" lnSpcReduction="10000"/>
          </a:bodyPr>
          <a:lstStyle/>
          <a:p>
            <a:r>
              <a:rPr lang="en-GB" dirty="0" smtClean="0"/>
              <a:t>If </a:t>
            </a:r>
            <a:r>
              <a:rPr lang="en-GB" i="1" dirty="0" smtClean="0"/>
              <a:t>object</a:t>
            </a:r>
            <a:r>
              <a:rPr lang="en-GB" dirty="0" smtClean="0"/>
              <a:t> of a triple is a URI, it can link to the </a:t>
            </a:r>
            <a:r>
              <a:rPr lang="en-GB" i="1" dirty="0" smtClean="0"/>
              <a:t>subject</a:t>
            </a:r>
            <a:r>
              <a:rPr lang="en-GB" dirty="0" smtClean="0"/>
              <a:t> of another triple with the </a:t>
            </a:r>
            <a:r>
              <a:rPr lang="en-GB" smtClean="0"/>
              <a:t>same URI</a:t>
            </a:r>
            <a:endParaRPr lang="en-GB" dirty="0" smtClean="0"/>
          </a:p>
          <a:p>
            <a:pPr lvl="1"/>
            <a:r>
              <a:rPr lang="en-GB" dirty="0" smtClean="0"/>
              <a:t>Linked data!</a:t>
            </a:r>
          </a:p>
          <a:p>
            <a:r>
              <a:rPr lang="en-GB" dirty="0" smtClean="0"/>
              <a:t>Values from controlled vocabularies may have URIs</a:t>
            </a:r>
          </a:p>
          <a:p>
            <a:pPr lvl="1"/>
            <a:r>
              <a:rPr lang="en-GB" dirty="0" smtClean="0"/>
              <a:t>Possible vocabularies: author, subject, ISBD Area 0</a:t>
            </a:r>
          </a:p>
          <a:p>
            <a:pPr lvl="1"/>
            <a:r>
              <a:rPr lang="en-GB" dirty="0" smtClean="0"/>
              <a:t>NOT: title, date</a:t>
            </a:r>
          </a:p>
          <a:p>
            <a:r>
              <a:rPr lang="en-GB" dirty="0" smtClean="0"/>
              <a:t>For author: Virtual International Authority File (VIAF)</a:t>
            </a:r>
          </a:p>
          <a:p>
            <a:r>
              <a:rPr lang="en-GB" dirty="0" smtClean="0"/>
              <a:t>For LCSH: Library of Congress Authorities &amp; Vocabularies</a:t>
            </a:r>
          </a:p>
          <a:p>
            <a:r>
              <a:rPr lang="en-GB" dirty="0" smtClean="0"/>
              <a:t>For ISBD Area 0: Open Metadata Registry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IFLA standards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RDF representations of standards for “universal” bibliographic control are being developed</a:t>
            </a:r>
          </a:p>
          <a:p>
            <a:r>
              <a:rPr lang="en-GB" dirty="0" smtClean="0"/>
              <a:t>“FR” (Functional Requirements) family of models</a:t>
            </a:r>
          </a:p>
          <a:p>
            <a:pPr lvl="1"/>
            <a:r>
              <a:rPr lang="en-GB" dirty="0" smtClean="0"/>
              <a:t>For Bibliographic Records (FRBR)</a:t>
            </a:r>
          </a:p>
          <a:p>
            <a:pPr lvl="1"/>
            <a:r>
              <a:rPr lang="en-GB" dirty="0" smtClean="0"/>
              <a:t>For Authority Data (FRAD)</a:t>
            </a:r>
          </a:p>
          <a:p>
            <a:pPr lvl="1"/>
            <a:r>
              <a:rPr lang="en-GB" dirty="0" smtClean="0"/>
              <a:t>For Subject Authority Data (FRSAD)</a:t>
            </a:r>
          </a:p>
          <a:p>
            <a:r>
              <a:rPr lang="en-GB" dirty="0" smtClean="0"/>
              <a:t>International Standard Bibliographic Description (ISBD)</a:t>
            </a:r>
          </a:p>
          <a:p>
            <a:pPr lvl="1"/>
            <a:r>
              <a:rPr lang="en-GB" dirty="0" smtClean="0"/>
              <a:t>Record structure and </a:t>
            </a:r>
            <a:r>
              <a:rPr lang="en-GB" dirty="0" smtClean="0"/>
              <a:t>content standard for exchange of national metadata</a:t>
            </a:r>
            <a:endParaRPr lang="en-GB" dirty="0" smtClean="0"/>
          </a:p>
          <a:p>
            <a:r>
              <a:rPr lang="en-GB" dirty="0" smtClean="0"/>
              <a:t>UNIMARC</a:t>
            </a:r>
          </a:p>
          <a:p>
            <a:pPr lvl="1"/>
            <a:r>
              <a:rPr lang="en-GB" dirty="0" smtClean="0"/>
              <a:t>Encoding for ISBD records (Bibliographic) and FRAD (Authorities)</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GB" dirty="0" smtClean="0"/>
              <a:t>7 (cont). Find URI for author</a:t>
            </a:r>
            <a:endParaRPr lang="en-GB" dirty="0"/>
          </a:p>
        </p:txBody>
      </p:sp>
      <p:sp>
        <p:nvSpPr>
          <p:cNvPr id="3" name="Content Placeholder 2"/>
          <p:cNvSpPr>
            <a:spLocks noGrp="1"/>
          </p:cNvSpPr>
          <p:nvPr>
            <p:ph idx="1"/>
          </p:nvPr>
        </p:nvSpPr>
        <p:spPr>
          <a:xfrm>
            <a:off x="467544" y="980728"/>
            <a:ext cx="8229600" cy="4525963"/>
          </a:xfrm>
        </p:spPr>
        <p:txBody>
          <a:bodyPr/>
          <a:lstStyle/>
          <a:p>
            <a:r>
              <a:rPr lang="en-GB" dirty="0" smtClean="0"/>
              <a:t>Author: </a:t>
            </a:r>
            <a:r>
              <a:rPr lang="en-GB" dirty="0" err="1" smtClean="0"/>
              <a:t>Wythe</a:t>
            </a:r>
            <a:r>
              <a:rPr lang="en-GB" dirty="0" smtClean="0"/>
              <a:t>, Deborah</a:t>
            </a:r>
          </a:p>
          <a:p>
            <a:r>
              <a:rPr lang="en-GB" dirty="0" smtClean="0"/>
              <a:t>VIAF: http://www.viaf.org/</a:t>
            </a:r>
          </a:p>
          <a:p>
            <a:pPr lvl="1"/>
            <a:r>
              <a:rPr lang="en-GB" dirty="0" smtClean="0"/>
              <a:t>viaf:31899419/#</a:t>
            </a:r>
            <a:r>
              <a:rPr lang="en-GB" dirty="0" err="1" smtClean="0"/>
              <a:t>Wythe,+Deborah</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48072"/>
          </a:xfrm>
        </p:spPr>
        <p:txBody>
          <a:bodyPr>
            <a:normAutofit fontScale="90000"/>
          </a:bodyPr>
          <a:lstStyle/>
          <a:p>
            <a:r>
              <a:rPr lang="en-GB" dirty="0" smtClean="0"/>
              <a:t>7 (cont). Find URI for subject (LCSH)</a:t>
            </a:r>
            <a:endParaRPr lang="en-GB" dirty="0"/>
          </a:p>
        </p:txBody>
      </p:sp>
      <p:sp>
        <p:nvSpPr>
          <p:cNvPr id="3" name="Content Placeholder 2"/>
          <p:cNvSpPr>
            <a:spLocks noGrp="1"/>
          </p:cNvSpPr>
          <p:nvPr>
            <p:ph idx="1"/>
          </p:nvPr>
        </p:nvSpPr>
        <p:spPr>
          <a:xfrm>
            <a:off x="251520" y="908720"/>
            <a:ext cx="8640960" cy="4525963"/>
          </a:xfrm>
        </p:spPr>
        <p:txBody>
          <a:bodyPr/>
          <a:lstStyle/>
          <a:p>
            <a:r>
              <a:rPr lang="en-GB" dirty="0" smtClean="0"/>
              <a:t>LCSH: Museum archives</a:t>
            </a:r>
          </a:p>
          <a:p>
            <a:r>
              <a:rPr lang="en-GB" dirty="0" err="1" smtClean="0"/>
              <a:t>LoC</a:t>
            </a:r>
            <a:r>
              <a:rPr lang="en-GB" dirty="0" smtClean="0"/>
              <a:t>: http://id.loc.gov/authorities/</a:t>
            </a:r>
          </a:p>
          <a:p>
            <a:pPr lvl="1"/>
            <a:r>
              <a:rPr lang="en-GB" dirty="0" err="1" smtClean="0"/>
              <a:t>lcsh</a:t>
            </a:r>
            <a:r>
              <a:rPr lang="en-GB" dirty="0" smtClean="0"/>
              <a:t>:/sh85088707#concept </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720080"/>
          </a:xfrm>
        </p:spPr>
        <p:txBody>
          <a:bodyPr>
            <a:normAutofit fontScale="90000"/>
          </a:bodyPr>
          <a:lstStyle/>
          <a:p>
            <a:r>
              <a:rPr lang="en-GB" dirty="0" smtClean="0"/>
              <a:t>7 (cont). Find URIs for ISBD Area 0</a:t>
            </a:r>
            <a:endParaRPr lang="en-GB" dirty="0"/>
          </a:p>
        </p:txBody>
      </p:sp>
      <p:sp>
        <p:nvSpPr>
          <p:cNvPr id="3" name="Content Placeholder 2"/>
          <p:cNvSpPr>
            <a:spLocks noGrp="1"/>
          </p:cNvSpPr>
          <p:nvPr>
            <p:ph idx="1"/>
          </p:nvPr>
        </p:nvSpPr>
        <p:spPr>
          <a:xfrm>
            <a:off x="467544" y="1124744"/>
            <a:ext cx="8229600" cy="4525963"/>
          </a:xfrm>
        </p:spPr>
        <p:txBody>
          <a:bodyPr/>
          <a:lstStyle/>
          <a:p>
            <a:r>
              <a:rPr lang="en-GB" dirty="0" smtClean="0"/>
              <a:t>Media type: Electronic</a:t>
            </a:r>
          </a:p>
          <a:p>
            <a:r>
              <a:rPr lang="en-GB" dirty="0" smtClean="0"/>
              <a:t>ISBD media type</a:t>
            </a:r>
          </a:p>
          <a:p>
            <a:pPr lvl="1"/>
            <a:r>
              <a:rPr lang="en-GB" dirty="0" smtClean="0"/>
              <a:t>isbdmt:T1002</a:t>
            </a:r>
          </a:p>
          <a:p>
            <a:r>
              <a:rPr lang="en-GB" dirty="0" smtClean="0"/>
              <a:t>Content form: Text</a:t>
            </a:r>
          </a:p>
          <a:p>
            <a:r>
              <a:rPr lang="en-GB" dirty="0" smtClean="0"/>
              <a:t>ISBD Content form</a:t>
            </a:r>
          </a:p>
          <a:p>
            <a:pPr lvl="1"/>
            <a:r>
              <a:rPr lang="en-GB" dirty="0" smtClean="0"/>
              <a:t>isbdcf:T1009</a:t>
            </a:r>
          </a:p>
          <a:p>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836712"/>
          </a:xfrm>
        </p:spPr>
        <p:txBody>
          <a:bodyPr>
            <a:normAutofit/>
          </a:bodyPr>
          <a:lstStyle/>
          <a:p>
            <a:r>
              <a:rPr lang="en-GB" dirty="0" smtClean="0"/>
              <a:t>8. Replace values with URIs</a:t>
            </a:r>
            <a:endParaRPr lang="en-GB" dirty="0"/>
          </a:p>
        </p:txBody>
      </p:sp>
      <p:graphicFrame>
        <p:nvGraphicFramePr>
          <p:cNvPr id="3" name="Table 2"/>
          <p:cNvGraphicFramePr>
            <a:graphicFrameLocks noGrp="1"/>
          </p:cNvGraphicFramePr>
          <p:nvPr/>
        </p:nvGraphicFramePr>
        <p:xfrm>
          <a:off x="107504" y="836712"/>
          <a:ext cx="8928992" cy="5516880"/>
        </p:xfrm>
        <a:graphic>
          <a:graphicData uri="http://schemas.openxmlformats.org/drawingml/2006/table">
            <a:tbl>
              <a:tblPr firstRow="1" bandRow="1">
                <a:tableStyleId>{5C22544A-7EE6-4342-B048-85BDC9FD1C3A}</a:tableStyleId>
              </a:tblPr>
              <a:tblGrid>
                <a:gridCol w="1944216"/>
                <a:gridCol w="2664296"/>
                <a:gridCol w="4320480"/>
              </a:tblGrid>
              <a:tr h="370840">
                <a:tc>
                  <a:txBody>
                    <a:bodyPr/>
                    <a:lstStyle/>
                    <a:p>
                      <a:r>
                        <a:rPr lang="en-GB" sz="3200" dirty="0" smtClean="0"/>
                        <a:t>subject</a:t>
                      </a:r>
                      <a:endParaRPr lang="en-GB" sz="3200" dirty="0"/>
                    </a:p>
                  </a:txBody>
                  <a:tcPr/>
                </a:tc>
                <a:tc>
                  <a:txBody>
                    <a:bodyPr/>
                    <a:lstStyle/>
                    <a:p>
                      <a:r>
                        <a:rPr lang="en-GB" sz="3200" dirty="0" smtClean="0"/>
                        <a:t>predicate</a:t>
                      </a:r>
                      <a:endParaRPr lang="en-GB" sz="3200" dirty="0"/>
                    </a:p>
                  </a:txBody>
                  <a:tcPr/>
                </a:tc>
                <a:tc>
                  <a:txBody>
                    <a:bodyPr/>
                    <a:lstStyle/>
                    <a:p>
                      <a:r>
                        <a:rPr lang="en-GB" sz="3200" dirty="0" smtClean="0"/>
                        <a:t>object</a:t>
                      </a:r>
                      <a:endParaRPr lang="en-GB" sz="3200" dirty="0"/>
                    </a:p>
                  </a:txBody>
                  <a:tcPr/>
                </a:tc>
              </a:tr>
              <a:tr h="370840">
                <a:tc>
                  <a:txBody>
                    <a:bodyPr/>
                    <a:lstStyle/>
                    <a:p>
                      <a:r>
                        <a:rPr lang="en-GB" sz="3200" dirty="0" smtClean="0"/>
                        <a:t>mlx:54321</a:t>
                      </a:r>
                      <a:endParaRPr lang="en-GB" sz="3200" dirty="0"/>
                    </a:p>
                  </a:txBody>
                  <a:tcPr/>
                </a:tc>
                <a:tc>
                  <a:txBody>
                    <a:bodyPr/>
                    <a:lstStyle/>
                    <a:p>
                      <a:r>
                        <a:rPr lang="en-GB" sz="3200" dirty="0" smtClean="0"/>
                        <a:t>isbd:P1014</a:t>
                      </a:r>
                      <a:endParaRPr lang="en-GB" sz="3200" dirty="0"/>
                    </a:p>
                  </a:txBody>
                  <a:tcPr/>
                </a:tc>
                <a:tc>
                  <a:txBody>
                    <a:bodyPr/>
                    <a:lstStyle/>
                    <a:p>
                      <a:r>
                        <a:rPr lang="en-GB" sz="3200" dirty="0" smtClean="0"/>
                        <a:t>“Museum archives: an introduction”</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err="1" smtClean="0"/>
                        <a:t>rdarole:author</a:t>
                      </a:r>
                      <a:endParaRPr lang="en-GB" sz="3200" dirty="0" smtClean="0"/>
                    </a:p>
                  </a:txBody>
                  <a:tcPr/>
                </a:tc>
                <a:tc>
                  <a:txBody>
                    <a:bodyPr/>
                    <a:lstStyle/>
                    <a:p>
                      <a:r>
                        <a:rPr lang="en-GB" sz="3200" dirty="0" smtClean="0"/>
                        <a:t>viaf:31899419/#</a:t>
                      </a:r>
                      <a:r>
                        <a:rPr lang="en-GB" sz="3200" dirty="0" err="1" smtClean="0"/>
                        <a:t>Wythe,+Deborah</a:t>
                      </a:r>
                      <a:endParaRPr lang="en-GB" sz="32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smtClean="0"/>
                        <a:t>isbd:P1018</a:t>
                      </a:r>
                    </a:p>
                  </a:txBody>
                  <a:tcPr/>
                </a:tc>
                <a:tc>
                  <a:txBody>
                    <a:bodyPr/>
                    <a:lstStyle/>
                    <a:p>
                      <a:r>
                        <a:rPr lang="en-GB" sz="3200" dirty="0" smtClean="0"/>
                        <a:t>“2004”</a:t>
                      </a:r>
                      <a:endParaRPr lang="en-GB"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err="1" smtClean="0"/>
                        <a:t>dct:subject</a:t>
                      </a:r>
                      <a:endParaRPr lang="en-GB" sz="3200" dirty="0" smtClean="0"/>
                    </a:p>
                  </a:txBody>
                  <a:tcPr/>
                </a:tc>
                <a:tc>
                  <a:txBody>
                    <a:bodyPr/>
                    <a:lstStyle/>
                    <a:p>
                      <a:r>
                        <a:rPr lang="en-GB" sz="3200" dirty="0" err="1" smtClean="0"/>
                        <a:t>lcsh</a:t>
                      </a:r>
                      <a:r>
                        <a:rPr lang="en-GB" sz="3200" dirty="0" smtClean="0"/>
                        <a:t>:/sh85088707#concept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smtClean="0"/>
                        <a:t>isbd:P1003</a:t>
                      </a:r>
                    </a:p>
                  </a:txBody>
                  <a:tcPr/>
                </a:tc>
                <a:tc>
                  <a:txBody>
                    <a:bodyPr/>
                    <a:lstStyle/>
                    <a:p>
                      <a:r>
                        <a:rPr lang="en-GB" sz="3200" dirty="0" smtClean="0"/>
                        <a:t>isbdmt:T1002</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3200" dirty="0" smtClean="0"/>
                        <a:t>mlx:54321</a:t>
                      </a:r>
                    </a:p>
                  </a:txBody>
                  <a:tcPr/>
                </a:tc>
                <a:tc>
                  <a:txBody>
                    <a:bodyPr/>
                    <a:lstStyle/>
                    <a:p>
                      <a:r>
                        <a:rPr lang="en-GB" sz="3200" dirty="0" smtClean="0"/>
                        <a:t>isbd:P1001</a:t>
                      </a:r>
                    </a:p>
                  </a:txBody>
                  <a:tcPr/>
                </a:tc>
                <a:tc>
                  <a:txBody>
                    <a:bodyPr/>
                    <a:lstStyle/>
                    <a:p>
                      <a:r>
                        <a:rPr lang="en-GB" sz="3200" dirty="0" smtClean="0"/>
                        <a:t>isbdcf:T1009</a:t>
                      </a:r>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en-GB" dirty="0" smtClean="0"/>
              <a:t>9. Publish triples (linked data)</a:t>
            </a:r>
            <a:endParaRPr lang="en-GB" dirty="0"/>
          </a:p>
        </p:txBody>
      </p:sp>
      <p:sp>
        <p:nvSpPr>
          <p:cNvPr id="4" name="TextBox 3"/>
          <p:cNvSpPr txBox="1"/>
          <p:nvPr/>
        </p:nvSpPr>
        <p:spPr>
          <a:xfrm>
            <a:off x="755576" y="1052736"/>
            <a:ext cx="6624736" cy="400110"/>
          </a:xfrm>
          <a:prstGeom prst="rect">
            <a:avLst/>
          </a:prstGeom>
          <a:noFill/>
          <a:ln w="19050">
            <a:solidFill>
              <a:schemeClr val="accent1"/>
            </a:solidFill>
          </a:ln>
        </p:spPr>
        <p:txBody>
          <a:bodyPr wrap="square" rtlCol="0">
            <a:spAutoFit/>
          </a:bodyPr>
          <a:lstStyle/>
          <a:p>
            <a:pPr algn="ctr"/>
            <a:r>
              <a:rPr lang="en-GB" sz="2000" dirty="0" smtClean="0"/>
              <a:t>mlx:54321 | isbd:P1014 | “Museum archives: an introduction” </a:t>
            </a:r>
          </a:p>
        </p:txBody>
      </p:sp>
      <p:sp>
        <p:nvSpPr>
          <p:cNvPr id="6" name="TextBox 5"/>
          <p:cNvSpPr txBox="1"/>
          <p:nvPr/>
        </p:nvSpPr>
        <p:spPr>
          <a:xfrm>
            <a:off x="755576" y="1718810"/>
            <a:ext cx="6696745" cy="400110"/>
          </a:xfrm>
          <a:prstGeom prst="rect">
            <a:avLst/>
          </a:prstGeom>
          <a:noFill/>
          <a:ln w="19050">
            <a:solidFill>
              <a:schemeClr val="accent1"/>
            </a:solidFill>
          </a:ln>
        </p:spPr>
        <p:txBody>
          <a:bodyPr wrap="square" rtlCol="0">
            <a:spAutoFit/>
          </a:bodyPr>
          <a:lstStyle/>
          <a:p>
            <a:pPr algn="ctr"/>
            <a:r>
              <a:rPr lang="en-GB" sz="2000" dirty="0" smtClean="0"/>
              <a:t>mlx:54321 | </a:t>
            </a:r>
            <a:r>
              <a:rPr lang="en-GB" sz="2000" dirty="0" err="1" smtClean="0"/>
              <a:t>rdarole:author</a:t>
            </a:r>
            <a:r>
              <a:rPr lang="en-GB" sz="2000" dirty="0" smtClean="0"/>
              <a:t> | viaf:31899419/#</a:t>
            </a:r>
            <a:r>
              <a:rPr lang="en-GB" sz="2000" dirty="0" err="1" smtClean="0"/>
              <a:t>Wythe,+Deborah</a:t>
            </a:r>
            <a:endParaRPr lang="en-GB" sz="2000" dirty="0" smtClean="0"/>
          </a:p>
        </p:txBody>
      </p:sp>
      <p:sp>
        <p:nvSpPr>
          <p:cNvPr id="7" name="TextBox 6"/>
          <p:cNvSpPr txBox="1"/>
          <p:nvPr/>
        </p:nvSpPr>
        <p:spPr>
          <a:xfrm>
            <a:off x="755576" y="2384884"/>
            <a:ext cx="3672408" cy="400110"/>
          </a:xfrm>
          <a:prstGeom prst="rect">
            <a:avLst/>
          </a:prstGeom>
          <a:noFill/>
          <a:ln w="19050">
            <a:solidFill>
              <a:schemeClr val="accent1"/>
            </a:solidFill>
          </a:ln>
        </p:spPr>
        <p:txBody>
          <a:bodyPr wrap="square" rtlCol="0">
            <a:spAutoFit/>
          </a:bodyPr>
          <a:lstStyle/>
          <a:p>
            <a:pPr algn="ctr"/>
            <a:r>
              <a:rPr lang="en-GB" sz="2000" dirty="0" smtClean="0"/>
              <a:t>mlx:54321 | isbd:P1018 | “2004”</a:t>
            </a:r>
          </a:p>
        </p:txBody>
      </p:sp>
      <p:sp>
        <p:nvSpPr>
          <p:cNvPr id="8" name="TextBox 7"/>
          <p:cNvSpPr txBox="1"/>
          <p:nvPr/>
        </p:nvSpPr>
        <p:spPr>
          <a:xfrm>
            <a:off x="755576" y="3050958"/>
            <a:ext cx="5688632" cy="400110"/>
          </a:xfrm>
          <a:prstGeom prst="rect">
            <a:avLst/>
          </a:prstGeom>
          <a:noFill/>
          <a:ln w="19050">
            <a:solidFill>
              <a:schemeClr val="accent1"/>
            </a:solidFill>
          </a:ln>
        </p:spPr>
        <p:txBody>
          <a:bodyPr wrap="square" rtlCol="0">
            <a:spAutoFit/>
          </a:bodyPr>
          <a:lstStyle/>
          <a:p>
            <a:pPr algn="ctr"/>
            <a:r>
              <a:rPr lang="en-GB" sz="2000" dirty="0" smtClean="0"/>
              <a:t>mlx:54321 | </a:t>
            </a:r>
            <a:r>
              <a:rPr lang="en-GB" sz="2000" dirty="0" err="1" smtClean="0"/>
              <a:t>dct:subject</a:t>
            </a:r>
            <a:r>
              <a:rPr lang="en-GB" sz="2000" dirty="0" smtClean="0"/>
              <a:t> | </a:t>
            </a:r>
            <a:r>
              <a:rPr lang="en-GB" sz="2000" dirty="0" err="1" smtClean="0"/>
              <a:t>lcsh</a:t>
            </a:r>
            <a:r>
              <a:rPr lang="en-GB" sz="2000" dirty="0" smtClean="0"/>
              <a:t>:/sh85088707#concept</a:t>
            </a:r>
          </a:p>
        </p:txBody>
      </p:sp>
      <p:sp>
        <p:nvSpPr>
          <p:cNvPr id="9" name="TextBox 8"/>
          <p:cNvSpPr txBox="1"/>
          <p:nvPr/>
        </p:nvSpPr>
        <p:spPr>
          <a:xfrm>
            <a:off x="755577" y="3717032"/>
            <a:ext cx="4320479" cy="400110"/>
          </a:xfrm>
          <a:prstGeom prst="rect">
            <a:avLst/>
          </a:prstGeom>
          <a:noFill/>
          <a:ln w="19050">
            <a:solidFill>
              <a:schemeClr val="accent1"/>
            </a:solidFill>
          </a:ln>
        </p:spPr>
        <p:txBody>
          <a:bodyPr wrap="square" rtlCol="0">
            <a:spAutoFit/>
          </a:bodyPr>
          <a:lstStyle/>
          <a:p>
            <a:pPr algn="ctr"/>
            <a:r>
              <a:rPr lang="en-GB" sz="2000" dirty="0" smtClean="0"/>
              <a:t>mlx:54321 | isbd:P1003 | isbdmt:T1002</a:t>
            </a:r>
          </a:p>
        </p:txBody>
      </p:sp>
      <p:sp>
        <p:nvSpPr>
          <p:cNvPr id="10" name="Right Arrow 9"/>
          <p:cNvSpPr/>
          <p:nvPr/>
        </p:nvSpPr>
        <p:spPr>
          <a:xfrm>
            <a:off x="5076056" y="3789040"/>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6444208" y="3129855"/>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7452320" y="1797707"/>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755577" y="4365104"/>
            <a:ext cx="4320480" cy="400110"/>
          </a:xfrm>
          <a:prstGeom prst="rect">
            <a:avLst/>
          </a:prstGeom>
          <a:noFill/>
          <a:ln w="19050">
            <a:solidFill>
              <a:schemeClr val="accent1"/>
            </a:solidFill>
          </a:ln>
        </p:spPr>
        <p:txBody>
          <a:bodyPr wrap="square" rtlCol="0">
            <a:spAutoFit/>
          </a:bodyPr>
          <a:lstStyle/>
          <a:p>
            <a:pPr algn="ctr"/>
            <a:r>
              <a:rPr lang="en-GB" sz="2000" dirty="0" smtClean="0"/>
              <a:t>mlx:54321 | isbd:P1001 | isbdcf:T1009</a:t>
            </a:r>
          </a:p>
        </p:txBody>
      </p:sp>
      <p:sp>
        <p:nvSpPr>
          <p:cNvPr id="14" name="Right Arrow 13"/>
          <p:cNvSpPr/>
          <p:nvPr/>
        </p:nvSpPr>
        <p:spPr>
          <a:xfrm>
            <a:off x="5076056" y="4437112"/>
            <a:ext cx="489204"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 data chains</a:t>
            </a:r>
            <a:endParaRPr lang="en-GB" dirty="0"/>
          </a:p>
        </p:txBody>
      </p:sp>
      <p:sp>
        <p:nvSpPr>
          <p:cNvPr id="3" name="TextBox 2"/>
          <p:cNvSpPr txBox="1"/>
          <p:nvPr/>
        </p:nvSpPr>
        <p:spPr>
          <a:xfrm>
            <a:off x="539552" y="1628800"/>
            <a:ext cx="5688632" cy="400110"/>
          </a:xfrm>
          <a:prstGeom prst="rect">
            <a:avLst/>
          </a:prstGeom>
          <a:noFill/>
          <a:ln w="19050">
            <a:solidFill>
              <a:schemeClr val="accent1"/>
            </a:solidFill>
          </a:ln>
        </p:spPr>
        <p:txBody>
          <a:bodyPr wrap="square" rtlCol="0">
            <a:spAutoFit/>
          </a:bodyPr>
          <a:lstStyle/>
          <a:p>
            <a:pPr algn="ctr"/>
            <a:r>
              <a:rPr lang="en-GB" sz="2000" dirty="0" smtClean="0"/>
              <a:t>mlx:54321 | </a:t>
            </a:r>
            <a:r>
              <a:rPr lang="en-GB" sz="2000" dirty="0" err="1" smtClean="0"/>
              <a:t>dct:subject</a:t>
            </a:r>
            <a:r>
              <a:rPr lang="en-GB" sz="2000" dirty="0" smtClean="0"/>
              <a:t> | </a:t>
            </a:r>
            <a:r>
              <a:rPr lang="en-GB" sz="2000" dirty="0" err="1" smtClean="0"/>
              <a:t>lcsh</a:t>
            </a:r>
            <a:r>
              <a:rPr lang="en-GB" sz="2000" dirty="0" smtClean="0"/>
              <a:t>:/sh85088707#concept</a:t>
            </a:r>
          </a:p>
        </p:txBody>
      </p:sp>
      <p:sp>
        <p:nvSpPr>
          <p:cNvPr id="4" name="TextBox 3"/>
          <p:cNvSpPr txBox="1"/>
          <p:nvPr/>
        </p:nvSpPr>
        <p:spPr>
          <a:xfrm>
            <a:off x="899592" y="2348880"/>
            <a:ext cx="5976664" cy="400110"/>
          </a:xfrm>
          <a:prstGeom prst="rect">
            <a:avLst/>
          </a:prstGeom>
          <a:noFill/>
          <a:ln w="19050">
            <a:solidFill>
              <a:schemeClr val="accent1"/>
            </a:solidFill>
          </a:ln>
        </p:spPr>
        <p:txBody>
          <a:bodyPr wrap="square" rtlCol="0">
            <a:spAutoFit/>
          </a:bodyPr>
          <a:lstStyle/>
          <a:p>
            <a:pPr algn="ctr"/>
            <a:r>
              <a:rPr lang="en-GB" sz="2000" dirty="0" err="1" smtClean="0"/>
              <a:t>lcsh</a:t>
            </a:r>
            <a:r>
              <a:rPr lang="en-GB" sz="2000" dirty="0" smtClean="0"/>
              <a:t>:/sh85088707#concept | </a:t>
            </a:r>
            <a:r>
              <a:rPr lang="en-GB" sz="2000" smtClean="0"/>
              <a:t>skos:related </a:t>
            </a:r>
            <a:r>
              <a:rPr lang="en-GB" sz="2000" dirty="0" smtClean="0"/>
              <a:t>| </a:t>
            </a:r>
            <a:r>
              <a:rPr lang="en-GB" sz="2000" dirty="0" err="1" smtClean="0"/>
              <a:t>rameau:XXX</a:t>
            </a:r>
            <a:endParaRPr lang="en-GB" sz="2000" dirty="0" smtClean="0"/>
          </a:p>
        </p:txBody>
      </p:sp>
      <p:sp>
        <p:nvSpPr>
          <p:cNvPr id="5" name="TextBox 4"/>
          <p:cNvSpPr txBox="1"/>
          <p:nvPr/>
        </p:nvSpPr>
        <p:spPr>
          <a:xfrm>
            <a:off x="1187624" y="3068960"/>
            <a:ext cx="4896544" cy="400110"/>
          </a:xfrm>
          <a:prstGeom prst="rect">
            <a:avLst/>
          </a:prstGeom>
          <a:noFill/>
          <a:ln w="19050">
            <a:solidFill>
              <a:schemeClr val="accent1"/>
            </a:solidFill>
          </a:ln>
        </p:spPr>
        <p:txBody>
          <a:bodyPr wrap="square" rtlCol="0">
            <a:spAutoFit/>
          </a:bodyPr>
          <a:lstStyle/>
          <a:p>
            <a:pPr algn="ctr"/>
            <a:r>
              <a:rPr lang="en-GB" sz="2000" dirty="0" err="1" smtClean="0"/>
              <a:t>rameau:XXX</a:t>
            </a:r>
            <a:r>
              <a:rPr lang="en-GB" sz="2000" dirty="0" smtClean="0"/>
              <a:t> | </a:t>
            </a:r>
            <a:r>
              <a:rPr lang="en-GB" sz="2000" dirty="0" err="1" smtClean="0"/>
              <a:t>frbrer:isSubjectOf</a:t>
            </a:r>
            <a:r>
              <a:rPr lang="en-GB" sz="2000" dirty="0" smtClean="0"/>
              <a:t> | mly:98765</a:t>
            </a:r>
          </a:p>
        </p:txBody>
      </p:sp>
      <p:sp>
        <p:nvSpPr>
          <p:cNvPr id="6" name="TextBox 5"/>
          <p:cNvSpPr txBox="1"/>
          <p:nvPr/>
        </p:nvSpPr>
        <p:spPr>
          <a:xfrm>
            <a:off x="1187624" y="4509120"/>
            <a:ext cx="5688632" cy="400110"/>
          </a:xfrm>
          <a:prstGeom prst="rect">
            <a:avLst/>
          </a:prstGeom>
          <a:noFill/>
          <a:ln w="19050">
            <a:solidFill>
              <a:schemeClr val="accent1"/>
            </a:solidFill>
          </a:ln>
        </p:spPr>
        <p:txBody>
          <a:bodyPr wrap="square" rtlCol="0">
            <a:spAutoFit/>
          </a:bodyPr>
          <a:lstStyle/>
          <a:p>
            <a:pPr algn="ctr"/>
            <a:r>
              <a:rPr lang="en-GB" sz="2000" dirty="0" err="1" smtClean="0"/>
              <a:t>rameau:XXX</a:t>
            </a:r>
            <a:r>
              <a:rPr lang="en-GB" sz="2000" dirty="0" smtClean="0"/>
              <a:t> | </a:t>
            </a:r>
            <a:r>
              <a:rPr lang="en-GB" sz="2000" dirty="0" err="1" smtClean="0"/>
              <a:t>skos:prefLabel</a:t>
            </a:r>
            <a:r>
              <a:rPr lang="en-GB" sz="2000" dirty="0" smtClean="0"/>
              <a:t> | “archives du </a:t>
            </a:r>
            <a:r>
              <a:rPr lang="en-GB" sz="2000" dirty="0" err="1" smtClean="0"/>
              <a:t>musée</a:t>
            </a:r>
            <a:r>
              <a:rPr lang="en-GB" sz="2000" dirty="0" smtClean="0"/>
              <a:t>”</a:t>
            </a:r>
          </a:p>
        </p:txBody>
      </p:sp>
      <p:sp>
        <p:nvSpPr>
          <p:cNvPr id="7" name="TextBox 6"/>
          <p:cNvSpPr txBox="1"/>
          <p:nvPr/>
        </p:nvSpPr>
        <p:spPr>
          <a:xfrm>
            <a:off x="1403648" y="3789040"/>
            <a:ext cx="7272808" cy="400110"/>
          </a:xfrm>
          <a:prstGeom prst="rect">
            <a:avLst/>
          </a:prstGeom>
          <a:noFill/>
          <a:ln w="19050">
            <a:solidFill>
              <a:schemeClr val="accent1"/>
            </a:solidFill>
          </a:ln>
        </p:spPr>
        <p:txBody>
          <a:bodyPr wrap="square" rtlCol="0">
            <a:spAutoFit/>
          </a:bodyPr>
          <a:lstStyle/>
          <a:p>
            <a:pPr algn="ctr"/>
            <a:r>
              <a:rPr lang="en-GB" sz="2000" dirty="0" smtClean="0"/>
              <a:t>mly:98765 | </a:t>
            </a:r>
            <a:r>
              <a:rPr lang="en-GB" sz="2000" dirty="0" err="1" smtClean="0"/>
              <a:t>rda:titleOfTheWork</a:t>
            </a:r>
            <a:r>
              <a:rPr lang="en-GB" sz="2000" dirty="0" smtClean="0"/>
              <a:t> | “Managing archives in museums”</a:t>
            </a:r>
          </a:p>
        </p:txBody>
      </p:sp>
      <p:cxnSp>
        <p:nvCxnSpPr>
          <p:cNvPr id="18" name="Elbow Connector 17"/>
          <p:cNvCxnSpPr>
            <a:stCxn id="3" idx="3"/>
          </p:cNvCxnSpPr>
          <p:nvPr/>
        </p:nvCxnSpPr>
        <p:spPr>
          <a:xfrm flipH="1">
            <a:off x="683568" y="1828855"/>
            <a:ext cx="5544616" cy="376009"/>
          </a:xfrm>
          <a:prstGeom prst="bentConnector3">
            <a:avLst>
              <a:gd name="adj1" fmla="val -4123"/>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4" idx="1"/>
          </p:cNvCxnSpPr>
          <p:nvPr/>
        </p:nvCxnSpPr>
        <p:spPr>
          <a:xfrm rot="16200000" flipH="1">
            <a:off x="620338" y="2269681"/>
            <a:ext cx="343278" cy="215230"/>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4" idx="3"/>
          </p:cNvCxnSpPr>
          <p:nvPr/>
        </p:nvCxnSpPr>
        <p:spPr>
          <a:xfrm flipH="1">
            <a:off x="971600" y="2548935"/>
            <a:ext cx="5904656" cy="376009"/>
          </a:xfrm>
          <a:prstGeom prst="bentConnector3">
            <a:avLst>
              <a:gd name="adj1" fmla="val -3872"/>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Elbow Connector 22"/>
          <p:cNvCxnSpPr/>
          <p:nvPr/>
        </p:nvCxnSpPr>
        <p:spPr>
          <a:xfrm rot="16200000" flipH="1">
            <a:off x="907577" y="2988968"/>
            <a:ext cx="343277" cy="215230"/>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0800000" flipV="1">
            <a:off x="971600" y="3284984"/>
            <a:ext cx="5112568" cy="360040"/>
          </a:xfrm>
          <a:prstGeom prst="bentConnector3">
            <a:avLst>
              <a:gd name="adj1" fmla="val -4295"/>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lbow Connector 22"/>
          <p:cNvCxnSpPr>
            <a:endCxn id="7" idx="1"/>
          </p:cNvCxnSpPr>
          <p:nvPr/>
        </p:nvCxnSpPr>
        <p:spPr>
          <a:xfrm>
            <a:off x="971601" y="3645024"/>
            <a:ext cx="432047" cy="344071"/>
          </a:xfrm>
          <a:prstGeom prst="bentConnector3">
            <a:avLst>
              <a:gd name="adj1" fmla="val -291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0800000" flipV="1">
            <a:off x="971600" y="2492896"/>
            <a:ext cx="5904656" cy="1872208"/>
          </a:xfrm>
          <a:prstGeom prst="bentConnector3">
            <a:avLst>
              <a:gd name="adj1" fmla="val -33330"/>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Elbow Connector 22"/>
          <p:cNvCxnSpPr>
            <a:endCxn id="6" idx="1"/>
          </p:cNvCxnSpPr>
          <p:nvPr/>
        </p:nvCxnSpPr>
        <p:spPr>
          <a:xfrm rot="16200000" flipH="1">
            <a:off x="907577" y="4429127"/>
            <a:ext cx="344071" cy="216024"/>
          </a:xfrm>
          <a:prstGeom prst="bentConnector2">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1000"/>
                                        <p:tgtEl>
                                          <p:spTgt spid="23"/>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1000"/>
                                        <p:tgtEl>
                                          <p:spTgt spid="25"/>
                                        </p:tgtEl>
                                      </p:cBhvr>
                                    </p:animEffect>
                                  </p:childTnLst>
                                </p:cTn>
                              </p:par>
                            </p:childTnLst>
                          </p:cTn>
                        </p:par>
                        <p:par>
                          <p:cTn id="20" fill="hold">
                            <p:stCondLst>
                              <p:cond delay="3500"/>
                            </p:stCondLst>
                            <p:childTnLst>
                              <p:par>
                                <p:cTn id="21" presetID="9"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dissolve">
                                      <p:cBhvr>
                                        <p:cTn id="23" dur="1000"/>
                                        <p:tgtEl>
                                          <p:spTgt spid="30"/>
                                        </p:tgtEl>
                                      </p:cBhvr>
                                    </p:animEffect>
                                  </p:childTnLst>
                                </p:cTn>
                              </p:par>
                            </p:childTnLst>
                          </p:cTn>
                        </p:par>
                        <p:par>
                          <p:cTn id="24" fill="hold">
                            <p:stCondLst>
                              <p:cond delay="4500"/>
                            </p:stCondLst>
                            <p:childTnLst>
                              <p:par>
                                <p:cTn id="25" presetID="9"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1000"/>
                                        <p:tgtEl>
                                          <p:spTgt spid="5"/>
                                        </p:tgtEl>
                                      </p:cBhvr>
                                    </p:animEffect>
                                  </p:childTnLst>
                                </p:cTn>
                              </p:par>
                            </p:childTnLst>
                          </p:cTn>
                        </p:par>
                        <p:par>
                          <p:cTn id="28" fill="hold">
                            <p:stCondLst>
                              <p:cond delay="5500"/>
                            </p:stCondLst>
                            <p:childTnLst>
                              <p:par>
                                <p:cTn id="29" presetID="9"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1000"/>
                                        <p:tgtEl>
                                          <p:spTgt spid="31"/>
                                        </p:tgtEl>
                                      </p:cBhvr>
                                    </p:animEffect>
                                  </p:childTnLst>
                                </p:cTn>
                              </p:par>
                            </p:childTnLst>
                          </p:cTn>
                        </p:par>
                        <p:par>
                          <p:cTn id="32" fill="hold">
                            <p:stCondLst>
                              <p:cond delay="6500"/>
                            </p:stCondLst>
                            <p:childTnLst>
                              <p:par>
                                <p:cTn id="33" presetID="9"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dissolve">
                                      <p:cBhvr>
                                        <p:cTn id="35" dur="1000"/>
                                        <p:tgtEl>
                                          <p:spTgt spid="34"/>
                                        </p:tgtEl>
                                      </p:cBhvr>
                                    </p:animEffect>
                                  </p:childTnLst>
                                </p:cTn>
                              </p:par>
                            </p:childTnLst>
                          </p:cTn>
                        </p:par>
                        <p:par>
                          <p:cTn id="36" fill="hold">
                            <p:stCondLst>
                              <p:cond delay="7500"/>
                            </p:stCondLst>
                            <p:childTnLst>
                              <p:par>
                                <p:cTn id="37" presetID="9"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dissolve">
                                      <p:cBhvr>
                                        <p:cTn id="44" dur="1000"/>
                                        <p:tgtEl>
                                          <p:spTgt spid="39"/>
                                        </p:tgtEl>
                                      </p:cBhvr>
                                    </p:animEffect>
                                  </p:childTnLst>
                                </p:cTn>
                              </p:par>
                            </p:childTnLst>
                          </p:cTn>
                        </p:par>
                        <p:par>
                          <p:cTn id="45" fill="hold">
                            <p:stCondLst>
                              <p:cond delay="1000"/>
                            </p:stCondLst>
                            <p:childTnLst>
                              <p:par>
                                <p:cTn id="46" presetID="9" presetClass="entr" presetSubtype="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dissolve">
                                      <p:cBhvr>
                                        <p:cTn id="48" dur="1000"/>
                                        <p:tgtEl>
                                          <p:spTgt spid="43"/>
                                        </p:tgtEl>
                                      </p:cBhvr>
                                    </p:animEffect>
                                  </p:childTnLst>
                                </p:cTn>
                              </p:par>
                            </p:childTnLst>
                          </p:cTn>
                        </p:par>
                        <p:par>
                          <p:cTn id="49" fill="hold">
                            <p:stCondLst>
                              <p:cond delay="2000"/>
                            </p:stCondLst>
                            <p:childTnLst>
                              <p:par>
                                <p:cTn id="50" presetID="9"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dissolve">
                                      <p:cBhvr>
                                        <p:cTn id="5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 data cluster = “record”</a:t>
            </a:r>
            <a:endParaRPr lang="en-GB" dirty="0"/>
          </a:p>
        </p:txBody>
      </p:sp>
      <p:sp>
        <p:nvSpPr>
          <p:cNvPr id="3" name="TextBox 2"/>
          <p:cNvSpPr txBox="1"/>
          <p:nvPr/>
        </p:nvSpPr>
        <p:spPr>
          <a:xfrm>
            <a:off x="755576" y="1556792"/>
            <a:ext cx="6624736" cy="400110"/>
          </a:xfrm>
          <a:prstGeom prst="rect">
            <a:avLst/>
          </a:prstGeom>
          <a:noFill/>
          <a:ln w="19050">
            <a:solidFill>
              <a:schemeClr val="accent1"/>
            </a:solidFill>
          </a:ln>
        </p:spPr>
        <p:txBody>
          <a:bodyPr wrap="square" rtlCol="0">
            <a:spAutoFit/>
          </a:bodyPr>
          <a:lstStyle/>
          <a:p>
            <a:pPr algn="ctr"/>
            <a:r>
              <a:rPr lang="en-GB" sz="2000" dirty="0" smtClean="0"/>
              <a:t>mlx:54321 | isbd:P1014 | “Museum archives: an introduction” </a:t>
            </a:r>
          </a:p>
        </p:txBody>
      </p:sp>
      <p:sp>
        <p:nvSpPr>
          <p:cNvPr id="4" name="TextBox 3"/>
          <p:cNvSpPr txBox="1"/>
          <p:nvPr/>
        </p:nvSpPr>
        <p:spPr>
          <a:xfrm>
            <a:off x="755575" y="2233668"/>
            <a:ext cx="6696745" cy="400110"/>
          </a:xfrm>
          <a:prstGeom prst="rect">
            <a:avLst/>
          </a:prstGeom>
          <a:noFill/>
          <a:ln w="19050">
            <a:solidFill>
              <a:schemeClr val="accent1"/>
            </a:solidFill>
          </a:ln>
        </p:spPr>
        <p:txBody>
          <a:bodyPr wrap="square" rtlCol="0">
            <a:spAutoFit/>
          </a:bodyPr>
          <a:lstStyle/>
          <a:p>
            <a:pPr algn="ctr"/>
            <a:r>
              <a:rPr lang="en-GB" sz="2000" dirty="0" smtClean="0"/>
              <a:t>mlx:54321 | </a:t>
            </a:r>
            <a:r>
              <a:rPr lang="en-GB" sz="2000" dirty="0" err="1" smtClean="0"/>
              <a:t>rdarole:author</a:t>
            </a:r>
            <a:r>
              <a:rPr lang="en-GB" sz="2000" dirty="0" smtClean="0"/>
              <a:t> | viaf:31899419/#</a:t>
            </a:r>
            <a:r>
              <a:rPr lang="en-GB" sz="2000" dirty="0" err="1" smtClean="0"/>
              <a:t>Wythe,+Deborah</a:t>
            </a:r>
            <a:endParaRPr lang="en-GB" sz="2000" dirty="0" smtClean="0"/>
          </a:p>
        </p:txBody>
      </p:sp>
      <p:sp>
        <p:nvSpPr>
          <p:cNvPr id="5" name="TextBox 4"/>
          <p:cNvSpPr txBox="1"/>
          <p:nvPr/>
        </p:nvSpPr>
        <p:spPr>
          <a:xfrm>
            <a:off x="755575" y="2910544"/>
            <a:ext cx="3672408" cy="400110"/>
          </a:xfrm>
          <a:prstGeom prst="rect">
            <a:avLst/>
          </a:prstGeom>
          <a:noFill/>
          <a:ln w="19050">
            <a:solidFill>
              <a:schemeClr val="accent1"/>
            </a:solidFill>
          </a:ln>
        </p:spPr>
        <p:txBody>
          <a:bodyPr wrap="square" rtlCol="0">
            <a:spAutoFit/>
          </a:bodyPr>
          <a:lstStyle/>
          <a:p>
            <a:pPr algn="ctr"/>
            <a:r>
              <a:rPr lang="en-GB" sz="2000" dirty="0" smtClean="0"/>
              <a:t>mlx:54321 | isbd:P1018 | “2004”</a:t>
            </a:r>
          </a:p>
        </p:txBody>
      </p:sp>
      <p:sp>
        <p:nvSpPr>
          <p:cNvPr id="6" name="TextBox 5"/>
          <p:cNvSpPr txBox="1"/>
          <p:nvPr/>
        </p:nvSpPr>
        <p:spPr>
          <a:xfrm>
            <a:off x="755575" y="3587420"/>
            <a:ext cx="5688632" cy="400110"/>
          </a:xfrm>
          <a:prstGeom prst="rect">
            <a:avLst/>
          </a:prstGeom>
          <a:noFill/>
          <a:ln w="19050">
            <a:solidFill>
              <a:schemeClr val="accent1"/>
            </a:solidFill>
          </a:ln>
        </p:spPr>
        <p:txBody>
          <a:bodyPr wrap="square" rtlCol="0">
            <a:spAutoFit/>
          </a:bodyPr>
          <a:lstStyle/>
          <a:p>
            <a:pPr algn="ctr"/>
            <a:r>
              <a:rPr lang="en-GB" sz="2000" dirty="0" smtClean="0"/>
              <a:t>mlx:54321 | </a:t>
            </a:r>
            <a:r>
              <a:rPr lang="en-GB" sz="2000" dirty="0" err="1" smtClean="0"/>
              <a:t>dct:subject</a:t>
            </a:r>
            <a:r>
              <a:rPr lang="en-GB" sz="2000" dirty="0" smtClean="0"/>
              <a:t> | </a:t>
            </a:r>
            <a:r>
              <a:rPr lang="en-GB" sz="2000" dirty="0" err="1" smtClean="0"/>
              <a:t>lcsh</a:t>
            </a:r>
            <a:r>
              <a:rPr lang="en-GB" sz="2000" dirty="0" smtClean="0"/>
              <a:t>:/sh85088707#concept</a:t>
            </a:r>
          </a:p>
        </p:txBody>
      </p:sp>
      <p:sp>
        <p:nvSpPr>
          <p:cNvPr id="7" name="TextBox 6"/>
          <p:cNvSpPr txBox="1"/>
          <p:nvPr/>
        </p:nvSpPr>
        <p:spPr>
          <a:xfrm>
            <a:off x="755576" y="4264296"/>
            <a:ext cx="4320479" cy="400110"/>
          </a:xfrm>
          <a:prstGeom prst="rect">
            <a:avLst/>
          </a:prstGeom>
          <a:noFill/>
          <a:ln w="19050">
            <a:solidFill>
              <a:schemeClr val="accent1"/>
            </a:solidFill>
          </a:ln>
        </p:spPr>
        <p:txBody>
          <a:bodyPr wrap="square" rtlCol="0">
            <a:spAutoFit/>
          </a:bodyPr>
          <a:lstStyle/>
          <a:p>
            <a:pPr algn="ctr"/>
            <a:r>
              <a:rPr lang="en-GB" sz="2000" dirty="0" smtClean="0"/>
              <a:t>mlx:54321 | isbd:P1003 | isbdmt:T1002</a:t>
            </a:r>
          </a:p>
        </p:txBody>
      </p:sp>
      <p:sp>
        <p:nvSpPr>
          <p:cNvPr id="11" name="TextBox 10"/>
          <p:cNvSpPr txBox="1"/>
          <p:nvPr/>
        </p:nvSpPr>
        <p:spPr>
          <a:xfrm>
            <a:off x="755576" y="4941168"/>
            <a:ext cx="4320480" cy="400110"/>
          </a:xfrm>
          <a:prstGeom prst="rect">
            <a:avLst/>
          </a:prstGeom>
          <a:noFill/>
          <a:ln w="19050">
            <a:solidFill>
              <a:schemeClr val="accent1"/>
            </a:solidFill>
          </a:ln>
        </p:spPr>
        <p:txBody>
          <a:bodyPr wrap="square" rtlCol="0">
            <a:spAutoFit/>
          </a:bodyPr>
          <a:lstStyle/>
          <a:p>
            <a:pPr algn="ctr"/>
            <a:r>
              <a:rPr lang="en-GB" sz="2000" dirty="0" smtClean="0"/>
              <a:t>mlx:54321 | isbd:P1001 | isbdcf:T1009</a:t>
            </a:r>
          </a:p>
        </p:txBody>
      </p:sp>
      <p:cxnSp>
        <p:nvCxnSpPr>
          <p:cNvPr id="14" name="Straight Arrow Connector 13"/>
          <p:cNvCxnSpPr/>
          <p:nvPr/>
        </p:nvCxnSpPr>
        <p:spPr>
          <a:xfrm rot="5400000">
            <a:off x="1296430" y="2094888"/>
            <a:ext cx="215230" cy="7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1296430" y="2771764"/>
            <a:ext cx="215230" cy="7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1296430" y="3448640"/>
            <a:ext cx="215230" cy="7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1296430" y="4125516"/>
            <a:ext cx="215230" cy="7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1296430" y="4802392"/>
            <a:ext cx="215230" cy="7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par>
                                <p:cTn id="14" presetID="9"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par>
                                <p:cTn id="17" presetID="9"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dissolv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Duplication and legacy records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Many copies of legacy records</a:t>
            </a:r>
          </a:p>
          <a:p>
            <a:pPr lvl="1"/>
            <a:r>
              <a:rPr lang="en-GB" dirty="0" smtClean="0"/>
              <a:t>Copied and amended for local use</a:t>
            </a:r>
          </a:p>
          <a:p>
            <a:r>
              <a:rPr lang="en-GB" dirty="0" smtClean="0"/>
              <a:t>Danger of minting multiple URIs for the same resource</a:t>
            </a:r>
          </a:p>
          <a:p>
            <a:r>
              <a:rPr lang="en-GB" dirty="0" smtClean="0"/>
              <a:t>National bibliographic agencies have significant role to play</a:t>
            </a:r>
          </a:p>
          <a:p>
            <a:pPr lvl="1"/>
            <a:r>
              <a:rPr lang="en-GB" dirty="0" smtClean="0"/>
              <a:t>As memory/cultural institutions</a:t>
            </a:r>
          </a:p>
          <a:p>
            <a:pPr lvl="1"/>
            <a:r>
              <a:rPr lang="en-GB" dirty="0" smtClean="0"/>
              <a:t>The linked-data memory/culture of a </a:t>
            </a:r>
            <a:r>
              <a:rPr lang="en-GB" dirty="0" smtClean="0"/>
              <a:t>nation</a:t>
            </a:r>
          </a:p>
          <a:p>
            <a:pPr lvl="1"/>
            <a:r>
              <a:rPr lang="en-GB" dirty="0" smtClean="0"/>
              <a:t>Proposal from IFLA Namespaces Task Group to IFLA Bibliography Section</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FRBRization</a:t>
            </a:r>
            <a:endParaRPr lang="en-GB" dirty="0"/>
          </a:p>
        </p:txBody>
      </p:sp>
      <p:sp>
        <p:nvSpPr>
          <p:cNvPr id="3" name="Content Placeholder 2"/>
          <p:cNvSpPr>
            <a:spLocks noGrp="1"/>
          </p:cNvSpPr>
          <p:nvPr>
            <p:ph idx="1"/>
          </p:nvPr>
        </p:nvSpPr>
        <p:spPr/>
        <p:txBody>
          <a:bodyPr>
            <a:normAutofit lnSpcReduction="10000"/>
          </a:bodyPr>
          <a:lstStyle/>
          <a:p>
            <a:r>
              <a:rPr lang="en-GB" dirty="0" smtClean="0"/>
              <a:t>FRBR splits record into four functional parts</a:t>
            </a:r>
          </a:p>
          <a:p>
            <a:pPr lvl="1"/>
            <a:r>
              <a:rPr lang="en-GB" dirty="0" smtClean="0"/>
              <a:t>User-centred functions</a:t>
            </a:r>
          </a:p>
          <a:p>
            <a:r>
              <a:rPr lang="en-GB" dirty="0" smtClean="0"/>
              <a:t>Subject of a FRBR triple is one of the parts, not the resource as a whole</a:t>
            </a:r>
          </a:p>
          <a:p>
            <a:r>
              <a:rPr lang="en-GB" dirty="0" smtClean="0"/>
              <a:t>But subject of ISBD triple is the resource as a whole</a:t>
            </a:r>
          </a:p>
          <a:p>
            <a:r>
              <a:rPr lang="en-GB" dirty="0" smtClean="0"/>
              <a:t>Class collisions can be avoided by using unbounded (no domain or range) versions </a:t>
            </a:r>
            <a:r>
              <a:rPr lang="en-GB" smtClean="0"/>
              <a:t>of properties</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785942"/>
          </a:xfrm>
        </p:spPr>
        <p:txBody>
          <a:bodyPr>
            <a:normAutofit fontScale="90000"/>
          </a:bodyPr>
          <a:lstStyle/>
          <a:p>
            <a:r>
              <a:rPr lang="en-GB" dirty="0" smtClean="0"/>
              <a:t>A short history</a:t>
            </a:r>
            <a:br>
              <a:rPr lang="en-GB" dirty="0" smtClean="0"/>
            </a:br>
            <a:r>
              <a:rPr lang="en-GB" dirty="0" smtClean="0"/>
              <a:t>of the evolution</a:t>
            </a:r>
            <a:br>
              <a:rPr lang="en-GB" dirty="0" smtClean="0"/>
            </a:br>
            <a:r>
              <a:rPr lang="en-GB" dirty="0" smtClean="0"/>
              <a:t>of the library catalogue record</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Representation in RDF</a:t>
            </a:r>
            <a:endParaRPr lang="en-GB" dirty="0"/>
          </a:p>
        </p:txBody>
      </p:sp>
      <p:sp>
        <p:nvSpPr>
          <p:cNvPr id="3" name="Content Placeholder 2"/>
          <p:cNvSpPr>
            <a:spLocks noGrp="1"/>
          </p:cNvSpPr>
          <p:nvPr>
            <p:ph idx="1"/>
          </p:nvPr>
        </p:nvSpPr>
        <p:spPr/>
        <p:txBody>
          <a:bodyPr>
            <a:normAutofit lnSpcReduction="10000"/>
          </a:bodyPr>
          <a:lstStyle/>
          <a:p>
            <a:r>
              <a:rPr lang="en-GB" dirty="0" smtClean="0"/>
              <a:t>Entities =&gt; RDF classes</a:t>
            </a:r>
          </a:p>
          <a:p>
            <a:pPr lvl="1"/>
            <a:r>
              <a:rPr lang="en-GB" dirty="0" smtClean="0"/>
              <a:t>E.g. FRBR “Person”</a:t>
            </a:r>
          </a:p>
          <a:p>
            <a:r>
              <a:rPr lang="en-GB" dirty="0" smtClean="0"/>
              <a:t>Attributes, tags, (sub)fields, relationships =&gt; RDF properties</a:t>
            </a:r>
          </a:p>
          <a:p>
            <a:pPr lvl="1"/>
            <a:r>
              <a:rPr lang="en-GB" dirty="0" smtClean="0"/>
              <a:t>E.g. ISBD “title proper”</a:t>
            </a:r>
          </a:p>
          <a:p>
            <a:pPr lvl="1"/>
            <a:r>
              <a:rPr lang="en-GB" dirty="0" smtClean="0"/>
              <a:t>E.g. UNIMARC “200 $a” (title proper)</a:t>
            </a:r>
          </a:p>
          <a:p>
            <a:pPr lvl="1"/>
            <a:r>
              <a:rPr lang="en-GB" dirty="0" smtClean="0"/>
              <a:t>E.g. FRBR “title of the manifestation”</a:t>
            </a:r>
          </a:p>
          <a:p>
            <a:r>
              <a:rPr lang="en-GB" dirty="0" smtClean="0"/>
              <a:t>Controlled term values =&gt; SKOS vocabularies</a:t>
            </a:r>
          </a:p>
          <a:p>
            <a:pPr lvl="1"/>
            <a:r>
              <a:rPr lang="en-GB" dirty="0" smtClean="0"/>
              <a:t>E.g. ISBD Area 0 (content and media type)</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6"/>
          <p:cNvSpPr>
            <a:spLocks noChangeArrowheads="1"/>
          </p:cNvSpPr>
          <p:nvPr/>
        </p:nvSpPr>
        <p:spPr bwMode="auto">
          <a:xfrm>
            <a:off x="1844675" y="1990725"/>
            <a:ext cx="5257800" cy="3168650"/>
          </a:xfrm>
          <a:prstGeom prst="rect">
            <a:avLst/>
          </a:prstGeom>
          <a:solidFill>
            <a:schemeClr val="bg1"/>
          </a:solidFill>
          <a:ln w="19050">
            <a:solidFill>
              <a:schemeClr val="tx1"/>
            </a:solidFill>
            <a:miter lim="800000"/>
            <a:headEnd/>
            <a:tailEnd/>
          </a:ln>
        </p:spPr>
        <p:txBody>
          <a:bodyPr anchor="ctr">
            <a:spAutoFit/>
          </a:bodyPr>
          <a:lstStyle/>
          <a:p>
            <a:endParaRPr lang="en-US"/>
          </a:p>
        </p:txBody>
      </p:sp>
      <p:sp>
        <p:nvSpPr>
          <p:cNvPr id="15" name="Oval 17"/>
          <p:cNvSpPr>
            <a:spLocks noChangeArrowheads="1"/>
          </p:cNvSpPr>
          <p:nvPr/>
        </p:nvSpPr>
        <p:spPr bwMode="auto">
          <a:xfrm>
            <a:off x="4294188" y="4727575"/>
            <a:ext cx="288925" cy="287338"/>
          </a:xfrm>
          <a:prstGeom prst="ellipse">
            <a:avLst/>
          </a:prstGeom>
          <a:solidFill>
            <a:schemeClr val="tx2"/>
          </a:solidFill>
          <a:ln w="9525">
            <a:solidFill>
              <a:schemeClr val="tx1"/>
            </a:solidFill>
            <a:round/>
            <a:headEnd/>
            <a:tailEnd/>
          </a:ln>
        </p:spPr>
        <p:txBody>
          <a:bodyPr anchor="ctr">
            <a:spAutoFit/>
          </a:bodyPr>
          <a:lstStyle/>
          <a:p>
            <a:endParaRPr lang="en-US"/>
          </a:p>
        </p:txBody>
      </p:sp>
      <p:sp>
        <p:nvSpPr>
          <p:cNvPr id="17" name="Text Box 10"/>
          <p:cNvSpPr txBox="1">
            <a:spLocks noChangeArrowheads="1"/>
          </p:cNvSpPr>
          <p:nvPr/>
        </p:nvSpPr>
        <p:spPr bwMode="auto">
          <a:xfrm>
            <a:off x="2178050" y="2428875"/>
            <a:ext cx="990600" cy="274638"/>
          </a:xfrm>
          <a:prstGeom prst="rect">
            <a:avLst/>
          </a:prstGeom>
          <a:noFill/>
          <a:ln w="9525">
            <a:noFill/>
            <a:miter lim="800000"/>
            <a:headEnd/>
            <a:tailEnd/>
          </a:ln>
        </p:spPr>
        <p:txBody>
          <a:bodyPr wrap="none" lIns="0" tIns="0" rIns="0" bIns="0">
            <a:spAutoFit/>
          </a:bodyPr>
          <a:lstStyle/>
          <a:p>
            <a:r>
              <a:rPr lang="en-GB" sz="1800">
                <a:solidFill>
                  <a:srgbClr val="000000"/>
                </a:solidFill>
              </a:rPr>
              <a:t>Lee, T. B.</a:t>
            </a:r>
          </a:p>
        </p:txBody>
      </p:sp>
      <p:sp>
        <p:nvSpPr>
          <p:cNvPr id="20" name="Text Box 11"/>
          <p:cNvSpPr txBox="1">
            <a:spLocks noChangeArrowheads="1"/>
          </p:cNvSpPr>
          <p:nvPr/>
        </p:nvSpPr>
        <p:spPr bwMode="auto">
          <a:xfrm>
            <a:off x="2178050" y="2974975"/>
            <a:ext cx="4437063" cy="554038"/>
          </a:xfrm>
          <a:prstGeom prst="rect">
            <a:avLst/>
          </a:prstGeom>
          <a:noFill/>
          <a:ln w="9525">
            <a:noFill/>
            <a:miter lim="800000"/>
            <a:headEnd/>
            <a:tailEnd/>
          </a:ln>
        </p:spPr>
        <p:txBody>
          <a:bodyPr wrap="none" lIns="0" tIns="0" rIns="0" bIns="0">
            <a:spAutoFit/>
          </a:bodyPr>
          <a:lstStyle/>
          <a:p>
            <a:r>
              <a:rPr lang="en-GB" sz="1800">
                <a:solidFill>
                  <a:srgbClr val="000000"/>
                </a:solidFill>
              </a:rPr>
              <a:t>Cataloguing has a future. - Audio disc </a:t>
            </a:r>
          </a:p>
          <a:p>
            <a:r>
              <a:rPr lang="en-GB" sz="1800">
                <a:solidFill>
                  <a:srgbClr val="000000"/>
                </a:solidFill>
              </a:rPr>
              <a:t>(Spoken word). -  Donated by the author.</a:t>
            </a:r>
          </a:p>
        </p:txBody>
      </p:sp>
      <p:sp>
        <p:nvSpPr>
          <p:cNvPr id="21" name="Text Box 14"/>
          <p:cNvSpPr txBox="1">
            <a:spLocks noChangeArrowheads="1"/>
          </p:cNvSpPr>
          <p:nvPr/>
        </p:nvSpPr>
        <p:spPr bwMode="auto">
          <a:xfrm>
            <a:off x="2654300" y="3798888"/>
            <a:ext cx="1257300" cy="277812"/>
          </a:xfrm>
          <a:prstGeom prst="rect">
            <a:avLst/>
          </a:prstGeom>
          <a:noFill/>
          <a:ln w="9525">
            <a:noFill/>
            <a:miter lim="800000"/>
            <a:headEnd/>
            <a:tailEnd/>
          </a:ln>
        </p:spPr>
        <p:txBody>
          <a:bodyPr wrap="none" lIns="0" tIns="0" rIns="0" bIns="0">
            <a:spAutoFit/>
          </a:bodyPr>
          <a:lstStyle/>
          <a:p>
            <a:r>
              <a:rPr lang="en-GB" sz="1800">
                <a:solidFill>
                  <a:srgbClr val="000000"/>
                </a:solidFill>
              </a:rPr>
              <a:t>1. Metadata</a:t>
            </a:r>
          </a:p>
        </p:txBody>
      </p:sp>
      <p:sp>
        <p:nvSpPr>
          <p:cNvPr id="24" name="Title 23"/>
          <p:cNvSpPr>
            <a:spLocks noGrp="1"/>
          </p:cNvSpPr>
          <p:nvPr>
            <p:ph type="title" idx="4294967295"/>
          </p:nvPr>
        </p:nvSpPr>
        <p:spPr>
          <a:xfrm>
            <a:off x="0" y="476250"/>
            <a:ext cx="3554413" cy="584200"/>
          </a:xfrm>
        </p:spPr>
        <p:txBody>
          <a:bodyPr wrap="none">
            <a:spAutoFit/>
          </a:bodyPr>
          <a:lstStyle/>
          <a:p>
            <a:pPr eaLnBrk="1" hangingPunct="1"/>
            <a:r>
              <a:rPr lang="en-GB" smtClean="0"/>
              <a:t>In the beginning ...</a:t>
            </a:r>
          </a:p>
        </p:txBody>
      </p:sp>
      <p:sp>
        <p:nvSpPr>
          <p:cNvPr id="25" name="Title 23"/>
          <p:cNvSpPr txBox="1">
            <a:spLocks/>
          </p:cNvSpPr>
          <p:nvPr/>
        </p:nvSpPr>
        <p:spPr bwMode="auto">
          <a:xfrm>
            <a:off x="4294188" y="6000750"/>
            <a:ext cx="4010025" cy="584200"/>
          </a:xfrm>
          <a:prstGeom prst="rect">
            <a:avLst/>
          </a:prstGeom>
          <a:noFill/>
          <a:ln w="9525">
            <a:noFill/>
            <a:miter lim="800000"/>
            <a:headEnd/>
            <a:tailEnd/>
          </a:ln>
        </p:spPr>
        <p:txBody>
          <a:bodyPr wrap="none" anchor="ctr">
            <a:spAutoFit/>
          </a:bodyPr>
          <a:lstStyle/>
          <a:p>
            <a:pPr eaLnBrk="0" hangingPunct="0">
              <a:defRPr/>
            </a:pPr>
            <a:r>
              <a:rPr lang="en-GB" kern="0" dirty="0">
                <a:solidFill>
                  <a:schemeClr val="tx2"/>
                </a:solidFill>
                <a:latin typeface="+mj-lt"/>
                <a:ea typeface="+mj-ea"/>
                <a:cs typeface="+mj-cs"/>
              </a:rPr>
              <a:t>... the catalogue card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par>
                          <p:cTn id="20" fill="hold">
                            <p:stCondLst>
                              <p:cond delay="500"/>
                            </p:stCondLst>
                            <p:childTnLst>
                              <p:par>
                                <p:cTn id="21" presetID="9" presetClass="exit" presetSubtype="0" fill="hold" grpId="0" nodeType="afterEffect">
                                  <p:stCondLst>
                                    <p:cond delay="0"/>
                                  </p:stCondLst>
                                  <p:childTnLst>
                                    <p:animEffect transition="out" filter="dissolve">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20" grpId="0"/>
      <p:bldP spid="21" grpId="0"/>
      <p:bldP spid="24" grpId="0"/>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69900" y="1989138"/>
            <a:ext cx="833438" cy="276225"/>
          </a:xfrm>
          <a:prstGeom prst="rect">
            <a:avLst/>
          </a:prstGeom>
          <a:noFill/>
          <a:ln w="9525">
            <a:noFill/>
            <a:miter lim="800000"/>
            <a:headEnd/>
            <a:tailEnd/>
          </a:ln>
        </p:spPr>
        <p:txBody>
          <a:bodyPr wrap="none" lIns="0" tIns="0" rIns="0" bIns="0">
            <a:spAutoFit/>
          </a:bodyPr>
          <a:lstStyle/>
          <a:p>
            <a:r>
              <a:rPr lang="en-GB" sz="1800"/>
              <a:t>Author:</a:t>
            </a:r>
          </a:p>
        </p:txBody>
      </p:sp>
      <p:sp>
        <p:nvSpPr>
          <p:cNvPr id="4" name="Text Box 5"/>
          <p:cNvSpPr txBox="1">
            <a:spLocks noChangeArrowheads="1"/>
          </p:cNvSpPr>
          <p:nvPr/>
        </p:nvSpPr>
        <p:spPr bwMode="auto">
          <a:xfrm>
            <a:off x="469900" y="2406650"/>
            <a:ext cx="547688" cy="276225"/>
          </a:xfrm>
          <a:prstGeom prst="rect">
            <a:avLst/>
          </a:prstGeom>
          <a:noFill/>
          <a:ln w="9525">
            <a:noFill/>
            <a:miter lim="800000"/>
            <a:headEnd/>
            <a:tailEnd/>
          </a:ln>
        </p:spPr>
        <p:txBody>
          <a:bodyPr wrap="none" lIns="0" tIns="0" rIns="0" bIns="0">
            <a:spAutoFit/>
          </a:bodyPr>
          <a:lstStyle/>
          <a:p>
            <a:r>
              <a:rPr lang="en-GB" sz="1800"/>
              <a:t>Title:</a:t>
            </a:r>
          </a:p>
        </p:txBody>
      </p:sp>
      <p:sp>
        <p:nvSpPr>
          <p:cNvPr id="5" name="Text Box 6"/>
          <p:cNvSpPr txBox="1">
            <a:spLocks noChangeArrowheads="1"/>
          </p:cNvSpPr>
          <p:nvPr/>
        </p:nvSpPr>
        <p:spPr bwMode="auto">
          <a:xfrm>
            <a:off x="469900" y="2824163"/>
            <a:ext cx="1487488" cy="276225"/>
          </a:xfrm>
          <a:prstGeom prst="rect">
            <a:avLst/>
          </a:prstGeom>
          <a:noFill/>
          <a:ln w="9525">
            <a:noFill/>
            <a:miter lim="800000"/>
            <a:headEnd/>
            <a:tailEnd/>
          </a:ln>
        </p:spPr>
        <p:txBody>
          <a:bodyPr wrap="none" lIns="0" tIns="0" rIns="0" bIns="0">
            <a:spAutoFit/>
          </a:bodyPr>
          <a:lstStyle/>
          <a:p>
            <a:r>
              <a:rPr lang="en-GB" sz="1800"/>
              <a:t>Content type:</a:t>
            </a:r>
          </a:p>
        </p:txBody>
      </p:sp>
      <p:sp>
        <p:nvSpPr>
          <p:cNvPr id="6" name="Text Box 8"/>
          <p:cNvSpPr txBox="1">
            <a:spLocks noChangeArrowheads="1"/>
          </p:cNvSpPr>
          <p:nvPr/>
        </p:nvSpPr>
        <p:spPr bwMode="auto">
          <a:xfrm>
            <a:off x="469900" y="4078288"/>
            <a:ext cx="1384300" cy="276225"/>
          </a:xfrm>
          <a:prstGeom prst="rect">
            <a:avLst/>
          </a:prstGeom>
          <a:noFill/>
          <a:ln w="9525">
            <a:noFill/>
            <a:miter lim="800000"/>
            <a:headEnd/>
            <a:tailEnd/>
          </a:ln>
        </p:spPr>
        <p:txBody>
          <a:bodyPr wrap="none" lIns="0" tIns="0" rIns="0" bIns="0">
            <a:spAutoFit/>
          </a:bodyPr>
          <a:lstStyle/>
          <a:p>
            <a:r>
              <a:rPr lang="en-GB" sz="1800"/>
              <a:t>Provenance:</a:t>
            </a:r>
          </a:p>
        </p:txBody>
      </p:sp>
      <p:sp>
        <p:nvSpPr>
          <p:cNvPr id="7" name="Text Box 9"/>
          <p:cNvSpPr txBox="1">
            <a:spLocks noChangeArrowheads="1"/>
          </p:cNvSpPr>
          <p:nvPr/>
        </p:nvSpPr>
        <p:spPr bwMode="auto">
          <a:xfrm>
            <a:off x="469900" y="3660775"/>
            <a:ext cx="911225" cy="276225"/>
          </a:xfrm>
          <a:prstGeom prst="rect">
            <a:avLst/>
          </a:prstGeom>
          <a:noFill/>
          <a:ln w="9525">
            <a:noFill/>
            <a:miter lim="800000"/>
            <a:headEnd/>
            <a:tailEnd/>
          </a:ln>
        </p:spPr>
        <p:txBody>
          <a:bodyPr wrap="none" lIns="0" tIns="0" rIns="0" bIns="0">
            <a:spAutoFit/>
          </a:bodyPr>
          <a:lstStyle/>
          <a:p>
            <a:r>
              <a:rPr lang="en-GB" sz="1800"/>
              <a:t>Subject:</a:t>
            </a:r>
          </a:p>
        </p:txBody>
      </p:sp>
      <p:sp>
        <p:nvSpPr>
          <p:cNvPr id="8" name="Text Box 10"/>
          <p:cNvSpPr txBox="1">
            <a:spLocks noChangeArrowheads="1"/>
          </p:cNvSpPr>
          <p:nvPr/>
        </p:nvSpPr>
        <p:spPr bwMode="auto">
          <a:xfrm>
            <a:off x="2143125" y="1990725"/>
            <a:ext cx="990600" cy="274638"/>
          </a:xfrm>
          <a:prstGeom prst="rect">
            <a:avLst/>
          </a:prstGeom>
          <a:noFill/>
          <a:ln w="9525">
            <a:noFill/>
            <a:miter lim="800000"/>
            <a:headEnd/>
            <a:tailEnd/>
          </a:ln>
        </p:spPr>
        <p:txBody>
          <a:bodyPr wrap="none" lIns="0" tIns="0" rIns="0" bIns="0">
            <a:spAutoFit/>
          </a:bodyPr>
          <a:lstStyle/>
          <a:p>
            <a:r>
              <a:rPr lang="en-GB" sz="1800">
                <a:solidFill>
                  <a:srgbClr val="000000"/>
                </a:solidFill>
              </a:rPr>
              <a:t>Lee, T. B.</a:t>
            </a:r>
          </a:p>
        </p:txBody>
      </p:sp>
      <p:sp>
        <p:nvSpPr>
          <p:cNvPr id="9" name="Text Box 11"/>
          <p:cNvSpPr txBox="1">
            <a:spLocks noChangeArrowheads="1"/>
          </p:cNvSpPr>
          <p:nvPr/>
        </p:nvSpPr>
        <p:spPr bwMode="auto">
          <a:xfrm>
            <a:off x="2143125" y="2408238"/>
            <a:ext cx="2489200" cy="274637"/>
          </a:xfrm>
          <a:prstGeom prst="rect">
            <a:avLst/>
          </a:prstGeom>
          <a:noFill/>
          <a:ln w="9525">
            <a:noFill/>
            <a:miter lim="800000"/>
            <a:headEnd/>
            <a:tailEnd/>
          </a:ln>
        </p:spPr>
        <p:txBody>
          <a:bodyPr wrap="none" lIns="0" tIns="0" rIns="0" bIns="0">
            <a:spAutoFit/>
          </a:bodyPr>
          <a:lstStyle/>
          <a:p>
            <a:r>
              <a:rPr lang="en-GB" sz="1800">
                <a:solidFill>
                  <a:srgbClr val="000000"/>
                </a:solidFill>
              </a:rPr>
              <a:t>Cataloguing has a future</a:t>
            </a:r>
          </a:p>
        </p:txBody>
      </p:sp>
      <p:sp>
        <p:nvSpPr>
          <p:cNvPr id="10" name="Text Box 12"/>
          <p:cNvSpPr txBox="1">
            <a:spLocks noChangeArrowheads="1"/>
          </p:cNvSpPr>
          <p:nvPr/>
        </p:nvSpPr>
        <p:spPr bwMode="auto">
          <a:xfrm>
            <a:off x="2143125" y="2825750"/>
            <a:ext cx="1333500" cy="274638"/>
          </a:xfrm>
          <a:prstGeom prst="rect">
            <a:avLst/>
          </a:prstGeom>
          <a:noFill/>
          <a:ln w="9525">
            <a:noFill/>
            <a:miter lim="800000"/>
            <a:headEnd/>
            <a:tailEnd/>
          </a:ln>
        </p:spPr>
        <p:txBody>
          <a:bodyPr wrap="none" lIns="0" tIns="0" rIns="0" bIns="0">
            <a:spAutoFit/>
          </a:bodyPr>
          <a:lstStyle/>
          <a:p>
            <a:r>
              <a:rPr lang="en-GB" sz="1800">
                <a:solidFill>
                  <a:srgbClr val="000000"/>
                </a:solidFill>
              </a:rPr>
              <a:t>Spoken word</a:t>
            </a:r>
          </a:p>
        </p:txBody>
      </p:sp>
      <p:sp>
        <p:nvSpPr>
          <p:cNvPr id="11" name="Text Box 13"/>
          <p:cNvSpPr txBox="1">
            <a:spLocks noChangeArrowheads="1"/>
          </p:cNvSpPr>
          <p:nvPr/>
        </p:nvSpPr>
        <p:spPr bwMode="auto">
          <a:xfrm>
            <a:off x="2143125" y="3244850"/>
            <a:ext cx="1054100" cy="274638"/>
          </a:xfrm>
          <a:prstGeom prst="rect">
            <a:avLst/>
          </a:prstGeom>
          <a:noFill/>
          <a:ln w="9525">
            <a:noFill/>
            <a:miter lim="800000"/>
            <a:headEnd/>
            <a:tailEnd/>
          </a:ln>
        </p:spPr>
        <p:txBody>
          <a:bodyPr wrap="none" lIns="0" tIns="0" rIns="0" bIns="0">
            <a:spAutoFit/>
          </a:bodyPr>
          <a:lstStyle/>
          <a:p>
            <a:r>
              <a:rPr lang="en-GB" sz="1800">
                <a:solidFill>
                  <a:srgbClr val="000000"/>
                </a:solidFill>
              </a:rPr>
              <a:t>Audio disc</a:t>
            </a:r>
          </a:p>
        </p:txBody>
      </p:sp>
      <p:sp>
        <p:nvSpPr>
          <p:cNvPr id="12" name="Text Box 14"/>
          <p:cNvSpPr txBox="1">
            <a:spLocks noChangeArrowheads="1"/>
          </p:cNvSpPr>
          <p:nvPr/>
        </p:nvSpPr>
        <p:spPr bwMode="auto">
          <a:xfrm>
            <a:off x="2143125" y="3662363"/>
            <a:ext cx="952500" cy="274637"/>
          </a:xfrm>
          <a:prstGeom prst="rect">
            <a:avLst/>
          </a:prstGeom>
          <a:noFill/>
          <a:ln w="9525">
            <a:noFill/>
            <a:miter lim="800000"/>
            <a:headEnd/>
            <a:tailEnd/>
          </a:ln>
        </p:spPr>
        <p:txBody>
          <a:bodyPr wrap="none" lIns="0" tIns="0" rIns="0" bIns="0">
            <a:spAutoFit/>
          </a:bodyPr>
          <a:lstStyle/>
          <a:p>
            <a:r>
              <a:rPr lang="en-GB" sz="1800">
                <a:solidFill>
                  <a:srgbClr val="000000"/>
                </a:solidFill>
              </a:rPr>
              <a:t>Metadata</a:t>
            </a:r>
          </a:p>
        </p:txBody>
      </p:sp>
      <p:sp>
        <p:nvSpPr>
          <p:cNvPr id="13" name="Text Box 15"/>
          <p:cNvSpPr txBox="1">
            <a:spLocks noChangeArrowheads="1"/>
          </p:cNvSpPr>
          <p:nvPr/>
        </p:nvSpPr>
        <p:spPr bwMode="auto">
          <a:xfrm>
            <a:off x="2143125" y="4079875"/>
            <a:ext cx="2260600" cy="274638"/>
          </a:xfrm>
          <a:prstGeom prst="rect">
            <a:avLst/>
          </a:prstGeom>
          <a:noFill/>
          <a:ln w="9525">
            <a:noFill/>
            <a:miter lim="800000"/>
            <a:headEnd/>
            <a:tailEnd/>
          </a:ln>
        </p:spPr>
        <p:txBody>
          <a:bodyPr wrap="none" lIns="0" tIns="0" rIns="0" bIns="0">
            <a:spAutoFit/>
          </a:bodyPr>
          <a:lstStyle/>
          <a:p>
            <a:r>
              <a:rPr lang="en-GB" sz="1800">
                <a:solidFill>
                  <a:srgbClr val="000000"/>
                </a:solidFill>
              </a:rPr>
              <a:t>Donated by the author</a:t>
            </a:r>
          </a:p>
        </p:txBody>
      </p:sp>
      <p:sp>
        <p:nvSpPr>
          <p:cNvPr id="14" name="Rectangle 16"/>
          <p:cNvSpPr>
            <a:spLocks noChangeArrowheads="1"/>
          </p:cNvSpPr>
          <p:nvPr/>
        </p:nvSpPr>
        <p:spPr bwMode="auto">
          <a:xfrm>
            <a:off x="285750" y="1785938"/>
            <a:ext cx="4714875" cy="2786062"/>
          </a:xfrm>
          <a:prstGeom prst="rect">
            <a:avLst/>
          </a:prstGeom>
          <a:noFill/>
          <a:ln w="19050">
            <a:solidFill>
              <a:schemeClr val="tx1"/>
            </a:solidFill>
            <a:miter lim="800000"/>
            <a:headEnd/>
            <a:tailEnd/>
          </a:ln>
        </p:spPr>
        <p:txBody>
          <a:bodyPr wrap="none" anchor="ctr"/>
          <a:lstStyle/>
          <a:p>
            <a:endParaRPr lang="en-US"/>
          </a:p>
        </p:txBody>
      </p:sp>
      <p:sp>
        <p:nvSpPr>
          <p:cNvPr id="42" name="Text Box 9"/>
          <p:cNvSpPr txBox="1">
            <a:spLocks noChangeArrowheads="1"/>
          </p:cNvSpPr>
          <p:nvPr/>
        </p:nvSpPr>
        <p:spPr bwMode="auto">
          <a:xfrm>
            <a:off x="469900" y="3241675"/>
            <a:ext cx="1371600" cy="277813"/>
          </a:xfrm>
          <a:prstGeom prst="rect">
            <a:avLst/>
          </a:prstGeom>
          <a:noFill/>
          <a:ln w="9525">
            <a:noFill/>
            <a:miter lim="800000"/>
            <a:headEnd/>
            <a:tailEnd/>
          </a:ln>
        </p:spPr>
        <p:txBody>
          <a:bodyPr wrap="none" lIns="0" tIns="0" rIns="0" bIns="0">
            <a:spAutoFit/>
          </a:bodyPr>
          <a:lstStyle/>
          <a:p>
            <a:r>
              <a:rPr lang="en-GB" sz="1800"/>
              <a:t>Carrier type:</a:t>
            </a:r>
          </a:p>
        </p:txBody>
      </p:sp>
      <p:sp>
        <p:nvSpPr>
          <p:cNvPr id="16" name="Title 15"/>
          <p:cNvSpPr>
            <a:spLocks noGrp="1"/>
          </p:cNvSpPr>
          <p:nvPr>
            <p:ph type="title" idx="4294967295"/>
          </p:nvPr>
        </p:nvSpPr>
        <p:spPr>
          <a:xfrm>
            <a:off x="0" y="476250"/>
            <a:ext cx="4191000" cy="584200"/>
          </a:xfrm>
        </p:spPr>
        <p:txBody>
          <a:bodyPr wrap="none">
            <a:spAutoFit/>
          </a:bodyPr>
          <a:lstStyle/>
          <a:p>
            <a:pPr eaLnBrk="1" hangingPunct="1"/>
            <a:r>
              <a:rPr lang="en-GB" smtClean="0"/>
              <a:t>From flat-file record ...</a:t>
            </a:r>
          </a:p>
        </p:txBody>
      </p:sp>
      <p:sp>
        <p:nvSpPr>
          <p:cNvPr id="18" name="Title 15"/>
          <p:cNvSpPr txBox="1">
            <a:spLocks/>
          </p:cNvSpPr>
          <p:nvPr/>
        </p:nvSpPr>
        <p:spPr bwMode="auto">
          <a:xfrm>
            <a:off x="4191000" y="6000750"/>
            <a:ext cx="4030663" cy="584200"/>
          </a:xfrm>
          <a:prstGeom prst="rect">
            <a:avLst/>
          </a:prstGeom>
          <a:noFill/>
          <a:ln w="9525">
            <a:noFill/>
            <a:miter lim="800000"/>
            <a:headEnd/>
            <a:tailEnd/>
          </a:ln>
        </p:spPr>
        <p:txBody>
          <a:bodyPr wrap="none" anchor="ctr">
            <a:spAutoFit/>
          </a:bodyPr>
          <a:lstStyle/>
          <a:p>
            <a:pPr eaLnBrk="0" hangingPunct="0">
              <a:defRPr/>
            </a:pPr>
            <a:r>
              <a:rPr lang="en-GB" kern="0" dirty="0">
                <a:solidFill>
                  <a:schemeClr val="tx2"/>
                </a:solidFill>
                <a:latin typeface="+mj-lt"/>
                <a:ea typeface="+mj-ea"/>
                <a:cs typeface="+mj-cs"/>
              </a:rPr>
              <a:t>... to relational record</a:t>
            </a:r>
          </a:p>
        </p:txBody>
      </p:sp>
      <p:sp>
        <p:nvSpPr>
          <p:cNvPr id="19" name="Rectangle 16"/>
          <p:cNvSpPr>
            <a:spLocks noChangeArrowheads="1"/>
          </p:cNvSpPr>
          <p:nvPr/>
        </p:nvSpPr>
        <p:spPr bwMode="auto">
          <a:xfrm>
            <a:off x="6042025" y="1860550"/>
            <a:ext cx="2830513" cy="1250950"/>
          </a:xfrm>
          <a:prstGeom prst="rect">
            <a:avLst/>
          </a:prstGeom>
          <a:noFill/>
          <a:ln w="19050">
            <a:solidFill>
              <a:schemeClr val="tx1"/>
            </a:solidFill>
            <a:miter lim="800000"/>
            <a:headEnd/>
            <a:tailEnd/>
          </a:ln>
        </p:spPr>
        <p:txBody>
          <a:bodyPr wrap="none" anchor="ctr"/>
          <a:lstStyle/>
          <a:p>
            <a:endParaRPr lang="en-US"/>
          </a:p>
        </p:txBody>
      </p:sp>
      <p:sp>
        <p:nvSpPr>
          <p:cNvPr id="20" name="Text Box 4"/>
          <p:cNvSpPr txBox="1">
            <a:spLocks noChangeArrowheads="1"/>
          </p:cNvSpPr>
          <p:nvPr/>
        </p:nvSpPr>
        <p:spPr bwMode="auto">
          <a:xfrm>
            <a:off x="6184900" y="2014538"/>
            <a:ext cx="704850" cy="276225"/>
          </a:xfrm>
          <a:prstGeom prst="rect">
            <a:avLst/>
          </a:prstGeom>
          <a:noFill/>
          <a:ln w="9525">
            <a:noFill/>
            <a:miter lim="800000"/>
            <a:headEnd/>
            <a:tailEnd/>
          </a:ln>
        </p:spPr>
        <p:txBody>
          <a:bodyPr wrap="none" lIns="0" tIns="0" rIns="0" bIns="0">
            <a:spAutoFit/>
          </a:bodyPr>
          <a:lstStyle/>
          <a:p>
            <a:r>
              <a:rPr lang="en-GB" sz="1800"/>
              <a:t>Name:</a:t>
            </a:r>
          </a:p>
        </p:txBody>
      </p:sp>
      <p:sp>
        <p:nvSpPr>
          <p:cNvPr id="21" name="Text Box 4"/>
          <p:cNvSpPr txBox="1">
            <a:spLocks noChangeArrowheads="1"/>
          </p:cNvSpPr>
          <p:nvPr/>
        </p:nvSpPr>
        <p:spPr bwMode="auto">
          <a:xfrm>
            <a:off x="6184900" y="2355850"/>
            <a:ext cx="1217613" cy="277813"/>
          </a:xfrm>
          <a:prstGeom prst="rect">
            <a:avLst/>
          </a:prstGeom>
          <a:noFill/>
          <a:ln w="9525">
            <a:noFill/>
            <a:miter lim="800000"/>
            <a:headEnd/>
            <a:tailEnd/>
          </a:ln>
        </p:spPr>
        <p:txBody>
          <a:bodyPr wrap="none" lIns="0" tIns="0" rIns="0" bIns="0">
            <a:spAutoFit/>
          </a:bodyPr>
          <a:lstStyle/>
          <a:p>
            <a:r>
              <a:rPr lang="en-GB" sz="1800"/>
              <a:t>Biography:</a:t>
            </a:r>
          </a:p>
        </p:txBody>
      </p:sp>
      <p:sp>
        <p:nvSpPr>
          <p:cNvPr id="22" name="Text Box 4"/>
          <p:cNvSpPr txBox="1">
            <a:spLocks noChangeArrowheads="1"/>
          </p:cNvSpPr>
          <p:nvPr/>
        </p:nvSpPr>
        <p:spPr bwMode="auto">
          <a:xfrm>
            <a:off x="6184900" y="2698750"/>
            <a:ext cx="192088" cy="277813"/>
          </a:xfrm>
          <a:prstGeom prst="rect">
            <a:avLst/>
          </a:prstGeom>
          <a:noFill/>
          <a:ln w="9525">
            <a:noFill/>
            <a:miter lim="800000"/>
            <a:headEnd/>
            <a:tailEnd/>
          </a:ln>
        </p:spPr>
        <p:txBody>
          <a:bodyPr wrap="none" lIns="0" tIns="0" rIns="0" bIns="0">
            <a:spAutoFit/>
          </a:bodyPr>
          <a:lstStyle/>
          <a:p>
            <a:r>
              <a:rPr lang="en-GB" sz="1800"/>
              <a:t>...</a:t>
            </a:r>
          </a:p>
        </p:txBody>
      </p:sp>
      <p:sp>
        <p:nvSpPr>
          <p:cNvPr id="23" name="Text Box 4"/>
          <p:cNvSpPr txBox="1">
            <a:spLocks noChangeArrowheads="1"/>
          </p:cNvSpPr>
          <p:nvPr/>
        </p:nvSpPr>
        <p:spPr bwMode="auto">
          <a:xfrm>
            <a:off x="6019800" y="1563688"/>
            <a:ext cx="1679575" cy="276225"/>
          </a:xfrm>
          <a:prstGeom prst="rect">
            <a:avLst/>
          </a:prstGeom>
          <a:noFill/>
          <a:ln w="9525">
            <a:noFill/>
            <a:miter lim="800000"/>
            <a:headEnd/>
            <a:tailEnd/>
          </a:ln>
        </p:spPr>
        <p:txBody>
          <a:bodyPr wrap="none" lIns="0" tIns="0" rIns="0" bIns="0">
            <a:spAutoFit/>
          </a:bodyPr>
          <a:lstStyle/>
          <a:p>
            <a:r>
              <a:rPr lang="en-GB" sz="1800" i="1"/>
              <a:t>Name authority</a:t>
            </a:r>
          </a:p>
        </p:txBody>
      </p:sp>
      <p:sp>
        <p:nvSpPr>
          <p:cNvPr id="24" name="Rectangle 16"/>
          <p:cNvSpPr>
            <a:spLocks noChangeArrowheads="1"/>
          </p:cNvSpPr>
          <p:nvPr/>
        </p:nvSpPr>
        <p:spPr bwMode="auto">
          <a:xfrm>
            <a:off x="6042025" y="3673475"/>
            <a:ext cx="2840038" cy="1250950"/>
          </a:xfrm>
          <a:prstGeom prst="rect">
            <a:avLst/>
          </a:prstGeom>
          <a:noFill/>
          <a:ln w="19050">
            <a:solidFill>
              <a:schemeClr val="tx1"/>
            </a:solidFill>
            <a:miter lim="800000"/>
            <a:headEnd/>
            <a:tailEnd/>
          </a:ln>
        </p:spPr>
        <p:txBody>
          <a:bodyPr wrap="none" anchor="ctr"/>
          <a:lstStyle/>
          <a:p>
            <a:endParaRPr lang="en-US"/>
          </a:p>
        </p:txBody>
      </p:sp>
      <p:sp>
        <p:nvSpPr>
          <p:cNvPr id="25" name="Text Box 4"/>
          <p:cNvSpPr txBox="1">
            <a:spLocks noChangeArrowheads="1"/>
          </p:cNvSpPr>
          <p:nvPr/>
        </p:nvSpPr>
        <p:spPr bwMode="auto">
          <a:xfrm>
            <a:off x="6184900" y="3827463"/>
            <a:ext cx="623888" cy="276225"/>
          </a:xfrm>
          <a:prstGeom prst="rect">
            <a:avLst/>
          </a:prstGeom>
          <a:noFill/>
          <a:ln w="9525">
            <a:noFill/>
            <a:miter lim="800000"/>
            <a:headEnd/>
            <a:tailEnd/>
          </a:ln>
        </p:spPr>
        <p:txBody>
          <a:bodyPr wrap="none" lIns="0" tIns="0" rIns="0" bIns="0">
            <a:spAutoFit/>
          </a:bodyPr>
          <a:lstStyle/>
          <a:p>
            <a:r>
              <a:rPr lang="en-GB" sz="1800"/>
              <a:t>Term:</a:t>
            </a:r>
          </a:p>
        </p:txBody>
      </p:sp>
      <p:sp>
        <p:nvSpPr>
          <p:cNvPr id="26" name="Text Box 4"/>
          <p:cNvSpPr txBox="1">
            <a:spLocks noChangeArrowheads="1"/>
          </p:cNvSpPr>
          <p:nvPr/>
        </p:nvSpPr>
        <p:spPr bwMode="auto">
          <a:xfrm>
            <a:off x="6184900" y="4170363"/>
            <a:ext cx="1141413" cy="276225"/>
          </a:xfrm>
          <a:prstGeom prst="rect">
            <a:avLst/>
          </a:prstGeom>
          <a:noFill/>
          <a:ln w="9525">
            <a:noFill/>
            <a:miter lim="800000"/>
            <a:headEnd/>
            <a:tailEnd/>
          </a:ln>
        </p:spPr>
        <p:txBody>
          <a:bodyPr wrap="none" lIns="0" tIns="0" rIns="0" bIns="0">
            <a:spAutoFit/>
          </a:bodyPr>
          <a:lstStyle/>
          <a:p>
            <a:r>
              <a:rPr lang="en-GB" sz="1800"/>
              <a:t>Definition:</a:t>
            </a:r>
          </a:p>
        </p:txBody>
      </p:sp>
      <p:sp>
        <p:nvSpPr>
          <p:cNvPr id="27" name="Text Box 4"/>
          <p:cNvSpPr txBox="1">
            <a:spLocks noChangeArrowheads="1"/>
          </p:cNvSpPr>
          <p:nvPr/>
        </p:nvSpPr>
        <p:spPr bwMode="auto">
          <a:xfrm>
            <a:off x="6184900" y="4511675"/>
            <a:ext cx="192088" cy="277813"/>
          </a:xfrm>
          <a:prstGeom prst="rect">
            <a:avLst/>
          </a:prstGeom>
          <a:noFill/>
          <a:ln w="9525">
            <a:noFill/>
            <a:miter lim="800000"/>
            <a:headEnd/>
            <a:tailEnd/>
          </a:ln>
        </p:spPr>
        <p:txBody>
          <a:bodyPr wrap="none" lIns="0" tIns="0" rIns="0" bIns="0">
            <a:spAutoFit/>
          </a:bodyPr>
          <a:lstStyle/>
          <a:p>
            <a:r>
              <a:rPr lang="en-GB" sz="1800"/>
              <a:t>...</a:t>
            </a:r>
          </a:p>
        </p:txBody>
      </p:sp>
      <p:sp>
        <p:nvSpPr>
          <p:cNvPr id="28" name="Text Box 4"/>
          <p:cNvSpPr txBox="1">
            <a:spLocks noChangeArrowheads="1"/>
          </p:cNvSpPr>
          <p:nvPr/>
        </p:nvSpPr>
        <p:spPr bwMode="auto">
          <a:xfrm>
            <a:off x="6042025" y="3365500"/>
            <a:ext cx="1884363" cy="277813"/>
          </a:xfrm>
          <a:prstGeom prst="rect">
            <a:avLst/>
          </a:prstGeom>
          <a:noFill/>
          <a:ln w="9525">
            <a:noFill/>
            <a:miter lim="800000"/>
            <a:headEnd/>
            <a:tailEnd/>
          </a:ln>
        </p:spPr>
        <p:txBody>
          <a:bodyPr wrap="none" lIns="0" tIns="0" rIns="0" bIns="0">
            <a:spAutoFit/>
          </a:bodyPr>
          <a:lstStyle/>
          <a:p>
            <a:r>
              <a:rPr lang="en-GB" sz="1800" i="1"/>
              <a:t>Subject authority</a:t>
            </a:r>
          </a:p>
        </p:txBody>
      </p:sp>
      <p:sp>
        <p:nvSpPr>
          <p:cNvPr id="29" name="Text Box 4"/>
          <p:cNvSpPr txBox="1">
            <a:spLocks noChangeArrowheads="1"/>
          </p:cNvSpPr>
          <p:nvPr/>
        </p:nvSpPr>
        <p:spPr bwMode="auto">
          <a:xfrm>
            <a:off x="277813" y="1482725"/>
            <a:ext cx="2782887" cy="276225"/>
          </a:xfrm>
          <a:prstGeom prst="rect">
            <a:avLst/>
          </a:prstGeom>
          <a:noFill/>
          <a:ln w="9525">
            <a:noFill/>
            <a:miter lim="800000"/>
            <a:headEnd/>
            <a:tailEnd/>
          </a:ln>
        </p:spPr>
        <p:txBody>
          <a:bodyPr wrap="none" lIns="0" tIns="0" rIns="0" bIns="0">
            <a:spAutoFit/>
          </a:bodyPr>
          <a:lstStyle/>
          <a:p>
            <a:r>
              <a:rPr lang="en-GB" sz="1800" i="1"/>
              <a:t>Bibliographic description</a:t>
            </a:r>
          </a:p>
        </p:txBody>
      </p:sp>
      <p:cxnSp>
        <p:nvCxnSpPr>
          <p:cNvPr id="31" name="Elbow Connector 30"/>
          <p:cNvCxnSpPr>
            <a:cxnSpLocks noChangeShapeType="1"/>
            <a:endCxn id="28" idx="1"/>
          </p:cNvCxnSpPr>
          <p:nvPr/>
        </p:nvCxnSpPr>
        <p:spPr bwMode="auto">
          <a:xfrm flipV="1">
            <a:off x="4995863" y="3503613"/>
            <a:ext cx="1046162" cy="339725"/>
          </a:xfrm>
          <a:prstGeom prst="bentConnector3">
            <a:avLst>
              <a:gd name="adj1" fmla="val 50000"/>
            </a:avLst>
          </a:prstGeom>
          <a:noFill/>
          <a:ln w="25400" algn="ctr">
            <a:solidFill>
              <a:schemeClr val="tx1"/>
            </a:solidFill>
            <a:round/>
            <a:headEnd type="triangle" w="med" len="med"/>
            <a:tailEnd type="triangle" w="med" len="med"/>
          </a:ln>
        </p:spPr>
      </p:cxnSp>
      <p:cxnSp>
        <p:nvCxnSpPr>
          <p:cNvPr id="40" name="Elbow Connector 39"/>
          <p:cNvCxnSpPr>
            <a:cxnSpLocks noChangeShapeType="1"/>
            <a:endCxn id="23" idx="1"/>
          </p:cNvCxnSpPr>
          <p:nvPr/>
        </p:nvCxnSpPr>
        <p:spPr bwMode="auto">
          <a:xfrm flipV="1">
            <a:off x="4995863" y="1701800"/>
            <a:ext cx="1023937" cy="398463"/>
          </a:xfrm>
          <a:prstGeom prst="bentConnector3">
            <a:avLst>
              <a:gd name="adj1" fmla="val 50000"/>
            </a:avLst>
          </a:prstGeom>
          <a:noFill/>
          <a:ln w="25400" algn="ctr">
            <a:solidFill>
              <a:schemeClr val="tx1"/>
            </a:solidFill>
            <a:round/>
            <a:headEnd type="triangl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dissolve">
                                      <p:cBhvr>
                                        <p:cTn id="57" dur="500"/>
                                        <p:tgtEl>
                                          <p:spTgt spid="2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dissolve">
                                      <p:cBhvr>
                                        <p:cTn id="60" dur="500"/>
                                        <p:tgtEl>
                                          <p:spTgt spid="23"/>
                                        </p:tgtEl>
                                      </p:cBhvr>
                                    </p:animEffect>
                                  </p:childTnLst>
                                </p:cTn>
                              </p:par>
                            </p:childTnLst>
                          </p:cTn>
                        </p:par>
                        <p:par>
                          <p:cTn id="61" fill="hold">
                            <p:stCondLst>
                              <p:cond delay="500"/>
                            </p:stCondLst>
                            <p:childTnLst>
                              <p:par>
                                <p:cTn id="62" presetID="0" presetClass="path" presetSubtype="0" accel="50000" decel="50000" fill="hold" grpId="1" nodeType="afterEffect">
                                  <p:stCondLst>
                                    <p:cond delay="0"/>
                                  </p:stCondLst>
                                  <p:childTnLst>
                                    <p:animMotion origin="layout" path="M -1.66667E-6 4.81481E-6 L 0.60104 0.00648 " pathEditMode="relative" rAng="0" ptsTypes="AA">
                                      <p:cBhvr>
                                        <p:cTn id="63" dur="2000" fill="hold"/>
                                        <p:tgtEl>
                                          <p:spTgt spid="8"/>
                                        </p:tgtEl>
                                        <p:attrNameLst>
                                          <p:attrName>ppt_x</p:attrName>
                                          <p:attrName>ppt_y</p:attrName>
                                        </p:attrNameLst>
                                      </p:cBhvr>
                                      <p:rCtr x="301" y="3"/>
                                    </p:animMotion>
                                  </p:childTnLst>
                                </p:cTn>
                              </p:par>
                            </p:childTnLst>
                          </p:cTn>
                        </p:par>
                        <p:par>
                          <p:cTn id="64" fill="hold">
                            <p:stCondLst>
                              <p:cond delay="2500"/>
                            </p:stCondLst>
                            <p:childTnLst>
                              <p:par>
                                <p:cTn id="65" presetID="9" presetClass="entr" presetSubtype="0"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dissolve">
                                      <p:cBhvr>
                                        <p:cTn id="67" dur="5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dissolve">
                                      <p:cBhvr>
                                        <p:cTn id="75" dur="500"/>
                                        <p:tgtEl>
                                          <p:spTgt spid="25"/>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ssolve">
                                      <p:cBhvr>
                                        <p:cTn id="78" dur="500"/>
                                        <p:tgtEl>
                                          <p:spTgt spid="2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dissolve">
                                      <p:cBhvr>
                                        <p:cTn id="81" dur="500"/>
                                        <p:tgtEl>
                                          <p:spTgt spid="27"/>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dissolve">
                                      <p:cBhvr>
                                        <p:cTn id="84" dur="500"/>
                                        <p:tgtEl>
                                          <p:spTgt spid="28"/>
                                        </p:tgtEl>
                                      </p:cBhvr>
                                    </p:animEffect>
                                  </p:childTnLst>
                                </p:cTn>
                              </p:par>
                            </p:childTnLst>
                          </p:cTn>
                        </p:par>
                        <p:par>
                          <p:cTn id="85" fill="hold">
                            <p:stCondLst>
                              <p:cond delay="500"/>
                            </p:stCondLst>
                            <p:childTnLst>
                              <p:par>
                                <p:cTn id="86" presetID="0" presetClass="path" presetSubtype="0" accel="50000" decel="50000" fill="hold" grpId="1" nodeType="afterEffect">
                                  <p:stCondLst>
                                    <p:cond delay="0"/>
                                  </p:stCondLst>
                                  <p:childTnLst>
                                    <p:animMotion origin="layout" path="M 0.01667 0.00162 L 0.58941 0.02546 " pathEditMode="relative" rAng="0" ptsTypes="AA">
                                      <p:cBhvr>
                                        <p:cTn id="87" dur="2000" fill="hold"/>
                                        <p:tgtEl>
                                          <p:spTgt spid="12"/>
                                        </p:tgtEl>
                                        <p:attrNameLst>
                                          <p:attrName>ppt_x</p:attrName>
                                          <p:attrName>ppt_y</p:attrName>
                                        </p:attrNameLst>
                                      </p:cBhvr>
                                      <p:rCtr x="286" y="12"/>
                                    </p:animMotion>
                                  </p:childTnLst>
                                </p:cTn>
                              </p:par>
                            </p:childTnLst>
                          </p:cTn>
                        </p:par>
                        <p:par>
                          <p:cTn id="88" fill="hold">
                            <p:stCondLst>
                              <p:cond delay="2500"/>
                            </p:stCondLst>
                            <p:childTnLst>
                              <p:par>
                                <p:cTn id="89" presetID="9" presetClass="entr" presetSubtype="0"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dissolve">
                                      <p:cBhvr>
                                        <p:cTn id="91" dur="500"/>
                                        <p:tgtEl>
                                          <p:spTgt spid="31"/>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dissolve">
                                      <p:cBhvr>
                                        <p:cTn id="96" dur="500"/>
                                        <p:tgtEl>
                                          <p:spTgt spid="29"/>
                                        </p:tgtEl>
                                      </p:cBhvr>
                                    </p:animEffect>
                                  </p:childTnLst>
                                </p:cTn>
                              </p:par>
                            </p:childTnLst>
                          </p:cTn>
                        </p:par>
                        <p:par>
                          <p:cTn id="97" fill="hold">
                            <p:stCondLst>
                              <p:cond delay="500"/>
                            </p:stCondLst>
                            <p:childTnLst>
                              <p:par>
                                <p:cTn id="98" presetID="9" presetClass="exit" presetSubtype="0" fill="hold" grpId="0" nodeType="afterEffect">
                                  <p:stCondLst>
                                    <p:cond delay="0"/>
                                  </p:stCondLst>
                                  <p:childTnLst>
                                    <p:animEffect transition="out" filter="dissolve">
                                      <p:cBhvr>
                                        <p:cTn id="99" dur="500"/>
                                        <p:tgtEl>
                                          <p:spTgt spid="16"/>
                                        </p:tgtEl>
                                      </p:cBhvr>
                                    </p:animEffect>
                                    <p:set>
                                      <p:cBhvr>
                                        <p:cTn id="100" dur="1" fill="hold">
                                          <p:stCondLst>
                                            <p:cond delay="499"/>
                                          </p:stCondLst>
                                        </p:cTn>
                                        <p:tgtEl>
                                          <p:spTgt spid="16"/>
                                        </p:tgtEl>
                                        <p:attrNameLst>
                                          <p:attrName>style.visibility</p:attrName>
                                        </p:attrNameLst>
                                      </p:cBhvr>
                                      <p:to>
                                        <p:strVal val="hidden"/>
                                      </p:to>
                                    </p:set>
                                  </p:childTnLst>
                                </p:cTn>
                              </p:par>
                            </p:childTnLst>
                          </p:cTn>
                        </p:par>
                        <p:par>
                          <p:cTn id="101" fill="hold">
                            <p:stCondLst>
                              <p:cond delay="1000"/>
                            </p:stCondLst>
                            <p:childTnLst>
                              <p:par>
                                <p:cTn id="102" presetID="9" presetClass="entr" presetSubtype="0"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dissolve">
                                      <p:cBhvr>
                                        <p:cTn id="10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8" grpId="1"/>
      <p:bldP spid="9" grpId="0"/>
      <p:bldP spid="10" grpId="0"/>
      <p:bldP spid="11" grpId="0"/>
      <p:bldP spid="12" grpId="0"/>
      <p:bldP spid="12" grpId="1"/>
      <p:bldP spid="13" grpId="0"/>
      <p:bldP spid="14" grpId="0" animBg="1"/>
      <p:bldP spid="42" grpId="0"/>
      <p:bldP spid="16" grpId="0"/>
      <p:bldP spid="18" grpId="0"/>
      <p:bldP spid="19" grpId="0" animBg="1"/>
      <p:bldP spid="20" grpId="0"/>
      <p:bldP spid="21" grpId="0"/>
      <p:bldP spid="22" grpId="0"/>
      <p:bldP spid="23" grpId="0"/>
      <p:bldP spid="24" grpId="0" animBg="1"/>
      <p:bldP spid="25" grpId="0"/>
      <p:bldP spid="26" grpId="0"/>
      <p:bldP spid="27" grpId="0"/>
      <p:bldP spid="28"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69900" y="1989138"/>
            <a:ext cx="833438" cy="276225"/>
          </a:xfrm>
          <a:prstGeom prst="rect">
            <a:avLst/>
          </a:prstGeom>
          <a:noFill/>
          <a:ln w="9525">
            <a:noFill/>
            <a:miter lim="800000"/>
            <a:headEnd/>
            <a:tailEnd/>
          </a:ln>
        </p:spPr>
        <p:txBody>
          <a:bodyPr wrap="none" lIns="0" tIns="0" rIns="0" bIns="0">
            <a:spAutoFit/>
          </a:bodyPr>
          <a:lstStyle/>
          <a:p>
            <a:r>
              <a:rPr lang="en-GB" sz="1800"/>
              <a:t>Author:</a:t>
            </a:r>
          </a:p>
        </p:txBody>
      </p:sp>
      <p:sp>
        <p:nvSpPr>
          <p:cNvPr id="4" name="Text Box 5"/>
          <p:cNvSpPr txBox="1">
            <a:spLocks noChangeArrowheads="1"/>
          </p:cNvSpPr>
          <p:nvPr/>
        </p:nvSpPr>
        <p:spPr bwMode="auto">
          <a:xfrm>
            <a:off x="469900" y="2406650"/>
            <a:ext cx="547688" cy="276225"/>
          </a:xfrm>
          <a:prstGeom prst="rect">
            <a:avLst/>
          </a:prstGeom>
          <a:noFill/>
          <a:ln w="9525">
            <a:noFill/>
            <a:miter lim="800000"/>
            <a:headEnd/>
            <a:tailEnd/>
          </a:ln>
        </p:spPr>
        <p:txBody>
          <a:bodyPr wrap="none" lIns="0" tIns="0" rIns="0" bIns="0">
            <a:spAutoFit/>
          </a:bodyPr>
          <a:lstStyle/>
          <a:p>
            <a:r>
              <a:rPr lang="en-GB" sz="1800"/>
              <a:t>Title:</a:t>
            </a:r>
          </a:p>
        </p:txBody>
      </p:sp>
      <p:sp>
        <p:nvSpPr>
          <p:cNvPr id="5" name="Text Box 6"/>
          <p:cNvSpPr txBox="1">
            <a:spLocks noChangeArrowheads="1"/>
          </p:cNvSpPr>
          <p:nvPr/>
        </p:nvSpPr>
        <p:spPr bwMode="auto">
          <a:xfrm>
            <a:off x="469900" y="2824163"/>
            <a:ext cx="1487488" cy="276225"/>
          </a:xfrm>
          <a:prstGeom prst="rect">
            <a:avLst/>
          </a:prstGeom>
          <a:noFill/>
          <a:ln w="9525">
            <a:noFill/>
            <a:miter lim="800000"/>
            <a:headEnd/>
            <a:tailEnd/>
          </a:ln>
        </p:spPr>
        <p:txBody>
          <a:bodyPr wrap="none" lIns="0" tIns="0" rIns="0" bIns="0">
            <a:spAutoFit/>
          </a:bodyPr>
          <a:lstStyle/>
          <a:p>
            <a:r>
              <a:rPr lang="en-GB" sz="1800"/>
              <a:t>Content type:</a:t>
            </a:r>
          </a:p>
        </p:txBody>
      </p:sp>
      <p:sp>
        <p:nvSpPr>
          <p:cNvPr id="6" name="Text Box 8"/>
          <p:cNvSpPr txBox="1">
            <a:spLocks noChangeArrowheads="1"/>
          </p:cNvSpPr>
          <p:nvPr/>
        </p:nvSpPr>
        <p:spPr bwMode="auto">
          <a:xfrm>
            <a:off x="469900" y="4078288"/>
            <a:ext cx="1384300" cy="276225"/>
          </a:xfrm>
          <a:prstGeom prst="rect">
            <a:avLst/>
          </a:prstGeom>
          <a:noFill/>
          <a:ln w="9525">
            <a:noFill/>
            <a:miter lim="800000"/>
            <a:headEnd/>
            <a:tailEnd/>
          </a:ln>
        </p:spPr>
        <p:txBody>
          <a:bodyPr wrap="none" lIns="0" tIns="0" rIns="0" bIns="0">
            <a:spAutoFit/>
          </a:bodyPr>
          <a:lstStyle/>
          <a:p>
            <a:r>
              <a:rPr lang="en-GB" sz="1800"/>
              <a:t>Provenance:</a:t>
            </a:r>
          </a:p>
        </p:txBody>
      </p:sp>
      <p:sp>
        <p:nvSpPr>
          <p:cNvPr id="7" name="Text Box 9"/>
          <p:cNvSpPr txBox="1">
            <a:spLocks noChangeArrowheads="1"/>
          </p:cNvSpPr>
          <p:nvPr/>
        </p:nvSpPr>
        <p:spPr bwMode="auto">
          <a:xfrm>
            <a:off x="469900" y="3660775"/>
            <a:ext cx="911225" cy="276225"/>
          </a:xfrm>
          <a:prstGeom prst="rect">
            <a:avLst/>
          </a:prstGeom>
          <a:noFill/>
          <a:ln w="9525">
            <a:noFill/>
            <a:miter lim="800000"/>
            <a:headEnd/>
            <a:tailEnd/>
          </a:ln>
        </p:spPr>
        <p:txBody>
          <a:bodyPr wrap="none" lIns="0" tIns="0" rIns="0" bIns="0">
            <a:spAutoFit/>
          </a:bodyPr>
          <a:lstStyle/>
          <a:p>
            <a:r>
              <a:rPr lang="en-GB" sz="1800"/>
              <a:t>Subject:</a:t>
            </a:r>
          </a:p>
        </p:txBody>
      </p:sp>
      <p:sp>
        <p:nvSpPr>
          <p:cNvPr id="8" name="Text Box 10"/>
          <p:cNvSpPr txBox="1">
            <a:spLocks noChangeArrowheads="1"/>
          </p:cNvSpPr>
          <p:nvPr/>
        </p:nvSpPr>
        <p:spPr bwMode="auto">
          <a:xfrm>
            <a:off x="7575550" y="2014538"/>
            <a:ext cx="990600" cy="274637"/>
          </a:xfrm>
          <a:prstGeom prst="rect">
            <a:avLst/>
          </a:prstGeom>
          <a:noFill/>
          <a:ln w="9525">
            <a:noFill/>
            <a:miter lim="800000"/>
            <a:headEnd/>
            <a:tailEnd/>
          </a:ln>
        </p:spPr>
        <p:txBody>
          <a:bodyPr wrap="none" lIns="0" tIns="0" rIns="0" bIns="0">
            <a:spAutoFit/>
          </a:bodyPr>
          <a:lstStyle/>
          <a:p>
            <a:r>
              <a:rPr lang="en-GB" sz="1800">
                <a:solidFill>
                  <a:srgbClr val="000000"/>
                </a:solidFill>
              </a:rPr>
              <a:t>Lee, T. B.</a:t>
            </a:r>
          </a:p>
        </p:txBody>
      </p:sp>
      <p:sp>
        <p:nvSpPr>
          <p:cNvPr id="9" name="Text Box 11"/>
          <p:cNvSpPr txBox="1">
            <a:spLocks noChangeArrowheads="1"/>
          </p:cNvSpPr>
          <p:nvPr/>
        </p:nvSpPr>
        <p:spPr bwMode="auto">
          <a:xfrm>
            <a:off x="2143125" y="2408238"/>
            <a:ext cx="2489200" cy="274637"/>
          </a:xfrm>
          <a:prstGeom prst="rect">
            <a:avLst/>
          </a:prstGeom>
          <a:noFill/>
          <a:ln w="9525">
            <a:noFill/>
            <a:miter lim="800000"/>
            <a:headEnd/>
            <a:tailEnd/>
          </a:ln>
        </p:spPr>
        <p:txBody>
          <a:bodyPr wrap="none" lIns="0" tIns="0" rIns="0" bIns="0">
            <a:spAutoFit/>
          </a:bodyPr>
          <a:lstStyle/>
          <a:p>
            <a:r>
              <a:rPr lang="en-GB" sz="1800">
                <a:solidFill>
                  <a:srgbClr val="000000"/>
                </a:solidFill>
              </a:rPr>
              <a:t>Cataloguing has a future</a:t>
            </a:r>
          </a:p>
        </p:txBody>
      </p:sp>
      <p:sp>
        <p:nvSpPr>
          <p:cNvPr id="10" name="Text Box 12"/>
          <p:cNvSpPr txBox="1">
            <a:spLocks noChangeArrowheads="1"/>
          </p:cNvSpPr>
          <p:nvPr/>
        </p:nvSpPr>
        <p:spPr bwMode="auto">
          <a:xfrm>
            <a:off x="2143125" y="2825750"/>
            <a:ext cx="1333500" cy="274638"/>
          </a:xfrm>
          <a:prstGeom prst="rect">
            <a:avLst/>
          </a:prstGeom>
          <a:noFill/>
          <a:ln w="9525">
            <a:noFill/>
            <a:miter lim="800000"/>
            <a:headEnd/>
            <a:tailEnd/>
          </a:ln>
        </p:spPr>
        <p:txBody>
          <a:bodyPr wrap="none" lIns="0" tIns="0" rIns="0" bIns="0">
            <a:spAutoFit/>
          </a:bodyPr>
          <a:lstStyle/>
          <a:p>
            <a:r>
              <a:rPr lang="en-GB" sz="1800">
                <a:solidFill>
                  <a:srgbClr val="000000"/>
                </a:solidFill>
              </a:rPr>
              <a:t>Spoken word</a:t>
            </a:r>
          </a:p>
        </p:txBody>
      </p:sp>
      <p:sp>
        <p:nvSpPr>
          <p:cNvPr id="11" name="Text Box 13"/>
          <p:cNvSpPr txBox="1">
            <a:spLocks noChangeArrowheads="1"/>
          </p:cNvSpPr>
          <p:nvPr/>
        </p:nvSpPr>
        <p:spPr bwMode="auto">
          <a:xfrm>
            <a:off x="2143125" y="3244850"/>
            <a:ext cx="1054100" cy="274638"/>
          </a:xfrm>
          <a:prstGeom prst="rect">
            <a:avLst/>
          </a:prstGeom>
          <a:noFill/>
          <a:ln w="9525">
            <a:noFill/>
            <a:miter lim="800000"/>
            <a:headEnd/>
            <a:tailEnd/>
          </a:ln>
        </p:spPr>
        <p:txBody>
          <a:bodyPr wrap="none" lIns="0" tIns="0" rIns="0" bIns="0">
            <a:spAutoFit/>
          </a:bodyPr>
          <a:lstStyle/>
          <a:p>
            <a:r>
              <a:rPr lang="en-GB" sz="1800">
                <a:solidFill>
                  <a:srgbClr val="000000"/>
                </a:solidFill>
              </a:rPr>
              <a:t>Audio disc</a:t>
            </a:r>
          </a:p>
        </p:txBody>
      </p:sp>
      <p:sp>
        <p:nvSpPr>
          <p:cNvPr id="12" name="Text Box 14"/>
          <p:cNvSpPr txBox="1">
            <a:spLocks noChangeArrowheads="1"/>
          </p:cNvSpPr>
          <p:nvPr/>
        </p:nvSpPr>
        <p:spPr bwMode="auto">
          <a:xfrm>
            <a:off x="7466013" y="3827463"/>
            <a:ext cx="952500" cy="274637"/>
          </a:xfrm>
          <a:prstGeom prst="rect">
            <a:avLst/>
          </a:prstGeom>
          <a:noFill/>
          <a:ln w="9525">
            <a:noFill/>
            <a:miter lim="800000"/>
            <a:headEnd/>
            <a:tailEnd/>
          </a:ln>
        </p:spPr>
        <p:txBody>
          <a:bodyPr wrap="none" lIns="0" tIns="0" rIns="0" bIns="0">
            <a:spAutoFit/>
          </a:bodyPr>
          <a:lstStyle/>
          <a:p>
            <a:r>
              <a:rPr lang="en-GB" sz="1800">
                <a:solidFill>
                  <a:srgbClr val="000000"/>
                </a:solidFill>
              </a:rPr>
              <a:t>Metadata</a:t>
            </a:r>
          </a:p>
        </p:txBody>
      </p:sp>
      <p:sp>
        <p:nvSpPr>
          <p:cNvPr id="13" name="Text Box 15"/>
          <p:cNvSpPr txBox="1">
            <a:spLocks noChangeArrowheads="1"/>
          </p:cNvSpPr>
          <p:nvPr/>
        </p:nvSpPr>
        <p:spPr bwMode="auto">
          <a:xfrm>
            <a:off x="2143125" y="4079875"/>
            <a:ext cx="2260600" cy="274638"/>
          </a:xfrm>
          <a:prstGeom prst="rect">
            <a:avLst/>
          </a:prstGeom>
          <a:noFill/>
          <a:ln w="9525">
            <a:noFill/>
            <a:miter lim="800000"/>
            <a:headEnd/>
            <a:tailEnd/>
          </a:ln>
        </p:spPr>
        <p:txBody>
          <a:bodyPr wrap="none" lIns="0" tIns="0" rIns="0" bIns="0">
            <a:spAutoFit/>
          </a:bodyPr>
          <a:lstStyle/>
          <a:p>
            <a:r>
              <a:rPr lang="en-GB" sz="1800">
                <a:solidFill>
                  <a:srgbClr val="000000"/>
                </a:solidFill>
              </a:rPr>
              <a:t>Donated by the author</a:t>
            </a:r>
          </a:p>
        </p:txBody>
      </p:sp>
      <p:sp>
        <p:nvSpPr>
          <p:cNvPr id="14" name="Rectangle 16"/>
          <p:cNvSpPr>
            <a:spLocks noChangeArrowheads="1"/>
          </p:cNvSpPr>
          <p:nvPr/>
        </p:nvSpPr>
        <p:spPr bwMode="auto">
          <a:xfrm>
            <a:off x="285750" y="1785938"/>
            <a:ext cx="4714875" cy="2786062"/>
          </a:xfrm>
          <a:prstGeom prst="rect">
            <a:avLst/>
          </a:prstGeom>
          <a:noFill/>
          <a:ln w="19050">
            <a:solidFill>
              <a:schemeClr val="tx1"/>
            </a:solidFill>
            <a:miter lim="800000"/>
            <a:headEnd/>
            <a:tailEnd/>
          </a:ln>
        </p:spPr>
        <p:txBody>
          <a:bodyPr wrap="none" anchor="ctr"/>
          <a:lstStyle/>
          <a:p>
            <a:endParaRPr lang="en-US"/>
          </a:p>
        </p:txBody>
      </p:sp>
      <p:sp>
        <p:nvSpPr>
          <p:cNvPr id="42" name="Text Box 9"/>
          <p:cNvSpPr txBox="1">
            <a:spLocks noChangeArrowheads="1"/>
          </p:cNvSpPr>
          <p:nvPr/>
        </p:nvSpPr>
        <p:spPr bwMode="auto">
          <a:xfrm>
            <a:off x="469900" y="3241675"/>
            <a:ext cx="1371600" cy="277813"/>
          </a:xfrm>
          <a:prstGeom prst="rect">
            <a:avLst/>
          </a:prstGeom>
          <a:noFill/>
          <a:ln w="9525">
            <a:noFill/>
            <a:miter lim="800000"/>
            <a:headEnd/>
            <a:tailEnd/>
          </a:ln>
        </p:spPr>
        <p:txBody>
          <a:bodyPr wrap="none" lIns="0" tIns="0" rIns="0" bIns="0">
            <a:spAutoFit/>
          </a:bodyPr>
          <a:lstStyle/>
          <a:p>
            <a:r>
              <a:rPr lang="en-GB" sz="1800"/>
              <a:t>Carrier type:</a:t>
            </a:r>
          </a:p>
        </p:txBody>
      </p:sp>
      <p:sp>
        <p:nvSpPr>
          <p:cNvPr id="16" name="Title 15"/>
          <p:cNvSpPr>
            <a:spLocks noGrp="1"/>
          </p:cNvSpPr>
          <p:nvPr>
            <p:ph type="title" idx="4294967295"/>
          </p:nvPr>
        </p:nvSpPr>
        <p:spPr>
          <a:xfrm>
            <a:off x="0" y="476250"/>
            <a:ext cx="5011738" cy="584200"/>
          </a:xfrm>
        </p:spPr>
        <p:txBody>
          <a:bodyPr wrap="none">
            <a:spAutoFit/>
          </a:bodyPr>
          <a:lstStyle/>
          <a:p>
            <a:pPr eaLnBrk="1" hangingPunct="1"/>
            <a:r>
              <a:rPr lang="en-GB" smtClean="0"/>
              <a:t>From flat-file description ...</a:t>
            </a:r>
          </a:p>
        </p:txBody>
      </p:sp>
      <p:sp>
        <p:nvSpPr>
          <p:cNvPr id="18" name="Title 15"/>
          <p:cNvSpPr txBox="1">
            <a:spLocks/>
          </p:cNvSpPr>
          <p:nvPr/>
        </p:nvSpPr>
        <p:spPr bwMode="auto">
          <a:xfrm>
            <a:off x="5105400" y="5989638"/>
            <a:ext cx="3462338" cy="585787"/>
          </a:xfrm>
          <a:prstGeom prst="rect">
            <a:avLst/>
          </a:prstGeom>
          <a:noFill/>
          <a:ln w="9525">
            <a:noFill/>
            <a:miter lim="800000"/>
            <a:headEnd/>
            <a:tailEnd/>
          </a:ln>
        </p:spPr>
        <p:txBody>
          <a:bodyPr anchor="ctr">
            <a:spAutoFit/>
          </a:bodyPr>
          <a:lstStyle/>
          <a:p>
            <a:pPr eaLnBrk="0" hangingPunct="0">
              <a:defRPr/>
            </a:pPr>
            <a:r>
              <a:rPr lang="en-GB" kern="0" dirty="0">
                <a:solidFill>
                  <a:schemeClr val="tx2"/>
                </a:solidFill>
                <a:latin typeface="+mj-lt"/>
                <a:ea typeface="+mj-ea"/>
                <a:cs typeface="+mj-cs"/>
              </a:rPr>
              <a:t>... to FRBR record</a:t>
            </a:r>
          </a:p>
        </p:txBody>
      </p:sp>
      <p:sp>
        <p:nvSpPr>
          <p:cNvPr id="19" name="Rectangle 16"/>
          <p:cNvSpPr>
            <a:spLocks noChangeArrowheads="1"/>
          </p:cNvSpPr>
          <p:nvPr/>
        </p:nvSpPr>
        <p:spPr bwMode="auto">
          <a:xfrm>
            <a:off x="6042025" y="1860550"/>
            <a:ext cx="2830513" cy="1250950"/>
          </a:xfrm>
          <a:prstGeom prst="rect">
            <a:avLst/>
          </a:prstGeom>
          <a:noFill/>
          <a:ln w="19050">
            <a:solidFill>
              <a:schemeClr val="tx1"/>
            </a:solidFill>
            <a:miter lim="800000"/>
            <a:headEnd/>
            <a:tailEnd/>
          </a:ln>
        </p:spPr>
        <p:txBody>
          <a:bodyPr wrap="none" anchor="ctr"/>
          <a:lstStyle/>
          <a:p>
            <a:endParaRPr lang="en-US"/>
          </a:p>
        </p:txBody>
      </p:sp>
      <p:sp>
        <p:nvSpPr>
          <p:cNvPr id="20" name="Text Box 4"/>
          <p:cNvSpPr txBox="1">
            <a:spLocks noChangeArrowheads="1"/>
          </p:cNvSpPr>
          <p:nvPr/>
        </p:nvSpPr>
        <p:spPr bwMode="auto">
          <a:xfrm>
            <a:off x="6184900" y="2014538"/>
            <a:ext cx="704850" cy="276225"/>
          </a:xfrm>
          <a:prstGeom prst="rect">
            <a:avLst/>
          </a:prstGeom>
          <a:noFill/>
          <a:ln w="9525">
            <a:noFill/>
            <a:miter lim="800000"/>
            <a:headEnd/>
            <a:tailEnd/>
          </a:ln>
        </p:spPr>
        <p:txBody>
          <a:bodyPr wrap="none" lIns="0" tIns="0" rIns="0" bIns="0">
            <a:spAutoFit/>
          </a:bodyPr>
          <a:lstStyle/>
          <a:p>
            <a:r>
              <a:rPr lang="en-GB" sz="1800"/>
              <a:t>Name:</a:t>
            </a:r>
          </a:p>
        </p:txBody>
      </p:sp>
      <p:sp>
        <p:nvSpPr>
          <p:cNvPr id="21" name="Text Box 4"/>
          <p:cNvSpPr txBox="1">
            <a:spLocks noChangeArrowheads="1"/>
          </p:cNvSpPr>
          <p:nvPr/>
        </p:nvSpPr>
        <p:spPr bwMode="auto">
          <a:xfrm>
            <a:off x="6184900" y="2355850"/>
            <a:ext cx="1217613" cy="277813"/>
          </a:xfrm>
          <a:prstGeom prst="rect">
            <a:avLst/>
          </a:prstGeom>
          <a:noFill/>
          <a:ln w="9525">
            <a:noFill/>
            <a:miter lim="800000"/>
            <a:headEnd/>
            <a:tailEnd/>
          </a:ln>
        </p:spPr>
        <p:txBody>
          <a:bodyPr wrap="none" lIns="0" tIns="0" rIns="0" bIns="0">
            <a:spAutoFit/>
          </a:bodyPr>
          <a:lstStyle/>
          <a:p>
            <a:r>
              <a:rPr lang="en-GB" sz="1800"/>
              <a:t>Biography:</a:t>
            </a:r>
          </a:p>
        </p:txBody>
      </p:sp>
      <p:sp>
        <p:nvSpPr>
          <p:cNvPr id="22" name="Text Box 4"/>
          <p:cNvSpPr txBox="1">
            <a:spLocks noChangeArrowheads="1"/>
          </p:cNvSpPr>
          <p:nvPr/>
        </p:nvSpPr>
        <p:spPr bwMode="auto">
          <a:xfrm>
            <a:off x="6184900" y="2698750"/>
            <a:ext cx="192088" cy="277813"/>
          </a:xfrm>
          <a:prstGeom prst="rect">
            <a:avLst/>
          </a:prstGeom>
          <a:noFill/>
          <a:ln w="9525">
            <a:noFill/>
            <a:miter lim="800000"/>
            <a:headEnd/>
            <a:tailEnd/>
          </a:ln>
        </p:spPr>
        <p:txBody>
          <a:bodyPr wrap="none" lIns="0" tIns="0" rIns="0" bIns="0">
            <a:spAutoFit/>
          </a:bodyPr>
          <a:lstStyle/>
          <a:p>
            <a:r>
              <a:rPr lang="en-GB" sz="1800"/>
              <a:t>...</a:t>
            </a:r>
          </a:p>
        </p:txBody>
      </p:sp>
      <p:sp>
        <p:nvSpPr>
          <p:cNvPr id="23" name="Text Box 4"/>
          <p:cNvSpPr txBox="1">
            <a:spLocks noChangeArrowheads="1"/>
          </p:cNvSpPr>
          <p:nvPr/>
        </p:nvSpPr>
        <p:spPr bwMode="auto">
          <a:xfrm>
            <a:off x="6019800" y="1563688"/>
            <a:ext cx="1679575" cy="276225"/>
          </a:xfrm>
          <a:prstGeom prst="rect">
            <a:avLst/>
          </a:prstGeom>
          <a:noFill/>
          <a:ln w="9525">
            <a:noFill/>
            <a:miter lim="800000"/>
            <a:headEnd/>
            <a:tailEnd/>
          </a:ln>
        </p:spPr>
        <p:txBody>
          <a:bodyPr wrap="none" lIns="0" tIns="0" rIns="0" bIns="0">
            <a:spAutoFit/>
          </a:bodyPr>
          <a:lstStyle/>
          <a:p>
            <a:r>
              <a:rPr lang="en-GB" sz="1800" i="1"/>
              <a:t>Name authority</a:t>
            </a:r>
          </a:p>
        </p:txBody>
      </p:sp>
      <p:sp>
        <p:nvSpPr>
          <p:cNvPr id="24" name="Rectangle 16"/>
          <p:cNvSpPr>
            <a:spLocks noChangeArrowheads="1"/>
          </p:cNvSpPr>
          <p:nvPr/>
        </p:nvSpPr>
        <p:spPr bwMode="auto">
          <a:xfrm>
            <a:off x="6042025" y="3673475"/>
            <a:ext cx="2840038" cy="1250950"/>
          </a:xfrm>
          <a:prstGeom prst="rect">
            <a:avLst/>
          </a:prstGeom>
          <a:noFill/>
          <a:ln w="19050">
            <a:solidFill>
              <a:schemeClr val="tx1"/>
            </a:solidFill>
            <a:miter lim="800000"/>
            <a:headEnd/>
            <a:tailEnd/>
          </a:ln>
        </p:spPr>
        <p:txBody>
          <a:bodyPr wrap="none" anchor="ctr"/>
          <a:lstStyle/>
          <a:p>
            <a:endParaRPr lang="en-US"/>
          </a:p>
        </p:txBody>
      </p:sp>
      <p:sp>
        <p:nvSpPr>
          <p:cNvPr id="25" name="Text Box 4"/>
          <p:cNvSpPr txBox="1">
            <a:spLocks noChangeArrowheads="1"/>
          </p:cNvSpPr>
          <p:nvPr/>
        </p:nvSpPr>
        <p:spPr bwMode="auto">
          <a:xfrm>
            <a:off x="6184900" y="3827463"/>
            <a:ext cx="623888" cy="276225"/>
          </a:xfrm>
          <a:prstGeom prst="rect">
            <a:avLst/>
          </a:prstGeom>
          <a:noFill/>
          <a:ln w="9525">
            <a:noFill/>
            <a:miter lim="800000"/>
            <a:headEnd/>
            <a:tailEnd/>
          </a:ln>
        </p:spPr>
        <p:txBody>
          <a:bodyPr wrap="none" lIns="0" tIns="0" rIns="0" bIns="0">
            <a:spAutoFit/>
          </a:bodyPr>
          <a:lstStyle/>
          <a:p>
            <a:r>
              <a:rPr lang="en-GB" sz="1800"/>
              <a:t>Term:</a:t>
            </a:r>
          </a:p>
        </p:txBody>
      </p:sp>
      <p:sp>
        <p:nvSpPr>
          <p:cNvPr id="26" name="Text Box 4"/>
          <p:cNvSpPr txBox="1">
            <a:spLocks noChangeArrowheads="1"/>
          </p:cNvSpPr>
          <p:nvPr/>
        </p:nvSpPr>
        <p:spPr bwMode="auto">
          <a:xfrm>
            <a:off x="6184900" y="4170363"/>
            <a:ext cx="1141413" cy="276225"/>
          </a:xfrm>
          <a:prstGeom prst="rect">
            <a:avLst/>
          </a:prstGeom>
          <a:noFill/>
          <a:ln w="9525">
            <a:noFill/>
            <a:miter lim="800000"/>
            <a:headEnd/>
            <a:tailEnd/>
          </a:ln>
        </p:spPr>
        <p:txBody>
          <a:bodyPr wrap="none" lIns="0" tIns="0" rIns="0" bIns="0">
            <a:spAutoFit/>
          </a:bodyPr>
          <a:lstStyle/>
          <a:p>
            <a:r>
              <a:rPr lang="en-GB" sz="1800"/>
              <a:t>Definition:</a:t>
            </a:r>
          </a:p>
        </p:txBody>
      </p:sp>
      <p:sp>
        <p:nvSpPr>
          <p:cNvPr id="27" name="Text Box 4"/>
          <p:cNvSpPr txBox="1">
            <a:spLocks noChangeArrowheads="1"/>
          </p:cNvSpPr>
          <p:nvPr/>
        </p:nvSpPr>
        <p:spPr bwMode="auto">
          <a:xfrm>
            <a:off x="6184900" y="4511675"/>
            <a:ext cx="192088" cy="277813"/>
          </a:xfrm>
          <a:prstGeom prst="rect">
            <a:avLst/>
          </a:prstGeom>
          <a:noFill/>
          <a:ln w="9525">
            <a:noFill/>
            <a:miter lim="800000"/>
            <a:headEnd/>
            <a:tailEnd/>
          </a:ln>
        </p:spPr>
        <p:txBody>
          <a:bodyPr wrap="none" lIns="0" tIns="0" rIns="0" bIns="0">
            <a:spAutoFit/>
          </a:bodyPr>
          <a:lstStyle/>
          <a:p>
            <a:r>
              <a:rPr lang="en-GB" sz="1800"/>
              <a:t>...</a:t>
            </a:r>
          </a:p>
        </p:txBody>
      </p:sp>
      <p:sp>
        <p:nvSpPr>
          <p:cNvPr id="28" name="Text Box 4"/>
          <p:cNvSpPr txBox="1">
            <a:spLocks noChangeArrowheads="1"/>
          </p:cNvSpPr>
          <p:nvPr/>
        </p:nvSpPr>
        <p:spPr bwMode="auto">
          <a:xfrm>
            <a:off x="6042025" y="3365500"/>
            <a:ext cx="1884363" cy="277813"/>
          </a:xfrm>
          <a:prstGeom prst="rect">
            <a:avLst/>
          </a:prstGeom>
          <a:noFill/>
          <a:ln w="9525">
            <a:noFill/>
            <a:miter lim="800000"/>
            <a:headEnd/>
            <a:tailEnd/>
          </a:ln>
        </p:spPr>
        <p:txBody>
          <a:bodyPr wrap="none" lIns="0" tIns="0" rIns="0" bIns="0">
            <a:spAutoFit/>
          </a:bodyPr>
          <a:lstStyle/>
          <a:p>
            <a:r>
              <a:rPr lang="en-GB" sz="1800" i="1"/>
              <a:t>Subject authority</a:t>
            </a:r>
          </a:p>
        </p:txBody>
      </p:sp>
      <p:sp>
        <p:nvSpPr>
          <p:cNvPr id="29" name="Text Box 4"/>
          <p:cNvSpPr txBox="1">
            <a:spLocks noChangeArrowheads="1"/>
          </p:cNvSpPr>
          <p:nvPr/>
        </p:nvSpPr>
        <p:spPr bwMode="auto">
          <a:xfrm>
            <a:off x="277813" y="1482725"/>
            <a:ext cx="2782887" cy="276225"/>
          </a:xfrm>
          <a:prstGeom prst="rect">
            <a:avLst/>
          </a:prstGeom>
          <a:noFill/>
          <a:ln w="9525">
            <a:noFill/>
            <a:miter lim="800000"/>
            <a:headEnd/>
            <a:tailEnd/>
          </a:ln>
        </p:spPr>
        <p:txBody>
          <a:bodyPr wrap="none" lIns="0" tIns="0" rIns="0" bIns="0">
            <a:spAutoFit/>
          </a:bodyPr>
          <a:lstStyle/>
          <a:p>
            <a:r>
              <a:rPr lang="en-GB" sz="1800" i="1"/>
              <a:t>Bibliographic description</a:t>
            </a:r>
          </a:p>
        </p:txBody>
      </p:sp>
      <p:cxnSp>
        <p:nvCxnSpPr>
          <p:cNvPr id="31" name="Elbow Connector 30"/>
          <p:cNvCxnSpPr>
            <a:cxnSpLocks noChangeShapeType="1"/>
            <a:endCxn id="28" idx="1"/>
          </p:cNvCxnSpPr>
          <p:nvPr/>
        </p:nvCxnSpPr>
        <p:spPr bwMode="auto">
          <a:xfrm flipV="1">
            <a:off x="4995863" y="3503613"/>
            <a:ext cx="1046162" cy="339725"/>
          </a:xfrm>
          <a:prstGeom prst="bentConnector3">
            <a:avLst>
              <a:gd name="adj1" fmla="val 50000"/>
            </a:avLst>
          </a:prstGeom>
          <a:noFill/>
          <a:ln w="25400" algn="ctr">
            <a:solidFill>
              <a:schemeClr val="tx1"/>
            </a:solidFill>
            <a:round/>
            <a:headEnd type="triangle" w="med" len="med"/>
            <a:tailEnd type="triangle" w="med" len="med"/>
          </a:ln>
        </p:spPr>
      </p:cxnSp>
      <p:cxnSp>
        <p:nvCxnSpPr>
          <p:cNvPr id="40" name="Elbow Connector 39"/>
          <p:cNvCxnSpPr>
            <a:cxnSpLocks noChangeShapeType="1"/>
            <a:endCxn id="23" idx="1"/>
          </p:cNvCxnSpPr>
          <p:nvPr/>
        </p:nvCxnSpPr>
        <p:spPr bwMode="auto">
          <a:xfrm flipV="1">
            <a:off x="4995863" y="1701800"/>
            <a:ext cx="1023937" cy="398463"/>
          </a:xfrm>
          <a:prstGeom prst="bentConnector3">
            <a:avLst>
              <a:gd name="adj1" fmla="val 50000"/>
            </a:avLst>
          </a:prstGeom>
          <a:noFill/>
          <a:ln w="25400" algn="ctr">
            <a:solidFill>
              <a:schemeClr val="tx1"/>
            </a:solidFill>
            <a:round/>
            <a:headEnd type="triangle" w="med" len="med"/>
            <a:tailEnd type="triangle" w="med" len="med"/>
          </a:ln>
        </p:spPr>
      </p:cxnSp>
      <p:sp>
        <p:nvSpPr>
          <p:cNvPr id="30" name="Rectangle 16"/>
          <p:cNvSpPr>
            <a:spLocks noChangeArrowheads="1"/>
          </p:cNvSpPr>
          <p:nvPr/>
        </p:nvSpPr>
        <p:spPr bwMode="auto">
          <a:xfrm>
            <a:off x="261938" y="6161088"/>
            <a:ext cx="4738687" cy="414337"/>
          </a:xfrm>
          <a:prstGeom prst="rect">
            <a:avLst/>
          </a:prstGeom>
          <a:noFill/>
          <a:ln w="19050">
            <a:solidFill>
              <a:schemeClr val="tx1"/>
            </a:solidFill>
            <a:miter lim="800000"/>
            <a:headEnd/>
            <a:tailEnd/>
          </a:ln>
        </p:spPr>
        <p:txBody>
          <a:bodyPr wrap="none" anchor="ctr"/>
          <a:lstStyle/>
          <a:p>
            <a:endParaRPr lang="en-US"/>
          </a:p>
        </p:txBody>
      </p:sp>
      <p:sp>
        <p:nvSpPr>
          <p:cNvPr id="32" name="Text Box 4"/>
          <p:cNvSpPr txBox="1">
            <a:spLocks noChangeArrowheads="1"/>
          </p:cNvSpPr>
          <p:nvPr/>
        </p:nvSpPr>
        <p:spPr bwMode="auto">
          <a:xfrm>
            <a:off x="271463" y="5873750"/>
            <a:ext cx="474662" cy="277813"/>
          </a:xfrm>
          <a:prstGeom prst="rect">
            <a:avLst/>
          </a:prstGeom>
          <a:noFill/>
          <a:ln w="9525">
            <a:noFill/>
            <a:miter lim="800000"/>
            <a:headEnd/>
            <a:tailEnd/>
          </a:ln>
        </p:spPr>
        <p:txBody>
          <a:bodyPr wrap="none" lIns="0" tIns="0" rIns="0" bIns="0">
            <a:spAutoFit/>
          </a:bodyPr>
          <a:lstStyle/>
          <a:p>
            <a:r>
              <a:rPr lang="en-GB" sz="1800" i="1"/>
              <a:t>Item</a:t>
            </a:r>
          </a:p>
        </p:txBody>
      </p:sp>
      <p:sp>
        <p:nvSpPr>
          <p:cNvPr id="35" name="Rectangle 16"/>
          <p:cNvSpPr>
            <a:spLocks noChangeArrowheads="1"/>
          </p:cNvSpPr>
          <p:nvPr/>
        </p:nvSpPr>
        <p:spPr bwMode="auto">
          <a:xfrm>
            <a:off x="263525" y="4995863"/>
            <a:ext cx="4732338" cy="838200"/>
          </a:xfrm>
          <a:prstGeom prst="rect">
            <a:avLst/>
          </a:prstGeom>
          <a:noFill/>
          <a:ln w="19050">
            <a:solidFill>
              <a:schemeClr val="tx1"/>
            </a:solidFill>
            <a:miter lim="800000"/>
            <a:headEnd/>
            <a:tailEnd/>
          </a:ln>
        </p:spPr>
        <p:txBody>
          <a:bodyPr wrap="none" anchor="ctr"/>
          <a:lstStyle/>
          <a:p>
            <a:endParaRPr lang="en-US"/>
          </a:p>
        </p:txBody>
      </p:sp>
      <p:sp>
        <p:nvSpPr>
          <p:cNvPr id="36" name="Text Box 4"/>
          <p:cNvSpPr txBox="1">
            <a:spLocks noChangeArrowheads="1"/>
          </p:cNvSpPr>
          <p:nvPr/>
        </p:nvSpPr>
        <p:spPr bwMode="auto">
          <a:xfrm>
            <a:off x="250825" y="4699000"/>
            <a:ext cx="1487488" cy="276225"/>
          </a:xfrm>
          <a:prstGeom prst="rect">
            <a:avLst/>
          </a:prstGeom>
          <a:noFill/>
          <a:ln w="9525">
            <a:noFill/>
            <a:miter lim="800000"/>
            <a:headEnd/>
            <a:tailEnd/>
          </a:ln>
        </p:spPr>
        <p:txBody>
          <a:bodyPr lIns="0" tIns="0" rIns="0" bIns="0">
            <a:spAutoFit/>
          </a:bodyPr>
          <a:lstStyle/>
          <a:p>
            <a:r>
              <a:rPr lang="en-GB" sz="1800" i="1"/>
              <a:t>Manifestation</a:t>
            </a:r>
          </a:p>
        </p:txBody>
      </p:sp>
      <p:cxnSp>
        <p:nvCxnSpPr>
          <p:cNvPr id="48" name="Straight Arrow Connector 47"/>
          <p:cNvCxnSpPr>
            <a:cxnSpLocks noChangeShapeType="1"/>
            <a:stCxn id="35" idx="2"/>
            <a:endCxn id="30" idx="0"/>
          </p:cNvCxnSpPr>
          <p:nvPr/>
        </p:nvCxnSpPr>
        <p:spPr bwMode="auto">
          <a:xfrm rot="16200000" flipH="1">
            <a:off x="2466975" y="5997576"/>
            <a:ext cx="327025" cy="0"/>
          </a:xfrm>
          <a:prstGeom prst="straightConnector1">
            <a:avLst/>
          </a:prstGeom>
          <a:noFill/>
          <a:ln w="25400" algn="ctr">
            <a:solidFill>
              <a:schemeClr val="tx1"/>
            </a:solidFill>
            <a:round/>
            <a:headEnd type="triangle" w="med" len="med"/>
            <a:tailEnd type="triangle" w="med" len="med"/>
          </a:ln>
        </p:spPr>
      </p:cxnSp>
      <p:sp>
        <p:nvSpPr>
          <p:cNvPr id="60" name="Text Box 4"/>
          <p:cNvSpPr txBox="1">
            <a:spLocks noChangeArrowheads="1"/>
          </p:cNvSpPr>
          <p:nvPr/>
        </p:nvSpPr>
        <p:spPr bwMode="auto">
          <a:xfrm>
            <a:off x="481013" y="3219450"/>
            <a:ext cx="833437" cy="276225"/>
          </a:xfrm>
          <a:prstGeom prst="rect">
            <a:avLst/>
          </a:prstGeom>
          <a:noFill/>
          <a:ln w="9525">
            <a:noFill/>
            <a:miter lim="800000"/>
            <a:headEnd/>
            <a:tailEnd/>
          </a:ln>
        </p:spPr>
        <p:txBody>
          <a:bodyPr wrap="none" lIns="0" tIns="0" rIns="0" bIns="0">
            <a:spAutoFit/>
          </a:bodyPr>
          <a:lstStyle/>
          <a:p>
            <a:r>
              <a:rPr lang="en-GB" sz="1800"/>
              <a:t>Author:</a:t>
            </a:r>
          </a:p>
        </p:txBody>
      </p:sp>
      <p:sp>
        <p:nvSpPr>
          <p:cNvPr id="61" name="Text Box 6"/>
          <p:cNvSpPr txBox="1">
            <a:spLocks noChangeArrowheads="1"/>
          </p:cNvSpPr>
          <p:nvPr/>
        </p:nvSpPr>
        <p:spPr bwMode="auto">
          <a:xfrm>
            <a:off x="481013" y="4325938"/>
            <a:ext cx="1487487" cy="276225"/>
          </a:xfrm>
          <a:prstGeom prst="rect">
            <a:avLst/>
          </a:prstGeom>
          <a:noFill/>
          <a:ln w="9525">
            <a:noFill/>
            <a:miter lim="800000"/>
            <a:headEnd/>
            <a:tailEnd/>
          </a:ln>
        </p:spPr>
        <p:txBody>
          <a:bodyPr wrap="none" lIns="0" tIns="0" rIns="0" bIns="0">
            <a:spAutoFit/>
          </a:bodyPr>
          <a:lstStyle/>
          <a:p>
            <a:r>
              <a:rPr lang="en-GB" sz="1800"/>
              <a:t>Content type:</a:t>
            </a:r>
          </a:p>
        </p:txBody>
      </p:sp>
      <p:sp>
        <p:nvSpPr>
          <p:cNvPr id="62" name="Text Box 9"/>
          <p:cNvSpPr txBox="1">
            <a:spLocks noChangeArrowheads="1"/>
          </p:cNvSpPr>
          <p:nvPr/>
        </p:nvSpPr>
        <p:spPr bwMode="auto">
          <a:xfrm>
            <a:off x="481013" y="3573463"/>
            <a:ext cx="911225" cy="276225"/>
          </a:xfrm>
          <a:prstGeom prst="rect">
            <a:avLst/>
          </a:prstGeom>
          <a:noFill/>
          <a:ln w="9525">
            <a:noFill/>
            <a:miter lim="800000"/>
            <a:headEnd/>
            <a:tailEnd/>
          </a:ln>
        </p:spPr>
        <p:txBody>
          <a:bodyPr wrap="none" lIns="0" tIns="0" rIns="0" bIns="0">
            <a:spAutoFit/>
          </a:bodyPr>
          <a:lstStyle/>
          <a:p>
            <a:r>
              <a:rPr lang="en-GB" sz="1800"/>
              <a:t>Subject:</a:t>
            </a:r>
          </a:p>
        </p:txBody>
      </p:sp>
      <p:sp>
        <p:nvSpPr>
          <p:cNvPr id="63" name="Text Box 12"/>
          <p:cNvSpPr txBox="1">
            <a:spLocks noChangeArrowheads="1"/>
          </p:cNvSpPr>
          <p:nvPr/>
        </p:nvSpPr>
        <p:spPr bwMode="auto">
          <a:xfrm>
            <a:off x="2154238" y="4329113"/>
            <a:ext cx="1333500" cy="274637"/>
          </a:xfrm>
          <a:prstGeom prst="rect">
            <a:avLst/>
          </a:prstGeom>
          <a:noFill/>
          <a:ln w="9525">
            <a:noFill/>
            <a:miter lim="800000"/>
            <a:headEnd/>
            <a:tailEnd/>
          </a:ln>
        </p:spPr>
        <p:txBody>
          <a:bodyPr wrap="none" lIns="0" tIns="0" rIns="0" bIns="0">
            <a:spAutoFit/>
          </a:bodyPr>
          <a:lstStyle/>
          <a:p>
            <a:r>
              <a:rPr lang="en-GB" sz="1800">
                <a:solidFill>
                  <a:srgbClr val="000000"/>
                </a:solidFill>
              </a:rPr>
              <a:t>Spoken word</a:t>
            </a:r>
          </a:p>
        </p:txBody>
      </p:sp>
      <p:sp>
        <p:nvSpPr>
          <p:cNvPr id="64" name="Rectangle 16"/>
          <p:cNvSpPr>
            <a:spLocks noChangeArrowheads="1"/>
          </p:cNvSpPr>
          <p:nvPr/>
        </p:nvSpPr>
        <p:spPr bwMode="auto">
          <a:xfrm>
            <a:off x="271463" y="4267200"/>
            <a:ext cx="4714875" cy="414338"/>
          </a:xfrm>
          <a:prstGeom prst="rect">
            <a:avLst/>
          </a:prstGeom>
          <a:noFill/>
          <a:ln w="19050">
            <a:solidFill>
              <a:schemeClr val="tx1"/>
            </a:solidFill>
            <a:miter lim="800000"/>
            <a:headEnd/>
            <a:tailEnd/>
          </a:ln>
        </p:spPr>
        <p:txBody>
          <a:bodyPr wrap="none" anchor="ctr"/>
          <a:lstStyle/>
          <a:p>
            <a:endParaRPr lang="en-US"/>
          </a:p>
        </p:txBody>
      </p:sp>
      <p:sp>
        <p:nvSpPr>
          <p:cNvPr id="65" name="Text Box 4"/>
          <p:cNvSpPr txBox="1">
            <a:spLocks noChangeArrowheads="1"/>
          </p:cNvSpPr>
          <p:nvPr/>
        </p:nvSpPr>
        <p:spPr bwMode="auto">
          <a:xfrm>
            <a:off x="282575" y="3979863"/>
            <a:ext cx="1244600" cy="277812"/>
          </a:xfrm>
          <a:prstGeom prst="rect">
            <a:avLst/>
          </a:prstGeom>
          <a:noFill/>
          <a:ln w="9525">
            <a:noFill/>
            <a:miter lim="800000"/>
            <a:headEnd/>
            <a:tailEnd/>
          </a:ln>
        </p:spPr>
        <p:txBody>
          <a:bodyPr wrap="none" lIns="0" tIns="0" rIns="0" bIns="0">
            <a:spAutoFit/>
          </a:bodyPr>
          <a:lstStyle/>
          <a:p>
            <a:r>
              <a:rPr lang="en-GB" sz="1800" i="1"/>
              <a:t>Expression</a:t>
            </a:r>
          </a:p>
        </p:txBody>
      </p:sp>
      <p:sp>
        <p:nvSpPr>
          <p:cNvPr id="66" name="Rectangle 16"/>
          <p:cNvSpPr>
            <a:spLocks noChangeArrowheads="1"/>
          </p:cNvSpPr>
          <p:nvPr/>
        </p:nvSpPr>
        <p:spPr bwMode="auto">
          <a:xfrm>
            <a:off x="274638" y="3101975"/>
            <a:ext cx="4714875" cy="838200"/>
          </a:xfrm>
          <a:prstGeom prst="rect">
            <a:avLst/>
          </a:prstGeom>
          <a:noFill/>
          <a:ln w="19050">
            <a:solidFill>
              <a:schemeClr val="tx1"/>
            </a:solidFill>
            <a:miter lim="800000"/>
            <a:headEnd/>
            <a:tailEnd/>
          </a:ln>
        </p:spPr>
        <p:txBody>
          <a:bodyPr wrap="none" anchor="ctr"/>
          <a:lstStyle/>
          <a:p>
            <a:endParaRPr lang="en-US"/>
          </a:p>
        </p:txBody>
      </p:sp>
      <p:sp>
        <p:nvSpPr>
          <p:cNvPr id="67" name="Text Box 4"/>
          <p:cNvSpPr txBox="1">
            <a:spLocks noChangeArrowheads="1"/>
          </p:cNvSpPr>
          <p:nvPr/>
        </p:nvSpPr>
        <p:spPr bwMode="auto">
          <a:xfrm>
            <a:off x="261938" y="2805113"/>
            <a:ext cx="1487487" cy="276225"/>
          </a:xfrm>
          <a:prstGeom prst="rect">
            <a:avLst/>
          </a:prstGeom>
          <a:noFill/>
          <a:ln w="9525">
            <a:noFill/>
            <a:miter lim="800000"/>
            <a:headEnd/>
            <a:tailEnd/>
          </a:ln>
        </p:spPr>
        <p:txBody>
          <a:bodyPr lIns="0" tIns="0" rIns="0" bIns="0">
            <a:spAutoFit/>
          </a:bodyPr>
          <a:lstStyle/>
          <a:p>
            <a:r>
              <a:rPr lang="en-GB" sz="1800" i="1"/>
              <a:t>Work</a:t>
            </a:r>
          </a:p>
        </p:txBody>
      </p:sp>
      <p:cxnSp>
        <p:nvCxnSpPr>
          <p:cNvPr id="68" name="Straight Arrow Connector 67"/>
          <p:cNvCxnSpPr>
            <a:cxnSpLocks noChangeShapeType="1"/>
            <a:stCxn id="66" idx="2"/>
            <a:endCxn id="64" idx="0"/>
          </p:cNvCxnSpPr>
          <p:nvPr/>
        </p:nvCxnSpPr>
        <p:spPr bwMode="auto">
          <a:xfrm rot="5400000">
            <a:off x="2466975" y="4102100"/>
            <a:ext cx="327025" cy="3175"/>
          </a:xfrm>
          <a:prstGeom prst="straightConnector1">
            <a:avLst/>
          </a:prstGeom>
          <a:noFill/>
          <a:ln w="25400" algn="ctr">
            <a:solidFill>
              <a:schemeClr val="tx1"/>
            </a:solidFill>
            <a:round/>
            <a:headEnd type="triangle" w="med" len="med"/>
            <a:tailEnd type="triangle" w="med" len="med"/>
          </a:ln>
        </p:spPr>
      </p:cxnSp>
      <p:cxnSp>
        <p:nvCxnSpPr>
          <p:cNvPr id="69" name="Straight Arrow Connector 68"/>
          <p:cNvCxnSpPr>
            <a:cxnSpLocks noChangeShapeType="1"/>
            <a:stCxn id="64" idx="2"/>
          </p:cNvCxnSpPr>
          <p:nvPr/>
        </p:nvCxnSpPr>
        <p:spPr bwMode="auto">
          <a:xfrm rot="16200000" flipH="1">
            <a:off x="2466181" y="4844257"/>
            <a:ext cx="325437" cy="0"/>
          </a:xfrm>
          <a:prstGeom prst="straightConnector1">
            <a:avLst/>
          </a:prstGeom>
          <a:noFill/>
          <a:ln w="25400" algn="ctr">
            <a:solidFill>
              <a:schemeClr val="tx1"/>
            </a:solidFill>
            <a:round/>
            <a:headEnd type="triangle" w="med" len="med"/>
            <a:tailEnd type="triangle" w="med" len="med"/>
          </a:ln>
        </p:spPr>
      </p:cxnSp>
      <p:cxnSp>
        <p:nvCxnSpPr>
          <p:cNvPr id="82" name="Elbow Connector 81"/>
          <p:cNvCxnSpPr>
            <a:cxnSpLocks noChangeShapeType="1"/>
            <a:endCxn id="28" idx="1"/>
          </p:cNvCxnSpPr>
          <p:nvPr/>
        </p:nvCxnSpPr>
        <p:spPr bwMode="auto">
          <a:xfrm flipV="1">
            <a:off x="4995863" y="3503613"/>
            <a:ext cx="1046162" cy="219075"/>
          </a:xfrm>
          <a:prstGeom prst="bentConnector3">
            <a:avLst>
              <a:gd name="adj1" fmla="val 50000"/>
            </a:avLst>
          </a:prstGeom>
          <a:noFill/>
          <a:ln w="25400" algn="ctr">
            <a:solidFill>
              <a:schemeClr val="tx1"/>
            </a:solidFill>
            <a:round/>
            <a:headEnd type="triangle" w="med" len="med"/>
            <a:tailEnd type="triangle" w="med" len="med"/>
          </a:ln>
        </p:spPr>
      </p:cxnSp>
      <p:cxnSp>
        <p:nvCxnSpPr>
          <p:cNvPr id="93" name="Straight Connector 92"/>
          <p:cNvCxnSpPr>
            <a:cxnSpLocks noChangeShapeType="1"/>
          </p:cNvCxnSpPr>
          <p:nvPr/>
        </p:nvCxnSpPr>
        <p:spPr bwMode="auto">
          <a:xfrm>
            <a:off x="5486400" y="1698625"/>
            <a:ext cx="522288" cy="3175"/>
          </a:xfrm>
          <a:prstGeom prst="line">
            <a:avLst/>
          </a:prstGeom>
          <a:noFill/>
          <a:ln w="25400" algn="ctr">
            <a:solidFill>
              <a:schemeClr val="tx1"/>
            </a:solidFill>
            <a:round/>
            <a:headEnd/>
            <a:tailEnd type="triangle" w="med" len="med"/>
          </a:ln>
        </p:spPr>
      </p:cxnSp>
      <p:cxnSp>
        <p:nvCxnSpPr>
          <p:cNvPr id="96" name="Straight Connector 95"/>
          <p:cNvCxnSpPr>
            <a:cxnSpLocks noChangeShapeType="1"/>
          </p:cNvCxnSpPr>
          <p:nvPr/>
        </p:nvCxnSpPr>
        <p:spPr bwMode="auto">
          <a:xfrm rot="16200000" flipH="1">
            <a:off x="4675981" y="2520157"/>
            <a:ext cx="1654175" cy="11112"/>
          </a:xfrm>
          <a:prstGeom prst="line">
            <a:avLst/>
          </a:prstGeom>
          <a:noFill/>
          <a:ln w="25400" algn="ctr">
            <a:solidFill>
              <a:schemeClr val="tx1"/>
            </a:solidFill>
            <a:round/>
            <a:headEnd/>
            <a:tailEnd/>
          </a:ln>
        </p:spPr>
      </p:cxnSp>
      <p:cxnSp>
        <p:nvCxnSpPr>
          <p:cNvPr id="101" name="Straight Connector 100"/>
          <p:cNvCxnSpPr>
            <a:cxnSpLocks noChangeShapeType="1"/>
          </p:cNvCxnSpPr>
          <p:nvPr/>
        </p:nvCxnSpPr>
        <p:spPr bwMode="auto">
          <a:xfrm>
            <a:off x="4986338" y="3341688"/>
            <a:ext cx="522287" cy="3175"/>
          </a:xfrm>
          <a:prstGeom prst="line">
            <a:avLst/>
          </a:prstGeom>
          <a:noFill/>
          <a:ln w="25400" algn="ctr">
            <a:solidFill>
              <a:schemeClr val="tx1"/>
            </a:solidFill>
            <a:round/>
            <a:headEnd type="triangle" w="med" len="me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dissolve">
                                      <p:cBhvr>
                                        <p:cTn id="43" dur="500"/>
                                        <p:tgtEl>
                                          <p:spTgt spid="4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dissolve">
                                      <p:cBhvr>
                                        <p:cTn id="49" dur="500"/>
                                        <p:tgtEl>
                                          <p:spTgt spid="2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dissolve">
                                      <p:cBhvr>
                                        <p:cTn id="55" dur="500"/>
                                        <p:tgtEl>
                                          <p:spTgt spid="2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dissolve">
                                      <p:cBhvr>
                                        <p:cTn id="58" dur="500"/>
                                        <p:tgtEl>
                                          <p:spTgt spid="2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dissolve">
                                      <p:cBhvr>
                                        <p:cTn id="61" dur="500"/>
                                        <p:tgtEl>
                                          <p:spTgt spid="24"/>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dissolve">
                                      <p:cBhvr>
                                        <p:cTn id="64" dur="500"/>
                                        <p:tgtEl>
                                          <p:spTgt spid="25"/>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dissolve">
                                      <p:cBhvr>
                                        <p:cTn id="67" dur="500"/>
                                        <p:tgtEl>
                                          <p:spTgt spid="26"/>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dissolve">
                                      <p:cBhvr>
                                        <p:cTn id="70" dur="500"/>
                                        <p:tgtEl>
                                          <p:spTgt spid="2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dissolve">
                                      <p:cBhvr>
                                        <p:cTn id="73" dur="500"/>
                                        <p:tgtEl>
                                          <p:spTgt spid="28"/>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dissolve">
                                      <p:cBhvr>
                                        <p:cTn id="76" dur="500"/>
                                        <p:tgtEl>
                                          <p:spTgt spid="29"/>
                                        </p:tgtEl>
                                      </p:cBhvr>
                                    </p:animEffect>
                                  </p:childTnLst>
                                </p:cTn>
                              </p:par>
                              <p:par>
                                <p:cTn id="77" presetID="9"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dissolve">
                                      <p:cBhvr>
                                        <p:cTn id="79" dur="500"/>
                                        <p:tgtEl>
                                          <p:spTgt spid="31"/>
                                        </p:tgtEl>
                                      </p:cBhvr>
                                    </p:animEffect>
                                  </p:childTnLst>
                                </p:cTn>
                              </p:par>
                              <p:par>
                                <p:cTn id="80" presetID="9"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dissolve">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dissolve">
                                      <p:cBhvr>
                                        <p:cTn id="87" dur="500"/>
                                        <p:tgtEl>
                                          <p:spTgt spid="32"/>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dissolve">
                                      <p:cBhvr>
                                        <p:cTn id="90" dur="500"/>
                                        <p:tgtEl>
                                          <p:spTgt spid="30"/>
                                        </p:tgtEl>
                                      </p:cBhvr>
                                    </p:animEffect>
                                  </p:childTnLst>
                                </p:cTn>
                              </p:par>
                            </p:childTnLst>
                          </p:cTn>
                        </p:par>
                        <p:par>
                          <p:cTn id="91" fill="hold">
                            <p:stCondLst>
                              <p:cond delay="500"/>
                            </p:stCondLst>
                            <p:childTnLst>
                              <p:par>
                                <p:cTn id="92" presetID="42" presetClass="path" presetSubtype="0" accel="50000" decel="50000" fill="hold" grpId="1" nodeType="afterEffect">
                                  <p:stCondLst>
                                    <p:cond delay="0"/>
                                  </p:stCondLst>
                                  <p:childTnLst>
                                    <p:animMotion origin="layout" path="M -3.33333E-6 -4.81481E-6 L -3.33333E-6 0.31737 " pathEditMode="relative" rAng="0" ptsTypes="AA">
                                      <p:cBhvr>
                                        <p:cTn id="93" dur="2000" fill="hold"/>
                                        <p:tgtEl>
                                          <p:spTgt spid="6"/>
                                        </p:tgtEl>
                                        <p:attrNameLst>
                                          <p:attrName>ppt_x</p:attrName>
                                          <p:attrName>ppt_y</p:attrName>
                                        </p:attrNameLst>
                                      </p:cBhvr>
                                      <p:rCtr x="0" y="159"/>
                                    </p:animMotion>
                                  </p:childTnLst>
                                </p:cTn>
                              </p:par>
                              <p:par>
                                <p:cTn id="94" presetID="42" presetClass="path" presetSubtype="0" accel="50000" decel="50000" fill="hold" grpId="1" nodeType="withEffect">
                                  <p:stCondLst>
                                    <p:cond delay="0"/>
                                  </p:stCondLst>
                                  <p:childTnLst>
                                    <p:animMotion origin="layout" path="M 3.88889E-6 -4.81481E-6 L 3.88889E-6 0.31922 " pathEditMode="relative" rAng="0" ptsTypes="AA">
                                      <p:cBhvr>
                                        <p:cTn id="95" dur="2000" fill="hold"/>
                                        <p:tgtEl>
                                          <p:spTgt spid="13"/>
                                        </p:tgtEl>
                                        <p:attrNameLst>
                                          <p:attrName>ppt_x</p:attrName>
                                          <p:attrName>ppt_y</p:attrName>
                                        </p:attrNameLst>
                                      </p:cBhvr>
                                      <p:rCtr x="0" y="159"/>
                                    </p:animMotion>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dissolve">
                                      <p:cBhvr>
                                        <p:cTn id="100" dur="500"/>
                                        <p:tgtEl>
                                          <p:spTgt spid="36"/>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dissolve">
                                      <p:cBhvr>
                                        <p:cTn id="103" dur="500"/>
                                        <p:tgtEl>
                                          <p:spTgt spid="35"/>
                                        </p:tgtEl>
                                      </p:cBhvr>
                                    </p:animEffect>
                                  </p:childTnLst>
                                </p:cTn>
                              </p:par>
                            </p:childTnLst>
                          </p:cTn>
                        </p:par>
                        <p:par>
                          <p:cTn id="104" fill="hold">
                            <p:stCondLst>
                              <p:cond delay="500"/>
                            </p:stCondLst>
                            <p:childTnLst>
                              <p:par>
                                <p:cTn id="105" presetID="42" presetClass="path" presetSubtype="0" accel="50000" decel="50000" fill="hold" grpId="1" nodeType="afterEffect">
                                  <p:stCondLst>
                                    <p:cond delay="0"/>
                                  </p:stCondLst>
                                  <p:childTnLst>
                                    <p:animMotion origin="layout" path="M 0 0  L 0 0.33333  E" pathEditMode="relative" ptsTypes="">
                                      <p:cBhvr>
                                        <p:cTn id="106" dur="2000" fill="hold"/>
                                        <p:tgtEl>
                                          <p:spTgt spid="42"/>
                                        </p:tgtEl>
                                        <p:attrNameLst>
                                          <p:attrName>ppt_x</p:attrName>
                                          <p:attrName>ppt_y</p:attrName>
                                        </p:attrNameLst>
                                      </p:cBhvr>
                                    </p:animMotion>
                                  </p:childTnLst>
                                </p:cTn>
                              </p:par>
                              <p:par>
                                <p:cTn id="107" presetID="42" presetClass="path" presetSubtype="0" accel="50000" decel="50000" fill="hold" grpId="1" nodeType="withEffect">
                                  <p:stCondLst>
                                    <p:cond delay="0"/>
                                  </p:stCondLst>
                                  <p:childTnLst>
                                    <p:animMotion origin="layout" path="M 0 0  L 0 0.33333  E" pathEditMode="relative" ptsTypes="">
                                      <p:cBhvr>
                                        <p:cTn id="108" dur="2000" fill="hold"/>
                                        <p:tgtEl>
                                          <p:spTgt spid="11"/>
                                        </p:tgtEl>
                                        <p:attrNameLst>
                                          <p:attrName>ppt_x</p:attrName>
                                          <p:attrName>ppt_y</p:attrName>
                                        </p:attrNameLst>
                                      </p:cBhvr>
                                    </p:animMotion>
                                  </p:childTnLst>
                                </p:cTn>
                              </p:par>
                            </p:childTnLst>
                          </p:cTn>
                        </p:par>
                        <p:par>
                          <p:cTn id="109" fill="hold">
                            <p:stCondLst>
                              <p:cond delay="2500"/>
                            </p:stCondLst>
                            <p:childTnLst>
                              <p:par>
                                <p:cTn id="110" presetID="42" presetClass="path" presetSubtype="0" accel="50000" decel="50000" fill="hold" grpId="1" nodeType="afterEffect">
                                  <p:stCondLst>
                                    <p:cond delay="0"/>
                                  </p:stCondLst>
                                  <p:childTnLst>
                                    <p:animMotion origin="layout" path="M 1.38778E-17 -4.81481E-6 L 1.38778E-17 0.397 " pathEditMode="relative" rAng="0" ptsTypes="AA">
                                      <p:cBhvr>
                                        <p:cTn id="111" dur="2000" fill="hold"/>
                                        <p:tgtEl>
                                          <p:spTgt spid="4"/>
                                        </p:tgtEl>
                                        <p:attrNameLst>
                                          <p:attrName>ppt_x</p:attrName>
                                          <p:attrName>ppt_y</p:attrName>
                                        </p:attrNameLst>
                                      </p:cBhvr>
                                      <p:rCtr x="0" y="198"/>
                                    </p:animMotion>
                                  </p:childTnLst>
                                </p:cTn>
                              </p:par>
                              <p:par>
                                <p:cTn id="112" presetID="42" presetClass="path" presetSubtype="0" accel="50000" decel="50000" fill="hold" grpId="1" nodeType="withEffect">
                                  <p:stCondLst>
                                    <p:cond delay="0"/>
                                  </p:stCondLst>
                                  <p:childTnLst>
                                    <p:animMotion origin="layout" path="M 3.88889E-6 -4.81481E-6 L 3.88889E-6 0.39977 " pathEditMode="relative" rAng="0" ptsTypes="AA">
                                      <p:cBhvr>
                                        <p:cTn id="113" dur="2000" fill="hold"/>
                                        <p:tgtEl>
                                          <p:spTgt spid="9"/>
                                        </p:tgtEl>
                                        <p:attrNameLst>
                                          <p:attrName>ppt_x</p:attrName>
                                          <p:attrName>ppt_y</p:attrName>
                                        </p:attrNameLst>
                                      </p:cBhvr>
                                      <p:rCtr x="0" y="200"/>
                                    </p:animMotion>
                                  </p:childTnLst>
                                </p:cTn>
                              </p:par>
                            </p:childTnLst>
                          </p:cTn>
                        </p:par>
                      </p:childTnLst>
                    </p:cTn>
                  </p:par>
                  <p:par>
                    <p:cTn id="114" fill="hold">
                      <p:stCondLst>
                        <p:cond delay="indefinite"/>
                      </p:stCondLst>
                      <p:childTnLst>
                        <p:par>
                          <p:cTn id="115" fill="hold">
                            <p:stCondLst>
                              <p:cond delay="0"/>
                            </p:stCondLst>
                            <p:childTnLst>
                              <p:par>
                                <p:cTn id="116" presetID="9" presetClass="exit" presetSubtype="0" fill="hold" grpId="1" nodeType="clickEffect">
                                  <p:stCondLst>
                                    <p:cond delay="0"/>
                                  </p:stCondLst>
                                  <p:childTnLst>
                                    <p:animEffect transition="out" filter="dissolve">
                                      <p:cBhvr>
                                        <p:cTn id="117" dur="500"/>
                                        <p:tgtEl>
                                          <p:spTgt spid="29"/>
                                        </p:tgtEl>
                                      </p:cBhvr>
                                    </p:animEffect>
                                    <p:set>
                                      <p:cBhvr>
                                        <p:cTn id="118" dur="1" fill="hold">
                                          <p:stCondLst>
                                            <p:cond delay="499"/>
                                          </p:stCondLst>
                                        </p:cTn>
                                        <p:tgtEl>
                                          <p:spTgt spid="29"/>
                                        </p:tgtEl>
                                        <p:attrNameLst>
                                          <p:attrName>style.visibility</p:attrName>
                                        </p:attrNameLst>
                                      </p:cBhvr>
                                      <p:to>
                                        <p:strVal val="hidden"/>
                                      </p:to>
                                    </p:set>
                                  </p:childTnLst>
                                </p:cTn>
                              </p:par>
                              <p:par>
                                <p:cTn id="119" presetID="9" presetClass="exit" presetSubtype="0" fill="hold" grpId="1" nodeType="withEffect">
                                  <p:stCondLst>
                                    <p:cond delay="0"/>
                                  </p:stCondLst>
                                  <p:childTnLst>
                                    <p:animEffect transition="out" filter="dissolve">
                                      <p:cBhvr>
                                        <p:cTn id="120" dur="500"/>
                                        <p:tgtEl>
                                          <p:spTgt spid="14"/>
                                        </p:tgtEl>
                                      </p:cBhvr>
                                    </p:animEffect>
                                    <p:set>
                                      <p:cBhvr>
                                        <p:cTn id="121" dur="1" fill="hold">
                                          <p:stCondLst>
                                            <p:cond delay="499"/>
                                          </p:stCondLst>
                                        </p:cTn>
                                        <p:tgtEl>
                                          <p:spTgt spid="14"/>
                                        </p:tgtEl>
                                        <p:attrNameLst>
                                          <p:attrName>style.visibility</p:attrName>
                                        </p:attrNameLst>
                                      </p:cBhvr>
                                      <p:to>
                                        <p:strVal val="hidden"/>
                                      </p:to>
                                    </p:set>
                                  </p:childTnLst>
                                </p:cTn>
                              </p:par>
                              <p:par>
                                <p:cTn id="122" presetID="9" presetClass="exit" presetSubtype="0" fill="hold" grpId="1" nodeType="withEffect">
                                  <p:stCondLst>
                                    <p:cond delay="0"/>
                                  </p:stCondLst>
                                  <p:childTnLst>
                                    <p:animEffect transition="out" filter="dissolve">
                                      <p:cBhvr>
                                        <p:cTn id="123" dur="500"/>
                                        <p:tgtEl>
                                          <p:spTgt spid="3"/>
                                        </p:tgtEl>
                                      </p:cBhvr>
                                    </p:animEffect>
                                    <p:set>
                                      <p:cBhvr>
                                        <p:cTn id="124" dur="1" fill="hold">
                                          <p:stCondLst>
                                            <p:cond delay="499"/>
                                          </p:stCondLst>
                                        </p:cTn>
                                        <p:tgtEl>
                                          <p:spTgt spid="3"/>
                                        </p:tgtEl>
                                        <p:attrNameLst>
                                          <p:attrName>style.visibility</p:attrName>
                                        </p:attrNameLst>
                                      </p:cBhvr>
                                      <p:to>
                                        <p:strVal val="hidden"/>
                                      </p:to>
                                    </p:set>
                                  </p:childTnLst>
                                </p:cTn>
                              </p:par>
                              <p:par>
                                <p:cTn id="125" presetID="9" presetClass="exit" presetSubtype="0" fill="hold" grpId="1" nodeType="withEffect">
                                  <p:stCondLst>
                                    <p:cond delay="0"/>
                                  </p:stCondLst>
                                  <p:childTnLst>
                                    <p:animEffect transition="out" filter="dissolve">
                                      <p:cBhvr>
                                        <p:cTn id="126" dur="500"/>
                                        <p:tgtEl>
                                          <p:spTgt spid="5"/>
                                        </p:tgtEl>
                                      </p:cBhvr>
                                    </p:animEffect>
                                    <p:set>
                                      <p:cBhvr>
                                        <p:cTn id="127" dur="1" fill="hold">
                                          <p:stCondLst>
                                            <p:cond delay="499"/>
                                          </p:stCondLst>
                                        </p:cTn>
                                        <p:tgtEl>
                                          <p:spTgt spid="5"/>
                                        </p:tgtEl>
                                        <p:attrNameLst>
                                          <p:attrName>style.visibility</p:attrName>
                                        </p:attrNameLst>
                                      </p:cBhvr>
                                      <p:to>
                                        <p:strVal val="hidden"/>
                                      </p:to>
                                    </p:set>
                                  </p:childTnLst>
                                </p:cTn>
                              </p:par>
                              <p:par>
                                <p:cTn id="128" presetID="9" presetClass="exit" presetSubtype="0" fill="hold" grpId="1" nodeType="withEffect">
                                  <p:stCondLst>
                                    <p:cond delay="0"/>
                                  </p:stCondLst>
                                  <p:childTnLst>
                                    <p:animEffect transition="out" filter="dissolve">
                                      <p:cBhvr>
                                        <p:cTn id="129" dur="500"/>
                                        <p:tgtEl>
                                          <p:spTgt spid="10"/>
                                        </p:tgtEl>
                                      </p:cBhvr>
                                    </p:animEffect>
                                    <p:set>
                                      <p:cBhvr>
                                        <p:cTn id="130" dur="1" fill="hold">
                                          <p:stCondLst>
                                            <p:cond delay="499"/>
                                          </p:stCondLst>
                                        </p:cTn>
                                        <p:tgtEl>
                                          <p:spTgt spid="10"/>
                                        </p:tgtEl>
                                        <p:attrNameLst>
                                          <p:attrName>style.visibility</p:attrName>
                                        </p:attrNameLst>
                                      </p:cBhvr>
                                      <p:to>
                                        <p:strVal val="hidden"/>
                                      </p:to>
                                    </p:set>
                                  </p:childTnLst>
                                </p:cTn>
                              </p:par>
                              <p:par>
                                <p:cTn id="131" presetID="9" presetClass="exit" presetSubtype="0" fill="hold" grpId="1" nodeType="withEffect">
                                  <p:stCondLst>
                                    <p:cond delay="0"/>
                                  </p:stCondLst>
                                  <p:childTnLst>
                                    <p:animEffect transition="out" filter="dissolve">
                                      <p:cBhvr>
                                        <p:cTn id="132" dur="500"/>
                                        <p:tgtEl>
                                          <p:spTgt spid="7"/>
                                        </p:tgtEl>
                                      </p:cBhvr>
                                    </p:animEffect>
                                    <p:set>
                                      <p:cBhvr>
                                        <p:cTn id="133" dur="1" fill="hold">
                                          <p:stCondLst>
                                            <p:cond delay="499"/>
                                          </p:stCondLst>
                                        </p:cTn>
                                        <p:tgtEl>
                                          <p:spTgt spid="7"/>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40"/>
                                        </p:tgtEl>
                                      </p:cBhvr>
                                    </p:animEffect>
                                    <p:set>
                                      <p:cBhvr>
                                        <p:cTn id="136" dur="1" fill="hold">
                                          <p:stCondLst>
                                            <p:cond delay="499"/>
                                          </p:stCondLst>
                                        </p:cTn>
                                        <p:tgtEl>
                                          <p:spTgt spid="40"/>
                                        </p:tgtEl>
                                        <p:attrNameLst>
                                          <p:attrName>style.visibility</p:attrName>
                                        </p:attrNameLst>
                                      </p:cBhvr>
                                      <p:to>
                                        <p:strVal val="hidden"/>
                                      </p:to>
                                    </p:set>
                                  </p:childTnLst>
                                </p:cTn>
                              </p:par>
                              <p:par>
                                <p:cTn id="137" presetID="9" presetClass="exit" presetSubtype="0" fill="hold" nodeType="withEffect">
                                  <p:stCondLst>
                                    <p:cond delay="0"/>
                                  </p:stCondLst>
                                  <p:childTnLst>
                                    <p:animEffect transition="out" filter="dissolve">
                                      <p:cBhvr>
                                        <p:cTn id="138" dur="500"/>
                                        <p:tgtEl>
                                          <p:spTgt spid="31"/>
                                        </p:tgtEl>
                                      </p:cBhvr>
                                    </p:animEffect>
                                    <p:set>
                                      <p:cBhvr>
                                        <p:cTn id="139" dur="1" fill="hold">
                                          <p:stCondLst>
                                            <p:cond delay="499"/>
                                          </p:stCondLst>
                                        </p:cTn>
                                        <p:tgtEl>
                                          <p:spTgt spid="31"/>
                                        </p:tgtEl>
                                        <p:attrNameLst>
                                          <p:attrName>style.visibility</p:attrName>
                                        </p:attrNameLst>
                                      </p:cBhvr>
                                      <p:to>
                                        <p:strVal val="hidden"/>
                                      </p:to>
                                    </p:set>
                                  </p:childTnLst>
                                </p:cTn>
                              </p:par>
                            </p:childTnLst>
                          </p:cTn>
                        </p:par>
                        <p:par>
                          <p:cTn id="140" fill="hold">
                            <p:stCondLst>
                              <p:cond delay="500"/>
                            </p:stCondLst>
                            <p:childTnLst>
                              <p:par>
                                <p:cTn id="141" presetID="9" presetClass="entr" presetSubtype="0" fill="hold" grpId="0" nodeType="after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dissolve">
                                      <p:cBhvr>
                                        <p:cTn id="143" dur="500"/>
                                        <p:tgtEl>
                                          <p:spTgt spid="60"/>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61"/>
                                        </p:tgtEl>
                                        <p:attrNameLst>
                                          <p:attrName>style.visibility</p:attrName>
                                        </p:attrNameLst>
                                      </p:cBhvr>
                                      <p:to>
                                        <p:strVal val="visible"/>
                                      </p:to>
                                    </p:set>
                                    <p:animEffect transition="in" filter="dissolve">
                                      <p:cBhvr>
                                        <p:cTn id="146" dur="500"/>
                                        <p:tgtEl>
                                          <p:spTgt spid="61"/>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dissolve">
                                      <p:cBhvr>
                                        <p:cTn id="149" dur="500"/>
                                        <p:tgtEl>
                                          <p:spTgt spid="62"/>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63"/>
                                        </p:tgtEl>
                                        <p:attrNameLst>
                                          <p:attrName>style.visibility</p:attrName>
                                        </p:attrNameLst>
                                      </p:cBhvr>
                                      <p:to>
                                        <p:strVal val="visible"/>
                                      </p:to>
                                    </p:set>
                                    <p:animEffect transition="in" filter="dissolve">
                                      <p:cBhvr>
                                        <p:cTn id="152" dur="500"/>
                                        <p:tgtEl>
                                          <p:spTgt spid="63"/>
                                        </p:tgtEl>
                                      </p:cBhvr>
                                    </p:animEffect>
                                  </p:childTnLst>
                                </p:cTn>
                              </p:par>
                              <p:par>
                                <p:cTn id="153" presetID="9" presetClass="entr" presetSubtype="0" fill="hold" grpId="0" nodeType="withEffect">
                                  <p:stCondLst>
                                    <p:cond delay="0"/>
                                  </p:stCondLst>
                                  <p:childTnLst>
                                    <p:set>
                                      <p:cBhvr>
                                        <p:cTn id="154" dur="1" fill="hold">
                                          <p:stCondLst>
                                            <p:cond delay="0"/>
                                          </p:stCondLst>
                                        </p:cTn>
                                        <p:tgtEl>
                                          <p:spTgt spid="64"/>
                                        </p:tgtEl>
                                        <p:attrNameLst>
                                          <p:attrName>style.visibility</p:attrName>
                                        </p:attrNameLst>
                                      </p:cBhvr>
                                      <p:to>
                                        <p:strVal val="visible"/>
                                      </p:to>
                                    </p:set>
                                    <p:animEffect transition="in" filter="dissolve">
                                      <p:cBhvr>
                                        <p:cTn id="155" dur="500"/>
                                        <p:tgtEl>
                                          <p:spTgt spid="64"/>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65"/>
                                        </p:tgtEl>
                                        <p:attrNameLst>
                                          <p:attrName>style.visibility</p:attrName>
                                        </p:attrNameLst>
                                      </p:cBhvr>
                                      <p:to>
                                        <p:strVal val="visible"/>
                                      </p:to>
                                    </p:set>
                                    <p:animEffect transition="in" filter="dissolve">
                                      <p:cBhvr>
                                        <p:cTn id="158" dur="500"/>
                                        <p:tgtEl>
                                          <p:spTgt spid="65"/>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66"/>
                                        </p:tgtEl>
                                        <p:attrNameLst>
                                          <p:attrName>style.visibility</p:attrName>
                                        </p:attrNameLst>
                                      </p:cBhvr>
                                      <p:to>
                                        <p:strVal val="visible"/>
                                      </p:to>
                                    </p:set>
                                    <p:animEffect transition="in" filter="dissolve">
                                      <p:cBhvr>
                                        <p:cTn id="161" dur="500"/>
                                        <p:tgtEl>
                                          <p:spTgt spid="66"/>
                                        </p:tgtEl>
                                      </p:cBhvr>
                                    </p:animEffect>
                                  </p:childTnLst>
                                </p:cTn>
                              </p:par>
                              <p:par>
                                <p:cTn id="162" presetID="9" presetClass="entr" presetSubtype="0" fill="hold" grpId="0" nodeType="withEffect">
                                  <p:stCondLst>
                                    <p:cond delay="0"/>
                                  </p:stCondLst>
                                  <p:childTnLst>
                                    <p:set>
                                      <p:cBhvr>
                                        <p:cTn id="163" dur="1" fill="hold">
                                          <p:stCondLst>
                                            <p:cond delay="0"/>
                                          </p:stCondLst>
                                        </p:cTn>
                                        <p:tgtEl>
                                          <p:spTgt spid="67"/>
                                        </p:tgtEl>
                                        <p:attrNameLst>
                                          <p:attrName>style.visibility</p:attrName>
                                        </p:attrNameLst>
                                      </p:cBhvr>
                                      <p:to>
                                        <p:strVal val="visible"/>
                                      </p:to>
                                    </p:set>
                                    <p:animEffect transition="in" filter="dissolve">
                                      <p:cBhvr>
                                        <p:cTn id="164" dur="500"/>
                                        <p:tgtEl>
                                          <p:spTgt spid="67"/>
                                        </p:tgtEl>
                                      </p:cBhvr>
                                    </p:animEffect>
                                  </p:childTnLst>
                                </p:cTn>
                              </p:par>
                              <p:par>
                                <p:cTn id="165" presetID="9" presetClass="entr" presetSubtype="0" fill="hold" nodeType="withEffect">
                                  <p:stCondLst>
                                    <p:cond delay="0"/>
                                  </p:stCondLst>
                                  <p:childTnLst>
                                    <p:set>
                                      <p:cBhvr>
                                        <p:cTn id="166" dur="1" fill="hold">
                                          <p:stCondLst>
                                            <p:cond delay="0"/>
                                          </p:stCondLst>
                                        </p:cTn>
                                        <p:tgtEl>
                                          <p:spTgt spid="68"/>
                                        </p:tgtEl>
                                        <p:attrNameLst>
                                          <p:attrName>style.visibility</p:attrName>
                                        </p:attrNameLst>
                                      </p:cBhvr>
                                      <p:to>
                                        <p:strVal val="visible"/>
                                      </p:to>
                                    </p:set>
                                    <p:animEffect transition="in" filter="dissolve">
                                      <p:cBhvr>
                                        <p:cTn id="167" dur="500"/>
                                        <p:tgtEl>
                                          <p:spTgt spid="68"/>
                                        </p:tgtEl>
                                      </p:cBhvr>
                                    </p:animEffect>
                                  </p:childTnLst>
                                </p:cTn>
                              </p:par>
                              <p:par>
                                <p:cTn id="168" presetID="9" presetClass="entr" presetSubtype="0" fill="hold" nodeType="with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dissolve">
                                      <p:cBhvr>
                                        <p:cTn id="170" dur="500"/>
                                        <p:tgtEl>
                                          <p:spTgt spid="69"/>
                                        </p:tgtEl>
                                      </p:cBhvr>
                                    </p:animEffect>
                                  </p:childTnLst>
                                </p:cTn>
                              </p:par>
                              <p:par>
                                <p:cTn id="171" presetID="9" presetClass="entr" presetSubtype="0" fill="hold" nodeType="withEffect">
                                  <p:stCondLst>
                                    <p:cond delay="0"/>
                                  </p:stCondLst>
                                  <p:childTnLst>
                                    <p:set>
                                      <p:cBhvr>
                                        <p:cTn id="172" dur="1" fill="hold">
                                          <p:stCondLst>
                                            <p:cond delay="0"/>
                                          </p:stCondLst>
                                        </p:cTn>
                                        <p:tgtEl>
                                          <p:spTgt spid="48"/>
                                        </p:tgtEl>
                                        <p:attrNameLst>
                                          <p:attrName>style.visibility</p:attrName>
                                        </p:attrNameLst>
                                      </p:cBhvr>
                                      <p:to>
                                        <p:strVal val="visible"/>
                                      </p:to>
                                    </p:set>
                                    <p:animEffect transition="in" filter="dissolve">
                                      <p:cBhvr>
                                        <p:cTn id="173" dur="500"/>
                                        <p:tgtEl>
                                          <p:spTgt spid="48"/>
                                        </p:tgtEl>
                                      </p:cBhvr>
                                    </p:animEffect>
                                  </p:childTnLst>
                                </p:cTn>
                              </p:par>
                              <p:par>
                                <p:cTn id="174" presetID="9" presetClass="entr" presetSubtype="0" fill="hold" nodeType="withEffect">
                                  <p:stCondLst>
                                    <p:cond delay="0"/>
                                  </p:stCondLst>
                                  <p:childTnLst>
                                    <p:set>
                                      <p:cBhvr>
                                        <p:cTn id="175" dur="1" fill="hold">
                                          <p:stCondLst>
                                            <p:cond delay="0"/>
                                          </p:stCondLst>
                                        </p:cTn>
                                        <p:tgtEl>
                                          <p:spTgt spid="101"/>
                                        </p:tgtEl>
                                        <p:attrNameLst>
                                          <p:attrName>style.visibility</p:attrName>
                                        </p:attrNameLst>
                                      </p:cBhvr>
                                      <p:to>
                                        <p:strVal val="visible"/>
                                      </p:to>
                                    </p:set>
                                    <p:animEffect transition="in" filter="dissolve">
                                      <p:cBhvr>
                                        <p:cTn id="176" dur="500"/>
                                        <p:tgtEl>
                                          <p:spTgt spid="101"/>
                                        </p:tgtEl>
                                      </p:cBhvr>
                                    </p:animEffect>
                                  </p:childTnLst>
                                </p:cTn>
                              </p:par>
                              <p:par>
                                <p:cTn id="177" presetID="9" presetClass="entr" presetSubtype="0" fill="hold" nodeType="withEffect">
                                  <p:stCondLst>
                                    <p:cond delay="0"/>
                                  </p:stCondLst>
                                  <p:childTnLst>
                                    <p:set>
                                      <p:cBhvr>
                                        <p:cTn id="178" dur="1" fill="hold">
                                          <p:stCondLst>
                                            <p:cond delay="0"/>
                                          </p:stCondLst>
                                        </p:cTn>
                                        <p:tgtEl>
                                          <p:spTgt spid="96"/>
                                        </p:tgtEl>
                                        <p:attrNameLst>
                                          <p:attrName>style.visibility</p:attrName>
                                        </p:attrNameLst>
                                      </p:cBhvr>
                                      <p:to>
                                        <p:strVal val="visible"/>
                                      </p:to>
                                    </p:set>
                                    <p:animEffect transition="in" filter="dissolve">
                                      <p:cBhvr>
                                        <p:cTn id="179" dur="500"/>
                                        <p:tgtEl>
                                          <p:spTgt spid="96"/>
                                        </p:tgtEl>
                                      </p:cBhvr>
                                    </p:animEffect>
                                  </p:childTnLst>
                                </p:cTn>
                              </p:par>
                              <p:par>
                                <p:cTn id="180" presetID="9" presetClass="entr" presetSubtype="0" fill="hold" nodeType="withEffect">
                                  <p:stCondLst>
                                    <p:cond delay="0"/>
                                  </p:stCondLst>
                                  <p:childTnLst>
                                    <p:set>
                                      <p:cBhvr>
                                        <p:cTn id="181" dur="1" fill="hold">
                                          <p:stCondLst>
                                            <p:cond delay="0"/>
                                          </p:stCondLst>
                                        </p:cTn>
                                        <p:tgtEl>
                                          <p:spTgt spid="93"/>
                                        </p:tgtEl>
                                        <p:attrNameLst>
                                          <p:attrName>style.visibility</p:attrName>
                                        </p:attrNameLst>
                                      </p:cBhvr>
                                      <p:to>
                                        <p:strVal val="visible"/>
                                      </p:to>
                                    </p:set>
                                    <p:animEffect transition="in" filter="dissolve">
                                      <p:cBhvr>
                                        <p:cTn id="182" dur="500"/>
                                        <p:tgtEl>
                                          <p:spTgt spid="93"/>
                                        </p:tgtEl>
                                      </p:cBhvr>
                                    </p:animEffect>
                                  </p:childTnLst>
                                </p:cTn>
                              </p:par>
                              <p:par>
                                <p:cTn id="183" presetID="9" presetClass="entr" presetSubtype="0" fill="hold" nodeType="withEffect">
                                  <p:stCondLst>
                                    <p:cond delay="0"/>
                                  </p:stCondLst>
                                  <p:childTnLst>
                                    <p:set>
                                      <p:cBhvr>
                                        <p:cTn id="184" dur="1" fill="hold">
                                          <p:stCondLst>
                                            <p:cond delay="0"/>
                                          </p:stCondLst>
                                        </p:cTn>
                                        <p:tgtEl>
                                          <p:spTgt spid="82"/>
                                        </p:tgtEl>
                                        <p:attrNameLst>
                                          <p:attrName>style.visibility</p:attrName>
                                        </p:attrNameLst>
                                      </p:cBhvr>
                                      <p:to>
                                        <p:strVal val="visible"/>
                                      </p:to>
                                    </p:set>
                                    <p:animEffect transition="in" filter="dissolve">
                                      <p:cBhvr>
                                        <p:cTn id="185" dur="500"/>
                                        <p:tgtEl>
                                          <p:spTgt spid="82"/>
                                        </p:tgtEl>
                                      </p:cBhvr>
                                    </p:animEffect>
                                  </p:childTnLst>
                                </p:cTn>
                              </p:par>
                            </p:childTnLst>
                          </p:cTn>
                        </p:par>
                        <p:par>
                          <p:cTn id="186" fill="hold">
                            <p:stCondLst>
                              <p:cond delay="1000"/>
                            </p:stCondLst>
                            <p:childTnLst>
                              <p:par>
                                <p:cTn id="187" presetID="9" presetClass="exit" presetSubtype="0" fill="hold" grpId="0" nodeType="afterEffect">
                                  <p:stCondLst>
                                    <p:cond delay="0"/>
                                  </p:stCondLst>
                                  <p:childTnLst>
                                    <p:animEffect transition="out" filter="dissolve">
                                      <p:cBhvr>
                                        <p:cTn id="188" dur="500"/>
                                        <p:tgtEl>
                                          <p:spTgt spid="16"/>
                                        </p:tgtEl>
                                      </p:cBhvr>
                                    </p:animEffect>
                                    <p:set>
                                      <p:cBhvr>
                                        <p:cTn id="189" dur="1" fill="hold">
                                          <p:stCondLst>
                                            <p:cond delay="499"/>
                                          </p:stCondLst>
                                        </p:cTn>
                                        <p:tgtEl>
                                          <p:spTgt spid="16"/>
                                        </p:tgtEl>
                                        <p:attrNameLst>
                                          <p:attrName>style.visibility</p:attrName>
                                        </p:attrNameLst>
                                      </p:cBhvr>
                                      <p:to>
                                        <p:strVal val="hidden"/>
                                      </p:to>
                                    </p:set>
                                  </p:childTnLst>
                                </p:cTn>
                              </p:par>
                            </p:childTnLst>
                          </p:cTn>
                        </p:par>
                        <p:par>
                          <p:cTn id="190" fill="hold">
                            <p:stCondLst>
                              <p:cond delay="1500"/>
                            </p:stCondLst>
                            <p:childTnLst>
                              <p:par>
                                <p:cTn id="191" presetID="2" presetClass="entr" presetSubtype="4" fill="hold" grpId="0" nodeType="afterEffect">
                                  <p:stCondLst>
                                    <p:cond delay="0"/>
                                  </p:stCondLst>
                                  <p:childTnLst>
                                    <p:set>
                                      <p:cBhvr>
                                        <p:cTn id="192" dur="1" fill="hold">
                                          <p:stCondLst>
                                            <p:cond delay="0"/>
                                          </p:stCondLst>
                                        </p:cTn>
                                        <p:tgtEl>
                                          <p:spTgt spid="18"/>
                                        </p:tgtEl>
                                        <p:attrNameLst>
                                          <p:attrName>style.visibility</p:attrName>
                                        </p:attrNameLst>
                                      </p:cBhvr>
                                      <p:to>
                                        <p:strVal val="visible"/>
                                      </p:to>
                                    </p:set>
                                    <p:anim calcmode="lin" valueType="num">
                                      <p:cBhvr additive="base">
                                        <p:cTn id="193" dur="500" fill="hold"/>
                                        <p:tgtEl>
                                          <p:spTgt spid="18"/>
                                        </p:tgtEl>
                                        <p:attrNameLst>
                                          <p:attrName>ppt_x</p:attrName>
                                        </p:attrNameLst>
                                      </p:cBhvr>
                                      <p:tavLst>
                                        <p:tav tm="0">
                                          <p:val>
                                            <p:strVal val="#ppt_x"/>
                                          </p:val>
                                        </p:tav>
                                        <p:tav tm="100000">
                                          <p:val>
                                            <p:strVal val="#ppt_x"/>
                                          </p:val>
                                        </p:tav>
                                      </p:tavLst>
                                    </p:anim>
                                    <p:anim calcmode="lin" valueType="num">
                                      <p:cBhvr additive="base">
                                        <p:cTn id="19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9" grpId="0"/>
      <p:bldP spid="9" grpId="1"/>
      <p:bldP spid="10" grpId="0"/>
      <p:bldP spid="10" grpId="1"/>
      <p:bldP spid="11" grpId="0"/>
      <p:bldP spid="11" grpId="1"/>
      <p:bldP spid="12" grpId="0"/>
      <p:bldP spid="13" grpId="0"/>
      <p:bldP spid="13" grpId="1"/>
      <p:bldP spid="14" grpId="0" animBg="1"/>
      <p:bldP spid="14" grpId="1" animBg="1"/>
      <p:bldP spid="42" grpId="0"/>
      <p:bldP spid="42" grpId="1"/>
      <p:bldP spid="16" grpId="0"/>
      <p:bldP spid="18" grpId="0"/>
      <p:bldP spid="19" grpId="0" animBg="1"/>
      <p:bldP spid="20" grpId="0"/>
      <p:bldP spid="21" grpId="0"/>
      <p:bldP spid="22" grpId="0"/>
      <p:bldP spid="23" grpId="0"/>
      <p:bldP spid="24" grpId="0" animBg="1"/>
      <p:bldP spid="25" grpId="0"/>
      <p:bldP spid="26" grpId="0"/>
      <p:bldP spid="27" grpId="0"/>
      <p:bldP spid="28" grpId="0"/>
      <p:bldP spid="29" grpId="0"/>
      <p:bldP spid="29" grpId="1"/>
      <p:bldP spid="30" grpId="0" animBg="1"/>
      <p:bldP spid="32" grpId="0"/>
      <p:bldP spid="35" grpId="0" animBg="1"/>
      <p:bldP spid="36" grpId="0"/>
      <p:bldP spid="60" grpId="0"/>
      <p:bldP spid="61" grpId="0"/>
      <p:bldP spid="62" grpId="0"/>
      <p:bldP spid="63" grpId="0"/>
      <p:bldP spid="64" grpId="0" animBg="1"/>
      <p:bldP spid="65" grpId="0"/>
      <p:bldP spid="66" grpId="0" animBg="1"/>
      <p:bldP spid="6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
          <p:cNvSpPr txBox="1">
            <a:spLocks noChangeArrowheads="1"/>
          </p:cNvSpPr>
          <p:nvPr/>
        </p:nvSpPr>
        <p:spPr bwMode="auto">
          <a:xfrm>
            <a:off x="7575550" y="2014538"/>
            <a:ext cx="990600" cy="274637"/>
          </a:xfrm>
          <a:prstGeom prst="rect">
            <a:avLst/>
          </a:prstGeom>
          <a:noFill/>
          <a:ln w="9525">
            <a:noFill/>
            <a:miter lim="800000"/>
            <a:headEnd/>
            <a:tailEnd/>
          </a:ln>
        </p:spPr>
        <p:txBody>
          <a:bodyPr wrap="none" lIns="0" tIns="0" rIns="0" bIns="0">
            <a:spAutoFit/>
          </a:bodyPr>
          <a:lstStyle/>
          <a:p>
            <a:r>
              <a:rPr lang="en-GB" sz="1800">
                <a:solidFill>
                  <a:srgbClr val="000000"/>
                </a:solidFill>
              </a:rPr>
              <a:t>Lee, T. B.</a:t>
            </a:r>
          </a:p>
        </p:txBody>
      </p:sp>
      <p:sp>
        <p:nvSpPr>
          <p:cNvPr id="12" name="Text Box 14"/>
          <p:cNvSpPr txBox="1">
            <a:spLocks noChangeArrowheads="1"/>
          </p:cNvSpPr>
          <p:nvPr/>
        </p:nvSpPr>
        <p:spPr bwMode="auto">
          <a:xfrm>
            <a:off x="7477125" y="2967038"/>
            <a:ext cx="952500" cy="274637"/>
          </a:xfrm>
          <a:prstGeom prst="rect">
            <a:avLst/>
          </a:prstGeom>
          <a:noFill/>
          <a:ln w="9525">
            <a:noFill/>
            <a:miter lim="800000"/>
            <a:headEnd/>
            <a:tailEnd/>
          </a:ln>
        </p:spPr>
        <p:txBody>
          <a:bodyPr wrap="none" lIns="0" tIns="0" rIns="0" bIns="0">
            <a:spAutoFit/>
          </a:bodyPr>
          <a:lstStyle/>
          <a:p>
            <a:r>
              <a:rPr lang="en-GB" sz="1800">
                <a:solidFill>
                  <a:srgbClr val="000000"/>
                </a:solidFill>
              </a:rPr>
              <a:t>Metadata</a:t>
            </a:r>
          </a:p>
        </p:txBody>
      </p:sp>
      <p:sp>
        <p:nvSpPr>
          <p:cNvPr id="16" name="Title 15"/>
          <p:cNvSpPr>
            <a:spLocks noGrp="1"/>
          </p:cNvSpPr>
          <p:nvPr>
            <p:ph type="title" idx="4294967295"/>
          </p:nvPr>
        </p:nvSpPr>
        <p:spPr>
          <a:xfrm>
            <a:off x="0" y="476250"/>
            <a:ext cx="4100513" cy="584200"/>
          </a:xfrm>
        </p:spPr>
        <p:txBody>
          <a:bodyPr wrap="none">
            <a:spAutoFit/>
          </a:bodyPr>
          <a:lstStyle/>
          <a:p>
            <a:pPr eaLnBrk="1" hangingPunct="1"/>
            <a:r>
              <a:rPr lang="en-GB" smtClean="0"/>
              <a:t>From FRBR record ...</a:t>
            </a:r>
          </a:p>
        </p:txBody>
      </p:sp>
      <p:sp>
        <p:nvSpPr>
          <p:cNvPr id="18" name="Title 15"/>
          <p:cNvSpPr txBox="1">
            <a:spLocks/>
          </p:cNvSpPr>
          <p:nvPr/>
        </p:nvSpPr>
        <p:spPr bwMode="auto">
          <a:xfrm>
            <a:off x="5432425" y="5989638"/>
            <a:ext cx="2992438" cy="585787"/>
          </a:xfrm>
          <a:prstGeom prst="rect">
            <a:avLst/>
          </a:prstGeom>
          <a:noFill/>
          <a:ln w="9525">
            <a:noFill/>
            <a:miter lim="800000"/>
            <a:headEnd/>
            <a:tailEnd/>
          </a:ln>
        </p:spPr>
        <p:txBody>
          <a:bodyPr anchor="ctr">
            <a:spAutoFit/>
          </a:bodyPr>
          <a:lstStyle/>
          <a:p>
            <a:pPr eaLnBrk="0" hangingPunct="0">
              <a:defRPr/>
            </a:pPr>
            <a:r>
              <a:rPr lang="en-GB" kern="0" dirty="0">
                <a:solidFill>
                  <a:schemeClr val="tx2"/>
                </a:solidFill>
                <a:latin typeface="+mj-lt"/>
                <a:ea typeface="+mj-ea"/>
                <a:cs typeface="+mj-cs"/>
              </a:rPr>
              <a:t>... to extinction!</a:t>
            </a:r>
          </a:p>
        </p:txBody>
      </p:sp>
      <p:sp>
        <p:nvSpPr>
          <p:cNvPr id="19" name="Rectangle 16"/>
          <p:cNvSpPr>
            <a:spLocks noChangeArrowheads="1"/>
          </p:cNvSpPr>
          <p:nvPr/>
        </p:nvSpPr>
        <p:spPr bwMode="auto">
          <a:xfrm>
            <a:off x="6042025" y="1860550"/>
            <a:ext cx="2830513" cy="523875"/>
          </a:xfrm>
          <a:prstGeom prst="rect">
            <a:avLst/>
          </a:prstGeom>
          <a:noFill/>
          <a:ln w="19050">
            <a:solidFill>
              <a:schemeClr val="tx1"/>
            </a:solidFill>
            <a:miter lim="800000"/>
            <a:headEnd/>
            <a:tailEnd/>
          </a:ln>
        </p:spPr>
        <p:txBody>
          <a:bodyPr wrap="none" anchor="ctr"/>
          <a:lstStyle/>
          <a:p>
            <a:endParaRPr lang="en-US"/>
          </a:p>
        </p:txBody>
      </p:sp>
      <p:sp>
        <p:nvSpPr>
          <p:cNvPr id="20" name="Text Box 4"/>
          <p:cNvSpPr txBox="1">
            <a:spLocks noChangeArrowheads="1"/>
          </p:cNvSpPr>
          <p:nvPr/>
        </p:nvSpPr>
        <p:spPr bwMode="auto">
          <a:xfrm>
            <a:off x="6184900" y="2014538"/>
            <a:ext cx="704850" cy="276225"/>
          </a:xfrm>
          <a:prstGeom prst="rect">
            <a:avLst/>
          </a:prstGeom>
          <a:noFill/>
          <a:ln w="9525">
            <a:noFill/>
            <a:miter lim="800000"/>
            <a:headEnd/>
            <a:tailEnd/>
          </a:ln>
        </p:spPr>
        <p:txBody>
          <a:bodyPr wrap="none" lIns="0" tIns="0" rIns="0" bIns="0">
            <a:spAutoFit/>
          </a:bodyPr>
          <a:lstStyle/>
          <a:p>
            <a:r>
              <a:rPr lang="en-GB" sz="1800"/>
              <a:t>Name:</a:t>
            </a:r>
          </a:p>
        </p:txBody>
      </p:sp>
      <p:sp>
        <p:nvSpPr>
          <p:cNvPr id="23" name="Text Box 4"/>
          <p:cNvSpPr txBox="1">
            <a:spLocks noChangeArrowheads="1"/>
          </p:cNvSpPr>
          <p:nvPr/>
        </p:nvSpPr>
        <p:spPr bwMode="auto">
          <a:xfrm>
            <a:off x="6019800" y="1563688"/>
            <a:ext cx="1679575" cy="276225"/>
          </a:xfrm>
          <a:prstGeom prst="rect">
            <a:avLst/>
          </a:prstGeom>
          <a:noFill/>
          <a:ln w="9525">
            <a:noFill/>
            <a:miter lim="800000"/>
            <a:headEnd/>
            <a:tailEnd/>
          </a:ln>
        </p:spPr>
        <p:txBody>
          <a:bodyPr wrap="none" lIns="0" tIns="0" rIns="0" bIns="0">
            <a:spAutoFit/>
          </a:bodyPr>
          <a:lstStyle/>
          <a:p>
            <a:r>
              <a:rPr lang="en-GB" sz="1800" i="1"/>
              <a:t>Name authority</a:t>
            </a:r>
          </a:p>
        </p:txBody>
      </p:sp>
      <p:sp>
        <p:nvSpPr>
          <p:cNvPr id="24" name="Rectangle 16"/>
          <p:cNvSpPr>
            <a:spLocks noChangeArrowheads="1"/>
          </p:cNvSpPr>
          <p:nvPr/>
        </p:nvSpPr>
        <p:spPr bwMode="auto">
          <a:xfrm>
            <a:off x="6042025" y="2790825"/>
            <a:ext cx="2840038" cy="508000"/>
          </a:xfrm>
          <a:prstGeom prst="rect">
            <a:avLst/>
          </a:prstGeom>
          <a:noFill/>
          <a:ln w="19050">
            <a:solidFill>
              <a:schemeClr val="tx1"/>
            </a:solidFill>
            <a:miter lim="800000"/>
            <a:headEnd/>
            <a:tailEnd/>
          </a:ln>
        </p:spPr>
        <p:txBody>
          <a:bodyPr wrap="none" anchor="ctr"/>
          <a:lstStyle/>
          <a:p>
            <a:endParaRPr lang="en-US"/>
          </a:p>
        </p:txBody>
      </p:sp>
      <p:sp>
        <p:nvSpPr>
          <p:cNvPr id="25" name="Text Box 4"/>
          <p:cNvSpPr txBox="1">
            <a:spLocks noChangeArrowheads="1"/>
          </p:cNvSpPr>
          <p:nvPr/>
        </p:nvSpPr>
        <p:spPr bwMode="auto">
          <a:xfrm>
            <a:off x="6196013" y="2967038"/>
            <a:ext cx="623887" cy="277812"/>
          </a:xfrm>
          <a:prstGeom prst="rect">
            <a:avLst/>
          </a:prstGeom>
          <a:noFill/>
          <a:ln w="9525">
            <a:noFill/>
            <a:miter lim="800000"/>
            <a:headEnd/>
            <a:tailEnd/>
          </a:ln>
        </p:spPr>
        <p:txBody>
          <a:bodyPr wrap="none" lIns="0" tIns="0" rIns="0" bIns="0">
            <a:spAutoFit/>
          </a:bodyPr>
          <a:lstStyle/>
          <a:p>
            <a:r>
              <a:rPr lang="en-GB" sz="1800"/>
              <a:t>Term:</a:t>
            </a:r>
          </a:p>
        </p:txBody>
      </p:sp>
      <p:sp>
        <p:nvSpPr>
          <p:cNvPr id="28" name="Text Box 4"/>
          <p:cNvSpPr txBox="1">
            <a:spLocks noChangeArrowheads="1"/>
          </p:cNvSpPr>
          <p:nvPr/>
        </p:nvSpPr>
        <p:spPr bwMode="auto">
          <a:xfrm>
            <a:off x="6053138" y="2505075"/>
            <a:ext cx="1884362" cy="277813"/>
          </a:xfrm>
          <a:prstGeom prst="rect">
            <a:avLst/>
          </a:prstGeom>
          <a:noFill/>
          <a:ln w="9525">
            <a:noFill/>
            <a:miter lim="800000"/>
            <a:headEnd/>
            <a:tailEnd/>
          </a:ln>
        </p:spPr>
        <p:txBody>
          <a:bodyPr wrap="none" lIns="0" tIns="0" rIns="0" bIns="0">
            <a:spAutoFit/>
          </a:bodyPr>
          <a:lstStyle/>
          <a:p>
            <a:r>
              <a:rPr lang="en-GB" sz="1800" i="1"/>
              <a:t>Subject authority</a:t>
            </a:r>
          </a:p>
        </p:txBody>
      </p:sp>
      <p:sp>
        <p:nvSpPr>
          <p:cNvPr id="30" name="Rectangle 16"/>
          <p:cNvSpPr>
            <a:spLocks noChangeArrowheads="1"/>
          </p:cNvSpPr>
          <p:nvPr/>
        </p:nvSpPr>
        <p:spPr bwMode="auto">
          <a:xfrm>
            <a:off x="261938" y="4899025"/>
            <a:ext cx="4738687" cy="412750"/>
          </a:xfrm>
          <a:prstGeom prst="rect">
            <a:avLst/>
          </a:prstGeom>
          <a:noFill/>
          <a:ln w="19050">
            <a:solidFill>
              <a:schemeClr val="tx1"/>
            </a:solidFill>
            <a:miter lim="800000"/>
            <a:headEnd/>
            <a:tailEnd/>
          </a:ln>
        </p:spPr>
        <p:txBody>
          <a:bodyPr wrap="none" anchor="ctr"/>
          <a:lstStyle/>
          <a:p>
            <a:endParaRPr lang="en-US"/>
          </a:p>
        </p:txBody>
      </p:sp>
      <p:sp>
        <p:nvSpPr>
          <p:cNvPr id="32" name="Text Box 4"/>
          <p:cNvSpPr txBox="1">
            <a:spLocks noChangeArrowheads="1"/>
          </p:cNvSpPr>
          <p:nvPr/>
        </p:nvSpPr>
        <p:spPr bwMode="auto">
          <a:xfrm>
            <a:off x="271463" y="4611688"/>
            <a:ext cx="474662" cy="276225"/>
          </a:xfrm>
          <a:prstGeom prst="rect">
            <a:avLst/>
          </a:prstGeom>
          <a:noFill/>
          <a:ln w="9525">
            <a:noFill/>
            <a:miter lim="800000"/>
            <a:headEnd/>
            <a:tailEnd/>
          </a:ln>
        </p:spPr>
        <p:txBody>
          <a:bodyPr wrap="none" lIns="0" tIns="0" rIns="0" bIns="0">
            <a:spAutoFit/>
          </a:bodyPr>
          <a:lstStyle/>
          <a:p>
            <a:r>
              <a:rPr lang="en-GB" sz="1800" i="1"/>
              <a:t>Item</a:t>
            </a:r>
          </a:p>
        </p:txBody>
      </p:sp>
      <p:sp>
        <p:nvSpPr>
          <p:cNvPr id="35" name="Rectangle 16"/>
          <p:cNvSpPr>
            <a:spLocks noChangeArrowheads="1"/>
          </p:cNvSpPr>
          <p:nvPr/>
        </p:nvSpPr>
        <p:spPr bwMode="auto">
          <a:xfrm>
            <a:off x="263525" y="3733800"/>
            <a:ext cx="4732338" cy="838200"/>
          </a:xfrm>
          <a:prstGeom prst="rect">
            <a:avLst/>
          </a:prstGeom>
          <a:noFill/>
          <a:ln w="19050">
            <a:solidFill>
              <a:schemeClr val="tx1"/>
            </a:solidFill>
            <a:miter lim="800000"/>
            <a:headEnd/>
            <a:tailEnd/>
          </a:ln>
        </p:spPr>
        <p:txBody>
          <a:bodyPr wrap="none" anchor="ctr"/>
          <a:lstStyle/>
          <a:p>
            <a:endParaRPr lang="en-US"/>
          </a:p>
        </p:txBody>
      </p:sp>
      <p:sp>
        <p:nvSpPr>
          <p:cNvPr id="36" name="Text Box 4"/>
          <p:cNvSpPr txBox="1">
            <a:spLocks noChangeArrowheads="1"/>
          </p:cNvSpPr>
          <p:nvPr/>
        </p:nvSpPr>
        <p:spPr bwMode="auto">
          <a:xfrm>
            <a:off x="250825" y="3435350"/>
            <a:ext cx="1487488" cy="277813"/>
          </a:xfrm>
          <a:prstGeom prst="rect">
            <a:avLst/>
          </a:prstGeom>
          <a:noFill/>
          <a:ln w="9525">
            <a:noFill/>
            <a:miter lim="800000"/>
            <a:headEnd/>
            <a:tailEnd/>
          </a:ln>
        </p:spPr>
        <p:txBody>
          <a:bodyPr lIns="0" tIns="0" rIns="0" bIns="0">
            <a:spAutoFit/>
          </a:bodyPr>
          <a:lstStyle/>
          <a:p>
            <a:r>
              <a:rPr lang="en-GB" sz="1800" i="1"/>
              <a:t>Manifestation</a:t>
            </a:r>
          </a:p>
        </p:txBody>
      </p:sp>
      <p:cxnSp>
        <p:nvCxnSpPr>
          <p:cNvPr id="48" name="Straight Arrow Connector 47"/>
          <p:cNvCxnSpPr>
            <a:cxnSpLocks noChangeShapeType="1"/>
            <a:stCxn id="35" idx="2"/>
            <a:endCxn id="30" idx="0"/>
          </p:cNvCxnSpPr>
          <p:nvPr/>
        </p:nvCxnSpPr>
        <p:spPr bwMode="auto">
          <a:xfrm rot="16200000" flipH="1">
            <a:off x="2466975" y="4735513"/>
            <a:ext cx="327025" cy="0"/>
          </a:xfrm>
          <a:prstGeom prst="straightConnector1">
            <a:avLst/>
          </a:prstGeom>
          <a:noFill/>
          <a:ln w="25400" algn="ctr">
            <a:solidFill>
              <a:schemeClr val="tx1"/>
            </a:solidFill>
            <a:round/>
            <a:headEnd type="triangle" w="med" len="med"/>
            <a:tailEnd type="triangle" w="med" len="med"/>
          </a:ln>
        </p:spPr>
      </p:cxnSp>
      <p:sp>
        <p:nvSpPr>
          <p:cNvPr id="64" name="Rectangle 16"/>
          <p:cNvSpPr>
            <a:spLocks noChangeArrowheads="1"/>
          </p:cNvSpPr>
          <p:nvPr/>
        </p:nvSpPr>
        <p:spPr bwMode="auto">
          <a:xfrm>
            <a:off x="271463" y="3005138"/>
            <a:ext cx="4714875" cy="412750"/>
          </a:xfrm>
          <a:prstGeom prst="rect">
            <a:avLst/>
          </a:prstGeom>
          <a:noFill/>
          <a:ln w="19050">
            <a:solidFill>
              <a:schemeClr val="tx1"/>
            </a:solidFill>
            <a:miter lim="800000"/>
            <a:headEnd/>
            <a:tailEnd/>
          </a:ln>
        </p:spPr>
        <p:txBody>
          <a:bodyPr wrap="none" anchor="ctr"/>
          <a:lstStyle/>
          <a:p>
            <a:endParaRPr lang="en-US"/>
          </a:p>
        </p:txBody>
      </p:sp>
      <p:sp>
        <p:nvSpPr>
          <p:cNvPr id="65" name="Text Box 4"/>
          <p:cNvSpPr txBox="1">
            <a:spLocks noChangeArrowheads="1"/>
          </p:cNvSpPr>
          <p:nvPr/>
        </p:nvSpPr>
        <p:spPr bwMode="auto">
          <a:xfrm>
            <a:off x="282575" y="2717800"/>
            <a:ext cx="1244600" cy="276225"/>
          </a:xfrm>
          <a:prstGeom prst="rect">
            <a:avLst/>
          </a:prstGeom>
          <a:noFill/>
          <a:ln w="9525">
            <a:noFill/>
            <a:miter lim="800000"/>
            <a:headEnd/>
            <a:tailEnd/>
          </a:ln>
        </p:spPr>
        <p:txBody>
          <a:bodyPr wrap="none" lIns="0" tIns="0" rIns="0" bIns="0">
            <a:spAutoFit/>
          </a:bodyPr>
          <a:lstStyle/>
          <a:p>
            <a:r>
              <a:rPr lang="en-GB" sz="1800" i="1"/>
              <a:t>Expression</a:t>
            </a:r>
          </a:p>
        </p:txBody>
      </p:sp>
      <p:sp>
        <p:nvSpPr>
          <p:cNvPr id="66" name="Rectangle 16"/>
          <p:cNvSpPr>
            <a:spLocks noChangeArrowheads="1"/>
          </p:cNvSpPr>
          <p:nvPr/>
        </p:nvSpPr>
        <p:spPr bwMode="auto">
          <a:xfrm>
            <a:off x="274638" y="1839913"/>
            <a:ext cx="4714875" cy="838200"/>
          </a:xfrm>
          <a:prstGeom prst="rect">
            <a:avLst/>
          </a:prstGeom>
          <a:noFill/>
          <a:ln w="19050">
            <a:solidFill>
              <a:schemeClr val="tx1"/>
            </a:solidFill>
            <a:miter lim="800000"/>
            <a:headEnd/>
            <a:tailEnd/>
          </a:ln>
        </p:spPr>
        <p:txBody>
          <a:bodyPr wrap="none" anchor="ctr"/>
          <a:lstStyle/>
          <a:p>
            <a:endParaRPr lang="en-US"/>
          </a:p>
        </p:txBody>
      </p:sp>
      <p:sp>
        <p:nvSpPr>
          <p:cNvPr id="67" name="Text Box 4"/>
          <p:cNvSpPr txBox="1">
            <a:spLocks noChangeArrowheads="1"/>
          </p:cNvSpPr>
          <p:nvPr/>
        </p:nvSpPr>
        <p:spPr bwMode="auto">
          <a:xfrm>
            <a:off x="261938" y="1541463"/>
            <a:ext cx="1487487" cy="277812"/>
          </a:xfrm>
          <a:prstGeom prst="rect">
            <a:avLst/>
          </a:prstGeom>
          <a:noFill/>
          <a:ln w="9525">
            <a:noFill/>
            <a:miter lim="800000"/>
            <a:headEnd/>
            <a:tailEnd/>
          </a:ln>
        </p:spPr>
        <p:txBody>
          <a:bodyPr lIns="0" tIns="0" rIns="0" bIns="0">
            <a:spAutoFit/>
          </a:bodyPr>
          <a:lstStyle/>
          <a:p>
            <a:r>
              <a:rPr lang="en-GB" sz="1800" i="1"/>
              <a:t>Work</a:t>
            </a:r>
          </a:p>
        </p:txBody>
      </p:sp>
      <p:cxnSp>
        <p:nvCxnSpPr>
          <p:cNvPr id="68" name="Straight Arrow Connector 67"/>
          <p:cNvCxnSpPr>
            <a:cxnSpLocks noChangeShapeType="1"/>
            <a:stCxn id="66" idx="2"/>
            <a:endCxn id="64" idx="0"/>
          </p:cNvCxnSpPr>
          <p:nvPr/>
        </p:nvCxnSpPr>
        <p:spPr bwMode="auto">
          <a:xfrm rot="5400000">
            <a:off x="2466975" y="2840038"/>
            <a:ext cx="327025" cy="3175"/>
          </a:xfrm>
          <a:prstGeom prst="straightConnector1">
            <a:avLst/>
          </a:prstGeom>
          <a:noFill/>
          <a:ln w="25400" algn="ctr">
            <a:solidFill>
              <a:schemeClr val="tx1"/>
            </a:solidFill>
            <a:round/>
            <a:headEnd type="triangle" w="med" len="med"/>
            <a:tailEnd type="triangle" w="med" len="med"/>
          </a:ln>
        </p:spPr>
      </p:cxnSp>
      <p:cxnSp>
        <p:nvCxnSpPr>
          <p:cNvPr id="69" name="Straight Arrow Connector 68"/>
          <p:cNvCxnSpPr>
            <a:cxnSpLocks noChangeShapeType="1"/>
            <a:stCxn id="64" idx="2"/>
          </p:cNvCxnSpPr>
          <p:nvPr/>
        </p:nvCxnSpPr>
        <p:spPr bwMode="auto">
          <a:xfrm rot="16200000" flipH="1">
            <a:off x="2465387" y="3581401"/>
            <a:ext cx="327025" cy="0"/>
          </a:xfrm>
          <a:prstGeom prst="straightConnector1">
            <a:avLst/>
          </a:prstGeom>
          <a:noFill/>
          <a:ln w="25400" algn="ctr">
            <a:solidFill>
              <a:schemeClr val="tx1"/>
            </a:solidFill>
            <a:round/>
            <a:headEnd type="triangle" w="med" len="med"/>
            <a:tailEnd type="triangle" w="med" len="med"/>
          </a:ln>
        </p:spPr>
      </p:cxnSp>
      <p:sp>
        <p:nvSpPr>
          <p:cNvPr id="49" name="Text Box 8"/>
          <p:cNvSpPr txBox="1">
            <a:spLocks noChangeArrowheads="1"/>
          </p:cNvSpPr>
          <p:nvPr/>
        </p:nvSpPr>
        <p:spPr bwMode="auto">
          <a:xfrm>
            <a:off x="469900" y="4959350"/>
            <a:ext cx="1384300" cy="276225"/>
          </a:xfrm>
          <a:prstGeom prst="rect">
            <a:avLst/>
          </a:prstGeom>
          <a:noFill/>
          <a:ln w="9525">
            <a:noFill/>
            <a:miter lim="800000"/>
            <a:headEnd/>
            <a:tailEnd/>
          </a:ln>
        </p:spPr>
        <p:txBody>
          <a:bodyPr wrap="none" lIns="0" tIns="0" rIns="0" bIns="0">
            <a:spAutoFit/>
          </a:bodyPr>
          <a:lstStyle/>
          <a:p>
            <a:r>
              <a:rPr lang="en-GB" sz="1800"/>
              <a:t>Provenance:</a:t>
            </a:r>
          </a:p>
        </p:txBody>
      </p:sp>
      <p:sp>
        <p:nvSpPr>
          <p:cNvPr id="50" name="Text Box 15"/>
          <p:cNvSpPr txBox="1">
            <a:spLocks noChangeArrowheads="1"/>
          </p:cNvSpPr>
          <p:nvPr/>
        </p:nvSpPr>
        <p:spPr bwMode="auto">
          <a:xfrm>
            <a:off x="2143125" y="4960938"/>
            <a:ext cx="2260600" cy="274637"/>
          </a:xfrm>
          <a:prstGeom prst="rect">
            <a:avLst/>
          </a:prstGeom>
          <a:noFill/>
          <a:ln w="9525">
            <a:noFill/>
            <a:miter lim="800000"/>
            <a:headEnd/>
            <a:tailEnd/>
          </a:ln>
        </p:spPr>
        <p:txBody>
          <a:bodyPr wrap="none" lIns="0" tIns="0" rIns="0" bIns="0">
            <a:spAutoFit/>
          </a:bodyPr>
          <a:lstStyle/>
          <a:p>
            <a:r>
              <a:rPr lang="en-GB" sz="1800">
                <a:solidFill>
                  <a:srgbClr val="000000"/>
                </a:solidFill>
              </a:rPr>
              <a:t>Donated by the author</a:t>
            </a:r>
          </a:p>
        </p:txBody>
      </p:sp>
      <p:sp>
        <p:nvSpPr>
          <p:cNvPr id="51" name="Text Box 9"/>
          <p:cNvSpPr txBox="1">
            <a:spLocks noChangeArrowheads="1"/>
          </p:cNvSpPr>
          <p:nvPr/>
        </p:nvSpPr>
        <p:spPr bwMode="auto">
          <a:xfrm>
            <a:off x="469900" y="2278063"/>
            <a:ext cx="911225" cy="276225"/>
          </a:xfrm>
          <a:prstGeom prst="rect">
            <a:avLst/>
          </a:prstGeom>
          <a:noFill/>
          <a:ln w="9525">
            <a:noFill/>
            <a:miter lim="800000"/>
            <a:headEnd/>
            <a:tailEnd/>
          </a:ln>
        </p:spPr>
        <p:txBody>
          <a:bodyPr wrap="none" lIns="0" tIns="0" rIns="0" bIns="0">
            <a:spAutoFit/>
          </a:bodyPr>
          <a:lstStyle/>
          <a:p>
            <a:r>
              <a:rPr lang="en-GB" sz="1800"/>
              <a:t>Subject:</a:t>
            </a:r>
          </a:p>
        </p:txBody>
      </p:sp>
      <p:sp>
        <p:nvSpPr>
          <p:cNvPr id="53" name="Text Box 4"/>
          <p:cNvSpPr txBox="1">
            <a:spLocks noChangeArrowheads="1"/>
          </p:cNvSpPr>
          <p:nvPr/>
        </p:nvSpPr>
        <p:spPr bwMode="auto">
          <a:xfrm>
            <a:off x="469900" y="1946275"/>
            <a:ext cx="833438" cy="276225"/>
          </a:xfrm>
          <a:prstGeom prst="rect">
            <a:avLst/>
          </a:prstGeom>
          <a:noFill/>
          <a:ln w="9525">
            <a:noFill/>
            <a:miter lim="800000"/>
            <a:headEnd/>
            <a:tailEnd/>
          </a:ln>
        </p:spPr>
        <p:txBody>
          <a:bodyPr wrap="none" lIns="0" tIns="0" rIns="0" bIns="0">
            <a:spAutoFit/>
          </a:bodyPr>
          <a:lstStyle/>
          <a:p>
            <a:r>
              <a:rPr lang="en-GB" sz="1800"/>
              <a:t>Author:</a:t>
            </a:r>
          </a:p>
        </p:txBody>
      </p:sp>
      <p:sp>
        <p:nvSpPr>
          <p:cNvPr id="55" name="Text Box 5"/>
          <p:cNvSpPr txBox="1">
            <a:spLocks noChangeArrowheads="1"/>
          </p:cNvSpPr>
          <p:nvPr/>
        </p:nvSpPr>
        <p:spPr bwMode="auto">
          <a:xfrm>
            <a:off x="469900" y="3832225"/>
            <a:ext cx="547688" cy="276225"/>
          </a:xfrm>
          <a:prstGeom prst="rect">
            <a:avLst/>
          </a:prstGeom>
          <a:noFill/>
          <a:ln w="9525">
            <a:noFill/>
            <a:miter lim="800000"/>
            <a:headEnd/>
            <a:tailEnd/>
          </a:ln>
        </p:spPr>
        <p:txBody>
          <a:bodyPr wrap="none" lIns="0" tIns="0" rIns="0" bIns="0">
            <a:spAutoFit/>
          </a:bodyPr>
          <a:lstStyle/>
          <a:p>
            <a:r>
              <a:rPr lang="en-GB" sz="1800"/>
              <a:t>Title:</a:t>
            </a:r>
          </a:p>
        </p:txBody>
      </p:sp>
      <p:sp>
        <p:nvSpPr>
          <p:cNvPr id="56" name="Text Box 11"/>
          <p:cNvSpPr txBox="1">
            <a:spLocks noChangeArrowheads="1"/>
          </p:cNvSpPr>
          <p:nvPr/>
        </p:nvSpPr>
        <p:spPr bwMode="auto">
          <a:xfrm>
            <a:off x="2143125" y="3833813"/>
            <a:ext cx="2489200" cy="274637"/>
          </a:xfrm>
          <a:prstGeom prst="rect">
            <a:avLst/>
          </a:prstGeom>
          <a:noFill/>
          <a:ln w="9525">
            <a:noFill/>
            <a:miter lim="800000"/>
            <a:headEnd/>
            <a:tailEnd/>
          </a:ln>
        </p:spPr>
        <p:txBody>
          <a:bodyPr wrap="none" lIns="0" tIns="0" rIns="0" bIns="0">
            <a:spAutoFit/>
          </a:bodyPr>
          <a:lstStyle/>
          <a:p>
            <a:r>
              <a:rPr lang="en-GB" sz="1800">
                <a:solidFill>
                  <a:srgbClr val="000000"/>
                </a:solidFill>
              </a:rPr>
              <a:t>Cataloguing has a future</a:t>
            </a:r>
          </a:p>
        </p:txBody>
      </p:sp>
      <p:sp>
        <p:nvSpPr>
          <p:cNvPr id="57" name="Text Box 6"/>
          <p:cNvSpPr txBox="1">
            <a:spLocks noChangeArrowheads="1"/>
          </p:cNvSpPr>
          <p:nvPr/>
        </p:nvSpPr>
        <p:spPr bwMode="auto">
          <a:xfrm>
            <a:off x="469900" y="3041650"/>
            <a:ext cx="1487488" cy="276225"/>
          </a:xfrm>
          <a:prstGeom prst="rect">
            <a:avLst/>
          </a:prstGeom>
          <a:noFill/>
          <a:ln w="9525">
            <a:noFill/>
            <a:miter lim="800000"/>
            <a:headEnd/>
            <a:tailEnd/>
          </a:ln>
        </p:spPr>
        <p:txBody>
          <a:bodyPr wrap="none" lIns="0" tIns="0" rIns="0" bIns="0">
            <a:spAutoFit/>
          </a:bodyPr>
          <a:lstStyle/>
          <a:p>
            <a:r>
              <a:rPr lang="en-GB" sz="1800"/>
              <a:t>Content type:</a:t>
            </a:r>
          </a:p>
        </p:txBody>
      </p:sp>
      <p:sp>
        <p:nvSpPr>
          <p:cNvPr id="58" name="Text Box 12"/>
          <p:cNvSpPr txBox="1">
            <a:spLocks noChangeArrowheads="1"/>
          </p:cNvSpPr>
          <p:nvPr/>
        </p:nvSpPr>
        <p:spPr bwMode="auto">
          <a:xfrm>
            <a:off x="2143125" y="3044825"/>
            <a:ext cx="1333500" cy="274638"/>
          </a:xfrm>
          <a:prstGeom prst="rect">
            <a:avLst/>
          </a:prstGeom>
          <a:noFill/>
          <a:ln w="9525">
            <a:noFill/>
            <a:miter lim="800000"/>
            <a:headEnd/>
            <a:tailEnd/>
          </a:ln>
        </p:spPr>
        <p:txBody>
          <a:bodyPr wrap="none" lIns="0" tIns="0" rIns="0" bIns="0">
            <a:spAutoFit/>
          </a:bodyPr>
          <a:lstStyle/>
          <a:p>
            <a:r>
              <a:rPr lang="en-GB" sz="1800">
                <a:solidFill>
                  <a:srgbClr val="000000"/>
                </a:solidFill>
              </a:rPr>
              <a:t>Spoken word</a:t>
            </a:r>
          </a:p>
        </p:txBody>
      </p:sp>
      <p:sp>
        <p:nvSpPr>
          <p:cNvPr id="59" name="Text Box 13"/>
          <p:cNvSpPr txBox="1">
            <a:spLocks noChangeArrowheads="1"/>
          </p:cNvSpPr>
          <p:nvPr/>
        </p:nvSpPr>
        <p:spPr bwMode="auto">
          <a:xfrm>
            <a:off x="2143125" y="4179888"/>
            <a:ext cx="1054100" cy="274637"/>
          </a:xfrm>
          <a:prstGeom prst="rect">
            <a:avLst/>
          </a:prstGeom>
          <a:noFill/>
          <a:ln w="9525">
            <a:noFill/>
            <a:miter lim="800000"/>
            <a:headEnd/>
            <a:tailEnd/>
          </a:ln>
        </p:spPr>
        <p:txBody>
          <a:bodyPr wrap="none" lIns="0" tIns="0" rIns="0" bIns="0">
            <a:spAutoFit/>
          </a:bodyPr>
          <a:lstStyle/>
          <a:p>
            <a:r>
              <a:rPr lang="en-GB" sz="1800">
                <a:solidFill>
                  <a:srgbClr val="000000"/>
                </a:solidFill>
              </a:rPr>
              <a:t>Audio disc</a:t>
            </a:r>
          </a:p>
        </p:txBody>
      </p:sp>
      <p:sp>
        <p:nvSpPr>
          <p:cNvPr id="70" name="Text Box 9"/>
          <p:cNvSpPr txBox="1">
            <a:spLocks noChangeArrowheads="1"/>
          </p:cNvSpPr>
          <p:nvPr/>
        </p:nvSpPr>
        <p:spPr bwMode="auto">
          <a:xfrm>
            <a:off x="469900" y="4178300"/>
            <a:ext cx="1371600" cy="277813"/>
          </a:xfrm>
          <a:prstGeom prst="rect">
            <a:avLst/>
          </a:prstGeom>
          <a:noFill/>
          <a:ln w="9525">
            <a:noFill/>
            <a:miter lim="800000"/>
            <a:headEnd/>
            <a:tailEnd/>
          </a:ln>
        </p:spPr>
        <p:txBody>
          <a:bodyPr wrap="none" lIns="0" tIns="0" rIns="0" bIns="0">
            <a:spAutoFit/>
          </a:bodyPr>
          <a:lstStyle/>
          <a:p>
            <a:r>
              <a:rPr lang="en-GB" sz="1800"/>
              <a:t>Carrier type:</a:t>
            </a:r>
          </a:p>
        </p:txBody>
      </p:sp>
      <p:cxnSp>
        <p:nvCxnSpPr>
          <p:cNvPr id="72" name="Elbow Connector 71"/>
          <p:cNvCxnSpPr>
            <a:cxnSpLocks noChangeShapeType="1"/>
            <a:endCxn id="23" idx="1"/>
          </p:cNvCxnSpPr>
          <p:nvPr/>
        </p:nvCxnSpPr>
        <p:spPr bwMode="auto">
          <a:xfrm flipV="1">
            <a:off x="4986338" y="1701800"/>
            <a:ext cx="1033462" cy="366713"/>
          </a:xfrm>
          <a:prstGeom prst="bentConnector3">
            <a:avLst>
              <a:gd name="adj1" fmla="val 50000"/>
            </a:avLst>
          </a:prstGeom>
          <a:noFill/>
          <a:ln w="25400" algn="ctr">
            <a:solidFill>
              <a:schemeClr val="tx1"/>
            </a:solidFill>
            <a:round/>
            <a:headEnd type="triangle" w="med" len="med"/>
            <a:tailEnd type="triangle" w="med" len="med"/>
          </a:ln>
        </p:spPr>
      </p:cxnSp>
      <p:cxnSp>
        <p:nvCxnSpPr>
          <p:cNvPr id="74" name="Elbow Connector 73"/>
          <p:cNvCxnSpPr>
            <a:cxnSpLocks noChangeShapeType="1"/>
            <a:endCxn id="28" idx="1"/>
          </p:cNvCxnSpPr>
          <p:nvPr/>
        </p:nvCxnSpPr>
        <p:spPr bwMode="auto">
          <a:xfrm>
            <a:off x="4986338" y="2427288"/>
            <a:ext cx="1066800" cy="217487"/>
          </a:xfrm>
          <a:prstGeom prst="bentConnector3">
            <a:avLst>
              <a:gd name="adj1" fmla="val 50000"/>
            </a:avLst>
          </a:prstGeom>
          <a:noFill/>
          <a:ln w="25400" algn="ctr">
            <a:solidFill>
              <a:schemeClr val="tx1"/>
            </a:solidFill>
            <a:round/>
            <a:headEnd type="triangle" w="med" len="med"/>
            <a:tailEnd type="triangle" w="med" len="med"/>
          </a:ln>
        </p:spPr>
      </p:cxnSp>
      <p:sp>
        <p:nvSpPr>
          <p:cNvPr id="77" name="Rectangle 16"/>
          <p:cNvSpPr>
            <a:spLocks noChangeArrowheads="1"/>
          </p:cNvSpPr>
          <p:nvPr/>
        </p:nvSpPr>
        <p:spPr bwMode="auto">
          <a:xfrm>
            <a:off x="6030913" y="3760788"/>
            <a:ext cx="2841625" cy="506412"/>
          </a:xfrm>
          <a:prstGeom prst="rect">
            <a:avLst/>
          </a:prstGeom>
          <a:noFill/>
          <a:ln w="19050">
            <a:solidFill>
              <a:schemeClr val="tx1"/>
            </a:solidFill>
            <a:miter lim="800000"/>
            <a:headEnd/>
            <a:tailEnd/>
          </a:ln>
        </p:spPr>
        <p:txBody>
          <a:bodyPr wrap="none" anchor="ctr"/>
          <a:lstStyle/>
          <a:p>
            <a:endParaRPr lang="en-US"/>
          </a:p>
        </p:txBody>
      </p:sp>
      <p:sp>
        <p:nvSpPr>
          <p:cNvPr id="78" name="Text Box 4"/>
          <p:cNvSpPr txBox="1">
            <a:spLocks noChangeArrowheads="1"/>
          </p:cNvSpPr>
          <p:nvPr/>
        </p:nvSpPr>
        <p:spPr bwMode="auto">
          <a:xfrm>
            <a:off x="6173788" y="3914775"/>
            <a:ext cx="623887" cy="276225"/>
          </a:xfrm>
          <a:prstGeom prst="rect">
            <a:avLst/>
          </a:prstGeom>
          <a:noFill/>
          <a:ln w="9525">
            <a:noFill/>
            <a:miter lim="800000"/>
            <a:headEnd/>
            <a:tailEnd/>
          </a:ln>
        </p:spPr>
        <p:txBody>
          <a:bodyPr wrap="none" lIns="0" tIns="0" rIns="0" bIns="0">
            <a:spAutoFit/>
          </a:bodyPr>
          <a:lstStyle/>
          <a:p>
            <a:r>
              <a:rPr lang="en-GB" sz="1800"/>
              <a:t>Term:</a:t>
            </a:r>
          </a:p>
        </p:txBody>
      </p:sp>
      <p:sp>
        <p:nvSpPr>
          <p:cNvPr id="79" name="Text Box 4"/>
          <p:cNvSpPr txBox="1">
            <a:spLocks noChangeArrowheads="1"/>
          </p:cNvSpPr>
          <p:nvPr/>
        </p:nvSpPr>
        <p:spPr bwMode="auto">
          <a:xfrm>
            <a:off x="6030913" y="3452813"/>
            <a:ext cx="1927225" cy="276225"/>
          </a:xfrm>
          <a:prstGeom prst="rect">
            <a:avLst/>
          </a:prstGeom>
          <a:noFill/>
          <a:ln w="9525">
            <a:noFill/>
            <a:miter lim="800000"/>
            <a:headEnd/>
            <a:tailEnd/>
          </a:ln>
        </p:spPr>
        <p:txBody>
          <a:bodyPr wrap="none" lIns="0" tIns="0" rIns="0" bIns="0">
            <a:spAutoFit/>
          </a:bodyPr>
          <a:lstStyle/>
          <a:p>
            <a:r>
              <a:rPr lang="en-GB" sz="1800" i="1"/>
              <a:t>RDA content type</a:t>
            </a:r>
          </a:p>
        </p:txBody>
      </p:sp>
      <p:sp>
        <p:nvSpPr>
          <p:cNvPr id="81" name="Rectangle 16"/>
          <p:cNvSpPr>
            <a:spLocks noChangeArrowheads="1"/>
          </p:cNvSpPr>
          <p:nvPr/>
        </p:nvSpPr>
        <p:spPr bwMode="auto">
          <a:xfrm>
            <a:off x="6030913" y="4718050"/>
            <a:ext cx="2841625" cy="506413"/>
          </a:xfrm>
          <a:prstGeom prst="rect">
            <a:avLst/>
          </a:prstGeom>
          <a:noFill/>
          <a:ln w="19050">
            <a:solidFill>
              <a:schemeClr val="tx1"/>
            </a:solidFill>
            <a:miter lim="800000"/>
            <a:headEnd/>
            <a:tailEnd/>
          </a:ln>
        </p:spPr>
        <p:txBody>
          <a:bodyPr wrap="none" anchor="ctr"/>
          <a:lstStyle/>
          <a:p>
            <a:endParaRPr lang="en-US"/>
          </a:p>
        </p:txBody>
      </p:sp>
      <p:sp>
        <p:nvSpPr>
          <p:cNvPr id="83" name="Text Box 4"/>
          <p:cNvSpPr txBox="1">
            <a:spLocks noChangeArrowheads="1"/>
          </p:cNvSpPr>
          <p:nvPr/>
        </p:nvSpPr>
        <p:spPr bwMode="auto">
          <a:xfrm>
            <a:off x="6173788" y="4872038"/>
            <a:ext cx="623887" cy="277812"/>
          </a:xfrm>
          <a:prstGeom prst="rect">
            <a:avLst/>
          </a:prstGeom>
          <a:noFill/>
          <a:ln w="9525">
            <a:noFill/>
            <a:miter lim="800000"/>
            <a:headEnd/>
            <a:tailEnd/>
          </a:ln>
        </p:spPr>
        <p:txBody>
          <a:bodyPr wrap="none" lIns="0" tIns="0" rIns="0" bIns="0">
            <a:spAutoFit/>
          </a:bodyPr>
          <a:lstStyle/>
          <a:p>
            <a:r>
              <a:rPr lang="en-GB" sz="1800"/>
              <a:t>Term:</a:t>
            </a:r>
          </a:p>
        </p:txBody>
      </p:sp>
      <p:sp>
        <p:nvSpPr>
          <p:cNvPr id="84" name="Text Box 4"/>
          <p:cNvSpPr txBox="1">
            <a:spLocks noChangeArrowheads="1"/>
          </p:cNvSpPr>
          <p:nvPr/>
        </p:nvSpPr>
        <p:spPr bwMode="auto">
          <a:xfrm>
            <a:off x="6030913" y="4410075"/>
            <a:ext cx="1812925" cy="277813"/>
          </a:xfrm>
          <a:prstGeom prst="rect">
            <a:avLst/>
          </a:prstGeom>
          <a:noFill/>
          <a:ln w="9525">
            <a:noFill/>
            <a:miter lim="800000"/>
            <a:headEnd/>
            <a:tailEnd/>
          </a:ln>
        </p:spPr>
        <p:txBody>
          <a:bodyPr wrap="none" lIns="0" tIns="0" rIns="0" bIns="0">
            <a:spAutoFit/>
          </a:bodyPr>
          <a:lstStyle/>
          <a:p>
            <a:r>
              <a:rPr lang="en-GB" sz="1800" i="1"/>
              <a:t>RDA carrier type</a:t>
            </a:r>
          </a:p>
        </p:txBody>
      </p:sp>
      <p:cxnSp>
        <p:nvCxnSpPr>
          <p:cNvPr id="85" name="Elbow Connector 84"/>
          <p:cNvCxnSpPr>
            <a:cxnSpLocks noChangeShapeType="1"/>
            <a:endCxn id="79" idx="1"/>
          </p:cNvCxnSpPr>
          <p:nvPr/>
        </p:nvCxnSpPr>
        <p:spPr bwMode="auto">
          <a:xfrm>
            <a:off x="4986338" y="3222625"/>
            <a:ext cx="1044575" cy="368300"/>
          </a:xfrm>
          <a:prstGeom prst="bentConnector3">
            <a:avLst>
              <a:gd name="adj1" fmla="val 50000"/>
            </a:avLst>
          </a:prstGeom>
          <a:noFill/>
          <a:ln w="25400" algn="ctr">
            <a:solidFill>
              <a:schemeClr val="tx1"/>
            </a:solidFill>
            <a:round/>
            <a:headEnd type="triangle" w="med" len="med"/>
            <a:tailEnd type="triangle" w="med" len="med"/>
          </a:ln>
        </p:spPr>
      </p:cxnSp>
      <p:cxnSp>
        <p:nvCxnSpPr>
          <p:cNvPr id="87" name="Elbow Connector 86"/>
          <p:cNvCxnSpPr>
            <a:cxnSpLocks noChangeShapeType="1"/>
            <a:endCxn id="84" idx="1"/>
          </p:cNvCxnSpPr>
          <p:nvPr/>
        </p:nvCxnSpPr>
        <p:spPr bwMode="auto">
          <a:xfrm>
            <a:off x="5006975" y="4321175"/>
            <a:ext cx="1023938" cy="228600"/>
          </a:xfrm>
          <a:prstGeom prst="bentConnector3">
            <a:avLst>
              <a:gd name="adj1" fmla="val 50000"/>
            </a:avLst>
          </a:prstGeom>
          <a:noFill/>
          <a:ln w="25400" algn="ctr">
            <a:solidFill>
              <a:schemeClr val="tx1"/>
            </a:solidFill>
            <a:round/>
            <a:headEnd type="triangle" w="med" len="med"/>
            <a:tailEnd type="triangle" w="med" len="med"/>
          </a:ln>
        </p:spPr>
      </p:cxnSp>
      <p:sp>
        <p:nvSpPr>
          <p:cNvPr id="89" name="Text Box 8"/>
          <p:cNvSpPr txBox="1">
            <a:spLocks noChangeArrowheads="1"/>
          </p:cNvSpPr>
          <p:nvPr/>
        </p:nvSpPr>
        <p:spPr bwMode="auto">
          <a:xfrm>
            <a:off x="469900" y="4959350"/>
            <a:ext cx="654050" cy="276225"/>
          </a:xfrm>
          <a:prstGeom prst="rect">
            <a:avLst/>
          </a:prstGeom>
          <a:noFill/>
          <a:ln w="9525">
            <a:noFill/>
            <a:miter lim="800000"/>
            <a:headEnd/>
            <a:tailEnd/>
          </a:ln>
        </p:spPr>
        <p:txBody>
          <a:bodyPr wrap="none" lIns="0" tIns="0" rIns="0" bIns="0">
            <a:spAutoFit/>
          </a:bodyPr>
          <a:lstStyle/>
          <a:p>
            <a:r>
              <a:rPr lang="en-GB" sz="1800">
                <a:solidFill>
                  <a:srgbClr val="008000"/>
                </a:solidFill>
              </a:rPr>
              <a:t>Donor:</a:t>
            </a:r>
          </a:p>
        </p:txBody>
      </p:sp>
      <p:cxnSp>
        <p:nvCxnSpPr>
          <p:cNvPr id="92" name="Straight Connector 91"/>
          <p:cNvCxnSpPr>
            <a:cxnSpLocks noChangeShapeType="1"/>
          </p:cNvCxnSpPr>
          <p:nvPr/>
        </p:nvCxnSpPr>
        <p:spPr bwMode="auto">
          <a:xfrm>
            <a:off x="5280025" y="1698625"/>
            <a:ext cx="717550" cy="3175"/>
          </a:xfrm>
          <a:prstGeom prst="line">
            <a:avLst/>
          </a:prstGeom>
          <a:noFill/>
          <a:ln w="25400" algn="ctr">
            <a:solidFill>
              <a:schemeClr val="tx1"/>
            </a:solidFill>
            <a:round/>
            <a:headEnd/>
            <a:tailEnd type="triangle" w="med" len="med"/>
          </a:ln>
        </p:spPr>
      </p:cxnSp>
      <p:cxnSp>
        <p:nvCxnSpPr>
          <p:cNvPr id="94" name="Straight Connector 93"/>
          <p:cNvCxnSpPr>
            <a:cxnSpLocks noChangeShapeType="1"/>
          </p:cNvCxnSpPr>
          <p:nvPr/>
        </p:nvCxnSpPr>
        <p:spPr bwMode="auto">
          <a:xfrm rot="16200000" flipH="1">
            <a:off x="3586957" y="3391694"/>
            <a:ext cx="3429000" cy="20637"/>
          </a:xfrm>
          <a:prstGeom prst="line">
            <a:avLst/>
          </a:prstGeom>
          <a:noFill/>
          <a:ln w="25400" algn="ctr">
            <a:solidFill>
              <a:schemeClr val="tx1"/>
            </a:solidFill>
            <a:round/>
            <a:headEnd/>
            <a:tailEnd/>
          </a:ln>
        </p:spPr>
      </p:cxnSp>
      <p:cxnSp>
        <p:nvCxnSpPr>
          <p:cNvPr id="95" name="Straight Connector 94"/>
          <p:cNvCxnSpPr>
            <a:cxnSpLocks noChangeShapeType="1"/>
          </p:cNvCxnSpPr>
          <p:nvPr/>
        </p:nvCxnSpPr>
        <p:spPr bwMode="auto">
          <a:xfrm>
            <a:off x="4975225" y="5105400"/>
            <a:ext cx="325438" cy="0"/>
          </a:xfrm>
          <a:prstGeom prst="line">
            <a:avLst/>
          </a:prstGeom>
          <a:noFill/>
          <a:ln w="25400" algn="ctr">
            <a:solidFill>
              <a:schemeClr val="tx1"/>
            </a:solidFill>
            <a:round/>
            <a:headEnd type="triangle" w="med" len="med"/>
            <a:tailEnd/>
          </a:ln>
        </p:spPr>
      </p:cxnSp>
      <p:sp>
        <p:nvSpPr>
          <p:cNvPr id="98" name="Rectangle 16"/>
          <p:cNvSpPr>
            <a:spLocks noChangeArrowheads="1"/>
          </p:cNvSpPr>
          <p:nvPr/>
        </p:nvSpPr>
        <p:spPr bwMode="auto">
          <a:xfrm>
            <a:off x="849313" y="5807075"/>
            <a:ext cx="4005262" cy="506413"/>
          </a:xfrm>
          <a:prstGeom prst="rect">
            <a:avLst/>
          </a:prstGeom>
          <a:noFill/>
          <a:ln w="19050">
            <a:solidFill>
              <a:srgbClr val="CC3399"/>
            </a:solidFill>
            <a:miter lim="800000"/>
            <a:headEnd/>
            <a:tailEnd/>
          </a:ln>
        </p:spPr>
        <p:txBody>
          <a:bodyPr wrap="none" anchor="ctr"/>
          <a:lstStyle/>
          <a:p>
            <a:endParaRPr lang="en-US"/>
          </a:p>
        </p:txBody>
      </p:sp>
      <p:sp>
        <p:nvSpPr>
          <p:cNvPr id="99" name="Text Box 4"/>
          <p:cNvSpPr txBox="1">
            <a:spLocks noChangeArrowheads="1"/>
          </p:cNvSpPr>
          <p:nvPr/>
        </p:nvSpPr>
        <p:spPr bwMode="auto">
          <a:xfrm>
            <a:off x="992188" y="5961063"/>
            <a:ext cx="547687" cy="276225"/>
          </a:xfrm>
          <a:prstGeom prst="rect">
            <a:avLst/>
          </a:prstGeom>
          <a:noFill/>
          <a:ln w="9525">
            <a:noFill/>
            <a:miter lim="800000"/>
            <a:headEnd/>
            <a:tailEnd/>
          </a:ln>
        </p:spPr>
        <p:txBody>
          <a:bodyPr wrap="none" lIns="0" tIns="0" rIns="0" bIns="0">
            <a:spAutoFit/>
          </a:bodyPr>
          <a:lstStyle/>
          <a:p>
            <a:r>
              <a:rPr lang="en-GB" sz="1800">
                <a:solidFill>
                  <a:srgbClr val="CC3399"/>
                </a:solidFill>
              </a:rPr>
              <a:t>Title:</a:t>
            </a:r>
          </a:p>
        </p:txBody>
      </p:sp>
      <p:sp>
        <p:nvSpPr>
          <p:cNvPr id="100" name="Text Box 4"/>
          <p:cNvSpPr txBox="1">
            <a:spLocks noChangeArrowheads="1"/>
          </p:cNvSpPr>
          <p:nvPr/>
        </p:nvSpPr>
        <p:spPr bwMode="auto">
          <a:xfrm>
            <a:off x="849313" y="5510213"/>
            <a:ext cx="2012950" cy="276225"/>
          </a:xfrm>
          <a:prstGeom prst="rect">
            <a:avLst/>
          </a:prstGeom>
          <a:noFill/>
          <a:ln w="9525">
            <a:noFill/>
            <a:miter lim="800000"/>
            <a:headEnd/>
            <a:tailEnd/>
          </a:ln>
        </p:spPr>
        <p:txBody>
          <a:bodyPr wrap="none" lIns="0" tIns="0" rIns="0" bIns="0">
            <a:spAutoFit/>
          </a:bodyPr>
          <a:lstStyle/>
          <a:p>
            <a:r>
              <a:rPr lang="en-GB" sz="1800" i="1">
                <a:solidFill>
                  <a:srgbClr val="CC3399"/>
                </a:solidFill>
              </a:rPr>
              <a:t>Amazon/Publisher</a:t>
            </a:r>
          </a:p>
        </p:txBody>
      </p:sp>
      <p:cxnSp>
        <p:nvCxnSpPr>
          <p:cNvPr id="104" name="Straight Connector 103"/>
          <p:cNvCxnSpPr>
            <a:cxnSpLocks noChangeShapeType="1"/>
          </p:cNvCxnSpPr>
          <p:nvPr/>
        </p:nvCxnSpPr>
        <p:spPr bwMode="auto">
          <a:xfrm>
            <a:off x="4975225" y="3951288"/>
            <a:ext cx="163513" cy="1587"/>
          </a:xfrm>
          <a:prstGeom prst="line">
            <a:avLst/>
          </a:prstGeom>
          <a:noFill/>
          <a:ln w="25400" algn="ctr">
            <a:solidFill>
              <a:schemeClr val="tx1"/>
            </a:solidFill>
            <a:round/>
            <a:headEnd type="triangle" w="med" len="med"/>
            <a:tailEnd/>
          </a:ln>
        </p:spPr>
      </p:cxnSp>
      <p:cxnSp>
        <p:nvCxnSpPr>
          <p:cNvPr id="105" name="Straight Connector 104"/>
          <p:cNvCxnSpPr>
            <a:cxnSpLocks noChangeShapeType="1"/>
          </p:cNvCxnSpPr>
          <p:nvPr/>
        </p:nvCxnSpPr>
        <p:spPr bwMode="auto">
          <a:xfrm rot="16200000" flipH="1">
            <a:off x="4293394" y="4806157"/>
            <a:ext cx="1720850" cy="11112"/>
          </a:xfrm>
          <a:prstGeom prst="line">
            <a:avLst/>
          </a:prstGeom>
          <a:noFill/>
          <a:ln w="25400" algn="ctr">
            <a:solidFill>
              <a:schemeClr val="tx1"/>
            </a:solidFill>
            <a:round/>
            <a:headEnd/>
            <a:tailEnd/>
          </a:ln>
        </p:spPr>
      </p:cxnSp>
      <p:cxnSp>
        <p:nvCxnSpPr>
          <p:cNvPr id="106" name="Straight Connector 105"/>
          <p:cNvCxnSpPr>
            <a:cxnSpLocks noChangeShapeType="1"/>
          </p:cNvCxnSpPr>
          <p:nvPr/>
        </p:nvCxnSpPr>
        <p:spPr bwMode="auto">
          <a:xfrm flipV="1">
            <a:off x="2982913" y="5661025"/>
            <a:ext cx="2165350" cy="0"/>
          </a:xfrm>
          <a:prstGeom prst="line">
            <a:avLst/>
          </a:prstGeom>
          <a:noFill/>
          <a:ln w="25400" algn="ctr">
            <a:solidFill>
              <a:schemeClr val="tx1"/>
            </a:solidFill>
            <a:round/>
            <a:headEnd type="triangle" w="med" len="me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dissolve">
                                      <p:cBhvr>
                                        <p:cTn id="13" dur="500"/>
                                        <p:tgtEl>
                                          <p:spTgt spid="3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par>
                                <p:cTn id="17" presetID="9"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dissolve">
                                      <p:cBhvr>
                                        <p:cTn id="19" dur="500"/>
                                        <p:tgtEl>
                                          <p:spTgt spid="4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dissolve">
                                      <p:cBhvr>
                                        <p:cTn id="22" dur="500"/>
                                        <p:tgtEl>
                                          <p:spTgt spid="6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dissolve">
                                      <p:cBhvr>
                                        <p:cTn id="25" dur="500"/>
                                        <p:tgtEl>
                                          <p:spTgt spid="6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dissolve">
                                      <p:cBhvr>
                                        <p:cTn id="28" dur="500"/>
                                        <p:tgtEl>
                                          <p:spTgt spid="6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dissolve">
                                      <p:cBhvr>
                                        <p:cTn id="31" dur="500"/>
                                        <p:tgtEl>
                                          <p:spTgt spid="67"/>
                                        </p:tgtEl>
                                      </p:cBhvr>
                                    </p:animEffect>
                                  </p:childTnLst>
                                </p:cTn>
                              </p:par>
                              <p:par>
                                <p:cTn id="32" presetID="9"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dissolve">
                                      <p:cBhvr>
                                        <p:cTn id="34" dur="500"/>
                                        <p:tgtEl>
                                          <p:spTgt spid="68"/>
                                        </p:tgtEl>
                                      </p:cBhvr>
                                    </p:animEffect>
                                  </p:childTnLst>
                                </p:cTn>
                              </p:par>
                              <p:par>
                                <p:cTn id="35" presetID="9"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dissolve">
                                      <p:cBhvr>
                                        <p:cTn id="37" dur="500"/>
                                        <p:tgtEl>
                                          <p:spTgt spid="6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dissolve">
                                      <p:cBhvr>
                                        <p:cTn id="40" dur="500"/>
                                        <p:tgtEl>
                                          <p:spTgt spid="4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dissolve">
                                      <p:cBhvr>
                                        <p:cTn id="43" dur="500"/>
                                        <p:tgtEl>
                                          <p:spTgt spid="50"/>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dissolve">
                                      <p:cBhvr>
                                        <p:cTn id="46" dur="500"/>
                                        <p:tgtEl>
                                          <p:spTgt spid="51"/>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dissolve">
                                      <p:cBhvr>
                                        <p:cTn id="49" dur="500"/>
                                        <p:tgtEl>
                                          <p:spTgt spid="5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dissolve">
                                      <p:cBhvr>
                                        <p:cTn id="52" dur="500"/>
                                        <p:tgtEl>
                                          <p:spTgt spid="5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dissolve">
                                      <p:cBhvr>
                                        <p:cTn id="55" dur="500"/>
                                        <p:tgtEl>
                                          <p:spTgt spid="5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dissolve">
                                      <p:cBhvr>
                                        <p:cTn id="58" dur="500"/>
                                        <p:tgtEl>
                                          <p:spTgt spid="5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dissolve">
                                      <p:cBhvr>
                                        <p:cTn id="61" dur="500"/>
                                        <p:tgtEl>
                                          <p:spTgt spid="5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dissolve">
                                      <p:cBhvr>
                                        <p:cTn id="64" dur="500"/>
                                        <p:tgtEl>
                                          <p:spTgt spid="5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dissolve">
                                      <p:cBhvr>
                                        <p:cTn id="67" dur="500"/>
                                        <p:tgtEl>
                                          <p:spTgt spid="70"/>
                                        </p:tgtEl>
                                      </p:cBhvr>
                                    </p:animEffect>
                                  </p:childTnLst>
                                </p:cTn>
                              </p:par>
                              <p:par>
                                <p:cTn id="68" presetID="9" presetClass="entr" presetSubtype="0" fill="hold"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dissolve">
                                      <p:cBhvr>
                                        <p:cTn id="70" dur="500"/>
                                        <p:tgtEl>
                                          <p:spTgt spid="72"/>
                                        </p:tgtEl>
                                      </p:cBhvr>
                                    </p:animEffect>
                                  </p:childTnLst>
                                </p:cTn>
                              </p:par>
                              <p:par>
                                <p:cTn id="71" presetID="9" presetClass="entr" presetSubtype="0" fill="hold" nodeType="withEffect">
                                  <p:stCondLst>
                                    <p:cond delay="0"/>
                                  </p:stCondLst>
                                  <p:childTnLst>
                                    <p:set>
                                      <p:cBhvr>
                                        <p:cTn id="72" dur="1" fill="hold">
                                          <p:stCondLst>
                                            <p:cond delay="0"/>
                                          </p:stCondLst>
                                        </p:cTn>
                                        <p:tgtEl>
                                          <p:spTgt spid="74"/>
                                        </p:tgtEl>
                                        <p:attrNameLst>
                                          <p:attrName>style.visibility</p:attrName>
                                        </p:attrNameLst>
                                      </p:cBhvr>
                                      <p:to>
                                        <p:strVal val="visible"/>
                                      </p:to>
                                    </p:set>
                                    <p:animEffect transition="in" filter="dissolve">
                                      <p:cBhvr>
                                        <p:cTn id="73" dur="500"/>
                                        <p:tgtEl>
                                          <p:spTgt spid="74"/>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dissolve">
                                      <p:cBhvr>
                                        <p:cTn id="76" dur="500"/>
                                        <p:tgtEl>
                                          <p:spTgt spid="23"/>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dissolve">
                                      <p:cBhvr>
                                        <p:cTn id="79" dur="500"/>
                                        <p:tgtEl>
                                          <p:spTgt spid="20"/>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dissolve">
                                      <p:cBhvr>
                                        <p:cTn id="82" dur="500"/>
                                        <p:tgtEl>
                                          <p:spTgt spid="8"/>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dissolve">
                                      <p:cBhvr>
                                        <p:cTn id="85" dur="500"/>
                                        <p:tgtEl>
                                          <p:spTgt spid="19"/>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dissolve">
                                      <p:cBhvr>
                                        <p:cTn id="88" dur="500"/>
                                        <p:tgtEl>
                                          <p:spTgt spid="28"/>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dissolve">
                                      <p:cBhvr>
                                        <p:cTn id="91" dur="500"/>
                                        <p:tgtEl>
                                          <p:spTgt spid="25"/>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dissolve">
                                      <p:cBhvr>
                                        <p:cTn id="94" dur="500"/>
                                        <p:tgtEl>
                                          <p:spTgt spid="12"/>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dissolve">
                                      <p:cBhvr>
                                        <p:cTn id="97" dur="500"/>
                                        <p:tgtEl>
                                          <p:spTgt spid="24"/>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dissolve">
                                      <p:cBhvr>
                                        <p:cTn id="102" dur="500"/>
                                        <p:tgtEl>
                                          <p:spTgt spid="77"/>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dissolve">
                                      <p:cBhvr>
                                        <p:cTn id="105" dur="500"/>
                                        <p:tgtEl>
                                          <p:spTgt spid="78"/>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dissolve">
                                      <p:cBhvr>
                                        <p:cTn id="108" dur="500"/>
                                        <p:tgtEl>
                                          <p:spTgt spid="79"/>
                                        </p:tgtEl>
                                      </p:cBhvr>
                                    </p:animEffect>
                                  </p:childTnLst>
                                </p:cTn>
                              </p:par>
                            </p:childTnLst>
                          </p:cTn>
                        </p:par>
                        <p:par>
                          <p:cTn id="109" fill="hold">
                            <p:stCondLst>
                              <p:cond delay="500"/>
                            </p:stCondLst>
                            <p:childTnLst>
                              <p:par>
                                <p:cTn id="110" presetID="0" presetClass="path" presetSubtype="0" accel="50000" decel="50000" fill="hold" grpId="1" nodeType="afterEffect">
                                  <p:stCondLst>
                                    <p:cond delay="0"/>
                                  </p:stCondLst>
                                  <p:childTnLst>
                                    <p:animMotion origin="layout" path="M 0.07136 0.00787 L 0.55243 0.13009 " pathEditMode="relative" rAng="0" ptsTypes="AA">
                                      <p:cBhvr>
                                        <p:cTn id="111" dur="2000" fill="hold"/>
                                        <p:tgtEl>
                                          <p:spTgt spid="58"/>
                                        </p:tgtEl>
                                        <p:attrNameLst>
                                          <p:attrName>ppt_x</p:attrName>
                                          <p:attrName>ppt_y</p:attrName>
                                        </p:attrNameLst>
                                      </p:cBhvr>
                                      <p:rCtr x="240" y="61"/>
                                    </p:animMotion>
                                  </p:childTnLst>
                                </p:cTn>
                              </p:par>
                            </p:childTnLst>
                          </p:cTn>
                        </p:par>
                        <p:par>
                          <p:cTn id="112" fill="hold">
                            <p:stCondLst>
                              <p:cond delay="2500"/>
                            </p:stCondLst>
                            <p:childTnLst>
                              <p:par>
                                <p:cTn id="113" presetID="9" presetClass="entr" presetSubtype="0" fill="hold" nodeType="after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dissolve">
                                      <p:cBhvr>
                                        <p:cTn id="115" dur="500"/>
                                        <p:tgtEl>
                                          <p:spTgt spid="85"/>
                                        </p:tgtEl>
                                      </p:cBhvr>
                                    </p:animEffect>
                                  </p:childTnLst>
                                </p:cTn>
                              </p:par>
                            </p:childTnLst>
                          </p:cTn>
                        </p:par>
                      </p:childTnLst>
                    </p:cTn>
                  </p:par>
                  <p:par>
                    <p:cTn id="116" fill="hold">
                      <p:stCondLst>
                        <p:cond delay="indefinite"/>
                      </p:stCondLst>
                      <p:childTnLst>
                        <p:par>
                          <p:cTn id="117" fill="hold">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81"/>
                                        </p:tgtEl>
                                        <p:attrNameLst>
                                          <p:attrName>style.visibility</p:attrName>
                                        </p:attrNameLst>
                                      </p:cBhvr>
                                      <p:to>
                                        <p:strVal val="visible"/>
                                      </p:to>
                                    </p:set>
                                    <p:animEffect transition="in" filter="dissolve">
                                      <p:cBhvr>
                                        <p:cTn id="120" dur="500"/>
                                        <p:tgtEl>
                                          <p:spTgt spid="81"/>
                                        </p:tgtEl>
                                      </p:cBhvr>
                                    </p:animEffect>
                                  </p:childTnLst>
                                </p:cTn>
                              </p:par>
                              <p:par>
                                <p:cTn id="121" presetID="9" presetClass="entr" presetSubtype="0"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dissolve">
                                      <p:cBhvr>
                                        <p:cTn id="123" dur="500"/>
                                        <p:tgtEl>
                                          <p:spTgt spid="83"/>
                                        </p:tgtEl>
                                      </p:cBhvr>
                                    </p:animEffect>
                                  </p:childTnLst>
                                </p:cTn>
                              </p:par>
                              <p:par>
                                <p:cTn id="124" presetID="9" presetClass="entr" presetSubtype="0" fill="hold" grpId="0" nodeType="withEffect">
                                  <p:stCondLst>
                                    <p:cond delay="0"/>
                                  </p:stCondLst>
                                  <p:childTnLst>
                                    <p:set>
                                      <p:cBhvr>
                                        <p:cTn id="125" dur="1" fill="hold">
                                          <p:stCondLst>
                                            <p:cond delay="0"/>
                                          </p:stCondLst>
                                        </p:cTn>
                                        <p:tgtEl>
                                          <p:spTgt spid="84"/>
                                        </p:tgtEl>
                                        <p:attrNameLst>
                                          <p:attrName>style.visibility</p:attrName>
                                        </p:attrNameLst>
                                      </p:cBhvr>
                                      <p:to>
                                        <p:strVal val="visible"/>
                                      </p:to>
                                    </p:set>
                                    <p:animEffect transition="in" filter="dissolve">
                                      <p:cBhvr>
                                        <p:cTn id="126" dur="500"/>
                                        <p:tgtEl>
                                          <p:spTgt spid="84"/>
                                        </p:tgtEl>
                                      </p:cBhvr>
                                    </p:animEffect>
                                  </p:childTnLst>
                                </p:cTn>
                              </p:par>
                            </p:childTnLst>
                          </p:cTn>
                        </p:par>
                        <p:par>
                          <p:cTn id="127" fill="hold">
                            <p:stCondLst>
                              <p:cond delay="500"/>
                            </p:stCondLst>
                            <p:childTnLst>
                              <p:par>
                                <p:cTn id="128" presetID="0" presetClass="path" presetSubtype="0" accel="50000" decel="50000" fill="hold" grpId="1" nodeType="afterEffect">
                                  <p:stCondLst>
                                    <p:cond delay="0"/>
                                  </p:stCondLst>
                                  <p:childTnLst>
                                    <p:animMotion origin="layout" path="M 0.05243 0.01412 L 0.56077 0.10162 " pathEditMode="relative" rAng="0" ptsTypes="AA">
                                      <p:cBhvr>
                                        <p:cTn id="129" dur="2000" fill="hold"/>
                                        <p:tgtEl>
                                          <p:spTgt spid="59"/>
                                        </p:tgtEl>
                                        <p:attrNameLst>
                                          <p:attrName>ppt_x</p:attrName>
                                          <p:attrName>ppt_y</p:attrName>
                                        </p:attrNameLst>
                                      </p:cBhvr>
                                      <p:rCtr x="254" y="44"/>
                                    </p:animMotion>
                                  </p:childTnLst>
                                </p:cTn>
                              </p:par>
                            </p:childTnLst>
                          </p:cTn>
                        </p:par>
                        <p:par>
                          <p:cTn id="130" fill="hold">
                            <p:stCondLst>
                              <p:cond delay="2500"/>
                            </p:stCondLst>
                            <p:childTnLst>
                              <p:par>
                                <p:cTn id="131" presetID="9" presetClass="entr" presetSubtype="0" fill="hold" nodeType="after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dissolve">
                                      <p:cBhvr>
                                        <p:cTn id="133" dur="500"/>
                                        <p:tgtEl>
                                          <p:spTgt spid="87"/>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xit" presetSubtype="0" fill="hold" grpId="1" nodeType="clickEffect">
                                  <p:stCondLst>
                                    <p:cond delay="0"/>
                                  </p:stCondLst>
                                  <p:childTnLst>
                                    <p:animEffect transition="out" filter="dissolve">
                                      <p:cBhvr>
                                        <p:cTn id="137" dur="500"/>
                                        <p:tgtEl>
                                          <p:spTgt spid="49"/>
                                        </p:tgtEl>
                                      </p:cBhvr>
                                    </p:animEffect>
                                    <p:set>
                                      <p:cBhvr>
                                        <p:cTn id="138" dur="1" fill="hold">
                                          <p:stCondLst>
                                            <p:cond delay="499"/>
                                          </p:stCondLst>
                                        </p:cTn>
                                        <p:tgtEl>
                                          <p:spTgt spid="49"/>
                                        </p:tgtEl>
                                        <p:attrNameLst>
                                          <p:attrName>style.visibility</p:attrName>
                                        </p:attrNameLst>
                                      </p:cBhvr>
                                      <p:to>
                                        <p:strVal val="hidden"/>
                                      </p:to>
                                    </p:set>
                                  </p:childTnLst>
                                </p:cTn>
                              </p:par>
                              <p:par>
                                <p:cTn id="139" presetID="9" presetClass="exit" presetSubtype="0" fill="hold" grpId="1" nodeType="withEffect">
                                  <p:stCondLst>
                                    <p:cond delay="0"/>
                                  </p:stCondLst>
                                  <p:childTnLst>
                                    <p:animEffect transition="out" filter="dissolve">
                                      <p:cBhvr>
                                        <p:cTn id="140" dur="500"/>
                                        <p:tgtEl>
                                          <p:spTgt spid="50"/>
                                        </p:tgtEl>
                                      </p:cBhvr>
                                    </p:animEffect>
                                    <p:set>
                                      <p:cBhvr>
                                        <p:cTn id="141" dur="1" fill="hold">
                                          <p:stCondLst>
                                            <p:cond delay="499"/>
                                          </p:stCondLst>
                                        </p:cTn>
                                        <p:tgtEl>
                                          <p:spTgt spid="50"/>
                                        </p:tgtEl>
                                        <p:attrNameLst>
                                          <p:attrName>style.visibility</p:attrName>
                                        </p:attrNameLst>
                                      </p:cBhvr>
                                      <p:to>
                                        <p:strVal val="hidden"/>
                                      </p:to>
                                    </p:set>
                                  </p:childTnLst>
                                </p:cTn>
                              </p:par>
                            </p:childTnLst>
                          </p:cTn>
                        </p:par>
                        <p:par>
                          <p:cTn id="142" fill="hold">
                            <p:stCondLst>
                              <p:cond delay="500"/>
                            </p:stCondLst>
                            <p:childTnLst>
                              <p:par>
                                <p:cTn id="143" presetID="9" presetClass="entr" presetSubtype="0" fill="hold" grpId="0" nodeType="afterEffect">
                                  <p:stCondLst>
                                    <p:cond delay="0"/>
                                  </p:stCondLst>
                                  <p:childTnLst>
                                    <p:set>
                                      <p:cBhvr>
                                        <p:cTn id="144" dur="1" fill="hold">
                                          <p:stCondLst>
                                            <p:cond delay="0"/>
                                          </p:stCondLst>
                                        </p:cTn>
                                        <p:tgtEl>
                                          <p:spTgt spid="89"/>
                                        </p:tgtEl>
                                        <p:attrNameLst>
                                          <p:attrName>style.visibility</p:attrName>
                                        </p:attrNameLst>
                                      </p:cBhvr>
                                      <p:to>
                                        <p:strVal val="visible"/>
                                      </p:to>
                                    </p:set>
                                    <p:animEffect transition="in" filter="dissolve">
                                      <p:cBhvr>
                                        <p:cTn id="145" dur="500"/>
                                        <p:tgtEl>
                                          <p:spTgt spid="89"/>
                                        </p:tgtEl>
                                      </p:cBhvr>
                                    </p:animEffect>
                                  </p:childTnLst>
                                </p:cTn>
                              </p:par>
                            </p:childTnLst>
                          </p:cTn>
                        </p:par>
                        <p:par>
                          <p:cTn id="146" fill="hold">
                            <p:stCondLst>
                              <p:cond delay="1000"/>
                            </p:stCondLst>
                            <p:childTnLst>
                              <p:par>
                                <p:cTn id="147" presetID="9" presetClass="entr" presetSubtype="0" fill="hold" nodeType="afterEffect">
                                  <p:stCondLst>
                                    <p:cond delay="0"/>
                                  </p:stCondLst>
                                  <p:childTnLst>
                                    <p:set>
                                      <p:cBhvr>
                                        <p:cTn id="148" dur="1" fill="hold">
                                          <p:stCondLst>
                                            <p:cond delay="0"/>
                                          </p:stCondLst>
                                        </p:cTn>
                                        <p:tgtEl>
                                          <p:spTgt spid="95"/>
                                        </p:tgtEl>
                                        <p:attrNameLst>
                                          <p:attrName>style.visibility</p:attrName>
                                        </p:attrNameLst>
                                      </p:cBhvr>
                                      <p:to>
                                        <p:strVal val="visible"/>
                                      </p:to>
                                    </p:set>
                                    <p:animEffect transition="in" filter="dissolve">
                                      <p:cBhvr>
                                        <p:cTn id="149" dur="500"/>
                                        <p:tgtEl>
                                          <p:spTgt spid="95"/>
                                        </p:tgtEl>
                                      </p:cBhvr>
                                    </p:animEffect>
                                  </p:childTnLst>
                                </p:cTn>
                              </p:par>
                              <p:par>
                                <p:cTn id="150" presetID="9" presetClass="entr" presetSubtype="0" fill="hold" nodeType="withEffect">
                                  <p:stCondLst>
                                    <p:cond delay="0"/>
                                  </p:stCondLst>
                                  <p:childTnLst>
                                    <p:set>
                                      <p:cBhvr>
                                        <p:cTn id="151" dur="1" fill="hold">
                                          <p:stCondLst>
                                            <p:cond delay="0"/>
                                          </p:stCondLst>
                                        </p:cTn>
                                        <p:tgtEl>
                                          <p:spTgt spid="94"/>
                                        </p:tgtEl>
                                        <p:attrNameLst>
                                          <p:attrName>style.visibility</p:attrName>
                                        </p:attrNameLst>
                                      </p:cBhvr>
                                      <p:to>
                                        <p:strVal val="visible"/>
                                      </p:to>
                                    </p:set>
                                    <p:animEffect transition="in" filter="dissolve">
                                      <p:cBhvr>
                                        <p:cTn id="152" dur="500"/>
                                        <p:tgtEl>
                                          <p:spTgt spid="94"/>
                                        </p:tgtEl>
                                      </p:cBhvr>
                                    </p:animEffect>
                                  </p:childTnLst>
                                </p:cTn>
                              </p:par>
                              <p:par>
                                <p:cTn id="153" presetID="9" presetClass="entr" presetSubtype="0" fill="hold" nodeType="withEffect">
                                  <p:stCondLst>
                                    <p:cond delay="0"/>
                                  </p:stCondLst>
                                  <p:childTnLst>
                                    <p:set>
                                      <p:cBhvr>
                                        <p:cTn id="154" dur="1" fill="hold">
                                          <p:stCondLst>
                                            <p:cond delay="0"/>
                                          </p:stCondLst>
                                        </p:cTn>
                                        <p:tgtEl>
                                          <p:spTgt spid="92"/>
                                        </p:tgtEl>
                                        <p:attrNameLst>
                                          <p:attrName>style.visibility</p:attrName>
                                        </p:attrNameLst>
                                      </p:cBhvr>
                                      <p:to>
                                        <p:strVal val="visible"/>
                                      </p:to>
                                    </p:set>
                                    <p:animEffect transition="in" filter="dissolve">
                                      <p:cBhvr>
                                        <p:cTn id="155" dur="500"/>
                                        <p:tgtEl>
                                          <p:spTgt spid="92"/>
                                        </p:tgtEl>
                                      </p:cBhvr>
                                    </p:animEffect>
                                  </p:childTnLst>
                                </p:cTn>
                              </p:par>
                            </p:childTnLst>
                          </p:cTn>
                        </p:par>
                      </p:childTnLst>
                    </p:cTn>
                  </p:par>
                  <p:par>
                    <p:cTn id="156" fill="hold">
                      <p:stCondLst>
                        <p:cond delay="indefinite"/>
                      </p:stCondLst>
                      <p:childTnLst>
                        <p:par>
                          <p:cTn id="157" fill="hold">
                            <p:stCondLst>
                              <p:cond delay="0"/>
                            </p:stCondLst>
                            <p:childTnLst>
                              <p:par>
                                <p:cTn id="158" presetID="9" presetClass="entr" presetSubtype="0" fill="hold" grpId="0" nodeType="clickEffect">
                                  <p:stCondLst>
                                    <p:cond delay="0"/>
                                  </p:stCondLst>
                                  <p:childTnLst>
                                    <p:set>
                                      <p:cBhvr>
                                        <p:cTn id="159" dur="1" fill="hold">
                                          <p:stCondLst>
                                            <p:cond delay="0"/>
                                          </p:stCondLst>
                                        </p:cTn>
                                        <p:tgtEl>
                                          <p:spTgt spid="98"/>
                                        </p:tgtEl>
                                        <p:attrNameLst>
                                          <p:attrName>style.visibility</p:attrName>
                                        </p:attrNameLst>
                                      </p:cBhvr>
                                      <p:to>
                                        <p:strVal val="visible"/>
                                      </p:to>
                                    </p:set>
                                    <p:animEffect transition="in" filter="dissolve">
                                      <p:cBhvr>
                                        <p:cTn id="160" dur="500"/>
                                        <p:tgtEl>
                                          <p:spTgt spid="98"/>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99"/>
                                        </p:tgtEl>
                                        <p:attrNameLst>
                                          <p:attrName>style.visibility</p:attrName>
                                        </p:attrNameLst>
                                      </p:cBhvr>
                                      <p:to>
                                        <p:strVal val="visible"/>
                                      </p:to>
                                    </p:set>
                                    <p:animEffect transition="in" filter="dissolve">
                                      <p:cBhvr>
                                        <p:cTn id="163" dur="500"/>
                                        <p:tgtEl>
                                          <p:spTgt spid="99"/>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100"/>
                                        </p:tgtEl>
                                        <p:attrNameLst>
                                          <p:attrName>style.visibility</p:attrName>
                                        </p:attrNameLst>
                                      </p:cBhvr>
                                      <p:to>
                                        <p:strVal val="visible"/>
                                      </p:to>
                                    </p:set>
                                    <p:animEffect transition="in" filter="dissolve">
                                      <p:cBhvr>
                                        <p:cTn id="166" dur="500"/>
                                        <p:tgtEl>
                                          <p:spTgt spid="100"/>
                                        </p:tgtEl>
                                      </p:cBhvr>
                                    </p:animEffect>
                                  </p:childTnLst>
                                </p:cTn>
                              </p:par>
                            </p:childTnLst>
                          </p:cTn>
                        </p:par>
                        <p:par>
                          <p:cTn id="167" fill="hold">
                            <p:stCondLst>
                              <p:cond delay="500"/>
                            </p:stCondLst>
                            <p:childTnLst>
                              <p:par>
                                <p:cTn id="168" presetID="0" presetClass="path" presetSubtype="0" accel="50000" decel="50000" fill="hold" grpId="1" nodeType="afterEffect">
                                  <p:stCondLst>
                                    <p:cond delay="0"/>
                                  </p:stCondLst>
                                  <p:childTnLst>
                                    <p:animMotion origin="layout" path="M 3.88889E-6 4.81481E-6 L -0.02848 0.31111 " pathEditMode="relative" rAng="0" ptsTypes="AA">
                                      <p:cBhvr>
                                        <p:cTn id="169" dur="2000" fill="hold"/>
                                        <p:tgtEl>
                                          <p:spTgt spid="56"/>
                                        </p:tgtEl>
                                        <p:attrNameLst>
                                          <p:attrName>ppt_x</p:attrName>
                                          <p:attrName>ppt_y</p:attrName>
                                        </p:attrNameLst>
                                      </p:cBhvr>
                                      <p:rCtr x="-14" y="156"/>
                                    </p:animMotion>
                                  </p:childTnLst>
                                </p:cTn>
                              </p:par>
                            </p:childTnLst>
                          </p:cTn>
                        </p:par>
                        <p:par>
                          <p:cTn id="170" fill="hold">
                            <p:stCondLst>
                              <p:cond delay="2500"/>
                            </p:stCondLst>
                            <p:childTnLst>
                              <p:par>
                                <p:cTn id="171" presetID="9" presetClass="entr" presetSubtype="0" fill="hold" nodeType="afterEffect">
                                  <p:stCondLst>
                                    <p:cond delay="0"/>
                                  </p:stCondLst>
                                  <p:childTnLst>
                                    <p:set>
                                      <p:cBhvr>
                                        <p:cTn id="172" dur="1" fill="hold">
                                          <p:stCondLst>
                                            <p:cond delay="0"/>
                                          </p:stCondLst>
                                        </p:cTn>
                                        <p:tgtEl>
                                          <p:spTgt spid="106"/>
                                        </p:tgtEl>
                                        <p:attrNameLst>
                                          <p:attrName>style.visibility</p:attrName>
                                        </p:attrNameLst>
                                      </p:cBhvr>
                                      <p:to>
                                        <p:strVal val="visible"/>
                                      </p:to>
                                    </p:set>
                                    <p:animEffect transition="in" filter="dissolve">
                                      <p:cBhvr>
                                        <p:cTn id="173" dur="500"/>
                                        <p:tgtEl>
                                          <p:spTgt spid="106"/>
                                        </p:tgtEl>
                                      </p:cBhvr>
                                    </p:animEffect>
                                  </p:childTnLst>
                                </p:cTn>
                              </p:par>
                              <p:par>
                                <p:cTn id="174" presetID="9" presetClass="entr" presetSubtype="0" fill="hold" nodeType="withEffect">
                                  <p:stCondLst>
                                    <p:cond delay="0"/>
                                  </p:stCondLst>
                                  <p:childTnLst>
                                    <p:set>
                                      <p:cBhvr>
                                        <p:cTn id="175" dur="1" fill="hold">
                                          <p:stCondLst>
                                            <p:cond delay="0"/>
                                          </p:stCondLst>
                                        </p:cTn>
                                        <p:tgtEl>
                                          <p:spTgt spid="105"/>
                                        </p:tgtEl>
                                        <p:attrNameLst>
                                          <p:attrName>style.visibility</p:attrName>
                                        </p:attrNameLst>
                                      </p:cBhvr>
                                      <p:to>
                                        <p:strVal val="visible"/>
                                      </p:to>
                                    </p:set>
                                    <p:animEffect transition="in" filter="dissolve">
                                      <p:cBhvr>
                                        <p:cTn id="176" dur="500"/>
                                        <p:tgtEl>
                                          <p:spTgt spid="105"/>
                                        </p:tgtEl>
                                      </p:cBhvr>
                                    </p:animEffect>
                                  </p:childTnLst>
                                </p:cTn>
                              </p:par>
                              <p:par>
                                <p:cTn id="177" presetID="9" presetClass="entr" presetSubtype="0" fill="hold" nodeType="withEffect">
                                  <p:stCondLst>
                                    <p:cond delay="0"/>
                                  </p:stCondLst>
                                  <p:childTnLst>
                                    <p:set>
                                      <p:cBhvr>
                                        <p:cTn id="178" dur="1" fill="hold">
                                          <p:stCondLst>
                                            <p:cond delay="0"/>
                                          </p:stCondLst>
                                        </p:cTn>
                                        <p:tgtEl>
                                          <p:spTgt spid="104"/>
                                        </p:tgtEl>
                                        <p:attrNameLst>
                                          <p:attrName>style.visibility</p:attrName>
                                        </p:attrNameLst>
                                      </p:cBhvr>
                                      <p:to>
                                        <p:strVal val="visible"/>
                                      </p:to>
                                    </p:set>
                                    <p:animEffect transition="in" filter="dissolve">
                                      <p:cBhvr>
                                        <p:cTn id="179" dur="500"/>
                                        <p:tgtEl>
                                          <p:spTgt spid="104"/>
                                        </p:tgtEl>
                                      </p:cBhvr>
                                    </p:animEffect>
                                  </p:childTnLst>
                                </p:cTn>
                              </p:par>
                            </p:childTnLst>
                          </p:cTn>
                        </p:par>
                        <p:par>
                          <p:cTn id="180" fill="hold">
                            <p:stCondLst>
                              <p:cond delay="3000"/>
                            </p:stCondLst>
                            <p:childTnLst>
                              <p:par>
                                <p:cTn id="181" presetID="9" presetClass="exit" presetSubtype="0" fill="hold" grpId="0" nodeType="afterEffect">
                                  <p:stCondLst>
                                    <p:cond delay="0"/>
                                  </p:stCondLst>
                                  <p:childTnLst>
                                    <p:animEffect transition="out" filter="dissolve">
                                      <p:cBhvr>
                                        <p:cTn id="182" dur="500"/>
                                        <p:tgtEl>
                                          <p:spTgt spid="16"/>
                                        </p:tgtEl>
                                      </p:cBhvr>
                                    </p:animEffect>
                                    <p:set>
                                      <p:cBhvr>
                                        <p:cTn id="183" dur="1" fill="hold">
                                          <p:stCondLst>
                                            <p:cond delay="499"/>
                                          </p:stCondLst>
                                        </p:cTn>
                                        <p:tgtEl>
                                          <p:spTgt spid="16"/>
                                        </p:tgtEl>
                                        <p:attrNameLst>
                                          <p:attrName>style.visibility</p:attrName>
                                        </p:attrNameLst>
                                      </p:cBhvr>
                                      <p:to>
                                        <p:strVal val="hidden"/>
                                      </p:to>
                                    </p:set>
                                  </p:childTnLst>
                                </p:cTn>
                              </p:par>
                            </p:childTnLst>
                          </p:cTn>
                        </p:par>
                        <p:par>
                          <p:cTn id="184" fill="hold">
                            <p:stCondLst>
                              <p:cond delay="3500"/>
                            </p:stCondLst>
                            <p:childTnLst>
                              <p:par>
                                <p:cTn id="185" presetID="9" presetClass="entr" presetSubtype="0" fill="hold" grpId="0" nodeType="afterEffect">
                                  <p:stCondLst>
                                    <p:cond delay="0"/>
                                  </p:stCondLst>
                                  <p:childTnLst>
                                    <p:set>
                                      <p:cBhvr>
                                        <p:cTn id="186" dur="1" fill="hold">
                                          <p:stCondLst>
                                            <p:cond delay="0"/>
                                          </p:stCondLst>
                                        </p:cTn>
                                        <p:tgtEl>
                                          <p:spTgt spid="18"/>
                                        </p:tgtEl>
                                        <p:attrNameLst>
                                          <p:attrName>style.visibility</p:attrName>
                                        </p:attrNameLst>
                                      </p:cBhvr>
                                      <p:to>
                                        <p:strVal val="visible"/>
                                      </p:to>
                                    </p:set>
                                    <p:animEffect transition="in" filter="dissolve">
                                      <p:cBhvr>
                                        <p:cTn id="1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18" grpId="0"/>
      <p:bldP spid="19" grpId="0" animBg="1"/>
      <p:bldP spid="20" grpId="0"/>
      <p:bldP spid="23" grpId="0"/>
      <p:bldP spid="24" grpId="0" animBg="1"/>
      <p:bldP spid="25" grpId="0"/>
      <p:bldP spid="28" grpId="0"/>
      <p:bldP spid="30" grpId="0" animBg="1"/>
      <p:bldP spid="32" grpId="0"/>
      <p:bldP spid="35" grpId="0" animBg="1"/>
      <p:bldP spid="36" grpId="0"/>
      <p:bldP spid="64" grpId="0" animBg="1"/>
      <p:bldP spid="65" grpId="0"/>
      <p:bldP spid="66" grpId="0" animBg="1"/>
      <p:bldP spid="67" grpId="0"/>
      <p:bldP spid="49" grpId="0"/>
      <p:bldP spid="49" grpId="1"/>
      <p:bldP spid="50" grpId="0"/>
      <p:bldP spid="50" grpId="1"/>
      <p:bldP spid="51" grpId="0"/>
      <p:bldP spid="53" grpId="0"/>
      <p:bldP spid="55" grpId="0"/>
      <p:bldP spid="56" grpId="0"/>
      <p:bldP spid="56" grpId="1"/>
      <p:bldP spid="57" grpId="0"/>
      <p:bldP spid="58" grpId="0"/>
      <p:bldP spid="58" grpId="1"/>
      <p:bldP spid="59" grpId="0"/>
      <p:bldP spid="59" grpId="1"/>
      <p:bldP spid="70" grpId="0"/>
      <p:bldP spid="77" grpId="0" animBg="1"/>
      <p:bldP spid="78" grpId="0"/>
      <p:bldP spid="79" grpId="0"/>
      <p:bldP spid="81" grpId="0" animBg="1"/>
      <p:bldP spid="83" grpId="0"/>
      <p:bldP spid="84" grpId="0"/>
      <p:bldP spid="89" grpId="0"/>
      <p:bldP spid="98" grpId="0" animBg="1"/>
      <p:bldP spid="99" grpId="0"/>
      <p:bldP spid="10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smtClean="0"/>
              <a:t>Where is the record?</a:t>
            </a:r>
          </a:p>
        </p:txBody>
      </p:sp>
      <p:sp>
        <p:nvSpPr>
          <p:cNvPr id="32771" name="Content Placeholder 2"/>
          <p:cNvSpPr>
            <a:spLocks noGrp="1"/>
          </p:cNvSpPr>
          <p:nvPr>
            <p:ph idx="1"/>
          </p:nvPr>
        </p:nvSpPr>
        <p:spPr/>
        <p:txBody>
          <a:bodyPr>
            <a:normAutofit fontScale="92500" lnSpcReduction="10000"/>
          </a:bodyPr>
          <a:lstStyle/>
          <a:p>
            <a:pPr eaLnBrk="1" hangingPunct="1"/>
            <a:r>
              <a:rPr lang="en-GB" smtClean="0"/>
              <a:t>Implicit, not explicit</a:t>
            </a:r>
          </a:p>
          <a:p>
            <a:pPr lvl="1" eaLnBrk="1" hangingPunct="1"/>
            <a:r>
              <a:rPr lang="en-GB" smtClean="0"/>
              <a:t>Everywhere and nowhere</a:t>
            </a:r>
          </a:p>
          <a:p>
            <a:pPr eaLnBrk="1" hangingPunct="1"/>
            <a:r>
              <a:rPr lang="en-GB" smtClean="0"/>
              <a:t>A semantic Web will allow machines to create the record just-in-time</a:t>
            </a:r>
          </a:p>
          <a:p>
            <a:pPr lvl="1" eaLnBrk="1" hangingPunct="1"/>
            <a:r>
              <a:rPr lang="en-GB" smtClean="0"/>
              <a:t>We will not have to maintain records just-in-case</a:t>
            </a:r>
          </a:p>
          <a:p>
            <a:pPr eaLnBrk="1" hangingPunct="1"/>
            <a:r>
              <a:rPr lang="en-GB" smtClean="0"/>
              <a:t>The user will have control over the presentation</a:t>
            </a:r>
          </a:p>
          <a:p>
            <a:pPr lvl="1" eaLnBrk="1" hangingPunct="1"/>
            <a:r>
              <a:rPr lang="en-GB" smtClean="0"/>
              <a:t>I want to see an archive or library or museum or Amazon or Google or Flickr or ? display</a:t>
            </a:r>
          </a:p>
          <a:p>
            <a:pPr eaLnBrk="1" hangingPunct="1"/>
            <a:r>
              <a:rPr lang="en-GB" smtClean="0"/>
              <a:t>And by avoiding duplication, we can all get on with describing new stuff ...</a:t>
            </a:r>
          </a:p>
          <a:p>
            <a:pPr eaLnBrk="1" hangingPunct="1"/>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anim calcmode="lin" valueType="num">
                                      <p:cBhvr additive="base">
                                        <p:cTn id="11" dur="500" fill="hold"/>
                                        <p:tgtEl>
                                          <p:spTgt spid="327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 calcmode="lin" valueType="num">
                                      <p:cBhvr additive="base">
                                        <p:cTn id="17" dur="500" fill="hold"/>
                                        <p:tgtEl>
                                          <p:spTgt spid="3277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2771">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 calcmode="lin" valueType="num">
                                      <p:cBhvr additive="base">
                                        <p:cTn id="21" dur="500" fill="hold"/>
                                        <p:tgtEl>
                                          <p:spTgt spid="3277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 calcmode="lin" valueType="num">
                                      <p:cBhvr additive="base">
                                        <p:cTn id="27" dur="500" fill="hold"/>
                                        <p:tgtEl>
                                          <p:spTgt spid="3277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277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2771">
                                            <p:txEl>
                                              <p:pRg st="5" end="5"/>
                                            </p:txEl>
                                          </p:spTgt>
                                        </p:tgtEl>
                                        <p:attrNameLst>
                                          <p:attrName>style.visibility</p:attrName>
                                        </p:attrNameLst>
                                      </p:cBhvr>
                                      <p:to>
                                        <p:strVal val="visible"/>
                                      </p:to>
                                    </p:set>
                                    <p:anim calcmode="lin" valueType="num">
                                      <p:cBhvr additive="base">
                                        <p:cTn id="31" dur="500" fill="hold"/>
                                        <p:tgtEl>
                                          <p:spTgt spid="3277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7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 calcmode="lin" valueType="num">
                                      <p:cBhvr additive="base">
                                        <p:cTn id="37" dur="500" fill="hold"/>
                                        <p:tgtEl>
                                          <p:spTgt spid="3277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77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GB" smtClean="0"/>
              <a:t>The hyperdimensional (Tardis) card</a:t>
            </a:r>
          </a:p>
        </p:txBody>
      </p:sp>
      <p:sp>
        <p:nvSpPr>
          <p:cNvPr id="12" name="Rectangle 16"/>
          <p:cNvSpPr>
            <a:spLocks noChangeArrowheads="1"/>
          </p:cNvSpPr>
          <p:nvPr/>
        </p:nvSpPr>
        <p:spPr bwMode="auto">
          <a:xfrm>
            <a:off x="1844675" y="1990725"/>
            <a:ext cx="5257800" cy="3168650"/>
          </a:xfrm>
          <a:prstGeom prst="rect">
            <a:avLst/>
          </a:prstGeom>
          <a:noFill/>
          <a:ln w="19050">
            <a:solidFill>
              <a:schemeClr val="tx1"/>
            </a:solidFill>
            <a:miter lim="800000"/>
            <a:headEnd/>
            <a:tailEnd/>
          </a:ln>
        </p:spPr>
        <p:txBody>
          <a:bodyPr anchor="ctr">
            <a:spAutoFit/>
          </a:bodyPr>
          <a:lstStyle/>
          <a:p>
            <a:endParaRPr lang="en-US"/>
          </a:p>
        </p:txBody>
      </p:sp>
      <p:sp>
        <p:nvSpPr>
          <p:cNvPr id="13" name="Oval 17"/>
          <p:cNvSpPr>
            <a:spLocks noChangeArrowheads="1"/>
          </p:cNvSpPr>
          <p:nvPr/>
        </p:nvSpPr>
        <p:spPr bwMode="auto">
          <a:xfrm>
            <a:off x="4294188" y="4727575"/>
            <a:ext cx="288925" cy="287338"/>
          </a:xfrm>
          <a:prstGeom prst="ellipse">
            <a:avLst/>
          </a:prstGeom>
          <a:solidFill>
            <a:schemeClr val="tx2"/>
          </a:solidFill>
          <a:ln w="9525">
            <a:solidFill>
              <a:schemeClr val="tx1"/>
            </a:solidFill>
            <a:round/>
            <a:headEnd/>
            <a:tailEnd/>
          </a:ln>
        </p:spPr>
        <p:txBody>
          <a:bodyPr anchor="ctr">
            <a:spAutoFit/>
          </a:bodyPr>
          <a:lstStyle/>
          <a:p>
            <a:endParaRPr lang="en-US"/>
          </a:p>
        </p:txBody>
      </p:sp>
      <p:sp>
        <p:nvSpPr>
          <p:cNvPr id="14" name="Text Box 10"/>
          <p:cNvSpPr txBox="1">
            <a:spLocks noChangeArrowheads="1"/>
          </p:cNvSpPr>
          <p:nvPr/>
        </p:nvSpPr>
        <p:spPr bwMode="auto">
          <a:xfrm>
            <a:off x="2178050" y="2428875"/>
            <a:ext cx="990600" cy="274638"/>
          </a:xfrm>
          <a:prstGeom prst="rect">
            <a:avLst/>
          </a:prstGeom>
          <a:noFill/>
          <a:ln w="9525">
            <a:noFill/>
            <a:miter lim="800000"/>
            <a:headEnd/>
            <a:tailEnd/>
          </a:ln>
        </p:spPr>
        <p:txBody>
          <a:bodyPr wrap="none" lIns="0" tIns="0" rIns="0" bIns="0">
            <a:spAutoFit/>
          </a:bodyPr>
          <a:lstStyle/>
          <a:p>
            <a:r>
              <a:rPr lang="en-GB" sz="1800">
                <a:solidFill>
                  <a:srgbClr val="000000"/>
                </a:solidFill>
              </a:rPr>
              <a:t>Lee, T. B.</a:t>
            </a:r>
          </a:p>
        </p:txBody>
      </p:sp>
      <p:sp>
        <p:nvSpPr>
          <p:cNvPr id="15" name="Text Box 11"/>
          <p:cNvSpPr txBox="1">
            <a:spLocks noChangeArrowheads="1"/>
          </p:cNvSpPr>
          <p:nvPr/>
        </p:nvSpPr>
        <p:spPr bwMode="auto">
          <a:xfrm>
            <a:off x="2178050" y="2974975"/>
            <a:ext cx="4437063" cy="554038"/>
          </a:xfrm>
          <a:prstGeom prst="rect">
            <a:avLst/>
          </a:prstGeom>
          <a:noFill/>
          <a:ln w="9525">
            <a:noFill/>
            <a:miter lim="800000"/>
            <a:headEnd/>
            <a:tailEnd/>
          </a:ln>
        </p:spPr>
        <p:txBody>
          <a:bodyPr wrap="none" lIns="0" tIns="0" rIns="0" bIns="0">
            <a:spAutoFit/>
          </a:bodyPr>
          <a:lstStyle/>
          <a:p>
            <a:r>
              <a:rPr lang="en-GB" sz="1800">
                <a:solidFill>
                  <a:srgbClr val="000000"/>
                </a:solidFill>
              </a:rPr>
              <a:t>Cataloguing has a future. - Audio disc </a:t>
            </a:r>
          </a:p>
          <a:p>
            <a:r>
              <a:rPr lang="en-GB" sz="1800">
                <a:solidFill>
                  <a:srgbClr val="000000"/>
                </a:solidFill>
              </a:rPr>
              <a:t>(Spoken word). -  Donated by the author.</a:t>
            </a:r>
          </a:p>
        </p:txBody>
      </p:sp>
      <p:sp>
        <p:nvSpPr>
          <p:cNvPr id="16" name="Text Box 14"/>
          <p:cNvSpPr txBox="1">
            <a:spLocks noChangeArrowheads="1"/>
          </p:cNvSpPr>
          <p:nvPr/>
        </p:nvSpPr>
        <p:spPr bwMode="auto">
          <a:xfrm>
            <a:off x="2654300" y="3798888"/>
            <a:ext cx="1257300" cy="277812"/>
          </a:xfrm>
          <a:prstGeom prst="rect">
            <a:avLst/>
          </a:prstGeom>
          <a:noFill/>
          <a:ln w="9525">
            <a:noFill/>
            <a:miter lim="800000"/>
            <a:headEnd/>
            <a:tailEnd/>
          </a:ln>
        </p:spPr>
        <p:txBody>
          <a:bodyPr wrap="none" lIns="0" tIns="0" rIns="0" bIns="0">
            <a:spAutoFit/>
          </a:bodyPr>
          <a:lstStyle/>
          <a:p>
            <a:r>
              <a:rPr lang="en-GB" sz="1800">
                <a:solidFill>
                  <a:srgbClr val="000000"/>
                </a:solidFill>
              </a:rPr>
              <a:t>1. Metadata</a:t>
            </a:r>
          </a:p>
        </p:txBody>
      </p:sp>
      <p:cxnSp>
        <p:nvCxnSpPr>
          <p:cNvPr id="10" name="Straight Connector 9"/>
          <p:cNvCxnSpPr>
            <a:cxnSpLocks noChangeShapeType="1"/>
          </p:cNvCxnSpPr>
          <p:nvPr/>
        </p:nvCxnSpPr>
        <p:spPr bwMode="auto">
          <a:xfrm>
            <a:off x="1470025" y="1589088"/>
            <a:ext cx="2601913" cy="1587"/>
          </a:xfrm>
          <a:prstGeom prst="line">
            <a:avLst/>
          </a:prstGeom>
          <a:noFill/>
          <a:ln w="25400" algn="ctr">
            <a:solidFill>
              <a:schemeClr val="tx1"/>
            </a:solidFill>
            <a:round/>
            <a:headEnd/>
            <a:tailEnd/>
          </a:ln>
        </p:spPr>
      </p:cxnSp>
      <p:cxnSp>
        <p:nvCxnSpPr>
          <p:cNvPr id="19" name="Straight Connector 18"/>
          <p:cNvCxnSpPr>
            <a:cxnSpLocks noChangeShapeType="1"/>
          </p:cNvCxnSpPr>
          <p:nvPr/>
        </p:nvCxnSpPr>
        <p:spPr bwMode="auto">
          <a:xfrm rot="5400000">
            <a:off x="533400" y="2514600"/>
            <a:ext cx="1873250" cy="0"/>
          </a:xfrm>
          <a:prstGeom prst="line">
            <a:avLst/>
          </a:prstGeom>
          <a:noFill/>
          <a:ln w="25400" algn="ctr">
            <a:solidFill>
              <a:schemeClr val="tx1"/>
            </a:solidFill>
            <a:round/>
            <a:headEnd/>
            <a:tailEnd/>
          </a:ln>
        </p:spPr>
      </p:cxnSp>
      <p:cxnSp>
        <p:nvCxnSpPr>
          <p:cNvPr id="25" name="Straight Connector 24"/>
          <p:cNvCxnSpPr>
            <a:cxnSpLocks noChangeShapeType="1"/>
          </p:cNvCxnSpPr>
          <p:nvPr/>
        </p:nvCxnSpPr>
        <p:spPr bwMode="auto">
          <a:xfrm>
            <a:off x="4854575" y="1600200"/>
            <a:ext cx="2601913" cy="1588"/>
          </a:xfrm>
          <a:prstGeom prst="line">
            <a:avLst/>
          </a:prstGeom>
          <a:noFill/>
          <a:ln w="25400" algn="ctr">
            <a:solidFill>
              <a:srgbClr val="CC3399"/>
            </a:solidFill>
            <a:round/>
            <a:headEnd/>
            <a:tailEnd/>
          </a:ln>
        </p:spPr>
      </p:cxnSp>
      <p:cxnSp>
        <p:nvCxnSpPr>
          <p:cNvPr id="26" name="Straight Connector 25"/>
          <p:cNvCxnSpPr>
            <a:cxnSpLocks noChangeShapeType="1"/>
          </p:cNvCxnSpPr>
          <p:nvPr/>
        </p:nvCxnSpPr>
        <p:spPr bwMode="auto">
          <a:xfrm rot="5400000">
            <a:off x="6515100" y="2541588"/>
            <a:ext cx="1882775" cy="0"/>
          </a:xfrm>
          <a:prstGeom prst="line">
            <a:avLst/>
          </a:prstGeom>
          <a:noFill/>
          <a:ln w="25400" algn="ctr">
            <a:solidFill>
              <a:srgbClr val="CC3399"/>
            </a:solidFill>
            <a:round/>
            <a:headEnd/>
            <a:tailEnd/>
          </a:ln>
        </p:spPr>
      </p:cxnSp>
      <p:sp>
        <p:nvSpPr>
          <p:cNvPr id="32" name="TextBox 31"/>
          <p:cNvSpPr txBox="1">
            <a:spLocks noChangeArrowheads="1"/>
          </p:cNvSpPr>
          <p:nvPr/>
        </p:nvSpPr>
        <p:spPr bwMode="auto">
          <a:xfrm>
            <a:off x="5976938" y="1622425"/>
            <a:ext cx="1454150" cy="368300"/>
          </a:xfrm>
          <a:prstGeom prst="rect">
            <a:avLst/>
          </a:prstGeom>
          <a:noFill/>
          <a:ln w="9525">
            <a:noFill/>
            <a:miter lim="800000"/>
            <a:headEnd/>
            <a:tailEnd/>
          </a:ln>
        </p:spPr>
        <p:txBody>
          <a:bodyPr wrap="none">
            <a:spAutoFit/>
          </a:bodyPr>
          <a:lstStyle/>
          <a:p>
            <a:r>
              <a:rPr lang="en-GB" sz="1800">
                <a:solidFill>
                  <a:srgbClr val="CC3399"/>
                </a:solidFill>
              </a:rPr>
              <a:t>Audio shop</a:t>
            </a:r>
          </a:p>
        </p:txBody>
      </p:sp>
      <p:cxnSp>
        <p:nvCxnSpPr>
          <p:cNvPr id="33" name="Straight Connector 32"/>
          <p:cNvCxnSpPr>
            <a:cxnSpLocks noChangeShapeType="1"/>
          </p:cNvCxnSpPr>
          <p:nvPr/>
        </p:nvCxnSpPr>
        <p:spPr bwMode="auto">
          <a:xfrm flipH="1" flipV="1">
            <a:off x="4854575" y="5584825"/>
            <a:ext cx="2601913" cy="1588"/>
          </a:xfrm>
          <a:prstGeom prst="line">
            <a:avLst/>
          </a:prstGeom>
          <a:noFill/>
          <a:ln w="25400" algn="ctr">
            <a:solidFill>
              <a:srgbClr val="6600FF"/>
            </a:solidFill>
            <a:round/>
            <a:headEnd/>
            <a:tailEnd/>
          </a:ln>
        </p:spPr>
      </p:cxnSp>
      <p:cxnSp>
        <p:nvCxnSpPr>
          <p:cNvPr id="34" name="Straight Connector 33"/>
          <p:cNvCxnSpPr>
            <a:cxnSpLocks noChangeShapeType="1"/>
          </p:cNvCxnSpPr>
          <p:nvPr/>
        </p:nvCxnSpPr>
        <p:spPr bwMode="auto">
          <a:xfrm rot="5400000" flipH="1" flipV="1">
            <a:off x="6514307" y="4642644"/>
            <a:ext cx="1884362" cy="0"/>
          </a:xfrm>
          <a:prstGeom prst="line">
            <a:avLst/>
          </a:prstGeom>
          <a:noFill/>
          <a:ln w="25400" algn="ctr">
            <a:solidFill>
              <a:srgbClr val="6600FF"/>
            </a:solidFill>
            <a:round/>
            <a:headEnd/>
            <a:tailEnd/>
          </a:ln>
        </p:spPr>
      </p:cxnSp>
      <p:sp>
        <p:nvSpPr>
          <p:cNvPr id="35" name="TextBox 34"/>
          <p:cNvSpPr txBox="1">
            <a:spLocks noChangeArrowheads="1"/>
          </p:cNvSpPr>
          <p:nvPr/>
        </p:nvSpPr>
        <p:spPr bwMode="auto">
          <a:xfrm>
            <a:off x="5932488" y="5181600"/>
            <a:ext cx="1582737" cy="369888"/>
          </a:xfrm>
          <a:prstGeom prst="rect">
            <a:avLst/>
          </a:prstGeom>
          <a:noFill/>
          <a:ln w="9525">
            <a:noFill/>
            <a:miter lim="800000"/>
            <a:headEnd/>
            <a:tailEnd/>
          </a:ln>
        </p:spPr>
        <p:txBody>
          <a:bodyPr wrap="none">
            <a:spAutoFit/>
          </a:bodyPr>
          <a:lstStyle/>
          <a:p>
            <a:r>
              <a:rPr lang="en-GB" sz="1800">
                <a:solidFill>
                  <a:srgbClr val="6600FF"/>
                </a:solidFill>
              </a:rPr>
              <a:t>Lee Museum</a:t>
            </a:r>
          </a:p>
        </p:txBody>
      </p:sp>
      <p:cxnSp>
        <p:nvCxnSpPr>
          <p:cNvPr id="36" name="Straight Connector 35"/>
          <p:cNvCxnSpPr>
            <a:cxnSpLocks noChangeShapeType="1"/>
          </p:cNvCxnSpPr>
          <p:nvPr/>
        </p:nvCxnSpPr>
        <p:spPr bwMode="auto">
          <a:xfrm>
            <a:off x="1481138" y="5595938"/>
            <a:ext cx="2600325" cy="1587"/>
          </a:xfrm>
          <a:prstGeom prst="line">
            <a:avLst/>
          </a:prstGeom>
          <a:noFill/>
          <a:ln w="25400" algn="ctr">
            <a:solidFill>
              <a:srgbClr val="C00000"/>
            </a:solidFill>
            <a:round/>
            <a:headEnd/>
            <a:tailEnd/>
          </a:ln>
        </p:spPr>
      </p:cxnSp>
      <p:cxnSp>
        <p:nvCxnSpPr>
          <p:cNvPr id="37" name="Straight Connector 36"/>
          <p:cNvCxnSpPr>
            <a:cxnSpLocks noChangeShapeType="1"/>
          </p:cNvCxnSpPr>
          <p:nvPr/>
        </p:nvCxnSpPr>
        <p:spPr bwMode="auto">
          <a:xfrm rot="5400000">
            <a:off x="545306" y="4669632"/>
            <a:ext cx="1871663" cy="0"/>
          </a:xfrm>
          <a:prstGeom prst="line">
            <a:avLst/>
          </a:prstGeom>
          <a:noFill/>
          <a:ln w="25400" algn="ctr">
            <a:solidFill>
              <a:srgbClr val="C00000"/>
            </a:solidFill>
            <a:round/>
            <a:headEnd/>
            <a:tailEnd/>
          </a:ln>
        </p:spPr>
      </p:cxnSp>
      <p:sp>
        <p:nvSpPr>
          <p:cNvPr id="38" name="TextBox 37"/>
          <p:cNvSpPr txBox="1">
            <a:spLocks noChangeArrowheads="1"/>
          </p:cNvSpPr>
          <p:nvPr/>
        </p:nvSpPr>
        <p:spPr bwMode="auto">
          <a:xfrm>
            <a:off x="1501775" y="5192713"/>
            <a:ext cx="2506663" cy="369887"/>
          </a:xfrm>
          <a:prstGeom prst="rect">
            <a:avLst/>
          </a:prstGeom>
          <a:noFill/>
          <a:ln w="9525">
            <a:noFill/>
            <a:miter lim="800000"/>
            <a:headEnd/>
            <a:tailEnd/>
          </a:ln>
        </p:spPr>
        <p:txBody>
          <a:bodyPr wrap="none">
            <a:spAutoFit/>
          </a:bodyPr>
          <a:lstStyle/>
          <a:p>
            <a:r>
              <a:rPr lang="en-GB" sz="1800">
                <a:solidFill>
                  <a:srgbClr val="C00000"/>
                </a:solidFill>
              </a:rPr>
              <a:t>Spoken word archive</a:t>
            </a:r>
          </a:p>
        </p:txBody>
      </p:sp>
      <p:sp>
        <p:nvSpPr>
          <p:cNvPr id="39" name="TextBox 38"/>
          <p:cNvSpPr txBox="1">
            <a:spLocks noChangeArrowheads="1"/>
          </p:cNvSpPr>
          <p:nvPr/>
        </p:nvSpPr>
        <p:spPr bwMode="auto">
          <a:xfrm>
            <a:off x="1481138" y="1600200"/>
            <a:ext cx="1543050" cy="369888"/>
          </a:xfrm>
          <a:prstGeom prst="rect">
            <a:avLst/>
          </a:prstGeom>
          <a:noFill/>
          <a:ln w="9525">
            <a:noFill/>
            <a:miter lim="800000"/>
            <a:headEnd/>
            <a:tailEnd/>
          </a:ln>
        </p:spPr>
        <p:txBody>
          <a:bodyPr wrap="none">
            <a:spAutoFit/>
          </a:bodyPr>
          <a:lstStyle/>
          <a:p>
            <a:r>
              <a:rPr lang="en-GB" sz="1800">
                <a:solidFill>
                  <a:srgbClr val="0033CC"/>
                </a:solidFill>
              </a:rPr>
              <a:t>W3C Library</a:t>
            </a:r>
          </a:p>
        </p:txBody>
      </p:sp>
      <p:cxnSp>
        <p:nvCxnSpPr>
          <p:cNvPr id="40" name="Straight Connector 39"/>
          <p:cNvCxnSpPr>
            <a:cxnSpLocks noChangeShapeType="1"/>
          </p:cNvCxnSpPr>
          <p:nvPr/>
        </p:nvCxnSpPr>
        <p:spPr bwMode="auto">
          <a:xfrm>
            <a:off x="4953000" y="1512888"/>
            <a:ext cx="2601913" cy="1587"/>
          </a:xfrm>
          <a:prstGeom prst="line">
            <a:avLst/>
          </a:prstGeom>
          <a:noFill/>
          <a:ln w="25400" algn="ctr">
            <a:solidFill>
              <a:srgbClr val="CC3399"/>
            </a:solidFill>
            <a:round/>
            <a:headEnd/>
            <a:tailEnd/>
          </a:ln>
        </p:spPr>
      </p:cxnSp>
      <p:cxnSp>
        <p:nvCxnSpPr>
          <p:cNvPr id="41" name="Straight Connector 40"/>
          <p:cNvCxnSpPr>
            <a:cxnSpLocks noChangeShapeType="1"/>
          </p:cNvCxnSpPr>
          <p:nvPr/>
        </p:nvCxnSpPr>
        <p:spPr bwMode="auto">
          <a:xfrm rot="5400000">
            <a:off x="6613525" y="2454276"/>
            <a:ext cx="1882775" cy="0"/>
          </a:xfrm>
          <a:prstGeom prst="line">
            <a:avLst/>
          </a:prstGeom>
          <a:noFill/>
          <a:ln w="25400" algn="ctr">
            <a:solidFill>
              <a:srgbClr val="CC3399"/>
            </a:solidFill>
            <a:round/>
            <a:headEnd/>
            <a:tailEnd/>
          </a:ln>
        </p:spPr>
      </p:cxnSp>
      <p:cxnSp>
        <p:nvCxnSpPr>
          <p:cNvPr id="42" name="Straight Connector 41"/>
          <p:cNvCxnSpPr>
            <a:cxnSpLocks noChangeShapeType="1"/>
          </p:cNvCxnSpPr>
          <p:nvPr/>
        </p:nvCxnSpPr>
        <p:spPr bwMode="auto">
          <a:xfrm>
            <a:off x="5062538" y="1436688"/>
            <a:ext cx="2600325" cy="1587"/>
          </a:xfrm>
          <a:prstGeom prst="line">
            <a:avLst/>
          </a:prstGeom>
          <a:noFill/>
          <a:ln w="25400" algn="ctr">
            <a:solidFill>
              <a:srgbClr val="CC3399"/>
            </a:solidFill>
            <a:round/>
            <a:headEnd/>
            <a:tailEnd/>
          </a:ln>
        </p:spPr>
      </p:cxnSp>
      <p:cxnSp>
        <p:nvCxnSpPr>
          <p:cNvPr id="43" name="Straight Connector 42"/>
          <p:cNvCxnSpPr>
            <a:cxnSpLocks noChangeShapeType="1"/>
          </p:cNvCxnSpPr>
          <p:nvPr/>
        </p:nvCxnSpPr>
        <p:spPr bwMode="auto">
          <a:xfrm rot="5400000">
            <a:off x="6721475" y="2378076"/>
            <a:ext cx="1882775" cy="0"/>
          </a:xfrm>
          <a:prstGeom prst="line">
            <a:avLst/>
          </a:prstGeom>
          <a:noFill/>
          <a:ln w="25400" algn="ctr">
            <a:solidFill>
              <a:srgbClr val="CC3399"/>
            </a:solidFill>
            <a:round/>
            <a:headEnd/>
            <a:tailEnd/>
          </a:ln>
        </p:spPr>
      </p:cxnSp>
      <p:cxnSp>
        <p:nvCxnSpPr>
          <p:cNvPr id="44" name="Straight Connector 43"/>
          <p:cNvCxnSpPr>
            <a:cxnSpLocks noChangeShapeType="1"/>
          </p:cNvCxnSpPr>
          <p:nvPr/>
        </p:nvCxnSpPr>
        <p:spPr bwMode="auto">
          <a:xfrm>
            <a:off x="5170488" y="1349375"/>
            <a:ext cx="2601912" cy="1588"/>
          </a:xfrm>
          <a:prstGeom prst="line">
            <a:avLst/>
          </a:prstGeom>
          <a:noFill/>
          <a:ln w="25400" algn="ctr">
            <a:solidFill>
              <a:srgbClr val="CC3399"/>
            </a:solidFill>
            <a:round/>
            <a:headEnd/>
            <a:tailEnd/>
          </a:ln>
        </p:spPr>
      </p:cxnSp>
      <p:cxnSp>
        <p:nvCxnSpPr>
          <p:cNvPr id="45" name="Straight Connector 44"/>
          <p:cNvCxnSpPr>
            <a:cxnSpLocks noChangeShapeType="1"/>
          </p:cNvCxnSpPr>
          <p:nvPr/>
        </p:nvCxnSpPr>
        <p:spPr bwMode="auto">
          <a:xfrm rot="5400000">
            <a:off x="6830218" y="2291557"/>
            <a:ext cx="1884363" cy="0"/>
          </a:xfrm>
          <a:prstGeom prst="line">
            <a:avLst/>
          </a:prstGeom>
          <a:noFill/>
          <a:ln w="25400" algn="ctr">
            <a:solidFill>
              <a:srgbClr val="CC3399"/>
            </a:solidFill>
            <a:round/>
            <a:headEnd/>
            <a:tailEnd/>
          </a:ln>
        </p:spPr>
      </p:cxnSp>
      <p:cxnSp>
        <p:nvCxnSpPr>
          <p:cNvPr id="46" name="Straight Connector 45"/>
          <p:cNvCxnSpPr>
            <a:cxnSpLocks noChangeShapeType="1"/>
          </p:cNvCxnSpPr>
          <p:nvPr/>
        </p:nvCxnSpPr>
        <p:spPr bwMode="auto">
          <a:xfrm flipH="1" flipV="1">
            <a:off x="4953000" y="5681663"/>
            <a:ext cx="2601913" cy="1587"/>
          </a:xfrm>
          <a:prstGeom prst="line">
            <a:avLst/>
          </a:prstGeom>
          <a:noFill/>
          <a:ln w="25400" algn="ctr">
            <a:solidFill>
              <a:srgbClr val="6600FF"/>
            </a:solidFill>
            <a:round/>
            <a:headEnd/>
            <a:tailEnd/>
          </a:ln>
        </p:spPr>
      </p:cxnSp>
      <p:cxnSp>
        <p:nvCxnSpPr>
          <p:cNvPr id="47" name="Straight Connector 46"/>
          <p:cNvCxnSpPr>
            <a:cxnSpLocks noChangeShapeType="1"/>
          </p:cNvCxnSpPr>
          <p:nvPr/>
        </p:nvCxnSpPr>
        <p:spPr bwMode="auto">
          <a:xfrm rot="5400000" flipH="1" flipV="1">
            <a:off x="6613525" y="4740276"/>
            <a:ext cx="1882775" cy="0"/>
          </a:xfrm>
          <a:prstGeom prst="line">
            <a:avLst/>
          </a:prstGeom>
          <a:noFill/>
          <a:ln w="25400" algn="ctr">
            <a:solidFill>
              <a:srgbClr val="6600FF"/>
            </a:solidFill>
            <a:round/>
            <a:headEnd/>
            <a:tailEnd/>
          </a:ln>
        </p:spPr>
      </p:cxnSp>
      <p:cxnSp>
        <p:nvCxnSpPr>
          <p:cNvPr id="48" name="Straight Connector 47"/>
          <p:cNvCxnSpPr>
            <a:cxnSpLocks noChangeShapeType="1"/>
          </p:cNvCxnSpPr>
          <p:nvPr/>
        </p:nvCxnSpPr>
        <p:spPr bwMode="auto">
          <a:xfrm flipH="1" flipV="1">
            <a:off x="5062538" y="5757863"/>
            <a:ext cx="2600325" cy="1587"/>
          </a:xfrm>
          <a:prstGeom prst="line">
            <a:avLst/>
          </a:prstGeom>
          <a:noFill/>
          <a:ln w="25400" algn="ctr">
            <a:solidFill>
              <a:srgbClr val="6600FF"/>
            </a:solidFill>
            <a:round/>
            <a:headEnd/>
            <a:tailEnd/>
          </a:ln>
        </p:spPr>
      </p:cxnSp>
      <p:cxnSp>
        <p:nvCxnSpPr>
          <p:cNvPr id="49" name="Straight Connector 48"/>
          <p:cNvCxnSpPr>
            <a:cxnSpLocks noChangeShapeType="1"/>
          </p:cNvCxnSpPr>
          <p:nvPr/>
        </p:nvCxnSpPr>
        <p:spPr bwMode="auto">
          <a:xfrm rot="5400000" flipH="1" flipV="1">
            <a:off x="6721475" y="4816476"/>
            <a:ext cx="1882775" cy="0"/>
          </a:xfrm>
          <a:prstGeom prst="line">
            <a:avLst/>
          </a:prstGeom>
          <a:noFill/>
          <a:ln w="25400" algn="ctr">
            <a:solidFill>
              <a:srgbClr val="6600FF"/>
            </a:solidFill>
            <a:round/>
            <a:headEnd/>
            <a:tailEnd/>
          </a:ln>
        </p:spPr>
      </p:cxnSp>
      <p:cxnSp>
        <p:nvCxnSpPr>
          <p:cNvPr id="50" name="Straight Connector 49"/>
          <p:cNvCxnSpPr>
            <a:cxnSpLocks noChangeShapeType="1"/>
          </p:cNvCxnSpPr>
          <p:nvPr/>
        </p:nvCxnSpPr>
        <p:spPr bwMode="auto">
          <a:xfrm flipH="1" flipV="1">
            <a:off x="5170488" y="5834063"/>
            <a:ext cx="2601912" cy="1587"/>
          </a:xfrm>
          <a:prstGeom prst="line">
            <a:avLst/>
          </a:prstGeom>
          <a:noFill/>
          <a:ln w="25400" algn="ctr">
            <a:solidFill>
              <a:srgbClr val="6600FF"/>
            </a:solidFill>
            <a:round/>
            <a:headEnd/>
            <a:tailEnd/>
          </a:ln>
        </p:spPr>
      </p:cxnSp>
      <p:cxnSp>
        <p:nvCxnSpPr>
          <p:cNvPr id="51" name="Straight Connector 50"/>
          <p:cNvCxnSpPr>
            <a:cxnSpLocks noChangeShapeType="1"/>
          </p:cNvCxnSpPr>
          <p:nvPr/>
        </p:nvCxnSpPr>
        <p:spPr bwMode="auto">
          <a:xfrm rot="5400000" flipH="1" flipV="1">
            <a:off x="6831012" y="4892676"/>
            <a:ext cx="1882775" cy="0"/>
          </a:xfrm>
          <a:prstGeom prst="line">
            <a:avLst/>
          </a:prstGeom>
          <a:noFill/>
          <a:ln w="25400" algn="ctr">
            <a:solidFill>
              <a:srgbClr val="6600FF"/>
            </a:solidFill>
            <a:round/>
            <a:headEnd/>
            <a:tailEnd/>
          </a:ln>
        </p:spPr>
      </p:cxnSp>
      <p:cxnSp>
        <p:nvCxnSpPr>
          <p:cNvPr id="52" name="Straight Connector 51"/>
          <p:cNvCxnSpPr>
            <a:cxnSpLocks noChangeShapeType="1"/>
          </p:cNvCxnSpPr>
          <p:nvPr/>
        </p:nvCxnSpPr>
        <p:spPr bwMode="auto">
          <a:xfrm>
            <a:off x="1360488" y="5692775"/>
            <a:ext cx="2601912" cy="1588"/>
          </a:xfrm>
          <a:prstGeom prst="line">
            <a:avLst/>
          </a:prstGeom>
          <a:noFill/>
          <a:ln w="25400" algn="ctr">
            <a:solidFill>
              <a:srgbClr val="C00000"/>
            </a:solidFill>
            <a:round/>
            <a:headEnd/>
            <a:tailEnd/>
          </a:ln>
        </p:spPr>
      </p:cxnSp>
      <p:cxnSp>
        <p:nvCxnSpPr>
          <p:cNvPr id="53" name="Straight Connector 52"/>
          <p:cNvCxnSpPr>
            <a:cxnSpLocks noChangeShapeType="1"/>
          </p:cNvCxnSpPr>
          <p:nvPr/>
        </p:nvCxnSpPr>
        <p:spPr bwMode="auto">
          <a:xfrm rot="5400000">
            <a:off x="424656" y="4768057"/>
            <a:ext cx="1871663" cy="0"/>
          </a:xfrm>
          <a:prstGeom prst="line">
            <a:avLst/>
          </a:prstGeom>
          <a:noFill/>
          <a:ln w="25400" algn="ctr">
            <a:solidFill>
              <a:srgbClr val="C00000"/>
            </a:solidFill>
            <a:round/>
            <a:headEnd/>
            <a:tailEnd/>
          </a:ln>
        </p:spPr>
      </p:cxnSp>
      <p:cxnSp>
        <p:nvCxnSpPr>
          <p:cNvPr id="54" name="Straight Connector 53"/>
          <p:cNvCxnSpPr>
            <a:cxnSpLocks noChangeShapeType="1"/>
          </p:cNvCxnSpPr>
          <p:nvPr/>
        </p:nvCxnSpPr>
        <p:spPr bwMode="auto">
          <a:xfrm>
            <a:off x="1241425" y="5791200"/>
            <a:ext cx="2601913" cy="1588"/>
          </a:xfrm>
          <a:prstGeom prst="line">
            <a:avLst/>
          </a:prstGeom>
          <a:noFill/>
          <a:ln w="25400" algn="ctr">
            <a:solidFill>
              <a:srgbClr val="C00000"/>
            </a:solidFill>
            <a:round/>
            <a:headEnd/>
            <a:tailEnd/>
          </a:ln>
        </p:spPr>
      </p:cxnSp>
      <p:cxnSp>
        <p:nvCxnSpPr>
          <p:cNvPr id="55" name="Straight Connector 54"/>
          <p:cNvCxnSpPr>
            <a:cxnSpLocks noChangeShapeType="1"/>
          </p:cNvCxnSpPr>
          <p:nvPr/>
        </p:nvCxnSpPr>
        <p:spPr bwMode="auto">
          <a:xfrm rot="5400000">
            <a:off x="304800" y="4865688"/>
            <a:ext cx="1873250" cy="0"/>
          </a:xfrm>
          <a:prstGeom prst="line">
            <a:avLst/>
          </a:prstGeom>
          <a:noFill/>
          <a:ln w="25400" algn="ctr">
            <a:solidFill>
              <a:srgbClr val="C00000"/>
            </a:solidFill>
            <a:round/>
            <a:headEnd/>
            <a:tailEnd/>
          </a:ln>
        </p:spPr>
      </p:cxnSp>
      <p:cxnSp>
        <p:nvCxnSpPr>
          <p:cNvPr id="58" name="Straight Connector 57"/>
          <p:cNvCxnSpPr>
            <a:cxnSpLocks noChangeShapeType="1"/>
          </p:cNvCxnSpPr>
          <p:nvPr/>
        </p:nvCxnSpPr>
        <p:spPr bwMode="auto">
          <a:xfrm>
            <a:off x="1109663" y="5878513"/>
            <a:ext cx="2601912" cy="1587"/>
          </a:xfrm>
          <a:prstGeom prst="line">
            <a:avLst/>
          </a:prstGeom>
          <a:noFill/>
          <a:ln w="25400" algn="ctr">
            <a:solidFill>
              <a:srgbClr val="C00000"/>
            </a:solidFill>
            <a:round/>
            <a:headEnd/>
            <a:tailEnd/>
          </a:ln>
        </p:spPr>
      </p:cxnSp>
      <p:cxnSp>
        <p:nvCxnSpPr>
          <p:cNvPr id="59" name="Straight Connector 58"/>
          <p:cNvCxnSpPr>
            <a:cxnSpLocks noChangeShapeType="1"/>
          </p:cNvCxnSpPr>
          <p:nvPr/>
        </p:nvCxnSpPr>
        <p:spPr bwMode="auto">
          <a:xfrm rot="5400000">
            <a:off x="173038" y="4953000"/>
            <a:ext cx="1873250" cy="0"/>
          </a:xfrm>
          <a:prstGeom prst="line">
            <a:avLst/>
          </a:prstGeom>
          <a:noFill/>
          <a:ln w="25400" algn="ctr">
            <a:solidFill>
              <a:srgbClr val="C00000"/>
            </a:solidFill>
            <a:round/>
            <a:headEnd/>
            <a:tailEnd/>
          </a:ln>
        </p:spPr>
      </p:cxnSp>
      <p:cxnSp>
        <p:nvCxnSpPr>
          <p:cNvPr id="60" name="Straight Connector 59"/>
          <p:cNvCxnSpPr>
            <a:cxnSpLocks noChangeShapeType="1"/>
          </p:cNvCxnSpPr>
          <p:nvPr/>
        </p:nvCxnSpPr>
        <p:spPr bwMode="auto">
          <a:xfrm>
            <a:off x="1349375" y="1501775"/>
            <a:ext cx="2601913" cy="1588"/>
          </a:xfrm>
          <a:prstGeom prst="line">
            <a:avLst/>
          </a:prstGeom>
          <a:noFill/>
          <a:ln w="25400" algn="ctr">
            <a:solidFill>
              <a:schemeClr val="tx1"/>
            </a:solidFill>
            <a:round/>
            <a:headEnd/>
            <a:tailEnd/>
          </a:ln>
        </p:spPr>
      </p:cxnSp>
      <p:cxnSp>
        <p:nvCxnSpPr>
          <p:cNvPr id="61" name="Straight Connector 60"/>
          <p:cNvCxnSpPr>
            <a:cxnSpLocks noChangeShapeType="1"/>
          </p:cNvCxnSpPr>
          <p:nvPr/>
        </p:nvCxnSpPr>
        <p:spPr bwMode="auto">
          <a:xfrm rot="5400000">
            <a:off x="412750" y="2427288"/>
            <a:ext cx="1873250" cy="0"/>
          </a:xfrm>
          <a:prstGeom prst="line">
            <a:avLst/>
          </a:prstGeom>
          <a:noFill/>
          <a:ln w="25400" algn="ctr">
            <a:solidFill>
              <a:schemeClr val="tx1"/>
            </a:solidFill>
            <a:round/>
            <a:headEnd/>
            <a:tailEnd/>
          </a:ln>
        </p:spPr>
      </p:cxnSp>
      <p:cxnSp>
        <p:nvCxnSpPr>
          <p:cNvPr id="62" name="Straight Connector 61"/>
          <p:cNvCxnSpPr>
            <a:cxnSpLocks noChangeShapeType="1"/>
          </p:cNvCxnSpPr>
          <p:nvPr/>
        </p:nvCxnSpPr>
        <p:spPr bwMode="auto">
          <a:xfrm>
            <a:off x="1219200" y="1414463"/>
            <a:ext cx="2601913" cy="1587"/>
          </a:xfrm>
          <a:prstGeom prst="line">
            <a:avLst/>
          </a:prstGeom>
          <a:noFill/>
          <a:ln w="25400" algn="ctr">
            <a:solidFill>
              <a:schemeClr val="tx1"/>
            </a:solidFill>
            <a:round/>
            <a:headEnd/>
            <a:tailEnd/>
          </a:ln>
        </p:spPr>
      </p:cxnSp>
      <p:cxnSp>
        <p:nvCxnSpPr>
          <p:cNvPr id="63" name="Straight Connector 62"/>
          <p:cNvCxnSpPr>
            <a:cxnSpLocks noChangeShapeType="1"/>
          </p:cNvCxnSpPr>
          <p:nvPr/>
        </p:nvCxnSpPr>
        <p:spPr bwMode="auto">
          <a:xfrm rot="5400000">
            <a:off x="283369" y="2340769"/>
            <a:ext cx="1871662" cy="0"/>
          </a:xfrm>
          <a:prstGeom prst="line">
            <a:avLst/>
          </a:prstGeom>
          <a:noFill/>
          <a:ln w="25400" algn="ctr">
            <a:solidFill>
              <a:schemeClr val="tx1"/>
            </a:solidFill>
            <a:round/>
            <a:headEnd/>
            <a:tailEnd/>
          </a:ln>
        </p:spPr>
      </p:cxnSp>
      <p:cxnSp>
        <p:nvCxnSpPr>
          <p:cNvPr id="64" name="Straight Connector 63"/>
          <p:cNvCxnSpPr>
            <a:cxnSpLocks noChangeShapeType="1"/>
          </p:cNvCxnSpPr>
          <p:nvPr/>
        </p:nvCxnSpPr>
        <p:spPr bwMode="auto">
          <a:xfrm>
            <a:off x="1089025" y="1306513"/>
            <a:ext cx="2601913" cy="1587"/>
          </a:xfrm>
          <a:prstGeom prst="line">
            <a:avLst/>
          </a:prstGeom>
          <a:noFill/>
          <a:ln w="25400" algn="ctr">
            <a:solidFill>
              <a:schemeClr val="tx1"/>
            </a:solidFill>
            <a:round/>
            <a:headEnd/>
            <a:tailEnd/>
          </a:ln>
        </p:spPr>
      </p:cxnSp>
      <p:cxnSp>
        <p:nvCxnSpPr>
          <p:cNvPr id="65" name="Straight Connector 64"/>
          <p:cNvCxnSpPr>
            <a:cxnSpLocks noChangeShapeType="1"/>
          </p:cNvCxnSpPr>
          <p:nvPr/>
        </p:nvCxnSpPr>
        <p:spPr bwMode="auto">
          <a:xfrm rot="5400000">
            <a:off x="153193" y="2231232"/>
            <a:ext cx="1871663" cy="0"/>
          </a:xfrm>
          <a:prstGeom prst="line">
            <a:avLst/>
          </a:prstGeom>
          <a:noFill/>
          <a:ln w="25400" algn="ctr">
            <a:solidFill>
              <a:schemeClr val="tx1"/>
            </a:solidFill>
            <a:round/>
            <a:headEnd/>
            <a:tailEnd/>
          </a:ln>
        </p:spPr>
      </p:cxnSp>
      <p:pic>
        <p:nvPicPr>
          <p:cNvPr id="20488" name="Picture 8"/>
          <p:cNvPicPr>
            <a:picLocks noChangeAspect="1" noChangeArrowheads="1"/>
          </p:cNvPicPr>
          <p:nvPr/>
        </p:nvPicPr>
        <p:blipFill>
          <a:blip r:embed="rId3" cstate="print"/>
          <a:srcRect/>
          <a:stretch>
            <a:fillRect/>
          </a:stretch>
        </p:blipFill>
        <p:spPr bwMode="auto">
          <a:xfrm>
            <a:off x="3906838" y="3860800"/>
            <a:ext cx="981075" cy="1247775"/>
          </a:xfrm>
          <a:prstGeom prst="rect">
            <a:avLst/>
          </a:prstGeom>
          <a:noFill/>
          <a:ln w="9525" algn="ctr">
            <a:noFill/>
            <a:miter lim="800000"/>
            <a:headEnd/>
            <a:tailEnd/>
          </a:ln>
        </p:spPr>
      </p:pic>
      <p:sp>
        <p:nvSpPr>
          <p:cNvPr id="67" name="TextBox 66"/>
          <p:cNvSpPr txBox="1">
            <a:spLocks noChangeArrowheads="1"/>
          </p:cNvSpPr>
          <p:nvPr/>
        </p:nvSpPr>
        <p:spPr bwMode="auto">
          <a:xfrm>
            <a:off x="1577975" y="6042025"/>
            <a:ext cx="5783263" cy="584200"/>
          </a:xfrm>
          <a:prstGeom prst="rect">
            <a:avLst/>
          </a:prstGeom>
          <a:noFill/>
          <a:ln w="9525">
            <a:noFill/>
            <a:miter lim="800000"/>
            <a:headEnd/>
            <a:tailEnd/>
          </a:ln>
        </p:spPr>
        <p:txBody>
          <a:bodyPr wrap="none">
            <a:spAutoFit/>
          </a:bodyPr>
          <a:lstStyle/>
          <a:p>
            <a:pPr algn="ctr"/>
            <a:r>
              <a:rPr lang="en-GB" sz="1600">
                <a:solidFill>
                  <a:srgbClr val="CC3399"/>
                </a:solidFill>
              </a:rPr>
              <a:t>“TARDIS four port USB hub, for office-bound Time Lords:</a:t>
            </a:r>
          </a:p>
          <a:p>
            <a:pPr algn="ctr"/>
            <a:r>
              <a:rPr lang="en-GB" sz="1600">
                <a:solidFill>
                  <a:srgbClr val="CC3399"/>
                </a:solidFill>
              </a:rPr>
              <a:t>Open a time vortex on your  desk” – Pocket-lint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par>
                                <p:cTn id="28" presetID="9"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dissolve">
                                      <p:cBhvr>
                                        <p:cTn id="30" dur="500"/>
                                        <p:tgtEl>
                                          <p:spTgt spid="25"/>
                                        </p:tgtEl>
                                      </p:cBhvr>
                                    </p:animEffect>
                                  </p:childTnLst>
                                </p:cTn>
                              </p:par>
                              <p:par>
                                <p:cTn id="31" presetID="9"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dissolve">
                                      <p:cBhvr>
                                        <p:cTn id="36" dur="500"/>
                                        <p:tgtEl>
                                          <p:spTgt spid="32"/>
                                        </p:tgtEl>
                                      </p:cBhvr>
                                    </p:animEffect>
                                  </p:childTnLst>
                                </p:cTn>
                              </p:par>
                              <p:par>
                                <p:cTn id="37" presetID="9"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dissolve">
                                      <p:cBhvr>
                                        <p:cTn id="39" dur="500"/>
                                        <p:tgtEl>
                                          <p:spTgt spid="33"/>
                                        </p:tgtEl>
                                      </p:cBhvr>
                                    </p:animEffect>
                                  </p:childTnLst>
                                </p:cTn>
                              </p:par>
                              <p:par>
                                <p:cTn id="40" presetID="9"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dissolve">
                                      <p:cBhvr>
                                        <p:cTn id="42" dur="500"/>
                                        <p:tgtEl>
                                          <p:spTgt spid="34"/>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dissolve">
                                      <p:cBhvr>
                                        <p:cTn id="45" dur="500"/>
                                        <p:tgtEl>
                                          <p:spTgt spid="35"/>
                                        </p:tgtEl>
                                      </p:cBhvr>
                                    </p:animEffect>
                                  </p:childTnLst>
                                </p:cTn>
                              </p:par>
                              <p:par>
                                <p:cTn id="46" presetID="9"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dissolve">
                                      <p:cBhvr>
                                        <p:cTn id="48" dur="500"/>
                                        <p:tgtEl>
                                          <p:spTgt spid="36"/>
                                        </p:tgtEl>
                                      </p:cBhvr>
                                    </p:animEffect>
                                  </p:childTnLst>
                                </p:cTn>
                              </p:par>
                              <p:par>
                                <p:cTn id="49" presetID="9"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dissolve">
                                      <p:cBhvr>
                                        <p:cTn id="51" dur="500"/>
                                        <p:tgtEl>
                                          <p:spTgt spid="37"/>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dissolve">
                                      <p:cBhvr>
                                        <p:cTn id="54" dur="500"/>
                                        <p:tgtEl>
                                          <p:spTgt spid="38"/>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dissolve">
                                      <p:cBhvr>
                                        <p:cTn id="57" dur="500"/>
                                        <p:tgtEl>
                                          <p:spTgt spid="39"/>
                                        </p:tgtEl>
                                      </p:cBhvr>
                                    </p:animEffect>
                                  </p:childTnLst>
                                </p:cTn>
                              </p:par>
                              <p:par>
                                <p:cTn id="58" presetID="9"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dissolve">
                                      <p:cBhvr>
                                        <p:cTn id="60" dur="500"/>
                                        <p:tgtEl>
                                          <p:spTgt spid="40"/>
                                        </p:tgtEl>
                                      </p:cBhvr>
                                    </p:animEffect>
                                  </p:childTnLst>
                                </p:cTn>
                              </p:par>
                              <p:par>
                                <p:cTn id="61" presetID="9"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dissolve">
                                      <p:cBhvr>
                                        <p:cTn id="63" dur="500"/>
                                        <p:tgtEl>
                                          <p:spTgt spid="41"/>
                                        </p:tgtEl>
                                      </p:cBhvr>
                                    </p:animEffect>
                                  </p:childTnLst>
                                </p:cTn>
                              </p:par>
                              <p:par>
                                <p:cTn id="64" presetID="9"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dissolve">
                                      <p:cBhvr>
                                        <p:cTn id="66" dur="500"/>
                                        <p:tgtEl>
                                          <p:spTgt spid="42"/>
                                        </p:tgtEl>
                                      </p:cBhvr>
                                    </p:animEffect>
                                  </p:childTnLst>
                                </p:cTn>
                              </p:par>
                              <p:par>
                                <p:cTn id="67" presetID="9"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dissolve">
                                      <p:cBhvr>
                                        <p:cTn id="69" dur="500"/>
                                        <p:tgtEl>
                                          <p:spTgt spid="43"/>
                                        </p:tgtEl>
                                      </p:cBhvr>
                                    </p:animEffect>
                                  </p:childTnLst>
                                </p:cTn>
                              </p:par>
                              <p:par>
                                <p:cTn id="70" presetID="9" presetClass="entr" presetSubtype="0"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dissolve">
                                      <p:cBhvr>
                                        <p:cTn id="72" dur="500"/>
                                        <p:tgtEl>
                                          <p:spTgt spid="44"/>
                                        </p:tgtEl>
                                      </p:cBhvr>
                                    </p:animEffect>
                                  </p:childTnLst>
                                </p:cTn>
                              </p:par>
                              <p:par>
                                <p:cTn id="73" presetID="9"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dissolve">
                                      <p:cBhvr>
                                        <p:cTn id="75" dur="500"/>
                                        <p:tgtEl>
                                          <p:spTgt spid="45"/>
                                        </p:tgtEl>
                                      </p:cBhvr>
                                    </p:animEffect>
                                  </p:childTnLst>
                                </p:cTn>
                              </p:par>
                              <p:par>
                                <p:cTn id="76" presetID="9"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dissolve">
                                      <p:cBhvr>
                                        <p:cTn id="78" dur="500"/>
                                        <p:tgtEl>
                                          <p:spTgt spid="46"/>
                                        </p:tgtEl>
                                      </p:cBhvr>
                                    </p:animEffect>
                                  </p:childTnLst>
                                </p:cTn>
                              </p:par>
                              <p:par>
                                <p:cTn id="79" presetID="9"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dissolve">
                                      <p:cBhvr>
                                        <p:cTn id="81" dur="500"/>
                                        <p:tgtEl>
                                          <p:spTgt spid="47"/>
                                        </p:tgtEl>
                                      </p:cBhvr>
                                    </p:animEffect>
                                  </p:childTnLst>
                                </p:cTn>
                              </p:par>
                              <p:par>
                                <p:cTn id="82" presetID="9"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dissolve">
                                      <p:cBhvr>
                                        <p:cTn id="84" dur="500"/>
                                        <p:tgtEl>
                                          <p:spTgt spid="48"/>
                                        </p:tgtEl>
                                      </p:cBhvr>
                                    </p:animEffect>
                                  </p:childTnLst>
                                </p:cTn>
                              </p:par>
                              <p:par>
                                <p:cTn id="85" presetID="9"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dissolve">
                                      <p:cBhvr>
                                        <p:cTn id="87" dur="500"/>
                                        <p:tgtEl>
                                          <p:spTgt spid="49"/>
                                        </p:tgtEl>
                                      </p:cBhvr>
                                    </p:animEffect>
                                  </p:childTnLst>
                                </p:cTn>
                              </p:par>
                              <p:par>
                                <p:cTn id="88" presetID="9" presetClass="entr" presetSubtype="0" fill="hold"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dissolve">
                                      <p:cBhvr>
                                        <p:cTn id="90" dur="500"/>
                                        <p:tgtEl>
                                          <p:spTgt spid="50"/>
                                        </p:tgtEl>
                                      </p:cBhvr>
                                    </p:animEffect>
                                  </p:childTnLst>
                                </p:cTn>
                              </p:par>
                              <p:par>
                                <p:cTn id="91" presetID="9"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dissolve">
                                      <p:cBhvr>
                                        <p:cTn id="93" dur="500"/>
                                        <p:tgtEl>
                                          <p:spTgt spid="51"/>
                                        </p:tgtEl>
                                      </p:cBhvr>
                                    </p:animEffect>
                                  </p:childTnLst>
                                </p:cTn>
                              </p:par>
                              <p:par>
                                <p:cTn id="94" presetID="9" presetClass="entr" presetSubtype="0" fill="hold" nodeType="with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dissolve">
                                      <p:cBhvr>
                                        <p:cTn id="96" dur="500"/>
                                        <p:tgtEl>
                                          <p:spTgt spid="52"/>
                                        </p:tgtEl>
                                      </p:cBhvr>
                                    </p:animEffect>
                                  </p:childTnLst>
                                </p:cTn>
                              </p:par>
                              <p:par>
                                <p:cTn id="97" presetID="9" presetClass="entr" presetSubtype="0" fill="hold" nodeType="with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dissolve">
                                      <p:cBhvr>
                                        <p:cTn id="99" dur="500"/>
                                        <p:tgtEl>
                                          <p:spTgt spid="53"/>
                                        </p:tgtEl>
                                      </p:cBhvr>
                                    </p:animEffect>
                                  </p:childTnLst>
                                </p:cTn>
                              </p:par>
                              <p:par>
                                <p:cTn id="100" presetID="9" presetClass="entr" presetSubtype="0" fill="hold"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dissolve">
                                      <p:cBhvr>
                                        <p:cTn id="102" dur="500"/>
                                        <p:tgtEl>
                                          <p:spTgt spid="54"/>
                                        </p:tgtEl>
                                      </p:cBhvr>
                                    </p:animEffect>
                                  </p:childTnLst>
                                </p:cTn>
                              </p:par>
                              <p:par>
                                <p:cTn id="103" presetID="9"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dissolve">
                                      <p:cBhvr>
                                        <p:cTn id="105" dur="500"/>
                                        <p:tgtEl>
                                          <p:spTgt spid="55"/>
                                        </p:tgtEl>
                                      </p:cBhvr>
                                    </p:animEffect>
                                  </p:childTnLst>
                                </p:cTn>
                              </p:par>
                              <p:par>
                                <p:cTn id="106" presetID="9" presetClass="entr" presetSubtype="0"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dissolve">
                                      <p:cBhvr>
                                        <p:cTn id="108" dur="500"/>
                                        <p:tgtEl>
                                          <p:spTgt spid="58"/>
                                        </p:tgtEl>
                                      </p:cBhvr>
                                    </p:animEffect>
                                  </p:childTnLst>
                                </p:cTn>
                              </p:par>
                              <p:par>
                                <p:cTn id="109" presetID="9" presetClass="entr" presetSubtype="0" fill="hold" nodeType="with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dissolve">
                                      <p:cBhvr>
                                        <p:cTn id="111" dur="500"/>
                                        <p:tgtEl>
                                          <p:spTgt spid="59"/>
                                        </p:tgtEl>
                                      </p:cBhvr>
                                    </p:animEffect>
                                  </p:childTnLst>
                                </p:cTn>
                              </p:par>
                              <p:par>
                                <p:cTn id="112" presetID="9" presetClass="entr" presetSubtype="0" fill="hold" nodeType="with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dissolve">
                                      <p:cBhvr>
                                        <p:cTn id="114" dur="500"/>
                                        <p:tgtEl>
                                          <p:spTgt spid="60"/>
                                        </p:tgtEl>
                                      </p:cBhvr>
                                    </p:animEffect>
                                  </p:childTnLst>
                                </p:cTn>
                              </p:par>
                              <p:par>
                                <p:cTn id="115" presetID="9" presetClass="entr" presetSubtype="0" fill="hold" nodeType="with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dissolve">
                                      <p:cBhvr>
                                        <p:cTn id="117" dur="500"/>
                                        <p:tgtEl>
                                          <p:spTgt spid="61"/>
                                        </p:tgtEl>
                                      </p:cBhvr>
                                    </p:animEffect>
                                  </p:childTnLst>
                                </p:cTn>
                              </p:par>
                              <p:par>
                                <p:cTn id="118" presetID="9" presetClass="entr" presetSubtype="0" fill="hold" nodeType="with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dissolve">
                                      <p:cBhvr>
                                        <p:cTn id="120" dur="500"/>
                                        <p:tgtEl>
                                          <p:spTgt spid="62"/>
                                        </p:tgtEl>
                                      </p:cBhvr>
                                    </p:animEffect>
                                  </p:childTnLst>
                                </p:cTn>
                              </p:par>
                              <p:par>
                                <p:cTn id="121" presetID="9" presetClass="entr" presetSubtype="0" fill="hold"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dissolve">
                                      <p:cBhvr>
                                        <p:cTn id="123" dur="500"/>
                                        <p:tgtEl>
                                          <p:spTgt spid="63"/>
                                        </p:tgtEl>
                                      </p:cBhvr>
                                    </p:animEffect>
                                  </p:childTnLst>
                                </p:cTn>
                              </p:par>
                              <p:par>
                                <p:cTn id="124" presetID="9" presetClass="entr" presetSubtype="0" fill="hold" nodeType="withEffect">
                                  <p:stCondLst>
                                    <p:cond delay="0"/>
                                  </p:stCondLst>
                                  <p:childTnLst>
                                    <p:set>
                                      <p:cBhvr>
                                        <p:cTn id="125" dur="1" fill="hold">
                                          <p:stCondLst>
                                            <p:cond delay="0"/>
                                          </p:stCondLst>
                                        </p:cTn>
                                        <p:tgtEl>
                                          <p:spTgt spid="64"/>
                                        </p:tgtEl>
                                        <p:attrNameLst>
                                          <p:attrName>style.visibility</p:attrName>
                                        </p:attrNameLst>
                                      </p:cBhvr>
                                      <p:to>
                                        <p:strVal val="visible"/>
                                      </p:to>
                                    </p:set>
                                    <p:animEffect transition="in" filter="dissolve">
                                      <p:cBhvr>
                                        <p:cTn id="126" dur="500"/>
                                        <p:tgtEl>
                                          <p:spTgt spid="64"/>
                                        </p:tgtEl>
                                      </p:cBhvr>
                                    </p:animEffect>
                                  </p:childTnLst>
                                </p:cTn>
                              </p:par>
                              <p:par>
                                <p:cTn id="127" presetID="9" presetClass="entr" presetSubtype="0" fill="hold" nodeType="withEffect">
                                  <p:stCondLst>
                                    <p:cond delay="0"/>
                                  </p:stCondLst>
                                  <p:childTnLst>
                                    <p:set>
                                      <p:cBhvr>
                                        <p:cTn id="128" dur="1" fill="hold">
                                          <p:stCondLst>
                                            <p:cond delay="0"/>
                                          </p:stCondLst>
                                        </p:cTn>
                                        <p:tgtEl>
                                          <p:spTgt spid="65"/>
                                        </p:tgtEl>
                                        <p:attrNameLst>
                                          <p:attrName>style.visibility</p:attrName>
                                        </p:attrNameLst>
                                      </p:cBhvr>
                                      <p:to>
                                        <p:strVal val="visible"/>
                                      </p:to>
                                    </p:set>
                                    <p:animEffect transition="in" filter="dissolve">
                                      <p:cBhvr>
                                        <p:cTn id="129" dur="500"/>
                                        <p:tgtEl>
                                          <p:spTgt spid="65"/>
                                        </p:tgtEl>
                                      </p:cBhvr>
                                    </p:animEffect>
                                  </p:childTnLst>
                                </p:cTn>
                              </p:par>
                            </p:childTnLst>
                          </p:cTn>
                        </p:par>
                        <p:par>
                          <p:cTn id="130" fill="hold">
                            <p:stCondLst>
                              <p:cond delay="500"/>
                            </p:stCondLst>
                            <p:childTnLst>
                              <p:par>
                                <p:cTn id="131" presetID="9" presetClass="exit" presetSubtype="0" fill="hold" grpId="1" nodeType="afterEffect">
                                  <p:stCondLst>
                                    <p:cond delay="0"/>
                                  </p:stCondLst>
                                  <p:childTnLst>
                                    <p:animEffect transition="out" filter="dissolve">
                                      <p:cBhvr>
                                        <p:cTn id="132" dur="500"/>
                                        <p:tgtEl>
                                          <p:spTgt spid="13"/>
                                        </p:tgtEl>
                                      </p:cBhvr>
                                    </p:animEffect>
                                    <p:set>
                                      <p:cBhvr>
                                        <p:cTn id="133" dur="1" fill="hold">
                                          <p:stCondLst>
                                            <p:cond delay="499"/>
                                          </p:stCondLst>
                                        </p:cTn>
                                        <p:tgtEl>
                                          <p:spTgt spid="13"/>
                                        </p:tgtEl>
                                        <p:attrNameLst>
                                          <p:attrName>style.visibility</p:attrName>
                                        </p:attrNameLst>
                                      </p:cBhvr>
                                      <p:to>
                                        <p:strVal val="hidden"/>
                                      </p:to>
                                    </p:set>
                                  </p:childTnLst>
                                </p:cTn>
                              </p:par>
                            </p:childTnLst>
                          </p:cTn>
                        </p:par>
                        <p:par>
                          <p:cTn id="134" fill="hold">
                            <p:stCondLst>
                              <p:cond delay="1000"/>
                            </p:stCondLst>
                            <p:childTnLst>
                              <p:par>
                                <p:cTn id="135" presetID="9" presetClass="entr" presetSubtype="0" fill="hold" nodeType="afterEffect">
                                  <p:stCondLst>
                                    <p:cond delay="0"/>
                                  </p:stCondLst>
                                  <p:childTnLst>
                                    <p:set>
                                      <p:cBhvr>
                                        <p:cTn id="136" dur="1" fill="hold">
                                          <p:stCondLst>
                                            <p:cond delay="0"/>
                                          </p:stCondLst>
                                        </p:cTn>
                                        <p:tgtEl>
                                          <p:spTgt spid="20488"/>
                                        </p:tgtEl>
                                        <p:attrNameLst>
                                          <p:attrName>style.visibility</p:attrName>
                                        </p:attrNameLst>
                                      </p:cBhvr>
                                      <p:to>
                                        <p:strVal val="visible"/>
                                      </p:to>
                                    </p:set>
                                    <p:animEffect transition="in" filter="dissolve">
                                      <p:cBhvr>
                                        <p:cTn id="137" dur="500"/>
                                        <p:tgtEl>
                                          <p:spTgt spid="20488"/>
                                        </p:tgtEl>
                                      </p:cBhvr>
                                    </p:animEffect>
                                  </p:childTnLst>
                                </p:cTn>
                              </p:par>
                            </p:childTnLst>
                          </p:cTn>
                        </p:par>
                      </p:childTnLst>
                    </p:cTn>
                  </p:par>
                  <p:par>
                    <p:cTn id="138" fill="hold">
                      <p:stCondLst>
                        <p:cond delay="indefinite"/>
                      </p:stCondLst>
                      <p:childTnLst>
                        <p:par>
                          <p:cTn id="139" fill="hold">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67"/>
                                        </p:tgtEl>
                                        <p:attrNameLst>
                                          <p:attrName>style.visibility</p:attrName>
                                        </p:attrNameLst>
                                      </p:cBhvr>
                                      <p:to>
                                        <p:strVal val="visible"/>
                                      </p:to>
                                    </p:set>
                                    <p:animEffect transition="in" filter="dissolve">
                                      <p:cBhvr>
                                        <p:cTn id="14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p:bldP spid="15" grpId="0"/>
      <p:bldP spid="16" grpId="0"/>
      <p:bldP spid="32" grpId="0"/>
      <p:bldP spid="35" grpId="0"/>
      <p:bldP spid="38" grpId="0"/>
      <p:bldP spid="39" grpId="0"/>
      <p:bldP spid="6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332656"/>
            <a:ext cx="2232248" cy="461665"/>
          </a:xfrm>
          <a:prstGeom prst="rect">
            <a:avLst/>
          </a:prstGeom>
          <a:noFill/>
        </p:spPr>
        <p:txBody>
          <a:bodyPr wrap="square" rtlCol="0">
            <a:spAutoFit/>
          </a:bodyPr>
          <a:lstStyle/>
          <a:p>
            <a:r>
              <a:rPr lang="en-GB" sz="2400" dirty="0" smtClean="0">
                <a:solidFill>
                  <a:schemeClr val="accent1"/>
                </a:solidFill>
              </a:rPr>
              <a:t>Metadata focus</a:t>
            </a:r>
            <a:endParaRPr lang="en-GB" sz="2400" dirty="0">
              <a:solidFill>
                <a:schemeClr val="accent1"/>
              </a:solidFill>
            </a:endParaRPr>
          </a:p>
        </p:txBody>
      </p:sp>
      <p:sp>
        <p:nvSpPr>
          <p:cNvPr id="3" name="TextBox 2"/>
          <p:cNvSpPr txBox="1"/>
          <p:nvPr/>
        </p:nvSpPr>
        <p:spPr>
          <a:xfrm>
            <a:off x="899592" y="980729"/>
            <a:ext cx="7416824" cy="830997"/>
          </a:xfrm>
          <a:prstGeom prst="rect">
            <a:avLst/>
          </a:prstGeom>
          <a:noFill/>
        </p:spPr>
        <p:txBody>
          <a:bodyPr wrap="square" rtlCol="0">
            <a:spAutoFit/>
          </a:bodyPr>
          <a:lstStyle/>
          <a:p>
            <a:r>
              <a:rPr lang="en-GB" sz="2400" dirty="0" smtClean="0"/>
              <a:t>Shift of focus of metadata </a:t>
            </a:r>
            <a:r>
              <a:rPr lang="en-GB" sz="2400" dirty="0" smtClean="0">
                <a:solidFill>
                  <a:srgbClr val="FF0000"/>
                </a:solidFill>
              </a:rPr>
              <a:t>creation</a:t>
            </a:r>
            <a:r>
              <a:rPr lang="en-GB" sz="2400" dirty="0" smtClean="0"/>
              <a:t>, </a:t>
            </a:r>
            <a:r>
              <a:rPr lang="en-GB" sz="2400" dirty="0" smtClean="0">
                <a:solidFill>
                  <a:srgbClr val="FF0000"/>
                </a:solidFill>
              </a:rPr>
              <a:t>maintenance</a:t>
            </a:r>
            <a:r>
              <a:rPr lang="en-GB" sz="2400" dirty="0" smtClean="0"/>
              <a:t>, </a:t>
            </a:r>
            <a:r>
              <a:rPr lang="en-GB" sz="2400" dirty="0" smtClean="0">
                <a:solidFill>
                  <a:srgbClr val="FF0000"/>
                </a:solidFill>
              </a:rPr>
              <a:t>storage</a:t>
            </a:r>
            <a:r>
              <a:rPr lang="en-GB" sz="2400" dirty="0" smtClean="0"/>
              <a:t>, </a:t>
            </a:r>
            <a:r>
              <a:rPr lang="en-GB" sz="2400" dirty="0" smtClean="0">
                <a:solidFill>
                  <a:srgbClr val="FF0000"/>
                </a:solidFill>
              </a:rPr>
              <a:t>preservation </a:t>
            </a:r>
            <a:r>
              <a:rPr lang="en-GB" sz="2400" dirty="0" smtClean="0"/>
              <a:t>(by professionals, amateurs, machines)</a:t>
            </a:r>
            <a:endParaRPr lang="en-GB" sz="2400" dirty="0"/>
          </a:p>
        </p:txBody>
      </p:sp>
      <p:sp>
        <p:nvSpPr>
          <p:cNvPr id="5" name="TextBox 4"/>
          <p:cNvSpPr txBox="1"/>
          <p:nvPr/>
        </p:nvSpPr>
        <p:spPr>
          <a:xfrm>
            <a:off x="899592" y="1916832"/>
            <a:ext cx="1800200" cy="461665"/>
          </a:xfrm>
          <a:prstGeom prst="rect">
            <a:avLst/>
          </a:prstGeom>
          <a:noFill/>
        </p:spPr>
        <p:txBody>
          <a:bodyPr wrap="square" rtlCol="0">
            <a:spAutoFit/>
          </a:bodyPr>
          <a:lstStyle/>
          <a:p>
            <a:r>
              <a:rPr lang="en-GB" sz="2400" dirty="0" smtClean="0"/>
              <a:t>From </a:t>
            </a:r>
            <a:r>
              <a:rPr lang="en-GB" sz="2400" dirty="0" smtClean="0">
                <a:solidFill>
                  <a:srgbClr val="00B050"/>
                </a:solidFill>
              </a:rPr>
              <a:t>Record</a:t>
            </a:r>
            <a:endParaRPr lang="en-GB" sz="2400" dirty="0">
              <a:solidFill>
                <a:srgbClr val="00B050"/>
              </a:solidFill>
            </a:endParaRPr>
          </a:p>
        </p:txBody>
      </p:sp>
      <p:grpSp>
        <p:nvGrpSpPr>
          <p:cNvPr id="4" name="Group 103"/>
          <p:cNvGrpSpPr/>
          <p:nvPr/>
        </p:nvGrpSpPr>
        <p:grpSpPr>
          <a:xfrm>
            <a:off x="1223628" y="2636912"/>
            <a:ext cx="1152128" cy="1584176"/>
            <a:chOff x="1223628" y="2636912"/>
            <a:chExt cx="1152128" cy="1584176"/>
          </a:xfrm>
        </p:grpSpPr>
        <p:sp>
          <p:nvSpPr>
            <p:cNvPr id="6" name="Rectangle 5"/>
            <p:cNvSpPr/>
            <p:nvPr/>
          </p:nvSpPr>
          <p:spPr>
            <a:xfrm>
              <a:off x="1223628" y="2636912"/>
              <a:ext cx="1152128" cy="1584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p:nvPr/>
          </p:nvCxnSpPr>
          <p:spPr>
            <a:xfrm>
              <a:off x="1295636" y="2780928"/>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95636" y="2924944"/>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95636" y="306896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95636" y="3212976"/>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636" y="3356992"/>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95636" y="3501008"/>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95636" y="3645024"/>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95636" y="378904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95636" y="3933056"/>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95636" y="4077072"/>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27684" y="2780928"/>
              <a:ext cx="576064"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27684" y="2924944"/>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27684" y="3068960"/>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27684" y="3212976"/>
              <a:ext cx="576064"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27684" y="3356992"/>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727684" y="3501008"/>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727684" y="3645024"/>
              <a:ext cx="576064"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27684" y="3789040"/>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27684" y="3933056"/>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27684" y="4077072"/>
              <a:ext cx="5760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4175956" y="1916832"/>
            <a:ext cx="3456384" cy="461665"/>
          </a:xfrm>
          <a:prstGeom prst="rect">
            <a:avLst/>
          </a:prstGeom>
          <a:noFill/>
        </p:spPr>
        <p:txBody>
          <a:bodyPr wrap="square" rtlCol="0">
            <a:spAutoFit/>
          </a:bodyPr>
          <a:lstStyle/>
          <a:p>
            <a:r>
              <a:rPr lang="en-GB" sz="2400" dirty="0" smtClean="0"/>
              <a:t>To </a:t>
            </a:r>
            <a:r>
              <a:rPr lang="en-GB" sz="2400" dirty="0" smtClean="0">
                <a:solidFill>
                  <a:srgbClr val="00B050"/>
                </a:solidFill>
              </a:rPr>
              <a:t>Statement</a:t>
            </a:r>
            <a:r>
              <a:rPr lang="en-GB" sz="2400" dirty="0" smtClean="0"/>
              <a:t>(s) = triple(s)</a:t>
            </a:r>
            <a:endParaRPr lang="en-GB" sz="2400" dirty="0"/>
          </a:p>
        </p:txBody>
      </p:sp>
      <p:sp>
        <p:nvSpPr>
          <p:cNvPr id="113" name="TextBox 112"/>
          <p:cNvSpPr txBox="1"/>
          <p:nvPr/>
        </p:nvSpPr>
        <p:spPr>
          <a:xfrm>
            <a:off x="899592" y="4581128"/>
            <a:ext cx="3168352" cy="461665"/>
          </a:xfrm>
          <a:prstGeom prst="rect">
            <a:avLst/>
          </a:prstGeom>
          <a:noFill/>
        </p:spPr>
        <p:txBody>
          <a:bodyPr wrap="square" rtlCol="0">
            <a:spAutoFit/>
          </a:bodyPr>
          <a:lstStyle/>
          <a:p>
            <a:r>
              <a:rPr lang="en-GB" sz="2400" dirty="0" smtClean="0"/>
              <a:t>But metadata </a:t>
            </a:r>
            <a:r>
              <a:rPr lang="en-GB" sz="2400" dirty="0" smtClean="0">
                <a:solidFill>
                  <a:srgbClr val="FF0000"/>
                </a:solidFill>
              </a:rPr>
              <a:t>display</a:t>
            </a:r>
            <a:r>
              <a:rPr lang="en-GB" sz="2400" dirty="0" smtClean="0"/>
              <a:t> ...</a:t>
            </a:r>
            <a:endParaRPr lang="en-GB" sz="2400" dirty="0"/>
          </a:p>
        </p:txBody>
      </p:sp>
      <p:sp>
        <p:nvSpPr>
          <p:cNvPr id="114" name="TextBox 113"/>
          <p:cNvSpPr txBox="1"/>
          <p:nvPr/>
        </p:nvSpPr>
        <p:spPr>
          <a:xfrm>
            <a:off x="899592" y="5013176"/>
            <a:ext cx="3456384" cy="1200329"/>
          </a:xfrm>
          <a:prstGeom prst="rect">
            <a:avLst/>
          </a:prstGeom>
          <a:noFill/>
        </p:spPr>
        <p:txBody>
          <a:bodyPr wrap="square" rtlCol="0">
            <a:spAutoFit/>
          </a:bodyPr>
          <a:lstStyle/>
          <a:p>
            <a:r>
              <a:rPr lang="en-GB" sz="2400" dirty="0" smtClean="0"/>
              <a:t>... aggregates triples (from multiple sources) to create records on the fly</a:t>
            </a:r>
            <a:endParaRPr lang="en-GB" sz="2400" dirty="0"/>
          </a:p>
        </p:txBody>
      </p:sp>
      <p:grpSp>
        <p:nvGrpSpPr>
          <p:cNvPr id="7" name="Group 160"/>
          <p:cNvGrpSpPr/>
          <p:nvPr/>
        </p:nvGrpSpPr>
        <p:grpSpPr>
          <a:xfrm>
            <a:off x="5256076" y="4869160"/>
            <a:ext cx="1296144" cy="1296144"/>
            <a:chOff x="5796136" y="4869160"/>
            <a:chExt cx="1296144" cy="1296144"/>
          </a:xfrm>
        </p:grpSpPr>
        <p:sp>
          <p:nvSpPr>
            <p:cNvPr id="116" name="Rectangle 115"/>
            <p:cNvSpPr/>
            <p:nvPr/>
          </p:nvSpPr>
          <p:spPr>
            <a:xfrm>
              <a:off x="5796136" y="4869160"/>
              <a:ext cx="1296144"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Connector 116"/>
            <p:cNvCxnSpPr/>
            <p:nvPr/>
          </p:nvCxnSpPr>
          <p:spPr>
            <a:xfrm>
              <a:off x="6228184" y="5013176"/>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660232" y="5013176"/>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868144" y="5013176"/>
              <a:ext cx="288032"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228184" y="5157192"/>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6660232" y="5157192"/>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868144" y="5157192"/>
              <a:ext cx="288032"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6228184" y="5301208"/>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660232" y="5301208"/>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868144" y="5301208"/>
              <a:ext cx="28803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6228184" y="5445224"/>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660232" y="5445224"/>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5868144" y="5445224"/>
              <a:ext cx="288032"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228184" y="558924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6660232" y="558924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5868144" y="5589240"/>
              <a:ext cx="288032"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6228184" y="5733256"/>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6660232" y="5733256"/>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5868144" y="5733256"/>
              <a:ext cx="28803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6228184" y="5877272"/>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6660232" y="5877272"/>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5868144" y="5877272"/>
              <a:ext cx="288032"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228184" y="6021288"/>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6660232" y="6021288"/>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868144" y="6021288"/>
              <a:ext cx="288032"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9" name="Group 65"/>
          <p:cNvGrpSpPr/>
          <p:nvPr/>
        </p:nvGrpSpPr>
        <p:grpSpPr>
          <a:xfrm>
            <a:off x="3491880" y="2708920"/>
            <a:ext cx="1296144" cy="288032"/>
            <a:chOff x="4572000" y="2924944"/>
            <a:chExt cx="1296144" cy="288032"/>
          </a:xfrm>
        </p:grpSpPr>
        <p:sp>
          <p:nvSpPr>
            <p:cNvPr id="30" name="Rectangle 29"/>
            <p:cNvSpPr/>
            <p:nvPr/>
          </p:nvSpPr>
          <p:spPr>
            <a:xfrm>
              <a:off x="4572000" y="2924944"/>
              <a:ext cx="129614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Connector 30"/>
            <p:cNvCxnSpPr/>
            <p:nvPr/>
          </p:nvCxnSpPr>
          <p:spPr>
            <a:xfrm>
              <a:off x="5004048" y="306896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36096" y="306896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644008" y="3068960"/>
              <a:ext cx="288032"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2" name="Group 164"/>
          <p:cNvGrpSpPr/>
          <p:nvPr/>
        </p:nvGrpSpPr>
        <p:grpSpPr>
          <a:xfrm>
            <a:off x="5868144" y="3284984"/>
            <a:ext cx="1296144" cy="288032"/>
            <a:chOff x="5868144" y="3284984"/>
            <a:chExt cx="1296144" cy="288032"/>
          </a:xfrm>
        </p:grpSpPr>
        <p:sp>
          <p:nvSpPr>
            <p:cNvPr id="68" name="Rectangle 67"/>
            <p:cNvSpPr/>
            <p:nvPr/>
          </p:nvSpPr>
          <p:spPr>
            <a:xfrm>
              <a:off x="5868144" y="3284984"/>
              <a:ext cx="129614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9" name="Straight Connector 68"/>
            <p:cNvCxnSpPr/>
            <p:nvPr/>
          </p:nvCxnSpPr>
          <p:spPr>
            <a:xfrm>
              <a:off x="6300192" y="342900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732240" y="3429000"/>
              <a:ext cx="36004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940152" y="3429000"/>
              <a:ext cx="288032"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3" name="Group 162"/>
          <p:cNvGrpSpPr/>
          <p:nvPr/>
        </p:nvGrpSpPr>
        <p:grpSpPr>
          <a:xfrm>
            <a:off x="5220072" y="2564904"/>
            <a:ext cx="1296144" cy="288032"/>
            <a:chOff x="5220072" y="2564904"/>
            <a:chExt cx="1296144" cy="288032"/>
          </a:xfrm>
        </p:grpSpPr>
        <p:sp>
          <p:nvSpPr>
            <p:cNvPr id="73" name="Rectangle 72"/>
            <p:cNvSpPr/>
            <p:nvPr/>
          </p:nvSpPr>
          <p:spPr>
            <a:xfrm>
              <a:off x="5220072" y="2564904"/>
              <a:ext cx="129614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p:cNvCxnSpPr/>
            <p:nvPr/>
          </p:nvCxnSpPr>
          <p:spPr>
            <a:xfrm>
              <a:off x="5652120" y="270892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6084168" y="270892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292080" y="2708920"/>
              <a:ext cx="288032"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4" name="Group 163"/>
          <p:cNvGrpSpPr/>
          <p:nvPr/>
        </p:nvGrpSpPr>
        <p:grpSpPr>
          <a:xfrm>
            <a:off x="6948264" y="2636912"/>
            <a:ext cx="1296144" cy="288032"/>
            <a:chOff x="6948264" y="2636912"/>
            <a:chExt cx="1296144" cy="288032"/>
          </a:xfrm>
        </p:grpSpPr>
        <p:sp>
          <p:nvSpPr>
            <p:cNvPr id="78" name="Rectangle 77"/>
            <p:cNvSpPr/>
            <p:nvPr/>
          </p:nvSpPr>
          <p:spPr>
            <a:xfrm>
              <a:off x="6948264" y="2636912"/>
              <a:ext cx="129614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9" name="Straight Connector 78"/>
            <p:cNvCxnSpPr/>
            <p:nvPr/>
          </p:nvCxnSpPr>
          <p:spPr>
            <a:xfrm>
              <a:off x="7380312" y="2780928"/>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812360" y="2780928"/>
              <a:ext cx="36004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20272" y="2780928"/>
              <a:ext cx="288032"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5" name="Group 81"/>
          <p:cNvGrpSpPr/>
          <p:nvPr/>
        </p:nvGrpSpPr>
        <p:grpSpPr>
          <a:xfrm>
            <a:off x="4139952" y="3284984"/>
            <a:ext cx="1296144" cy="288032"/>
            <a:chOff x="4572000" y="2924944"/>
            <a:chExt cx="1296144" cy="288032"/>
          </a:xfrm>
        </p:grpSpPr>
        <p:sp>
          <p:nvSpPr>
            <p:cNvPr id="83" name="Rectangle 82"/>
            <p:cNvSpPr/>
            <p:nvPr/>
          </p:nvSpPr>
          <p:spPr>
            <a:xfrm>
              <a:off x="4572000" y="2924944"/>
              <a:ext cx="129614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4" name="Straight Connector 83"/>
            <p:cNvCxnSpPr/>
            <p:nvPr/>
          </p:nvCxnSpPr>
          <p:spPr>
            <a:xfrm>
              <a:off x="5004048" y="306896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436096" y="306896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644008" y="3068960"/>
              <a:ext cx="288032"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6" name="Group 167"/>
          <p:cNvGrpSpPr/>
          <p:nvPr/>
        </p:nvGrpSpPr>
        <p:grpSpPr>
          <a:xfrm>
            <a:off x="3131840" y="3717032"/>
            <a:ext cx="1296144" cy="288032"/>
            <a:chOff x="3131840" y="3717032"/>
            <a:chExt cx="1296144" cy="288032"/>
          </a:xfrm>
        </p:grpSpPr>
        <p:sp>
          <p:nvSpPr>
            <p:cNvPr id="88" name="Rectangle 87"/>
            <p:cNvSpPr/>
            <p:nvPr/>
          </p:nvSpPr>
          <p:spPr>
            <a:xfrm>
              <a:off x="3131840" y="3717032"/>
              <a:ext cx="129614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p:cNvCxnSpPr/>
            <p:nvPr/>
          </p:nvCxnSpPr>
          <p:spPr>
            <a:xfrm>
              <a:off x="3563888" y="3861048"/>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995936" y="3861048"/>
              <a:ext cx="360040"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203848" y="3861048"/>
              <a:ext cx="288032"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7" name="Group 166"/>
          <p:cNvGrpSpPr/>
          <p:nvPr/>
        </p:nvGrpSpPr>
        <p:grpSpPr>
          <a:xfrm>
            <a:off x="5220072" y="3861048"/>
            <a:ext cx="1296144" cy="288032"/>
            <a:chOff x="5220072" y="3861048"/>
            <a:chExt cx="1296144" cy="288032"/>
          </a:xfrm>
        </p:grpSpPr>
        <p:sp>
          <p:nvSpPr>
            <p:cNvPr id="145" name="Rectangle 144"/>
            <p:cNvSpPr/>
            <p:nvPr/>
          </p:nvSpPr>
          <p:spPr>
            <a:xfrm>
              <a:off x="5220072" y="3861048"/>
              <a:ext cx="129614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6" name="Straight Connector 145"/>
            <p:cNvCxnSpPr/>
            <p:nvPr/>
          </p:nvCxnSpPr>
          <p:spPr>
            <a:xfrm>
              <a:off x="5652120" y="4005064"/>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084168" y="4005064"/>
              <a:ext cx="360040"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292080" y="4005064"/>
              <a:ext cx="288032"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8" name="Group 148"/>
          <p:cNvGrpSpPr/>
          <p:nvPr/>
        </p:nvGrpSpPr>
        <p:grpSpPr>
          <a:xfrm>
            <a:off x="6948264" y="3717032"/>
            <a:ext cx="1296144" cy="288032"/>
            <a:chOff x="4572000" y="2924944"/>
            <a:chExt cx="1296144" cy="288032"/>
          </a:xfrm>
        </p:grpSpPr>
        <p:sp>
          <p:nvSpPr>
            <p:cNvPr id="150" name="Rectangle 149"/>
            <p:cNvSpPr/>
            <p:nvPr/>
          </p:nvSpPr>
          <p:spPr>
            <a:xfrm>
              <a:off x="4572000" y="2924944"/>
              <a:ext cx="129614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1" name="Straight Connector 150"/>
            <p:cNvCxnSpPr/>
            <p:nvPr/>
          </p:nvCxnSpPr>
          <p:spPr>
            <a:xfrm>
              <a:off x="5004048" y="306896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5436096" y="3068960"/>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644008" y="3068960"/>
              <a:ext cx="288032"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9" name="Group 165"/>
          <p:cNvGrpSpPr/>
          <p:nvPr/>
        </p:nvGrpSpPr>
        <p:grpSpPr>
          <a:xfrm>
            <a:off x="7380312" y="3140968"/>
            <a:ext cx="1296144" cy="288032"/>
            <a:chOff x="7380312" y="3140968"/>
            <a:chExt cx="1296144" cy="288032"/>
          </a:xfrm>
        </p:grpSpPr>
        <p:sp>
          <p:nvSpPr>
            <p:cNvPr id="155" name="Rectangle 154"/>
            <p:cNvSpPr/>
            <p:nvPr/>
          </p:nvSpPr>
          <p:spPr>
            <a:xfrm>
              <a:off x="7380312" y="3140968"/>
              <a:ext cx="129614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6" name="Straight Connector 155"/>
            <p:cNvCxnSpPr/>
            <p:nvPr/>
          </p:nvCxnSpPr>
          <p:spPr>
            <a:xfrm>
              <a:off x="7812360" y="3284984"/>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8244408" y="3284984"/>
              <a:ext cx="36004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452320" y="3284984"/>
              <a:ext cx="288032"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59" name="Right Arrow 158"/>
          <p:cNvSpPr/>
          <p:nvPr/>
        </p:nvSpPr>
        <p:spPr>
          <a:xfrm>
            <a:off x="2411760" y="3068960"/>
            <a:ext cx="6480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Down Arrow 159"/>
          <p:cNvSpPr/>
          <p:nvPr/>
        </p:nvSpPr>
        <p:spPr>
          <a:xfrm>
            <a:off x="5661832" y="4365104"/>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dissolve">
                                      <p:cBhvr>
                                        <p:cTn id="17" dur="500"/>
                                        <p:tgtEl>
                                          <p:spTgt spid="29"/>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59"/>
                                        </p:tgtEl>
                                        <p:attrNameLst>
                                          <p:attrName>style.visibility</p:attrName>
                                        </p:attrNameLst>
                                      </p:cBhvr>
                                      <p:to>
                                        <p:strVal val="visible"/>
                                      </p:to>
                                    </p:set>
                                    <p:animEffect transition="in" filter="dissolve">
                                      <p:cBhvr>
                                        <p:cTn id="21" dur="1000"/>
                                        <p:tgtEl>
                                          <p:spTgt spid="159"/>
                                        </p:tgtEl>
                                      </p:cBhvr>
                                    </p:animEffect>
                                  </p:childTnLst>
                                </p:cTn>
                              </p:par>
                            </p:childTnLst>
                          </p:cTn>
                        </p:par>
                        <p:par>
                          <p:cTn id="22" fill="hold">
                            <p:stCondLst>
                              <p:cond delay="1500"/>
                            </p:stCondLst>
                            <p:childTnLst>
                              <p:par>
                                <p:cTn id="23" presetID="9"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dissolve">
                                      <p:cBhvr>
                                        <p:cTn id="25" dur="1000"/>
                                        <p:tgtEl>
                                          <p:spTgt spid="19"/>
                                        </p:tgtEl>
                                      </p:cBhvr>
                                    </p:animEffect>
                                  </p:childTnLst>
                                </p:cTn>
                              </p:par>
                              <p:par>
                                <p:cTn id="26" presetID="9"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dissolve">
                                      <p:cBhvr>
                                        <p:cTn id="28" dur="500"/>
                                        <p:tgtEl>
                                          <p:spTgt spid="34"/>
                                        </p:tgtEl>
                                      </p:cBhvr>
                                    </p:animEffect>
                                  </p:childTnLst>
                                </p:cTn>
                              </p:par>
                              <p:par>
                                <p:cTn id="29" presetID="9"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dissolve">
                                      <p:cBhvr>
                                        <p:cTn id="31" dur="500"/>
                                        <p:tgtEl>
                                          <p:spTgt spid="32"/>
                                        </p:tgtEl>
                                      </p:cBhvr>
                                    </p:animEffect>
                                  </p:childTnLst>
                                </p:cTn>
                              </p:par>
                              <p:par>
                                <p:cTn id="32" presetID="9"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dissolve">
                                      <p:cBhvr>
                                        <p:cTn id="34" dur="500"/>
                                        <p:tgtEl>
                                          <p:spTgt spid="35"/>
                                        </p:tgtEl>
                                      </p:cBhvr>
                                    </p:animEffect>
                                  </p:childTnLst>
                                </p:cTn>
                              </p:par>
                              <p:par>
                                <p:cTn id="35" presetID="9"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dissolve">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dissolve">
                                      <p:cBhvr>
                                        <p:cTn id="42" dur="500"/>
                                        <p:tgtEl>
                                          <p:spTgt spid="33"/>
                                        </p:tgtEl>
                                      </p:cBhvr>
                                    </p:animEffect>
                                  </p:childTnLst>
                                </p:cTn>
                              </p:par>
                              <p:par>
                                <p:cTn id="43" presetID="9"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dissolve">
                                      <p:cBhvr>
                                        <p:cTn id="45" dur="500"/>
                                        <p:tgtEl>
                                          <p:spTgt spid="39"/>
                                        </p:tgtEl>
                                      </p:cBhvr>
                                    </p:animEffect>
                                  </p:childTnLst>
                                </p:cTn>
                              </p:par>
                              <p:par>
                                <p:cTn id="46" presetID="9" presetClass="entr" presetSubtype="0" fill="hold"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dissolve">
                                      <p:cBhvr>
                                        <p:cTn id="48" dur="500"/>
                                        <p:tgtEl>
                                          <p:spTgt spid="37"/>
                                        </p:tgtEl>
                                      </p:cBhvr>
                                    </p:animEffect>
                                  </p:childTnLst>
                                </p:cTn>
                              </p:par>
                              <p:par>
                                <p:cTn id="49" presetID="9"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dissolve">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dissolve">
                                      <p:cBhvr>
                                        <p:cTn id="56" dur="500"/>
                                        <p:tgtEl>
                                          <p:spTgt spid="113"/>
                                        </p:tgtEl>
                                      </p:cBhvr>
                                    </p:animEffect>
                                  </p:childTnLst>
                                </p:cTn>
                              </p:par>
                            </p:childTnLst>
                          </p:cTn>
                        </p:par>
                        <p:par>
                          <p:cTn id="57" fill="hold">
                            <p:stCondLst>
                              <p:cond delay="500"/>
                            </p:stCondLst>
                            <p:childTnLst>
                              <p:par>
                                <p:cTn id="58" presetID="9" presetClass="entr" presetSubtype="0" fill="hold" grpId="0" nodeType="after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dissolve">
                                      <p:cBhvr>
                                        <p:cTn id="60" dur="1000"/>
                                        <p:tgtEl>
                                          <p:spTgt spid="11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160"/>
                                        </p:tgtEl>
                                        <p:attrNameLst>
                                          <p:attrName>style.visibility</p:attrName>
                                        </p:attrNameLst>
                                      </p:cBhvr>
                                      <p:to>
                                        <p:strVal val="visible"/>
                                      </p:to>
                                    </p:set>
                                    <p:animEffect transition="in" filter="dissolve">
                                      <p:cBhvr>
                                        <p:cTn id="65" dur="500"/>
                                        <p:tgtEl>
                                          <p:spTgt spid="160"/>
                                        </p:tgtEl>
                                      </p:cBhvr>
                                    </p:animEffect>
                                  </p:childTnLst>
                                </p:cTn>
                              </p:par>
                              <p:par>
                                <p:cTn id="66" presetID="9"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dissolve">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113" grpId="0"/>
      <p:bldP spid="114" grpId="0"/>
      <p:bldP spid="159" grpId="0" animBg="1"/>
      <p:bldP spid="16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Content Placeholder 2"/>
          <p:cNvSpPr>
            <a:spLocks noGrp="1"/>
          </p:cNvSpPr>
          <p:nvPr>
            <p:ph idx="1"/>
          </p:nvPr>
        </p:nvSpPr>
        <p:spPr/>
        <p:txBody>
          <a:bodyPr/>
          <a:lstStyle/>
          <a:p>
            <a:r>
              <a:rPr lang="en-GB" dirty="0" smtClean="0">
                <a:hlinkClick r:id="rId3"/>
              </a:rPr>
              <a:t>gordon@gordondunsire.com</a:t>
            </a:r>
            <a:endParaRPr lang="en-GB" dirty="0" smtClean="0"/>
          </a:p>
          <a:p>
            <a:r>
              <a:rPr lang="en-GB" dirty="0" smtClean="0">
                <a:hlinkClick r:id="rId4"/>
              </a:rPr>
              <a:t>http://metadataregistry.org</a:t>
            </a:r>
            <a:r>
              <a:rPr lang="en-GB" dirty="0" smtClean="0">
                <a:hlinkClick r:id="rId4"/>
              </a:rPr>
              <a:t>/</a:t>
            </a:r>
            <a:endParaRPr lang="en-GB" dirty="0" smtClean="0"/>
          </a:p>
          <a:p>
            <a:pPr lvl="1"/>
            <a:r>
              <a:rPr lang="en-GB" dirty="0" smtClean="0"/>
              <a:t>Open Metadata Registry</a:t>
            </a:r>
          </a:p>
          <a:p>
            <a:r>
              <a:rPr lang="en-GB" dirty="0" smtClean="0">
                <a:hlinkClick r:id="rId5"/>
              </a:rPr>
              <a:t>http://</a:t>
            </a:r>
            <a:r>
              <a:rPr lang="en-GB" dirty="0" smtClean="0">
                <a:hlinkClick r:id="rId5"/>
              </a:rPr>
              <a:t>www.ifla.org/en/node/5353</a:t>
            </a:r>
            <a:endParaRPr lang="en-GB" dirty="0" smtClean="0"/>
          </a:p>
          <a:p>
            <a:pPr lvl="1"/>
            <a:r>
              <a:rPr lang="en-GB" dirty="0" smtClean="0"/>
              <a:t>IFLA Namespaces Task Group (needs updated)</a:t>
            </a:r>
          </a:p>
          <a:p>
            <a:r>
              <a:rPr lang="en-GB" dirty="0" smtClean="0">
                <a:hlinkClick r:id="rId6"/>
              </a:rPr>
              <a:t>http://dublincore.org/dcmirdataskgroup</a:t>
            </a:r>
            <a:r>
              <a:rPr lang="en-GB" dirty="0" smtClean="0">
                <a:hlinkClick r:id="rId6"/>
              </a:rPr>
              <a:t>/</a:t>
            </a:r>
            <a:endParaRPr lang="en-GB" dirty="0" smtClean="0"/>
          </a:p>
          <a:p>
            <a:pPr lvl="1"/>
            <a:r>
              <a:rPr lang="en-GB" dirty="0" smtClean="0"/>
              <a:t>DCMI/RDA Task Group (in revision)</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 family</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Each model has its own namespace</a:t>
            </a:r>
          </a:p>
          <a:p>
            <a:pPr lvl="1"/>
            <a:r>
              <a:rPr lang="en-GB" dirty="0" smtClean="0"/>
              <a:t>To reflect historical development</a:t>
            </a:r>
          </a:p>
          <a:p>
            <a:pPr lvl="1"/>
            <a:r>
              <a:rPr lang="en-GB" dirty="0" smtClean="0"/>
              <a:t>Each re-uses </a:t>
            </a:r>
            <a:r>
              <a:rPr lang="en-GB" dirty="0" smtClean="0"/>
              <a:t>earlier RDF elements</a:t>
            </a:r>
          </a:p>
          <a:p>
            <a:r>
              <a:rPr lang="en-GB" dirty="0" smtClean="0"/>
              <a:t>Consolidated model under development</a:t>
            </a:r>
          </a:p>
          <a:p>
            <a:pPr lvl="1"/>
            <a:r>
              <a:rPr lang="en-GB" dirty="0" smtClean="0"/>
              <a:t>Being informed by analysis of RDF representation</a:t>
            </a:r>
          </a:p>
          <a:p>
            <a:r>
              <a:rPr lang="en-GB" dirty="0" smtClean="0"/>
              <a:t>FRBR RDF published</a:t>
            </a:r>
          </a:p>
          <a:p>
            <a:pPr lvl="1"/>
            <a:r>
              <a:rPr lang="en-GB" dirty="0" err="1" smtClean="0"/>
              <a:t>FRBRer</a:t>
            </a:r>
            <a:r>
              <a:rPr lang="en-GB" dirty="0" smtClean="0"/>
              <a:t> (entity-relationship) ontology</a:t>
            </a:r>
          </a:p>
          <a:p>
            <a:pPr lvl="2"/>
            <a:r>
              <a:rPr lang="en-GB" dirty="0" smtClean="0"/>
              <a:t>Namespace elements plus OWL</a:t>
            </a:r>
          </a:p>
          <a:p>
            <a:pPr lvl="1"/>
            <a:r>
              <a:rPr lang="en-GB" dirty="0" err="1" smtClean="0"/>
              <a:t>FRBRoo</a:t>
            </a:r>
            <a:r>
              <a:rPr lang="en-GB" dirty="0" smtClean="0"/>
              <a:t> (object-oriented)</a:t>
            </a:r>
          </a:p>
          <a:p>
            <a:pPr lvl="2"/>
            <a:r>
              <a:rPr lang="en-GB" dirty="0" smtClean="0"/>
              <a:t>Extension of CIDOC Conceptual Reference </a:t>
            </a:r>
            <a:r>
              <a:rPr lang="en-GB" dirty="0" smtClean="0"/>
              <a:t>Model (for museums)</a:t>
            </a:r>
            <a:endParaRPr lang="en-GB" dirty="0" smtClean="0"/>
          </a:p>
          <a:p>
            <a:r>
              <a:rPr lang="en-GB" dirty="0" smtClean="0"/>
              <a:t>FRAD and FRSAD imminent</a:t>
            </a:r>
          </a:p>
          <a:p>
            <a:pPr lvl="1"/>
            <a:r>
              <a:rPr lang="en-GB" dirty="0" smtClean="0"/>
              <a:t>Approved at IFLA 2011 conference</a:t>
            </a:r>
            <a:endParaRPr lang="en-GB" dirty="0" smtClean="0"/>
          </a:p>
          <a:p>
            <a:endParaRPr lang="en-GB" dirty="0" smtClean="0"/>
          </a:p>
          <a:p>
            <a:pPr lvl="1"/>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ISBD</a:t>
            </a:r>
            <a:endParaRPr lang="en-GB" dirty="0"/>
          </a:p>
        </p:txBody>
      </p:sp>
      <p:sp>
        <p:nvSpPr>
          <p:cNvPr id="3" name="Content Placeholder 2"/>
          <p:cNvSpPr>
            <a:spLocks noGrp="1"/>
          </p:cNvSpPr>
          <p:nvPr>
            <p:ph idx="1"/>
          </p:nvPr>
        </p:nvSpPr>
        <p:spPr/>
        <p:txBody>
          <a:bodyPr/>
          <a:lstStyle/>
          <a:p>
            <a:r>
              <a:rPr lang="en-GB" dirty="0" smtClean="0"/>
              <a:t>Element set and vocabularies for content and media types</a:t>
            </a:r>
          </a:p>
          <a:p>
            <a:r>
              <a:rPr lang="en-GB" dirty="0" smtClean="0"/>
              <a:t>Namespace now published</a:t>
            </a:r>
          </a:p>
          <a:p>
            <a:r>
              <a:rPr lang="en-GB" dirty="0" smtClean="0"/>
              <a:t>DC Application Profile in development</a:t>
            </a:r>
          </a:p>
          <a:p>
            <a:pPr lvl="1"/>
            <a:r>
              <a:rPr lang="en-GB" dirty="0" smtClean="0"/>
              <a:t>Models the ISBD record</a:t>
            </a:r>
          </a:p>
          <a:p>
            <a:pPr lvl="2"/>
            <a:r>
              <a:rPr lang="en-GB" dirty="0" smtClean="0"/>
              <a:t>What properties (fields)</a:t>
            </a:r>
          </a:p>
          <a:p>
            <a:pPr lvl="2"/>
            <a:r>
              <a:rPr lang="en-GB" dirty="0" smtClean="0"/>
              <a:t>Mandatory? Repeatable?</a:t>
            </a:r>
          </a:p>
          <a:p>
            <a:pPr lvl="2"/>
            <a:r>
              <a:rPr lang="en-GB" dirty="0" smtClean="0"/>
              <a:t>Aggregated statements</a:t>
            </a:r>
          </a:p>
          <a:p>
            <a:pPr lvl="3"/>
            <a:r>
              <a:rPr lang="en-GB" dirty="0" smtClean="0"/>
              <a:t>Sub-elements and punctuation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ISBD AP snippet</a:t>
            </a:r>
            <a:endParaRPr lang="en-GB" dirty="0"/>
          </a:p>
        </p:txBody>
      </p:sp>
      <p:sp>
        <p:nvSpPr>
          <p:cNvPr id="5" name="Rectangle 4"/>
          <p:cNvSpPr/>
          <p:nvPr/>
        </p:nvSpPr>
        <p:spPr>
          <a:xfrm>
            <a:off x="539552" y="1844824"/>
            <a:ext cx="8064896" cy="3693319"/>
          </a:xfrm>
          <a:prstGeom prst="rect">
            <a:avLst/>
          </a:prstGeom>
        </p:spPr>
        <p:txBody>
          <a:bodyPr wrap="square">
            <a:spAutoFit/>
          </a:bodyPr>
          <a:lstStyle/>
          <a:p>
            <a:r>
              <a:rPr lang="en-GB" dirty="0" smtClean="0"/>
              <a:t>&lt;!-- Area 0 is mandatory and non-repeatable--&gt;        </a:t>
            </a:r>
          </a:p>
          <a:p>
            <a:r>
              <a:rPr lang="en-GB" dirty="0" smtClean="0"/>
              <a:t>&lt;</a:t>
            </a:r>
            <a:r>
              <a:rPr lang="en-GB" dirty="0" err="1" smtClean="0"/>
              <a:t>StatementTemplate</a:t>
            </a:r>
            <a:r>
              <a:rPr lang="en-GB" dirty="0" smtClean="0"/>
              <a:t> ID="</a:t>
            </a:r>
            <a:r>
              <a:rPr lang="en-GB" dirty="0" err="1" smtClean="0"/>
              <a:t>hasContentFormAndMediaTypeArea</a:t>
            </a:r>
            <a:r>
              <a:rPr lang="en-GB" dirty="0" smtClean="0"/>
              <a:t>" </a:t>
            </a:r>
            <a:r>
              <a:rPr lang="en-GB" dirty="0" err="1" smtClean="0"/>
              <a:t>minOccurs</a:t>
            </a:r>
            <a:r>
              <a:rPr lang="en-GB" dirty="0" smtClean="0"/>
              <a:t>="1" </a:t>
            </a:r>
            <a:r>
              <a:rPr lang="en-GB" dirty="0" err="1" smtClean="0"/>
              <a:t>maxOccurs</a:t>
            </a:r>
            <a:r>
              <a:rPr lang="en-GB" dirty="0" smtClean="0"/>
              <a:t>="1" type="</a:t>
            </a:r>
            <a:r>
              <a:rPr lang="en-GB" dirty="0" err="1" smtClean="0"/>
              <a:t>nonliteral</a:t>
            </a:r>
            <a:r>
              <a:rPr lang="en-GB" dirty="0" smtClean="0"/>
              <a:t>"&gt;</a:t>
            </a:r>
          </a:p>
          <a:p>
            <a:r>
              <a:rPr lang="en-GB" dirty="0" smtClean="0"/>
              <a:t>  &lt;Property&gt;http://iflastandards.info/ns/isbd/elements/P1158&lt;/Property&gt;</a:t>
            </a:r>
          </a:p>
          <a:p>
            <a:r>
              <a:rPr lang="en-GB" dirty="0" smtClean="0"/>
              <a:t>  &lt;!-- Area 0 is an aggregated statement with SES --&gt;</a:t>
            </a:r>
          </a:p>
          <a:p>
            <a:r>
              <a:rPr lang="en-GB" dirty="0" smtClean="0"/>
              <a:t>  &lt;</a:t>
            </a:r>
            <a:r>
              <a:rPr lang="en-GB" dirty="0" err="1" smtClean="0"/>
              <a:t>NonLiteralConstraint</a:t>
            </a:r>
            <a:r>
              <a:rPr lang="en-GB" dirty="0" smtClean="0"/>
              <a:t> </a:t>
            </a:r>
            <a:r>
              <a:rPr lang="en-GB" dirty="0" err="1" smtClean="0"/>
              <a:t>descriptionTemplateRef</a:t>
            </a:r>
            <a:r>
              <a:rPr lang="en-GB" dirty="0" smtClean="0"/>
              <a:t>="</a:t>
            </a:r>
            <a:r>
              <a:rPr lang="en-GB" dirty="0" err="1" smtClean="0"/>
              <a:t>DThasContentFormAndMediaTypeArea</a:t>
            </a:r>
            <a:r>
              <a:rPr lang="en-GB" dirty="0" smtClean="0"/>
              <a:t>"&gt;</a:t>
            </a:r>
          </a:p>
          <a:p>
            <a:r>
              <a:rPr lang="en-GB" dirty="0" smtClean="0"/>
              <a:t>    &lt;</a:t>
            </a:r>
            <a:r>
              <a:rPr lang="en-GB" dirty="0" err="1" smtClean="0"/>
              <a:t>ValueStringConstraint</a:t>
            </a:r>
            <a:r>
              <a:rPr lang="en-GB" dirty="0" smtClean="0"/>
              <a:t>&gt;</a:t>
            </a:r>
          </a:p>
          <a:p>
            <a:r>
              <a:rPr lang="en-GB" dirty="0" smtClean="0"/>
              <a:t>      &lt;</a:t>
            </a:r>
            <a:r>
              <a:rPr lang="en-GB" dirty="0" err="1" smtClean="0"/>
              <a:t>SyntaxEncodingScheme</a:t>
            </a:r>
            <a:r>
              <a:rPr lang="en-GB" dirty="0" smtClean="0"/>
              <a:t>&gt;http://iflastandards.info/ns/isbd/elements/C2003</a:t>
            </a:r>
          </a:p>
          <a:p>
            <a:r>
              <a:rPr lang="en-GB" dirty="0"/>
              <a:t> </a:t>
            </a:r>
            <a:r>
              <a:rPr lang="en-GB" dirty="0" smtClean="0"/>
              <a:t>     &lt;/SyntaxEncodingScheme&gt;</a:t>
            </a:r>
          </a:p>
          <a:p>
            <a:r>
              <a:rPr lang="en-GB" dirty="0" smtClean="0"/>
              <a:t>    &lt;/</a:t>
            </a:r>
            <a:r>
              <a:rPr lang="en-GB" dirty="0" err="1" smtClean="0"/>
              <a:t>ValueStringConstraint</a:t>
            </a:r>
            <a:r>
              <a:rPr lang="en-GB" dirty="0" smtClean="0"/>
              <a:t>&gt;</a:t>
            </a:r>
          </a:p>
          <a:p>
            <a:r>
              <a:rPr lang="en-GB" dirty="0" smtClean="0"/>
              <a:t>   &lt;/</a:t>
            </a:r>
            <a:r>
              <a:rPr lang="en-GB" dirty="0" err="1" smtClean="0"/>
              <a:t>NonLiteralConstraint</a:t>
            </a:r>
            <a:r>
              <a:rPr lang="en-GB" dirty="0" smtClean="0"/>
              <a:t>&gt;            </a:t>
            </a:r>
          </a:p>
          <a:p>
            <a:r>
              <a:rPr lang="en-GB" dirty="0" smtClean="0"/>
              <a:t>&lt;/</a:t>
            </a:r>
            <a:r>
              <a:rPr lang="en-GB" dirty="0" err="1" smtClean="0"/>
              <a:t>StatementTemplate</a:t>
            </a:r>
            <a:r>
              <a:rPr lang="en-GB" dirty="0" smtClean="0"/>
              <a:t>&gt;</a:t>
            </a:r>
            <a:endParaRPr lang="en-GB" dirty="0"/>
          </a:p>
        </p:txBody>
      </p:sp>
      <p:sp>
        <p:nvSpPr>
          <p:cNvPr id="6" name="Oval 5"/>
          <p:cNvSpPr/>
          <p:nvPr/>
        </p:nvSpPr>
        <p:spPr>
          <a:xfrm>
            <a:off x="6444208" y="2060848"/>
            <a:ext cx="122413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39552" y="2348880"/>
            <a:ext cx="122413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123728" y="2924944"/>
            <a:ext cx="22322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843808" y="3429000"/>
            <a:ext cx="3888432" cy="50405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716016" y="2852936"/>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131840" y="3933056"/>
            <a:ext cx="4968552" cy="57606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1000"/>
                                        <p:tgtEl>
                                          <p:spTgt spid="7"/>
                                        </p:tgtEl>
                                      </p:cBhvr>
                                    </p:animEffect>
                                    <p:set>
                                      <p:cBhvr>
                                        <p:cTn id="19" dur="1" fill="hold">
                                          <p:stCondLst>
                                            <p:cond delay="999"/>
                                          </p:stCondLst>
                                        </p:cTn>
                                        <p:tgtEl>
                                          <p:spTgt spid="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1000"/>
                                        <p:tgtEl>
                                          <p:spTgt spid="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1000"/>
                                        <p:tgtEl>
                                          <p:spTgt spid="1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UNIMARC</a:t>
            </a:r>
            <a:endParaRPr lang="en-GB" dirty="0"/>
          </a:p>
        </p:txBody>
      </p:sp>
      <p:sp>
        <p:nvSpPr>
          <p:cNvPr id="3" name="Content Placeholder 2"/>
          <p:cNvSpPr>
            <a:spLocks noGrp="1"/>
          </p:cNvSpPr>
          <p:nvPr>
            <p:ph idx="1"/>
          </p:nvPr>
        </p:nvSpPr>
        <p:spPr/>
        <p:txBody>
          <a:bodyPr/>
          <a:lstStyle/>
          <a:p>
            <a:r>
              <a:rPr lang="en-GB" dirty="0" smtClean="0"/>
              <a:t>Proposal for RDF representation made at IFLA 2011</a:t>
            </a:r>
          </a:p>
          <a:p>
            <a:pPr lvl="1"/>
            <a:r>
              <a:rPr lang="en-GB" dirty="0" smtClean="0">
                <a:hlinkClick r:id="rId3"/>
              </a:rPr>
              <a:t>http://conference.ifla.org/sites/default/files/files/papers/ifla77/187-dunsire-en.pdf</a:t>
            </a:r>
            <a:endParaRPr lang="en-GB" dirty="0" smtClean="0"/>
          </a:p>
          <a:p>
            <a:r>
              <a:rPr lang="en-GB" dirty="0" smtClean="0"/>
              <a:t>Discussed </a:t>
            </a:r>
            <a:r>
              <a:rPr lang="en-GB" dirty="0" smtClean="0"/>
              <a:t>with Permanent UNIMARC Committee</a:t>
            </a:r>
          </a:p>
          <a:p>
            <a:pPr lvl="1"/>
            <a:r>
              <a:rPr lang="en-GB" dirty="0" smtClean="0"/>
              <a:t>Decision taken to proceed</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library standards in RDF (1)</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RDA: resource description and access</a:t>
            </a:r>
          </a:p>
          <a:p>
            <a:pPr lvl="1"/>
            <a:r>
              <a:rPr lang="en-GB" dirty="0" smtClean="0"/>
              <a:t>Content standard based on FR models</a:t>
            </a:r>
          </a:p>
          <a:p>
            <a:pPr lvl="1"/>
            <a:r>
              <a:rPr lang="en-GB" dirty="0" smtClean="0"/>
              <a:t>Refines the FR properties</a:t>
            </a:r>
          </a:p>
          <a:p>
            <a:pPr lvl="1"/>
            <a:r>
              <a:rPr lang="en-GB" dirty="0" smtClean="0"/>
              <a:t>Many more controlled vocabularies than </a:t>
            </a:r>
            <a:r>
              <a:rPr lang="en-GB" dirty="0" smtClean="0"/>
              <a:t>AACR</a:t>
            </a:r>
          </a:p>
          <a:p>
            <a:pPr lvl="2"/>
            <a:r>
              <a:rPr lang="en-GB" dirty="0" smtClean="0"/>
              <a:t>Anglo-American Cataloguing Rules</a:t>
            </a:r>
            <a:endParaRPr lang="en-GB" dirty="0" smtClean="0"/>
          </a:p>
          <a:p>
            <a:r>
              <a:rPr lang="en-GB" dirty="0" smtClean="0"/>
              <a:t>MODS/MADS (Metadata Object/Authority Description Schema)</a:t>
            </a:r>
          </a:p>
          <a:p>
            <a:pPr lvl="1"/>
            <a:r>
              <a:rPr lang="en-GB" dirty="0" smtClean="0"/>
              <a:t>Metadata structure based on </a:t>
            </a:r>
            <a:r>
              <a:rPr lang="en-GB" dirty="0" smtClean="0"/>
              <a:t>MARC21</a:t>
            </a:r>
          </a:p>
          <a:p>
            <a:pPr lvl="1"/>
            <a:r>
              <a:rPr lang="en-GB" dirty="0" smtClean="0"/>
              <a:t>Library of Congress Name Authority File in MADS RDF</a:t>
            </a:r>
            <a:endParaRPr lang="en-GB" dirty="0" smtClean="0"/>
          </a:p>
          <a:p>
            <a:pPr lvl="1"/>
            <a:r>
              <a:rPr lang="en-GB" dirty="0" smtClean="0"/>
              <a:t>RDF representation </a:t>
            </a:r>
            <a:r>
              <a:rPr lang="en-GB" dirty="0" smtClean="0"/>
              <a:t>of MODS just </a:t>
            </a:r>
            <a:r>
              <a:rPr lang="en-GB" dirty="0" smtClean="0"/>
              <a:t>beginning ...</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ordonDuns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GordonDunsire</Template>
  <TotalTime>117</TotalTime>
  <Words>3495</Words>
  <Application>Microsoft Office PowerPoint</Application>
  <PresentationFormat>On-screen Show (4:3)</PresentationFormat>
  <Paragraphs>518</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GordonDunsire</vt:lpstr>
      <vt:lpstr>International Bibliographic Standards, Linked Data, and the Impact on Library Cataloging</vt:lpstr>
      <vt:lpstr>Overview</vt:lpstr>
      <vt:lpstr>IFLA standards</vt:lpstr>
      <vt:lpstr>Representation in RDF</vt:lpstr>
      <vt:lpstr>FR family</vt:lpstr>
      <vt:lpstr>ISBD</vt:lpstr>
      <vt:lpstr>ISBD AP snippet</vt:lpstr>
      <vt:lpstr>UNIMARC</vt:lpstr>
      <vt:lpstr>Other library standards in RDF (1)</vt:lpstr>
      <vt:lpstr>Other library standards in RDF (2)</vt:lpstr>
      <vt:lpstr>Slide 11</vt:lpstr>
      <vt:lpstr>Slide 12</vt:lpstr>
      <vt:lpstr>Slide 13</vt:lpstr>
      <vt:lpstr>Slide 14</vt:lpstr>
      <vt:lpstr>Slide 15</vt:lpstr>
      <vt:lpstr>From record to triples (in 9 stages)</vt:lpstr>
      <vt:lpstr>1. Take a record</vt:lpstr>
      <vt:lpstr>2. Disaggregate to single statements</vt:lpstr>
      <vt:lpstr>3. Create URI for record</vt:lpstr>
      <vt:lpstr>4. Replace record ID with URI</vt:lpstr>
      <vt:lpstr>5. Find URIs for attributes</vt:lpstr>
      <vt:lpstr>5 (cont). Find URI for title</vt:lpstr>
      <vt:lpstr>5 (cont). Find URI for author</vt:lpstr>
      <vt:lpstr>5 (cont). Find URI for date</vt:lpstr>
      <vt:lpstr>5 (cont). Find URI for LCSH</vt:lpstr>
      <vt:lpstr>5 (cont). Find URI for media type</vt:lpstr>
      <vt:lpstr>5 (cont). Find URI for content form</vt:lpstr>
      <vt:lpstr>6. Replace attributes with URIs</vt:lpstr>
      <vt:lpstr>7. Find URIs for values</vt:lpstr>
      <vt:lpstr>7 (cont). Find URI for author</vt:lpstr>
      <vt:lpstr>7 (cont). Find URI for subject (LCSH)</vt:lpstr>
      <vt:lpstr>7 (cont). Find URIs for ISBD Area 0</vt:lpstr>
      <vt:lpstr>8. Replace values with URIs</vt:lpstr>
      <vt:lpstr>9. Publish triples (linked data)</vt:lpstr>
      <vt:lpstr>Linked data chains</vt:lpstr>
      <vt:lpstr>Linked data cluster = “record”</vt:lpstr>
      <vt:lpstr>Duplication and legacy records</vt:lpstr>
      <vt:lpstr>FRBRization</vt:lpstr>
      <vt:lpstr>A short history of the evolution of the library catalogue record</vt:lpstr>
      <vt:lpstr>In the beginning ...</vt:lpstr>
      <vt:lpstr>From flat-file record ...</vt:lpstr>
      <vt:lpstr>From flat-file description ...</vt:lpstr>
      <vt:lpstr>From FRBR record ...</vt:lpstr>
      <vt:lpstr>Where is the record?</vt:lpstr>
      <vt:lpstr>The hyperdimensional (Tardis) card</vt:lpstr>
      <vt:lpstr>Slide 46</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NISO webinar</dc:title>
  <dc:creator>Dunsire</dc:creator>
  <cp:lastModifiedBy>Dunsire</cp:lastModifiedBy>
  <cp:revision>8</cp:revision>
  <dcterms:created xsi:type="dcterms:W3CDTF">2011-08-04T12:00:42Z</dcterms:created>
  <dcterms:modified xsi:type="dcterms:W3CDTF">2011-08-19T12:00:46Z</dcterms:modified>
</cp:coreProperties>
</file>