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4" r:id="rId4"/>
    <p:sldId id="260" r:id="rId5"/>
    <p:sldId id="266" r:id="rId6"/>
    <p:sldId id="261" r:id="rId7"/>
    <p:sldId id="267" r:id="rId8"/>
    <p:sldId id="262" r:id="rId9"/>
    <p:sldId id="258" r:id="rId10"/>
    <p:sldId id="257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70" d="100"/>
          <a:sy n="70" d="100"/>
        </p:scale>
        <p:origin x="-8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3C46-1A68-41F6-8E2B-F69E98305502}" type="datetimeFigureOut">
              <a:rPr lang="en-GB" smtClean="0"/>
              <a:t>11/03/2013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E2C63C46-1A68-41F6-8E2B-F69E98305502}" type="datetimeFigureOut">
              <a:rPr lang="en-GB" smtClean="0"/>
              <a:t>11/03/2013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E2C63C46-1A68-41F6-8E2B-F69E98305502}" type="datetimeFigureOut">
              <a:rPr lang="en-GB" smtClean="0"/>
              <a:t>11/03/2013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E2C63C46-1A68-41F6-8E2B-F69E98305502}" type="datetimeFigureOut">
              <a:rPr lang="en-GB" smtClean="0"/>
              <a:t>11/03/2013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sk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41" y="0"/>
            <a:ext cx="913131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822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fld id="{E2C63C46-1A68-41F6-8E2B-F69E98305502}" type="datetimeFigureOut">
              <a:rPr lang="en-GB" smtClean="0"/>
              <a:t>11/03/2013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00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800" kern="1200">
          <a:solidFill>
            <a:srgbClr val="0000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400" kern="1200">
          <a:solidFill>
            <a:srgbClr val="0000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000" kern="1200">
          <a:solidFill>
            <a:srgbClr val="0000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000" kern="1200">
          <a:solidFill>
            <a:srgbClr val="0000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>
            <a:normAutofit fontScale="90000"/>
          </a:bodyPr>
          <a:lstStyle/>
          <a:p>
            <a:r>
              <a:rPr lang="en-GB" dirty="0"/>
              <a:t>Multilingual Issues in the Representation of International Bibliographic Standards for the Semantic Web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508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Gordon Dunsire</a:t>
            </a:r>
          </a:p>
          <a:p>
            <a:r>
              <a:rPr lang="en-GB" dirty="0" smtClean="0"/>
              <a:t>Independent Consultant; Chair of IFLA Namespaces Technical Group</a:t>
            </a:r>
          </a:p>
          <a:p>
            <a:r>
              <a:rPr lang="en-GB" dirty="0" smtClean="0"/>
              <a:t>Presented at W3C Multilingual Web Workshop, Rome, 12-13 March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255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72"/>
            <a:ext cx="9144000" cy="6774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04248" y="413237"/>
            <a:ext cx="1967846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26+ languages</a:t>
            </a:r>
            <a:endParaRPr lang="en-GB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3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gordon@gordondunsire.com</a:t>
            </a:r>
          </a:p>
          <a:p>
            <a:r>
              <a:rPr lang="en-GB" dirty="0">
                <a:solidFill>
                  <a:srgbClr val="002060"/>
                </a:solidFill>
              </a:rPr>
              <a:t>http://iflastandards.info/ns/fr/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http</a:t>
            </a:r>
            <a:r>
              <a:rPr lang="en-GB" dirty="0">
                <a:solidFill>
                  <a:srgbClr val="002060"/>
                </a:solidFill>
              </a:rPr>
              <a:t>://iflastandards.info/ns/isbd/</a:t>
            </a:r>
          </a:p>
          <a:p>
            <a:r>
              <a:rPr lang="en-GB" dirty="0" err="1" smtClean="0">
                <a:solidFill>
                  <a:srgbClr val="002060"/>
                </a:solidFill>
              </a:rPr>
              <a:t>MulDiCat</a:t>
            </a:r>
            <a:endParaRPr lang="en-GB" dirty="0" smtClean="0">
              <a:solidFill>
                <a:srgbClr val="002060"/>
              </a:solidFill>
            </a:endParaRPr>
          </a:p>
          <a:p>
            <a:pPr lvl="1"/>
            <a:r>
              <a:rPr lang="en-GB" dirty="0">
                <a:solidFill>
                  <a:srgbClr val="002060"/>
                </a:solidFill>
              </a:rPr>
              <a:t>http://metadataregistry.org/vocabulary/show/id/299.html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UNIMARC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Real soon now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7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63899" y="498286"/>
            <a:ext cx="65202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International Federation of Library Associations and Institutions (IFLA) maintains global standards for the library/bibliographic environment: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62" y="711189"/>
            <a:ext cx="1549667" cy="16362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7942" y="2852936"/>
            <a:ext cx="82089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/>
              <a:t>Functional Requirements family of models for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400" dirty="0" smtClean="0"/>
              <a:t>Bibliographic Records (FRBR)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400" dirty="0" smtClean="0"/>
              <a:t>Authority Data (FRAD)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400" dirty="0" smtClean="0"/>
              <a:t>Subject Authority Data (FRSAD)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/>
              <a:t>International Standard Bibliographic Description (ISBD)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400" dirty="0" smtClean="0"/>
              <a:t>Catalogue record structure and content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/>
              <a:t>UNIMARC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400" dirty="0" smtClean="0"/>
              <a:t>Catalogue and Authority record data format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400" dirty="0" smtClean="0"/>
              <a:t>Based on ISBD</a:t>
            </a:r>
          </a:p>
        </p:txBody>
      </p:sp>
    </p:spTree>
    <p:extLst>
      <p:ext uri="{BB962C8B-B14F-4D97-AF65-F5344CB8AC3E}">
        <p14:creationId xmlns:p14="http://schemas.microsoft.com/office/powerpoint/2010/main" val="67441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" y="0"/>
            <a:ext cx="9144000" cy="11538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3386" y="1484784"/>
            <a:ext cx="82089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IFLA has its own namespace</a:t>
            </a:r>
          </a:p>
          <a:p>
            <a:pPr algn="ctr"/>
            <a:r>
              <a:rPr lang="en-GB" sz="3200" b="1" dirty="0" smtClean="0"/>
              <a:t>“</a:t>
            </a:r>
            <a:r>
              <a:rPr lang="en-GB" sz="3200" b="1" dirty="0"/>
              <a:t>http://iflastandards.info</a:t>
            </a:r>
            <a:r>
              <a:rPr lang="en-GB" sz="3200" b="1" dirty="0" smtClean="0"/>
              <a:t>”</a:t>
            </a:r>
          </a:p>
          <a:p>
            <a:pPr algn="ctr"/>
            <a:r>
              <a:rPr lang="en-GB" sz="3200" dirty="0" smtClean="0"/>
              <a:t>Used for representation of models, schemas, and terminologies as element sets and value vocabularies in Resource Description Framework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2715" y="5373216"/>
            <a:ext cx="8208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Element sets and vocabularies maintained in the Open Metadata Registry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75206" y="4149080"/>
            <a:ext cx="8208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Supports conversion of bibliographic records to library linked data without loss of information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7096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67744" y="658431"/>
            <a:ext cx="6520217" cy="255454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7 official languages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Bibliographic standards developed in English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Translated into many (7++) languages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9" y="188640"/>
            <a:ext cx="8820000" cy="54425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62" y="711189"/>
            <a:ext cx="1549667" cy="16362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5813" y="3391346"/>
            <a:ext cx="41044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Multilingual website launched February 2013</a:t>
            </a:r>
          </a:p>
          <a:p>
            <a:pPr algn="ctr"/>
            <a:r>
              <a:rPr lang="en-GB" sz="3200" dirty="0"/>
              <a:t>w</a:t>
            </a:r>
            <a:r>
              <a:rPr lang="en-GB" sz="3200" dirty="0" smtClean="0"/>
              <a:t>ith Spanish version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4484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" y="0"/>
            <a:ext cx="9144000" cy="11538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1" y="824125"/>
            <a:ext cx="9057163" cy="603387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067944" y="1780609"/>
            <a:ext cx="6480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588224" y="959255"/>
            <a:ext cx="1823829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Opaque URIs</a:t>
            </a:r>
            <a:endParaRPr lang="en-GB" sz="2400" dirty="0">
              <a:solidFill>
                <a:srgbClr val="002060"/>
              </a:solidFill>
            </a:endParaRPr>
          </a:p>
        </p:txBody>
      </p:sp>
      <p:cxnSp>
        <p:nvCxnSpPr>
          <p:cNvPr id="8" name="Straight Arrow Connector 7"/>
          <p:cNvCxnSpPr>
            <a:stCxn id="7" idx="1"/>
            <a:endCxn id="6" idx="6"/>
          </p:cNvCxnSpPr>
          <p:nvPr/>
        </p:nvCxnSpPr>
        <p:spPr>
          <a:xfrm flipH="1">
            <a:off x="4716016" y="1190088"/>
            <a:ext cx="1872208" cy="7705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18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1758" cy="402681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563888" y="3140968"/>
            <a:ext cx="864096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67657" y="4395514"/>
            <a:ext cx="2244104" cy="1815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Translation into Spanish exposed some issues</a:t>
            </a:r>
            <a:endParaRPr lang="en-GB" sz="28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456" y="4045869"/>
            <a:ext cx="5716302" cy="2515173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2575577" y="5016547"/>
            <a:ext cx="576064" cy="5738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06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Translation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Scope</a:t>
            </a:r>
          </a:p>
          <a:p>
            <a:pPr lvl="1"/>
            <a:r>
              <a:rPr lang="en-GB" dirty="0" smtClean="0"/>
              <a:t>Priority for developers: Element definition and label</a:t>
            </a:r>
          </a:p>
          <a:p>
            <a:pPr lvl="1"/>
            <a:r>
              <a:rPr lang="en-GB" dirty="0" smtClean="0"/>
              <a:t>Priority for users: Concept label and definition</a:t>
            </a:r>
          </a:p>
          <a:p>
            <a:r>
              <a:rPr lang="en-GB" dirty="0" smtClean="0"/>
              <a:t>Style (verbal phrasing, </a:t>
            </a:r>
            <a:r>
              <a:rPr lang="en-GB" dirty="0" err="1" smtClean="0"/>
              <a:t>CamelCase</a:t>
            </a:r>
            <a:r>
              <a:rPr lang="en-GB" dirty="0" smtClean="0"/>
              <a:t>, etc.)</a:t>
            </a:r>
          </a:p>
          <a:p>
            <a:pPr lvl="1"/>
            <a:r>
              <a:rPr lang="en-GB" dirty="0" smtClean="0"/>
              <a:t>What is ok in one language may not be in another</a:t>
            </a:r>
          </a:p>
          <a:p>
            <a:r>
              <a:rPr lang="en-GB" dirty="0" smtClean="0"/>
              <a:t>Source</a:t>
            </a:r>
          </a:p>
          <a:p>
            <a:pPr lvl="1"/>
            <a:r>
              <a:rPr lang="en-GB" dirty="0" smtClean="0"/>
              <a:t>Translation of namespace </a:t>
            </a:r>
            <a:r>
              <a:rPr lang="en-GB" dirty="0" err="1" smtClean="0"/>
              <a:t>vs</a:t>
            </a:r>
            <a:r>
              <a:rPr lang="en-GB" dirty="0" smtClean="0"/>
              <a:t> source documentation</a:t>
            </a:r>
          </a:p>
          <a:p>
            <a:r>
              <a:rPr lang="en-GB" dirty="0" smtClean="0"/>
              <a:t>Disambiguation</a:t>
            </a:r>
          </a:p>
          <a:p>
            <a:pPr lvl="1"/>
            <a:r>
              <a:rPr lang="en-GB" dirty="0" smtClean="0"/>
              <a:t>Methods for creating unique labels may vary between languages</a:t>
            </a:r>
          </a:p>
          <a:p>
            <a:r>
              <a:rPr lang="en-GB" dirty="0" smtClean="0"/>
              <a:t>Language inflection (not an issue in English)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07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27" y="-19436"/>
            <a:ext cx="8395346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03444" y="2666190"/>
            <a:ext cx="4744619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4860032" y="3789040"/>
            <a:ext cx="1512168" cy="470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666971" y="249589"/>
            <a:ext cx="2568099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2060"/>
                </a:solidFill>
              </a:rPr>
              <a:t>Partial translation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5551" y="249588"/>
            <a:ext cx="2016224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2060"/>
                </a:solidFill>
              </a:rPr>
              <a:t>Local schedule</a:t>
            </a:r>
            <a:endParaRPr lang="en-GB" sz="2400" dirty="0">
              <a:solidFill>
                <a:srgbClr val="002060"/>
              </a:solidFill>
            </a:endParaRPr>
          </a:p>
        </p:txBody>
      </p:sp>
      <p:cxnSp>
        <p:nvCxnSpPr>
          <p:cNvPr id="7" name="Straight Arrow Connector 6"/>
          <p:cNvCxnSpPr>
            <a:stCxn id="5" idx="2"/>
            <a:endCxn id="3" idx="0"/>
          </p:cNvCxnSpPr>
          <p:nvPr/>
        </p:nvCxnSpPr>
        <p:spPr>
          <a:xfrm flipH="1">
            <a:off x="2775754" y="711254"/>
            <a:ext cx="2175267" cy="19549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2"/>
            <a:endCxn id="4" idx="0"/>
          </p:cNvCxnSpPr>
          <p:nvPr/>
        </p:nvCxnSpPr>
        <p:spPr>
          <a:xfrm flipH="1">
            <a:off x="5616116" y="711253"/>
            <a:ext cx="1897547" cy="30777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26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" y="219146"/>
            <a:ext cx="5652788" cy="17784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8496"/>
            <a:ext cx="9144000" cy="56105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5976" y="3948473"/>
            <a:ext cx="45365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… for authoritative translations of IFLA cataloguing standards and related documents.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316642" y="1412776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RDF value vocabulary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253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Gordon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GordonPPT</Template>
  <TotalTime>211</TotalTime>
  <Words>289</Words>
  <Application>Microsoft Office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GordonPPT</vt:lpstr>
      <vt:lpstr>Multilingual Issues in the Representation of International Bibliographic Standards for the Semantic Web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Translation issues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Multilingual bibliographic standards in RDF: the IFLA experience</dc:title>
  <dc:creator>Gordon Dunsire</dc:creator>
  <cp:lastModifiedBy>Gordon Dunsire</cp:lastModifiedBy>
  <cp:revision>29</cp:revision>
  <dcterms:created xsi:type="dcterms:W3CDTF">2013-02-28T16:53:59Z</dcterms:created>
  <dcterms:modified xsi:type="dcterms:W3CDTF">2013-03-11T20:47:21Z</dcterms:modified>
</cp:coreProperties>
</file>