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3" r:id="rId5"/>
    <p:sldId id="264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7080A-8A58-4762-9514-C4943557960D}" type="datetimeFigureOut">
              <a:rPr lang="en-GB" smtClean="0"/>
              <a:t>23/06/2014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02E7080A-8A58-4762-9514-C4943557960D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02E7080A-8A58-4762-9514-C4943557960D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02E7080A-8A58-4762-9514-C4943557960D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02E7080A-8A58-4762-9514-C4943557960D}" type="datetimeFigureOut">
              <a:rPr lang="en-GB" smtClean="0"/>
              <a:t>23/06/2014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Metadata vocabulary alignment: opportunities and challenges</a:t>
            </a:r>
            <a:br>
              <a:rPr lang="en-GB" b="1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Gordon Dunsire</a:t>
            </a:r>
          </a:p>
          <a:p>
            <a:r>
              <a:rPr lang="en-GB" dirty="0" smtClean="0"/>
              <a:t>Presented to Workshop: Vocabularies and the potential for linkage, at Making metadata work, Joint Meeting of ISKO UK, IRSG and DCMI, London, England, 23 June 2014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809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Failure of centralized, top-down standards</a:t>
            </a:r>
          </a:p>
          <a:p>
            <a:pPr lvl="1"/>
            <a:r>
              <a:rPr lang="en-GB" dirty="0" smtClean="0"/>
              <a:t>IFLA UBC Programme</a:t>
            </a:r>
          </a:p>
          <a:p>
            <a:r>
              <a:rPr lang="en-GB" dirty="0" smtClean="0"/>
              <a:t>Result is a mix of long-established and new standards for resource description</a:t>
            </a:r>
          </a:p>
          <a:p>
            <a:pPr lvl="1"/>
            <a:r>
              <a:rPr lang="en-GB" dirty="0" smtClean="0"/>
              <a:t>Overlap considerable, and inevitable</a:t>
            </a:r>
          </a:p>
          <a:p>
            <a:pPr lvl="1"/>
            <a:r>
              <a:rPr lang="en-GB" dirty="0" smtClean="0"/>
              <a:t>The resource remains the same</a:t>
            </a:r>
          </a:p>
          <a:p>
            <a:r>
              <a:rPr lang="en-GB" dirty="0" smtClean="0"/>
              <a:t>RDF supports interoperability at finest common level of dumbness</a:t>
            </a:r>
          </a:p>
          <a:p>
            <a:pPr lvl="1"/>
            <a:r>
              <a:rPr lang="en-GB" dirty="0" smtClean="0"/>
              <a:t>A matter of relative granularity</a:t>
            </a:r>
          </a:p>
          <a:p>
            <a:r>
              <a:rPr lang="en-GB" dirty="0" smtClean="0"/>
              <a:t>Infrastructure required to maintain maps</a:t>
            </a:r>
          </a:p>
          <a:p>
            <a:pPr lvl="1"/>
            <a:r>
              <a:rPr lang="en-GB" dirty="0" smtClean="0"/>
              <a:t>Protocols, version control, provenance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15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23528" y="5673660"/>
            <a:ext cx="1401409" cy="92333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err="1" smtClean="0"/>
              <a:t>BibO</a:t>
            </a:r>
            <a:r>
              <a:rPr lang="en-GB" dirty="0" smtClean="0"/>
              <a:t>:</a:t>
            </a:r>
          </a:p>
          <a:p>
            <a:r>
              <a:rPr lang="en-GB" dirty="0" smtClean="0"/>
              <a:t>Bibliographic</a:t>
            </a:r>
          </a:p>
          <a:p>
            <a:r>
              <a:rPr lang="en-GB" dirty="0" smtClean="0"/>
              <a:t>Ontology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4307" y="116632"/>
            <a:ext cx="4521200" cy="2971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30" y="116632"/>
            <a:ext cx="6660000" cy="48784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00845" y="3690267"/>
            <a:ext cx="2044662" cy="120032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 smtClean="0"/>
              <a:t>Confusing</a:t>
            </a:r>
          </a:p>
          <a:p>
            <a:pPr algn="ctr"/>
            <a:r>
              <a:rPr lang="en-GB" sz="3600" dirty="0" smtClean="0"/>
              <a:t>tongues?</a:t>
            </a:r>
            <a:endParaRPr lang="en-GB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1024232" y="5078876"/>
            <a:ext cx="1401409" cy="92333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BIBFRAME:</a:t>
            </a:r>
          </a:p>
          <a:p>
            <a:r>
              <a:rPr lang="en-GB" dirty="0" smtClean="0"/>
              <a:t>Bibliographic</a:t>
            </a:r>
          </a:p>
          <a:p>
            <a:r>
              <a:rPr lang="en-GB" dirty="0" smtClean="0"/>
              <a:t>Framework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7040050" y="5480251"/>
            <a:ext cx="1905457" cy="1200329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 smtClean="0"/>
              <a:t>Say what</a:t>
            </a:r>
          </a:p>
          <a:p>
            <a:pPr algn="ctr"/>
            <a:r>
              <a:rPr lang="en-GB" sz="3600" dirty="0"/>
              <a:t>w</a:t>
            </a:r>
            <a:r>
              <a:rPr lang="en-GB" sz="3600" dirty="0" smtClean="0"/>
              <a:t>e mean</a:t>
            </a:r>
            <a:endParaRPr lang="en-GB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1672345" y="5952568"/>
            <a:ext cx="1809085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CRM: Conceptual</a:t>
            </a:r>
          </a:p>
          <a:p>
            <a:r>
              <a:rPr lang="en-GB" dirty="0" smtClean="0"/>
              <a:t>Reference Model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335401" y="5632874"/>
            <a:ext cx="1670842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DC: Dublin Core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2413243" y="5051610"/>
            <a:ext cx="1515158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FR: Functional</a:t>
            </a:r>
          </a:p>
          <a:p>
            <a:r>
              <a:rPr lang="en-GB" dirty="0" smtClean="0"/>
              <a:t>Requirements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894603" y="5078876"/>
            <a:ext cx="2842573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ISBD: International Standard</a:t>
            </a:r>
          </a:p>
          <a:p>
            <a:r>
              <a:rPr lang="en-GB" dirty="0" smtClean="0"/>
              <a:t>Bibliographic Description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3396934" y="5952568"/>
            <a:ext cx="995337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MARC21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4408319" y="5697941"/>
            <a:ext cx="1557221" cy="92333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RDA: Resource</a:t>
            </a:r>
          </a:p>
          <a:p>
            <a:r>
              <a:rPr lang="en-GB" dirty="0" smtClean="0"/>
              <a:t>Description</a:t>
            </a:r>
          </a:p>
          <a:p>
            <a:r>
              <a:rPr lang="en-GB" dirty="0" smtClean="0"/>
              <a:t>and Access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5693070" y="5979648"/>
            <a:ext cx="1269963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s</a:t>
            </a:r>
            <a:r>
              <a:rPr lang="en-GB" dirty="0" smtClean="0"/>
              <a:t>chema.org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586903" y="6312400"/>
            <a:ext cx="1115563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UNIMARC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692022" y="3105492"/>
            <a:ext cx="1253485" cy="584775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KOS++</a:t>
            </a:r>
            <a:endParaRPr lang="en-GB" sz="3200" dirty="0"/>
          </a:p>
        </p:txBody>
      </p:sp>
      <p:sp>
        <p:nvSpPr>
          <p:cNvPr id="19" name="Plus 18"/>
          <p:cNvSpPr/>
          <p:nvPr/>
        </p:nvSpPr>
        <p:spPr>
          <a:xfrm>
            <a:off x="7012685" y="3171350"/>
            <a:ext cx="446387" cy="453059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6979586" y="278531"/>
            <a:ext cx="15371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Universal</a:t>
            </a:r>
          </a:p>
          <a:p>
            <a:r>
              <a:rPr lang="en-GB" sz="2000" dirty="0" smtClean="0"/>
              <a:t>Bibliographic</a:t>
            </a:r>
          </a:p>
          <a:p>
            <a:r>
              <a:rPr lang="en-GB" sz="2000" dirty="0" smtClean="0"/>
              <a:t>Control</a:t>
            </a:r>
            <a:endParaRPr lang="en-GB" sz="20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6970447" y="4862257"/>
            <a:ext cx="1905457" cy="646331"/>
            <a:chOff x="7040050" y="4862257"/>
            <a:chExt cx="1905457" cy="646331"/>
          </a:xfrm>
        </p:grpSpPr>
        <p:sp>
          <p:nvSpPr>
            <p:cNvPr id="21" name="Down Arrow 20"/>
            <p:cNvSpPr/>
            <p:nvPr/>
          </p:nvSpPr>
          <p:spPr>
            <a:xfrm>
              <a:off x="7040050" y="4890595"/>
              <a:ext cx="1905457" cy="589655"/>
            </a:xfrm>
            <a:prstGeom prst="down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527747" y="4862257"/>
              <a:ext cx="93006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dirty="0" smtClean="0"/>
                <a:t>RDF</a:t>
              </a:r>
              <a:endParaRPr lang="en-GB" sz="3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38438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7" grpId="0" animBg="1"/>
      <p:bldP spid="14" grpId="0" animBg="1"/>
      <p:bldP spid="16" grpId="0" animBg="1"/>
      <p:bldP spid="10" grpId="0" animBg="1"/>
      <p:bldP spid="17" grpId="0" animBg="1"/>
      <p:bldP spid="3" grpId="0" animBg="1"/>
      <p:bldP spid="9" grpId="0" animBg="1"/>
      <p:bldP spid="11" grpId="0" animBg="1"/>
      <p:bldP spid="13" grpId="0" animBg="1"/>
      <p:bldP spid="8" grpId="0" animBg="1"/>
      <p:bldP spid="18" grpId="0" animBg="1"/>
      <p:bldP spid="19" grpId="0" animBg="1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048842" y="767057"/>
            <a:ext cx="17100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Unconstrained</a:t>
            </a:r>
          </a:p>
          <a:p>
            <a:r>
              <a:rPr lang="en-GB" sz="2000" dirty="0" smtClean="0"/>
              <a:t>versions</a:t>
            </a:r>
            <a:endParaRPr lang="en-GB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6718316" y="167083"/>
            <a:ext cx="205453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3200" dirty="0" smtClean="0">
                <a:solidFill>
                  <a:srgbClr val="002060"/>
                </a:solidFill>
              </a:rPr>
              <a:t>Map of</a:t>
            </a:r>
          </a:p>
          <a:p>
            <a:pPr algn="r"/>
            <a:r>
              <a:rPr lang="en-GB" sz="3200" dirty="0" smtClean="0">
                <a:solidFill>
                  <a:srgbClr val="002060"/>
                </a:solidFill>
              </a:rPr>
              <a:t>“Audience”</a:t>
            </a:r>
            <a:endParaRPr lang="en-GB" sz="3200" dirty="0">
              <a:solidFill>
                <a:srgbClr val="002060"/>
              </a:solidFill>
            </a:endParaRPr>
          </a:p>
        </p:txBody>
      </p:sp>
      <p:cxnSp>
        <p:nvCxnSpPr>
          <p:cNvPr id="43" name="Straight Arrow Connector 42"/>
          <p:cNvCxnSpPr>
            <a:stCxn id="31" idx="1"/>
            <a:endCxn id="122" idx="5"/>
          </p:cNvCxnSpPr>
          <p:nvPr/>
        </p:nvCxnSpPr>
        <p:spPr>
          <a:xfrm flipH="1" flipV="1">
            <a:off x="2762220" y="924504"/>
            <a:ext cx="286622" cy="196496"/>
          </a:xfrm>
          <a:prstGeom prst="straightConnector1">
            <a:avLst/>
          </a:prstGeom>
          <a:ln w="25400">
            <a:solidFill>
              <a:srgbClr val="C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1" idx="1"/>
            <a:endCxn id="116" idx="0"/>
          </p:cNvCxnSpPr>
          <p:nvPr/>
        </p:nvCxnSpPr>
        <p:spPr>
          <a:xfrm flipH="1">
            <a:off x="1348967" y="1121000"/>
            <a:ext cx="1699875" cy="1088686"/>
          </a:xfrm>
          <a:prstGeom prst="straightConnector1">
            <a:avLst/>
          </a:prstGeom>
          <a:ln w="25400">
            <a:solidFill>
              <a:srgbClr val="C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5985849" y="5048819"/>
            <a:ext cx="936104" cy="911698"/>
            <a:chOff x="6012160" y="4101479"/>
            <a:chExt cx="936104" cy="911698"/>
          </a:xfrm>
        </p:grpSpPr>
        <p:sp>
          <p:nvSpPr>
            <p:cNvPr id="4" name="Oval 3"/>
            <p:cNvSpPr/>
            <p:nvPr/>
          </p:nvSpPr>
          <p:spPr>
            <a:xfrm>
              <a:off x="6012160" y="4101479"/>
              <a:ext cx="936104" cy="9116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060963" y="4234163"/>
              <a:ext cx="8384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err="1"/>
                <a:t>u</a:t>
              </a:r>
              <a:r>
                <a:rPr lang="en-GB" dirty="0" err="1" smtClean="0"/>
                <a:t>marc</a:t>
              </a:r>
              <a:r>
                <a:rPr lang="en-GB" dirty="0" smtClean="0"/>
                <a:t>:</a:t>
              </a:r>
            </a:p>
            <a:p>
              <a:pPr algn="ctr"/>
              <a:r>
                <a:rPr lang="en-GB" dirty="0" smtClean="0"/>
                <a:t>m</a:t>
              </a:r>
              <a:endParaRPr lang="en-GB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7228950" y="5320002"/>
            <a:ext cx="1664751" cy="369332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“adult, general”</a:t>
            </a:r>
            <a:endParaRPr lang="en-GB" dirty="0"/>
          </a:p>
        </p:txBody>
      </p:sp>
      <p:cxnSp>
        <p:nvCxnSpPr>
          <p:cNvPr id="9" name="Curved Connector 8"/>
          <p:cNvCxnSpPr>
            <a:stCxn id="4" idx="6"/>
            <a:endCxn id="7" idx="1"/>
          </p:cNvCxnSpPr>
          <p:nvPr/>
        </p:nvCxnSpPr>
        <p:spPr>
          <a:xfrm>
            <a:off x="6921953" y="5504668"/>
            <a:ext cx="306997" cy="12700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230018" y="6100811"/>
            <a:ext cx="1637756" cy="369332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“adult, </a:t>
            </a:r>
            <a:r>
              <a:rPr lang="en-GB" dirty="0" smtClean="0"/>
              <a:t>serious”</a:t>
            </a:r>
            <a:endParaRPr lang="en-GB" dirty="0"/>
          </a:p>
        </p:txBody>
      </p:sp>
      <p:cxnSp>
        <p:nvCxnSpPr>
          <p:cNvPr id="54" name="Curved Connector 53"/>
          <p:cNvCxnSpPr>
            <a:stCxn id="72" idx="6"/>
            <a:endCxn id="52" idx="1"/>
          </p:cNvCxnSpPr>
          <p:nvPr/>
        </p:nvCxnSpPr>
        <p:spPr>
          <a:xfrm>
            <a:off x="6104373" y="6285477"/>
            <a:ext cx="1125645" cy="12700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6614268" y="4043950"/>
            <a:ext cx="936104" cy="911698"/>
            <a:chOff x="6012160" y="4101479"/>
            <a:chExt cx="936104" cy="911698"/>
          </a:xfrm>
        </p:grpSpPr>
        <p:sp>
          <p:nvSpPr>
            <p:cNvPr id="58" name="Oval 57"/>
            <p:cNvSpPr/>
            <p:nvPr/>
          </p:nvSpPr>
          <p:spPr>
            <a:xfrm>
              <a:off x="6012160" y="4101479"/>
              <a:ext cx="936104" cy="9116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029672" y="4234163"/>
              <a:ext cx="90108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err="1" smtClean="0"/>
                <a:t>pbcore</a:t>
              </a:r>
              <a:r>
                <a:rPr lang="en-GB" dirty="0" smtClean="0"/>
                <a:t>:</a:t>
              </a:r>
            </a:p>
            <a:p>
              <a:pPr algn="ctr"/>
              <a:r>
                <a:rPr lang="en-GB" dirty="0" smtClean="0"/>
                <a:t>adult</a:t>
              </a:r>
              <a:endParaRPr lang="en-GB" dirty="0"/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8031263" y="4315133"/>
            <a:ext cx="863506" cy="369332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“adult”</a:t>
            </a:r>
            <a:endParaRPr lang="en-GB" dirty="0"/>
          </a:p>
        </p:txBody>
      </p:sp>
      <p:cxnSp>
        <p:nvCxnSpPr>
          <p:cNvPr id="62" name="Curved Connector 61"/>
          <p:cNvCxnSpPr>
            <a:stCxn id="58" idx="6"/>
            <a:endCxn id="61" idx="1"/>
          </p:cNvCxnSpPr>
          <p:nvPr/>
        </p:nvCxnSpPr>
        <p:spPr>
          <a:xfrm>
            <a:off x="7550372" y="4499799"/>
            <a:ext cx="480891" cy="12700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6" name="Group 85"/>
          <p:cNvGrpSpPr/>
          <p:nvPr/>
        </p:nvGrpSpPr>
        <p:grpSpPr>
          <a:xfrm>
            <a:off x="5821101" y="3029462"/>
            <a:ext cx="936104" cy="911698"/>
            <a:chOff x="6012160" y="4101479"/>
            <a:chExt cx="936104" cy="911698"/>
          </a:xfrm>
        </p:grpSpPr>
        <p:sp>
          <p:nvSpPr>
            <p:cNvPr id="87" name="Oval 86"/>
            <p:cNvSpPr/>
            <p:nvPr/>
          </p:nvSpPr>
          <p:spPr>
            <a:xfrm>
              <a:off x="6012160" y="4101479"/>
              <a:ext cx="936104" cy="9116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145826" y="4234163"/>
              <a:ext cx="66877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smtClean="0"/>
                <a:t>m21:</a:t>
              </a:r>
            </a:p>
            <a:p>
              <a:pPr algn="ctr"/>
              <a:r>
                <a:rPr lang="en-GB" dirty="0" smtClean="0"/>
                <a:t>e</a:t>
              </a:r>
              <a:endParaRPr lang="en-GB" dirty="0"/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7082320" y="3300645"/>
            <a:ext cx="863506" cy="369332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“adult”</a:t>
            </a:r>
            <a:endParaRPr lang="en-GB" dirty="0"/>
          </a:p>
        </p:txBody>
      </p:sp>
      <p:cxnSp>
        <p:nvCxnSpPr>
          <p:cNvPr id="90" name="Curved Connector 89"/>
          <p:cNvCxnSpPr>
            <a:stCxn id="87" idx="6"/>
            <a:endCxn id="89" idx="1"/>
          </p:cNvCxnSpPr>
          <p:nvPr/>
        </p:nvCxnSpPr>
        <p:spPr>
          <a:xfrm>
            <a:off x="6757205" y="3485311"/>
            <a:ext cx="325115" cy="12700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90"/>
          <p:cNvGrpSpPr/>
          <p:nvPr/>
        </p:nvGrpSpPr>
        <p:grpSpPr>
          <a:xfrm>
            <a:off x="5486715" y="4056650"/>
            <a:ext cx="936104" cy="911698"/>
            <a:chOff x="6012160" y="4101479"/>
            <a:chExt cx="936104" cy="911698"/>
          </a:xfrm>
        </p:grpSpPr>
        <p:sp>
          <p:nvSpPr>
            <p:cNvPr id="92" name="Oval 91"/>
            <p:cNvSpPr/>
            <p:nvPr/>
          </p:nvSpPr>
          <p:spPr>
            <a:xfrm>
              <a:off x="6012160" y="4101479"/>
              <a:ext cx="936104" cy="9116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045639" y="4234163"/>
              <a:ext cx="8691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smtClean="0"/>
                <a:t>MPAA:</a:t>
              </a:r>
            </a:p>
            <a:p>
              <a:pPr algn="ctr"/>
              <a:r>
                <a:rPr lang="en-GB" dirty="0" smtClean="0"/>
                <a:t>NC-17?</a:t>
              </a:r>
              <a:endParaRPr lang="en-GB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8107801" y="3096976"/>
            <a:ext cx="936104" cy="911698"/>
            <a:chOff x="6012160" y="4101479"/>
            <a:chExt cx="936104" cy="911698"/>
          </a:xfrm>
        </p:grpSpPr>
        <p:sp>
          <p:nvSpPr>
            <p:cNvPr id="95" name="Oval 94"/>
            <p:cNvSpPr/>
            <p:nvPr/>
          </p:nvSpPr>
          <p:spPr>
            <a:xfrm>
              <a:off x="6012160" y="4101479"/>
              <a:ext cx="936104" cy="9116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6118000" y="4234163"/>
              <a:ext cx="72442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smtClean="0"/>
                <a:t>BBFC:</a:t>
              </a:r>
            </a:p>
            <a:p>
              <a:pPr algn="ctr"/>
              <a:r>
                <a:rPr lang="en-GB" dirty="0" smtClean="0"/>
                <a:t>18?</a:t>
              </a:r>
              <a:endParaRPr lang="en-GB" dirty="0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3745203" y="283614"/>
            <a:ext cx="29981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400" dirty="0" smtClean="0">
                <a:solidFill>
                  <a:srgbClr val="002060"/>
                </a:solidFill>
              </a:rPr>
              <a:t>Element sets (schema)</a:t>
            </a: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600266" y="1375625"/>
            <a:ext cx="3257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2060"/>
                </a:solidFill>
              </a:rPr>
              <a:t>Value vocabularies (KOS)</a:t>
            </a: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869636" y="2325022"/>
            <a:ext cx="28565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Broader/narrower/same?</a:t>
            </a:r>
            <a:endParaRPr lang="en-GB" sz="2000" dirty="0"/>
          </a:p>
        </p:txBody>
      </p:sp>
      <p:grpSp>
        <p:nvGrpSpPr>
          <p:cNvPr id="55" name="Group 54"/>
          <p:cNvGrpSpPr/>
          <p:nvPr/>
        </p:nvGrpSpPr>
        <p:grpSpPr>
          <a:xfrm>
            <a:off x="776137" y="5761808"/>
            <a:ext cx="3182562" cy="864096"/>
            <a:chOff x="1749478" y="5720805"/>
            <a:chExt cx="3182562" cy="864096"/>
          </a:xfrm>
        </p:grpSpPr>
        <p:sp>
          <p:nvSpPr>
            <p:cNvPr id="57" name="Oval 56"/>
            <p:cNvSpPr/>
            <p:nvPr/>
          </p:nvSpPr>
          <p:spPr>
            <a:xfrm>
              <a:off x="2123728" y="5720805"/>
              <a:ext cx="2808312" cy="86409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60" name="Oval 59"/>
            <p:cNvSpPr/>
            <p:nvPr/>
          </p:nvSpPr>
          <p:spPr>
            <a:xfrm>
              <a:off x="1919805" y="5720805"/>
              <a:ext cx="2808312" cy="86409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97" name="Oval 96"/>
            <p:cNvSpPr/>
            <p:nvPr/>
          </p:nvSpPr>
          <p:spPr>
            <a:xfrm>
              <a:off x="1919804" y="5720805"/>
              <a:ext cx="2508179" cy="86409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01" name="Oval 100"/>
            <p:cNvSpPr/>
            <p:nvPr/>
          </p:nvSpPr>
          <p:spPr>
            <a:xfrm>
              <a:off x="1749478" y="5720805"/>
              <a:ext cx="2341494" cy="86409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873977" y="5860466"/>
              <a:ext cx="209249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smtClean="0"/>
                <a:t>m21:</a:t>
              </a:r>
            </a:p>
            <a:p>
              <a:pPr algn="ctr"/>
              <a:r>
                <a:rPr lang="en-GB" sz="1600" dirty="0" smtClean="0"/>
                <a:t>“Target audience of …”</a:t>
              </a:r>
              <a:endParaRPr lang="en-GB" sz="1600" dirty="0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387593" y="4558222"/>
            <a:ext cx="1855018" cy="814995"/>
            <a:chOff x="2291811" y="3284984"/>
            <a:chExt cx="1855018" cy="814995"/>
          </a:xfrm>
        </p:grpSpPr>
        <p:sp>
          <p:nvSpPr>
            <p:cNvPr id="104" name="Oval 103"/>
            <p:cNvSpPr/>
            <p:nvPr/>
          </p:nvSpPr>
          <p:spPr>
            <a:xfrm>
              <a:off x="2291811" y="3284984"/>
              <a:ext cx="1855018" cy="814995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375852" y="3400094"/>
              <a:ext cx="1686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smtClean="0"/>
                <a:t>m21:</a:t>
              </a:r>
            </a:p>
            <a:p>
              <a:pPr algn="ctr"/>
              <a:r>
                <a:rPr lang="en-GB" sz="1600" dirty="0" smtClean="0"/>
                <a:t>“Target audience”</a:t>
              </a:r>
              <a:endParaRPr lang="en-GB" sz="1600" dirty="0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2704112" y="4741806"/>
            <a:ext cx="2490748" cy="824528"/>
            <a:chOff x="1786342" y="3284985"/>
            <a:chExt cx="2490748" cy="824528"/>
          </a:xfrm>
        </p:grpSpPr>
        <p:sp>
          <p:nvSpPr>
            <p:cNvPr id="107" name="Oval 106"/>
            <p:cNvSpPr/>
            <p:nvPr/>
          </p:nvSpPr>
          <p:spPr>
            <a:xfrm>
              <a:off x="1786342" y="3284985"/>
              <a:ext cx="2490748" cy="82452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1911505" y="3404862"/>
              <a:ext cx="22404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err="1" smtClean="0"/>
                <a:t>frbrer</a:t>
              </a:r>
              <a:r>
                <a:rPr lang="en-GB" sz="1600" dirty="0" smtClean="0"/>
                <a:t>:</a:t>
              </a:r>
            </a:p>
            <a:p>
              <a:pPr algn="ctr"/>
              <a:r>
                <a:rPr lang="en-GB" sz="1600" dirty="0" smtClean="0"/>
                <a:t>“has intended audience”</a:t>
              </a:r>
              <a:endParaRPr lang="en-GB" sz="1600" dirty="0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003193" y="3943794"/>
            <a:ext cx="1219142" cy="769802"/>
            <a:chOff x="2623463" y="3284984"/>
            <a:chExt cx="1219142" cy="769802"/>
          </a:xfrm>
        </p:grpSpPr>
        <p:sp>
          <p:nvSpPr>
            <p:cNvPr id="110" name="Oval 109"/>
            <p:cNvSpPr/>
            <p:nvPr/>
          </p:nvSpPr>
          <p:spPr>
            <a:xfrm>
              <a:off x="2623463" y="3284984"/>
              <a:ext cx="1219142" cy="76980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2677530" y="3377498"/>
              <a:ext cx="111100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smtClean="0"/>
                <a:t>schema:</a:t>
              </a:r>
            </a:p>
            <a:p>
              <a:pPr algn="ctr"/>
              <a:r>
                <a:rPr lang="en-GB" sz="1600" dirty="0" smtClean="0"/>
                <a:t>“audience”</a:t>
              </a:r>
              <a:endParaRPr lang="en-GB" sz="1600" dirty="0"/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3750171" y="2863802"/>
            <a:ext cx="1170000" cy="878684"/>
            <a:chOff x="2672605" y="3284984"/>
            <a:chExt cx="1170000" cy="878684"/>
          </a:xfrm>
        </p:grpSpPr>
        <p:sp>
          <p:nvSpPr>
            <p:cNvPr id="113" name="Oval 112"/>
            <p:cNvSpPr/>
            <p:nvPr/>
          </p:nvSpPr>
          <p:spPr>
            <a:xfrm>
              <a:off x="2672605" y="3284984"/>
              <a:ext cx="1170000" cy="878684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2702101" y="3431939"/>
              <a:ext cx="111100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err="1" smtClean="0"/>
                <a:t>dct</a:t>
              </a:r>
              <a:r>
                <a:rPr lang="en-GB" sz="1600" dirty="0" smtClean="0"/>
                <a:t>:</a:t>
              </a:r>
            </a:p>
            <a:p>
              <a:pPr algn="ctr"/>
              <a:r>
                <a:rPr lang="en-GB" sz="1600" dirty="0" smtClean="0"/>
                <a:t>“audience”</a:t>
              </a:r>
              <a:endParaRPr lang="en-GB" sz="1600" dirty="0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326293" y="2209686"/>
            <a:ext cx="2045348" cy="905467"/>
            <a:chOff x="2101482" y="3284984"/>
            <a:chExt cx="2045348" cy="1008112"/>
          </a:xfrm>
        </p:grpSpPr>
        <p:sp>
          <p:nvSpPr>
            <p:cNvPr id="116" name="Oval 115"/>
            <p:cNvSpPr/>
            <p:nvPr/>
          </p:nvSpPr>
          <p:spPr>
            <a:xfrm>
              <a:off x="2101482" y="3284984"/>
              <a:ext cx="2045348" cy="100811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2167452" y="3496652"/>
              <a:ext cx="19134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err="1" smtClean="0"/>
                <a:t>rdau</a:t>
              </a:r>
              <a:r>
                <a:rPr lang="en-GB" sz="1600" dirty="0" smtClean="0"/>
                <a:t>:</a:t>
              </a:r>
            </a:p>
            <a:p>
              <a:pPr algn="ctr"/>
              <a:r>
                <a:rPr lang="en-GB" sz="1600" dirty="0" smtClean="0"/>
                <a:t>“Intended audience”</a:t>
              </a:r>
              <a:endParaRPr lang="en-GB" sz="1600" dirty="0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2071011" y="1468453"/>
            <a:ext cx="2861029" cy="850115"/>
            <a:chOff x="1735875" y="3284984"/>
            <a:chExt cx="2861029" cy="850115"/>
          </a:xfrm>
        </p:grpSpPr>
        <p:sp>
          <p:nvSpPr>
            <p:cNvPr id="119" name="Oval 118"/>
            <p:cNvSpPr/>
            <p:nvPr/>
          </p:nvSpPr>
          <p:spPr>
            <a:xfrm>
              <a:off x="1735875" y="3284984"/>
              <a:ext cx="2861029" cy="850115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1812781" y="3417654"/>
              <a:ext cx="270721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err="1" smtClean="0"/>
                <a:t>isbd</a:t>
              </a:r>
              <a:r>
                <a:rPr lang="en-GB" sz="1600" dirty="0" smtClean="0"/>
                <a:t>:</a:t>
              </a:r>
            </a:p>
            <a:p>
              <a:pPr algn="ctr"/>
              <a:r>
                <a:rPr lang="en-GB" sz="1600" dirty="0" smtClean="0"/>
                <a:t>“has note on use or audience”</a:t>
              </a:r>
              <a:endParaRPr lang="en-GB" sz="1600" dirty="0"/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365175" y="177110"/>
            <a:ext cx="2808313" cy="875626"/>
            <a:chOff x="1751533" y="3284984"/>
            <a:chExt cx="2808313" cy="875626"/>
          </a:xfrm>
        </p:grpSpPr>
        <p:sp>
          <p:nvSpPr>
            <p:cNvPr id="122" name="Oval 121"/>
            <p:cNvSpPr/>
            <p:nvPr/>
          </p:nvSpPr>
          <p:spPr>
            <a:xfrm>
              <a:off x="1751533" y="3284984"/>
              <a:ext cx="2808313" cy="87562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802081" y="3430410"/>
              <a:ext cx="270721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err="1" smtClean="0"/>
                <a:t>isbdu</a:t>
              </a:r>
              <a:r>
                <a:rPr lang="en-GB" sz="1600" dirty="0" smtClean="0"/>
                <a:t>:</a:t>
              </a:r>
            </a:p>
            <a:p>
              <a:pPr algn="ctr"/>
              <a:r>
                <a:rPr lang="en-GB" sz="1600" dirty="0" smtClean="0"/>
                <a:t>“has note on use or audience”</a:t>
              </a:r>
              <a:endParaRPr lang="en-GB" sz="1600" dirty="0"/>
            </a:p>
          </p:txBody>
        </p:sp>
      </p:grpSp>
      <p:cxnSp>
        <p:nvCxnSpPr>
          <p:cNvPr id="124" name="Curved Connector 123"/>
          <p:cNvCxnSpPr>
            <a:stCxn id="119" idx="1"/>
            <a:endCxn id="122" idx="4"/>
          </p:cNvCxnSpPr>
          <p:nvPr/>
        </p:nvCxnSpPr>
        <p:spPr>
          <a:xfrm rot="16200000" flipV="1">
            <a:off x="1859560" y="962509"/>
            <a:ext cx="540213" cy="720667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urved Connector 124"/>
          <p:cNvCxnSpPr>
            <a:stCxn id="101" idx="0"/>
            <a:endCxn id="104" idx="4"/>
          </p:cNvCxnSpPr>
          <p:nvPr/>
        </p:nvCxnSpPr>
        <p:spPr>
          <a:xfrm rot="16200000" flipV="1">
            <a:off x="1436698" y="5251622"/>
            <a:ext cx="388591" cy="631782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urved Connector 125"/>
          <p:cNvCxnSpPr>
            <a:stCxn id="104" idx="0"/>
            <a:endCxn id="116" idx="4"/>
          </p:cNvCxnSpPr>
          <p:nvPr/>
        </p:nvCxnSpPr>
        <p:spPr>
          <a:xfrm rot="5400000" flipH="1" flipV="1">
            <a:off x="610500" y="3819756"/>
            <a:ext cx="1443069" cy="33865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urved Connector 126"/>
          <p:cNvCxnSpPr>
            <a:stCxn id="133" idx="0"/>
            <a:endCxn id="116" idx="4"/>
          </p:cNvCxnSpPr>
          <p:nvPr/>
        </p:nvCxnSpPr>
        <p:spPr>
          <a:xfrm rot="16200000" flipV="1">
            <a:off x="1698323" y="2765797"/>
            <a:ext cx="572206" cy="1270918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urved Connector 127"/>
          <p:cNvCxnSpPr>
            <a:stCxn id="107" idx="0"/>
            <a:endCxn id="116" idx="4"/>
          </p:cNvCxnSpPr>
          <p:nvPr/>
        </p:nvCxnSpPr>
        <p:spPr>
          <a:xfrm rot="16200000" flipV="1">
            <a:off x="1835901" y="2628220"/>
            <a:ext cx="1626653" cy="2600519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urved Connector 128"/>
          <p:cNvCxnSpPr>
            <a:stCxn id="110" idx="1"/>
            <a:endCxn id="116" idx="4"/>
          </p:cNvCxnSpPr>
          <p:nvPr/>
        </p:nvCxnSpPr>
        <p:spPr>
          <a:xfrm rot="16200000" flipV="1">
            <a:off x="2294662" y="2169458"/>
            <a:ext cx="941376" cy="2832765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urved Connector 129"/>
          <p:cNvCxnSpPr>
            <a:stCxn id="113" idx="2"/>
            <a:endCxn id="116" idx="4"/>
          </p:cNvCxnSpPr>
          <p:nvPr/>
        </p:nvCxnSpPr>
        <p:spPr>
          <a:xfrm rot="10800000">
            <a:off x="1348967" y="3115154"/>
            <a:ext cx="2401204" cy="187991"/>
          </a:xfrm>
          <a:prstGeom prst="curved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urved Connector 130"/>
          <p:cNvCxnSpPr>
            <a:stCxn id="116" idx="0"/>
            <a:endCxn id="122" idx="4"/>
          </p:cNvCxnSpPr>
          <p:nvPr/>
        </p:nvCxnSpPr>
        <p:spPr>
          <a:xfrm rot="5400000" flipH="1" flipV="1">
            <a:off x="980674" y="1421029"/>
            <a:ext cx="1156950" cy="420365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2" name="Group 131"/>
          <p:cNvGrpSpPr/>
          <p:nvPr/>
        </p:nvGrpSpPr>
        <p:grpSpPr>
          <a:xfrm>
            <a:off x="1576769" y="3687359"/>
            <a:ext cx="2086232" cy="794718"/>
            <a:chOff x="2060598" y="3284985"/>
            <a:chExt cx="2086232" cy="794718"/>
          </a:xfrm>
        </p:grpSpPr>
        <p:sp>
          <p:nvSpPr>
            <p:cNvPr id="133" name="Oval 132"/>
            <p:cNvSpPr/>
            <p:nvPr/>
          </p:nvSpPr>
          <p:spPr>
            <a:xfrm>
              <a:off x="2060598" y="3284985"/>
              <a:ext cx="2086232" cy="79471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2147010" y="3389957"/>
              <a:ext cx="19134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 err="1" smtClean="0"/>
                <a:t>rdaw</a:t>
              </a:r>
              <a:r>
                <a:rPr lang="en-GB" sz="1600" dirty="0" smtClean="0"/>
                <a:t>:</a:t>
              </a:r>
            </a:p>
            <a:p>
              <a:pPr algn="ctr"/>
              <a:r>
                <a:rPr lang="en-GB" sz="1600" dirty="0" smtClean="0"/>
                <a:t>“Intended audience”</a:t>
              </a:r>
              <a:endParaRPr lang="en-GB" sz="1600" dirty="0"/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2487893" y="2399802"/>
            <a:ext cx="2177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 smtClean="0"/>
              <a:t>rdfs:subPropertyOf</a:t>
            </a:r>
            <a:endParaRPr lang="en-GB" sz="2000" dirty="0"/>
          </a:p>
        </p:txBody>
      </p:sp>
      <p:grpSp>
        <p:nvGrpSpPr>
          <p:cNvPr id="71" name="Group 70"/>
          <p:cNvGrpSpPr/>
          <p:nvPr/>
        </p:nvGrpSpPr>
        <p:grpSpPr>
          <a:xfrm>
            <a:off x="5168269" y="5829628"/>
            <a:ext cx="936104" cy="911698"/>
            <a:chOff x="6012160" y="4101479"/>
            <a:chExt cx="936104" cy="911698"/>
          </a:xfrm>
        </p:grpSpPr>
        <p:sp>
          <p:nvSpPr>
            <p:cNvPr id="72" name="Oval 71"/>
            <p:cNvSpPr/>
            <p:nvPr/>
          </p:nvSpPr>
          <p:spPr>
            <a:xfrm>
              <a:off x="6012160" y="4101479"/>
              <a:ext cx="936104" cy="9116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060963" y="4234163"/>
              <a:ext cx="8384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err="1"/>
                <a:t>u</a:t>
              </a:r>
              <a:r>
                <a:rPr lang="en-GB" dirty="0" err="1" smtClean="0"/>
                <a:t>marc</a:t>
              </a:r>
              <a:r>
                <a:rPr lang="en-GB" dirty="0" smtClean="0"/>
                <a:t>:</a:t>
              </a:r>
            </a:p>
            <a:p>
              <a:pPr algn="ctr"/>
              <a:r>
                <a:rPr lang="en-GB" dirty="0" smtClean="0"/>
                <a:t>k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284448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0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60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70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8000"/>
                            </p:stCondLst>
                            <p:childTnLst>
                              <p:par>
                                <p:cTn id="1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9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7" grpId="0" animBg="1"/>
      <p:bldP spid="52" grpId="0" animBg="1"/>
      <p:bldP spid="61" grpId="0" animBg="1"/>
      <p:bldP spid="89" grpId="0" animBg="1"/>
      <p:bldP spid="98" grpId="0"/>
      <p:bldP spid="99" grpId="0"/>
      <p:bldP spid="100" grpId="0"/>
      <p:bldP spid="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Management infrastructure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happens if an element or concept changes?</a:t>
            </a:r>
          </a:p>
          <a:p>
            <a:pPr lvl="1"/>
            <a:r>
              <a:rPr lang="en-GB" dirty="0" smtClean="0"/>
              <a:t>Protocol for change notification and re-mapping</a:t>
            </a:r>
          </a:p>
          <a:p>
            <a:r>
              <a:rPr lang="en-GB" dirty="0" smtClean="0"/>
              <a:t>Who are the parties to such a protocol?</a:t>
            </a:r>
          </a:p>
          <a:p>
            <a:pPr lvl="1"/>
            <a:r>
              <a:rPr lang="en-GB" dirty="0" smtClean="0"/>
              <a:t>Registry of ownership and provenance</a:t>
            </a:r>
          </a:p>
          <a:p>
            <a:r>
              <a:rPr lang="en-GB" dirty="0" smtClean="0"/>
              <a:t>Self-governing or third party arbitration?</a:t>
            </a:r>
          </a:p>
          <a:p>
            <a:r>
              <a:rPr lang="en-GB" dirty="0" smtClean="0"/>
              <a:t>How reliable is the map?</a:t>
            </a:r>
          </a:p>
          <a:p>
            <a:pPr lvl="1"/>
            <a:r>
              <a:rPr lang="en-GB" dirty="0" smtClean="0"/>
              <a:t>Version control? </a:t>
            </a:r>
            <a:r>
              <a:rPr lang="en-GB" smtClean="0"/>
              <a:t>Meta-metadata? Provenance</a:t>
            </a:r>
            <a:r>
              <a:rPr lang="en-GB" dirty="0" smtClean="0"/>
              <a:t>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746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gordon@gordondunsire.com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678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rdon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GordonPPT</Template>
  <TotalTime>460</TotalTime>
  <Words>320</Words>
  <Application>Microsoft Office PowerPoint</Application>
  <PresentationFormat>On-screen Show (4:3)</PresentationFormat>
  <Paragraphs>93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GordonPPT</vt:lpstr>
      <vt:lpstr>Metadata vocabulary alignment: opportunities and challenges </vt:lpstr>
      <vt:lpstr>Overview</vt:lpstr>
      <vt:lpstr>PowerPoint Presentation</vt:lpstr>
      <vt:lpstr>PowerPoint Presentation</vt:lpstr>
      <vt:lpstr>Management infrastructure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Metadata vocabulary alignment: opportunities and challenges </dc:title>
  <dc:creator>Gordon Dunsire</dc:creator>
  <cp:lastModifiedBy>Gordon Dunsire</cp:lastModifiedBy>
  <cp:revision>28</cp:revision>
  <dcterms:created xsi:type="dcterms:W3CDTF">2014-06-15T09:39:50Z</dcterms:created>
  <dcterms:modified xsi:type="dcterms:W3CDTF">2014-06-23T13:24:00Z</dcterms:modified>
</cp:coreProperties>
</file>