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303" r:id="rId3"/>
    <p:sldId id="263" r:id="rId4"/>
    <p:sldId id="266" r:id="rId5"/>
    <p:sldId id="267" r:id="rId6"/>
    <p:sldId id="268" r:id="rId7"/>
    <p:sldId id="269" r:id="rId8"/>
    <p:sldId id="260" r:id="rId9"/>
    <p:sldId id="259" r:id="rId10"/>
    <p:sldId id="261" r:id="rId11"/>
    <p:sldId id="262" r:id="rId12"/>
    <p:sldId id="304"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305"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50667-7DC1-4795-9165-D1F62A2FF0A7}" type="datetimeFigureOut">
              <a:rPr lang="en-GB" smtClean="0"/>
              <a:t>04/05/2016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10A97-4D85-4790-B27C-5B981AB243E3}" type="slidenum">
              <a:rPr lang="en-GB" smtClean="0"/>
              <a:t>‹#›</a:t>
            </a:fld>
            <a:endParaRPr lang="en-GB"/>
          </a:p>
        </p:txBody>
      </p:sp>
    </p:spTree>
    <p:extLst>
      <p:ext uri="{BB962C8B-B14F-4D97-AF65-F5344CB8AC3E}">
        <p14:creationId xmlns:p14="http://schemas.microsoft.com/office/powerpoint/2010/main" val="70725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Board, formerly the Committee of Principals for RDA, made this statement as part of an announcement affirming c</a:t>
            </a:r>
            <a:r>
              <a:rPr lang="en-GB" b="1" dirty="0"/>
              <a:t>ommitment to the internationalisation of RDA: resource description and access.</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3</a:t>
            </a:fld>
            <a:endParaRPr lang="en-GB"/>
          </a:p>
        </p:txBody>
      </p:sp>
    </p:spTree>
    <p:extLst>
      <p:ext uri="{BB962C8B-B14F-4D97-AF65-F5344CB8AC3E}">
        <p14:creationId xmlns:p14="http://schemas.microsoft.com/office/powerpoint/2010/main" val="148954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URIs are opaque and do not hint at their meaning or semantics. This avoids issues of language and changes of label.</a:t>
            </a:r>
          </a:p>
          <a:p>
            <a:endParaRPr lang="en-GB" dirty="0"/>
          </a:p>
          <a:p>
            <a:r>
              <a:rPr lang="en-GB" dirty="0"/>
              <a:t>RDA has developed lexical URIs that can be “read” more easily by developers. These can be in any language; the lexical URIs are automatically linked to the canonical URI.</a:t>
            </a:r>
          </a:p>
          <a:p>
            <a:endParaRPr lang="en-GB" dirty="0"/>
          </a:p>
          <a:p>
            <a:r>
              <a:rPr lang="en-GB" dirty="0"/>
              <a:t>Each RDA element set and value vocabulary can be freely downloaded in different versions or serializations of RDF.</a:t>
            </a:r>
          </a:p>
          <a:p>
            <a:endParaRPr lang="en-GB" dirty="0"/>
          </a:p>
          <a:p>
            <a:r>
              <a:rPr lang="en-GB" dirty="0"/>
              <a:t>Human-readable versions are available in the Open Metadata Registry</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25</a:t>
            </a:fld>
            <a:endParaRPr lang="en-GB"/>
          </a:p>
        </p:txBody>
      </p:sp>
    </p:spTree>
    <p:extLst>
      <p:ext uri="{BB962C8B-B14F-4D97-AF65-F5344CB8AC3E}">
        <p14:creationId xmlns:p14="http://schemas.microsoft.com/office/powerpoint/2010/main" val="3056586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partial screen-shot of the OMR view of the RDA Media type “microform”.</a:t>
            </a:r>
          </a:p>
          <a:p>
            <a:endParaRPr lang="en-GB" dirty="0"/>
          </a:p>
          <a:p>
            <a:r>
              <a:rPr lang="en-GB" dirty="0"/>
              <a:t>The term label, definition, and scope note in multiple languages are linked to the URI for the term. This basic feature of RDF, the separation of strings (labels, etc.) from things (URIs), is fully exploited by the RDA Registry.</a:t>
            </a:r>
          </a:p>
          <a:p>
            <a:endParaRPr lang="en-GB" dirty="0"/>
          </a:p>
          <a:p>
            <a:r>
              <a:rPr lang="en-GB" dirty="0"/>
              <a:t>Value vocabularies are represented using SKOS (Simple Knowledge Organization System) elements. SKOS allows one preferred label per language, and as many definitions and notes as are required. RDA uses SKOS elements for broader, narrower, and term or concept equivalence to represent semantic hierarchies and maps.</a:t>
            </a:r>
          </a:p>
          <a:p>
            <a:endParaRPr lang="en-GB" dirty="0"/>
          </a:p>
          <a:p>
            <a:r>
              <a:rPr lang="en-GB" dirty="0"/>
              <a:t>The RDA Toolkit is currently available in French, German, and Spanish, with Finnish and Italian translations scheduled for the next series of updates. A separate translation is published in China. The RDA Translations Policy requires all full translations of the Toolkit to be represented in linked data format in the Registry.</a:t>
            </a:r>
          </a:p>
          <a:p>
            <a:endParaRPr lang="en-GB" dirty="0"/>
          </a:p>
          <a:p>
            <a:r>
              <a:rPr lang="en-GB" dirty="0"/>
              <a:t>Partial translations covering the RDA Reference data of element sets and value vocabularies will also be added to the Registry.</a:t>
            </a:r>
          </a:p>
        </p:txBody>
      </p:sp>
      <p:sp>
        <p:nvSpPr>
          <p:cNvPr id="4" name="Slide Number Placeholder 3"/>
          <p:cNvSpPr>
            <a:spLocks noGrp="1"/>
          </p:cNvSpPr>
          <p:nvPr>
            <p:ph type="sldNum" sz="quarter" idx="10"/>
          </p:nvPr>
        </p:nvSpPr>
        <p:spPr/>
        <p:txBody>
          <a:bodyPr/>
          <a:lstStyle/>
          <a:p>
            <a:fld id="{458E55A1-B5C4-43AB-B7A3-7E1A9581DFF9}" type="slidenum">
              <a:rPr lang="en-GB" smtClean="0"/>
              <a:t>26</a:t>
            </a:fld>
            <a:endParaRPr lang="en-GB"/>
          </a:p>
        </p:txBody>
      </p:sp>
    </p:spTree>
    <p:extLst>
      <p:ext uri="{BB962C8B-B14F-4D97-AF65-F5344CB8AC3E}">
        <p14:creationId xmlns:p14="http://schemas.microsoft.com/office/powerpoint/2010/main" val="278211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a:t>The diagram is part of the “linked data cloud” of RDF maps, and is not itself an RDF graph. For example, the map between ISBD and the unconstrained RDA elements represented by a single line is an RDF graph, the first part of which is shown.</a:t>
            </a:r>
          </a:p>
        </p:txBody>
      </p:sp>
      <p:sp>
        <p:nvSpPr>
          <p:cNvPr id="4" name="Slide Number Placeholder 3"/>
          <p:cNvSpPr>
            <a:spLocks noGrp="1"/>
          </p:cNvSpPr>
          <p:nvPr>
            <p:ph type="sldNum" sz="quarter" idx="10"/>
          </p:nvPr>
        </p:nvSpPr>
        <p:spPr/>
        <p:txBody>
          <a:bodyPr/>
          <a:lstStyle/>
          <a:p>
            <a:fld id="{458E55A1-B5C4-43AB-B7A3-7E1A9581DFF9}" type="slidenum">
              <a:rPr lang="en-GB" smtClean="0"/>
              <a:t>31</a:t>
            </a:fld>
            <a:endParaRPr lang="en-GB"/>
          </a:p>
        </p:txBody>
      </p:sp>
    </p:spTree>
    <p:extLst>
      <p:ext uri="{BB962C8B-B14F-4D97-AF65-F5344CB8AC3E}">
        <p14:creationId xmlns:p14="http://schemas.microsoft.com/office/powerpoint/2010/main" val="1264440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8E55A1-B5C4-43AB-B7A3-7E1A9581DFF9}" type="slidenum">
              <a:rPr lang="en-GB" smtClean="0"/>
              <a:t>43</a:t>
            </a:fld>
            <a:endParaRPr lang="en-GB"/>
          </a:p>
        </p:txBody>
      </p:sp>
    </p:spTree>
    <p:extLst>
      <p:ext uri="{BB962C8B-B14F-4D97-AF65-F5344CB8AC3E}">
        <p14:creationId xmlns:p14="http://schemas.microsoft.com/office/powerpoint/2010/main" val="136417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Committee of Principals and Joint Steering Committee changed names in November 2015.</a:t>
            </a:r>
          </a:p>
        </p:txBody>
      </p:sp>
      <p:sp>
        <p:nvSpPr>
          <p:cNvPr id="4" name="Slide Number Placeholder 3"/>
          <p:cNvSpPr>
            <a:spLocks noGrp="1"/>
          </p:cNvSpPr>
          <p:nvPr>
            <p:ph type="sldNum" sz="quarter" idx="10"/>
          </p:nvPr>
        </p:nvSpPr>
        <p:spPr/>
        <p:txBody>
          <a:bodyPr/>
          <a:lstStyle/>
          <a:p>
            <a:fld id="{B1D305BC-47DC-496B-8740-7BEC34EFDE09}" type="slidenum">
              <a:rPr lang="en-GB" smtClean="0"/>
              <a:t>4</a:t>
            </a:fld>
            <a:endParaRPr lang="en-GB"/>
          </a:p>
        </p:txBody>
      </p:sp>
    </p:spTree>
    <p:extLst>
      <p:ext uri="{BB962C8B-B14F-4D97-AF65-F5344CB8AC3E}">
        <p14:creationId xmlns:p14="http://schemas.microsoft.com/office/powerpoint/2010/main" val="336167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final structure of the RSC.</a:t>
            </a:r>
          </a:p>
          <a:p>
            <a:endParaRPr lang="en-GB" dirty="0"/>
          </a:p>
          <a:p>
            <a:r>
              <a:rPr lang="en-GB" dirty="0"/>
              <a:t>Members marked in blue are already in place.</a:t>
            </a:r>
          </a:p>
          <a:p>
            <a:endParaRPr lang="en-GB" dirty="0"/>
          </a:p>
          <a:p>
            <a:r>
              <a:rPr lang="en-GB" dirty="0"/>
              <a:t>Members marked in </a:t>
            </a:r>
            <a:r>
              <a:rPr lang="en-GB" dirty="0" err="1"/>
              <a:t>gray</a:t>
            </a:r>
            <a:r>
              <a:rPr lang="en-GB" dirty="0"/>
              <a:t> have clear transition paths.</a:t>
            </a:r>
          </a:p>
          <a:p>
            <a:endParaRPr lang="en-GB" dirty="0"/>
          </a:p>
          <a:p>
            <a:r>
              <a:rPr lang="en-GB" dirty="0"/>
              <a:t>The other members are in preliminary stages of transition planning.</a:t>
            </a:r>
          </a:p>
        </p:txBody>
      </p:sp>
      <p:sp>
        <p:nvSpPr>
          <p:cNvPr id="4" name="Slide Number Placeholder 3"/>
          <p:cNvSpPr>
            <a:spLocks noGrp="1"/>
          </p:cNvSpPr>
          <p:nvPr>
            <p:ph type="sldNum" sz="quarter" idx="10"/>
          </p:nvPr>
        </p:nvSpPr>
        <p:spPr/>
        <p:txBody>
          <a:bodyPr/>
          <a:lstStyle/>
          <a:p>
            <a:fld id="{B1D305BC-47DC-496B-8740-7BEC34EFDE09}" type="slidenum">
              <a:rPr lang="en-GB" smtClean="0"/>
              <a:t>5</a:t>
            </a:fld>
            <a:endParaRPr lang="en-GB"/>
          </a:p>
        </p:txBody>
      </p:sp>
    </p:spTree>
    <p:extLst>
      <p:ext uri="{BB962C8B-B14F-4D97-AF65-F5344CB8AC3E}">
        <p14:creationId xmlns:p14="http://schemas.microsoft.com/office/powerpoint/2010/main" val="402466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groups marked in green are active.</a:t>
            </a:r>
          </a:p>
          <a:p>
            <a:endParaRPr lang="en-GB" dirty="0"/>
          </a:p>
          <a:p>
            <a:r>
              <a:rPr lang="en-GB" dirty="0"/>
              <a:t>A new Rare Materials Working Group is about to be implemented.</a:t>
            </a:r>
          </a:p>
          <a:p>
            <a:endParaRPr lang="en-GB" dirty="0"/>
          </a:p>
          <a:p>
            <a:r>
              <a:rPr lang="en-GB" dirty="0"/>
              <a:t>This has taken priority over the new Archives Working Group, which is in the preliminary stages of planning.</a:t>
            </a:r>
          </a:p>
        </p:txBody>
      </p:sp>
      <p:sp>
        <p:nvSpPr>
          <p:cNvPr id="4" name="Slide Number Placeholder 3"/>
          <p:cNvSpPr>
            <a:spLocks noGrp="1"/>
          </p:cNvSpPr>
          <p:nvPr>
            <p:ph type="sldNum" sz="quarter" idx="10"/>
          </p:nvPr>
        </p:nvSpPr>
        <p:spPr/>
        <p:txBody>
          <a:bodyPr/>
          <a:lstStyle/>
          <a:p>
            <a:fld id="{B1D305BC-47DC-496B-8740-7BEC34EFDE09}" type="slidenum">
              <a:rPr lang="en-GB" smtClean="0"/>
              <a:t>6</a:t>
            </a:fld>
            <a:endParaRPr lang="en-GB"/>
          </a:p>
        </p:txBody>
      </p:sp>
    </p:spTree>
    <p:extLst>
      <p:ext uri="{BB962C8B-B14F-4D97-AF65-F5344CB8AC3E}">
        <p14:creationId xmlns:p14="http://schemas.microsoft.com/office/powerpoint/2010/main" val="184922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7</a:t>
            </a:fld>
            <a:endParaRPr lang="en-GB"/>
          </a:p>
        </p:txBody>
      </p:sp>
    </p:spTree>
    <p:extLst>
      <p:ext uri="{BB962C8B-B14F-4D97-AF65-F5344CB8AC3E}">
        <p14:creationId xmlns:p14="http://schemas.microsoft.com/office/powerpoint/2010/main" val="53769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RDA data ecosystem is summed up in this sentence introducing the RDA Board’s announcement of RDA’s strategic directions.</a:t>
            </a:r>
          </a:p>
          <a:p>
            <a:endParaRPr lang="en-GB" dirty="0"/>
          </a:p>
          <a:p>
            <a:r>
              <a:rPr lang="en-GB" dirty="0"/>
              <a:t>The RDA package is delivered by an infrastructure of two interacting services.</a:t>
            </a:r>
          </a:p>
          <a:p>
            <a:endParaRPr lang="en-GB" dirty="0"/>
          </a:p>
          <a:p>
            <a:r>
              <a:rPr lang="en-GB" dirty="0"/>
              <a:t>The human-facing components, including the guidelines and instructions, are the Toolkit.</a:t>
            </a:r>
          </a:p>
          <a:p>
            <a:endParaRPr lang="en-GB" dirty="0"/>
          </a:p>
          <a:p>
            <a:r>
              <a:rPr lang="en-GB" dirty="0"/>
              <a:t>The data-facing components are contained in the Registry.</a:t>
            </a:r>
          </a:p>
          <a:p>
            <a:endParaRPr lang="en-GB" dirty="0"/>
          </a:p>
          <a:p>
            <a:r>
              <a:rPr lang="en-GB" dirty="0"/>
              <a:t>Applying the data capture and storage techniques in RDA Toolkit to the data architecture in the RDA Registry produces well-formed data for RDA applications.</a:t>
            </a:r>
          </a:p>
        </p:txBody>
      </p:sp>
      <p:sp>
        <p:nvSpPr>
          <p:cNvPr id="4" name="Slide Number Placeholder 3"/>
          <p:cNvSpPr>
            <a:spLocks noGrp="1"/>
          </p:cNvSpPr>
          <p:nvPr>
            <p:ph type="sldNum" sz="quarter" idx="10"/>
          </p:nvPr>
        </p:nvSpPr>
        <p:spPr/>
        <p:txBody>
          <a:bodyPr/>
          <a:lstStyle/>
          <a:p>
            <a:fld id="{F0AE34AA-D804-4CB9-B15D-A67A5BA83B42}" type="slidenum">
              <a:rPr lang="en-US" smtClean="0"/>
              <a:t>20</a:t>
            </a:fld>
            <a:endParaRPr lang="en-US"/>
          </a:p>
        </p:txBody>
      </p:sp>
    </p:spTree>
    <p:extLst>
      <p:ext uri="{BB962C8B-B14F-4D97-AF65-F5344CB8AC3E}">
        <p14:creationId xmlns:p14="http://schemas.microsoft.com/office/powerpoint/2010/main" val="11715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970740-773B-44B4-BDEE-84BE59C4874C}" type="slidenum">
              <a:rPr lang="en-GB"/>
              <a:pPr fontAlgn="base">
                <a:spcBef>
                  <a:spcPct val="0"/>
                </a:spcBef>
                <a:spcAft>
                  <a:spcPct val="0"/>
                </a:spcAft>
              </a:pPr>
              <a:t>21</a:t>
            </a:fld>
            <a:endParaRPr lang="en-GB"/>
          </a:p>
        </p:txBody>
      </p:sp>
    </p:spTree>
    <p:extLst>
      <p:ext uri="{BB962C8B-B14F-4D97-AF65-F5344CB8AC3E}">
        <p14:creationId xmlns:p14="http://schemas.microsoft.com/office/powerpoint/2010/main" val="96393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data is designed to reflect the complexity of relationships found in library and cultural heritage resources.</a:t>
            </a:r>
          </a:p>
          <a:p>
            <a:endParaRPr lang="en-GB" dirty="0"/>
          </a:p>
          <a:p>
            <a:r>
              <a:rPr lang="en-GB" dirty="0"/>
              <a:t>This is an example of a paper exercise to draw the relationships between the various printed editions of Herman Melville’s novel “Moby Dick”.</a:t>
            </a:r>
          </a:p>
          <a:p>
            <a:endParaRPr lang="en-GB" dirty="0"/>
          </a:p>
          <a:p>
            <a:r>
              <a:rPr lang="en-GB" dirty="0"/>
              <a:t>The complex sub-graph at the bottom represents a multimedia mash-up of Moby Dick with Orson Welles (who acted in the film of Moby Dick).</a:t>
            </a:r>
          </a:p>
          <a:p>
            <a:endParaRPr lang="en-GB" dirty="0"/>
          </a:p>
          <a:p>
            <a:r>
              <a:rPr lang="en-GB" dirty="0"/>
              <a:t>This diagram can be readily extended.</a:t>
            </a:r>
          </a:p>
          <a:p>
            <a:endParaRPr lang="en-GB" dirty="0"/>
          </a:p>
          <a:p>
            <a:r>
              <a:rPr lang="en-GB" dirty="0"/>
              <a:t>We could add the film starring Gregory Peck as Captain Ahab, and other film and </a:t>
            </a:r>
            <a:r>
              <a:rPr lang="en-GB" dirty="0" err="1"/>
              <a:t>tv</a:t>
            </a:r>
            <a:r>
              <a:rPr lang="en-GB" dirty="0"/>
              <a:t> adaptations, in multiple formats and editions. And the various recordings of the instrumental “Moby Dick” (for solo drummer!) by Led Zeppelin, and all the other recordings by the group, in multiple formats and editions. And so on.</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22</a:t>
            </a:fld>
            <a:endParaRPr lang="en-GB"/>
          </a:p>
        </p:txBody>
      </p:sp>
    </p:spTree>
    <p:extLst>
      <p:ext uri="{BB962C8B-B14F-4D97-AF65-F5344CB8AC3E}">
        <p14:creationId xmlns:p14="http://schemas.microsoft.com/office/powerpoint/2010/main" val="109969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Registry provides access to linked data versions of the RDA element sets and value vocabularies.</a:t>
            </a:r>
          </a:p>
          <a:p>
            <a:endParaRPr lang="en-GB" dirty="0"/>
          </a:p>
          <a:p>
            <a:r>
              <a:rPr lang="en-GB" dirty="0"/>
              <a:t>The Registry also provides access to tools for creating and editing RDA data and making it interoperate with non-RDA and non-FRBR applications.</a:t>
            </a:r>
          </a:p>
        </p:txBody>
      </p:sp>
      <p:sp>
        <p:nvSpPr>
          <p:cNvPr id="4" name="Slide Number Placeholder 3"/>
          <p:cNvSpPr>
            <a:spLocks noGrp="1"/>
          </p:cNvSpPr>
          <p:nvPr>
            <p:ph type="sldNum" sz="quarter" idx="10"/>
          </p:nvPr>
        </p:nvSpPr>
        <p:spPr/>
        <p:txBody>
          <a:bodyPr/>
          <a:lstStyle/>
          <a:p>
            <a:fld id="{458E55A1-B5C4-43AB-B7A3-7E1A9581DFF9}" type="slidenum">
              <a:rPr lang="en-GB" smtClean="0"/>
              <a:t>24</a:t>
            </a:fld>
            <a:endParaRPr lang="en-GB"/>
          </a:p>
        </p:txBody>
      </p:sp>
    </p:spTree>
    <p:extLst>
      <p:ext uri="{BB962C8B-B14F-4D97-AF65-F5344CB8AC3E}">
        <p14:creationId xmlns:p14="http://schemas.microsoft.com/office/powerpoint/2010/main" val="384062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380386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363013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123164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157838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295543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363998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347509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312072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233341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1731707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902F62-45C3-41A7-8F13-5BC8CFBC1883}" type="datetimeFigureOut">
              <a:rPr lang="en-GB" smtClean="0"/>
              <a:t>04/05/2016</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DDA0A54-61C6-42DE-9443-576D2009C19F}" type="slidenum">
              <a:rPr lang="en-GB" smtClean="0"/>
              <a:t>‹#›</a:t>
            </a:fld>
            <a:endParaRPr lang="en-GB"/>
          </a:p>
        </p:txBody>
      </p:sp>
    </p:spTree>
    <p:extLst>
      <p:ext uri="{BB962C8B-B14F-4D97-AF65-F5344CB8AC3E}">
        <p14:creationId xmlns:p14="http://schemas.microsoft.com/office/powerpoint/2010/main" val="152364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650" y="6325114"/>
            <a:ext cx="2121383" cy="381087"/>
          </a:xfrm>
          <a:prstGeom prst="rect">
            <a:avLst/>
          </a:prstGeom>
        </p:spPr>
      </p:pic>
    </p:spTree>
    <p:extLst>
      <p:ext uri="{BB962C8B-B14F-4D97-AF65-F5344CB8AC3E}">
        <p14:creationId xmlns:p14="http://schemas.microsoft.com/office/powerpoint/2010/main" val="201725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rdaregistry.info/Elements/m/P30020"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rda-rsc.org/node/23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mailto:rscchair@rdatoolkit.org" TargetMode="External"/><Relationship Id="rId7" Type="http://schemas.openxmlformats.org/officeDocument/2006/relationships/hyperlink" Target="http://www.marcofquality.com/wiki/rimmf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metadataregistry.org/" TargetMode="External"/><Relationship Id="rId5" Type="http://schemas.openxmlformats.org/officeDocument/2006/relationships/hyperlink" Target="http://www.rdaregistry.info/" TargetMode="External"/><Relationship Id="rId4" Type="http://schemas.openxmlformats.org/officeDocument/2006/relationships/hyperlink" Target="http://www.rda-rsc.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 Marathon RDA</a:t>
            </a:r>
          </a:p>
        </p:txBody>
      </p:sp>
      <p:sp>
        <p:nvSpPr>
          <p:cNvPr id="3" name="Subtitle 2"/>
          <p:cNvSpPr>
            <a:spLocks noGrp="1"/>
          </p:cNvSpPr>
          <p:nvPr>
            <p:ph type="subTitle" idx="1"/>
          </p:nvPr>
        </p:nvSpPr>
        <p:spPr/>
        <p:txBody>
          <a:bodyPr>
            <a:normAutofit lnSpcReduction="10000"/>
          </a:bodyPr>
          <a:lstStyle/>
          <a:p>
            <a:r>
              <a:rPr lang="en-GB" dirty="0"/>
              <a:t>Gordon Dunsire</a:t>
            </a:r>
          </a:p>
          <a:p>
            <a:r>
              <a:rPr lang="en-GB" dirty="0"/>
              <a:t>Chair, RDA Steering Committee</a:t>
            </a:r>
          </a:p>
          <a:p>
            <a:r>
              <a:rPr lang="en-GB" dirty="0"/>
              <a:t>Presented at </a:t>
            </a:r>
            <a:r>
              <a:rPr lang="en-GB" dirty="0" err="1"/>
              <a:t>Bibliothèque</a:t>
            </a:r>
            <a:r>
              <a:rPr lang="en-GB" dirty="0"/>
              <a:t> national de France, Paris,</a:t>
            </a:r>
          </a:p>
          <a:p>
            <a:r>
              <a:rPr lang="en-GB" dirty="0"/>
              <a:t>2 May 2016</a:t>
            </a:r>
          </a:p>
        </p:txBody>
      </p:sp>
    </p:spTree>
    <p:extLst>
      <p:ext uri="{BB962C8B-B14F-4D97-AF65-F5344CB8AC3E}">
        <p14:creationId xmlns:p14="http://schemas.microsoft.com/office/powerpoint/2010/main" val="3795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493776"/>
            <a:ext cx="6096284" cy="646331"/>
          </a:xfrm>
          <a:prstGeom prst="rect">
            <a:avLst/>
          </a:prstGeom>
          <a:noFill/>
        </p:spPr>
        <p:txBody>
          <a:bodyPr wrap="none" rtlCol="0">
            <a:spAutoFit/>
          </a:bodyPr>
          <a:lstStyle/>
          <a:p>
            <a:r>
              <a:rPr lang="en-GB" sz="3600" dirty="0"/>
              <a:t>From attributes to relationships</a:t>
            </a:r>
            <a:endParaRPr lang="en-US" sz="3600" dirty="0"/>
          </a:p>
        </p:txBody>
      </p:sp>
      <p:grpSp>
        <p:nvGrpSpPr>
          <p:cNvPr id="3" name="Group 2"/>
          <p:cNvGrpSpPr/>
          <p:nvPr/>
        </p:nvGrpSpPr>
        <p:grpSpPr>
          <a:xfrm>
            <a:off x="863375" y="3762881"/>
            <a:ext cx="555904" cy="523220"/>
            <a:chOff x="1758173" y="2326142"/>
            <a:chExt cx="555904" cy="523220"/>
          </a:xfrm>
        </p:grpSpPr>
        <p:sp>
          <p:nvSpPr>
            <p:cNvPr id="4" name="Oval 3"/>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89904" y="2326142"/>
              <a:ext cx="492443" cy="523220"/>
            </a:xfrm>
            <a:prstGeom prst="rect">
              <a:avLst/>
            </a:prstGeom>
            <a:noFill/>
          </p:spPr>
          <p:txBody>
            <a:bodyPr wrap="none" rtlCol="0">
              <a:spAutoFit/>
            </a:bodyPr>
            <a:lstStyle/>
            <a:p>
              <a:r>
                <a:rPr lang="en-GB" sz="2800" dirty="0"/>
                <a:t>M</a:t>
              </a:r>
              <a:endParaRPr lang="en-US" sz="2800" dirty="0"/>
            </a:p>
          </p:txBody>
        </p:sp>
      </p:grpSp>
      <p:cxnSp>
        <p:nvCxnSpPr>
          <p:cNvPr id="6" name="Curved Connector 5"/>
          <p:cNvCxnSpPr>
            <a:stCxn id="5" idx="0"/>
            <a:endCxn id="8" idx="2"/>
          </p:cNvCxnSpPr>
          <p:nvPr/>
        </p:nvCxnSpPr>
        <p:spPr>
          <a:xfrm rot="5400000" flipH="1" flipV="1">
            <a:off x="2103306" y="2202095"/>
            <a:ext cx="598808" cy="2522765"/>
          </a:xfrm>
          <a:prstGeom prst="curvedConnector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664093" y="2835578"/>
            <a:ext cx="1031764" cy="656990"/>
            <a:chOff x="1836446" y="2260272"/>
            <a:chExt cx="1031764" cy="656990"/>
          </a:xfrm>
        </p:grpSpPr>
        <p:sp>
          <p:nvSpPr>
            <p:cNvPr id="8" name="Oval 7"/>
            <p:cNvSpPr/>
            <p:nvPr/>
          </p:nvSpPr>
          <p:spPr>
            <a:xfrm>
              <a:off x="1836446" y="2260272"/>
              <a:ext cx="1031764" cy="6569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75275" y="2327157"/>
              <a:ext cx="954107" cy="523220"/>
            </a:xfrm>
            <a:prstGeom prst="rect">
              <a:avLst/>
            </a:prstGeom>
            <a:noFill/>
          </p:spPr>
          <p:txBody>
            <a:bodyPr wrap="none" rtlCol="0">
              <a:spAutoFit/>
            </a:bodyPr>
            <a:lstStyle/>
            <a:p>
              <a:r>
                <a:rPr lang="en-GB" sz="2800" dirty="0"/>
                <a:t>Place</a:t>
              </a:r>
              <a:endParaRPr lang="en-US" sz="2800" dirty="0"/>
            </a:p>
          </p:txBody>
        </p:sp>
      </p:grpSp>
      <p:grpSp>
        <p:nvGrpSpPr>
          <p:cNvPr id="10" name="Group 9"/>
          <p:cNvGrpSpPr/>
          <p:nvPr/>
        </p:nvGrpSpPr>
        <p:grpSpPr>
          <a:xfrm>
            <a:off x="3346374" y="4549668"/>
            <a:ext cx="1667203" cy="720436"/>
            <a:chOff x="1976540" y="3666573"/>
            <a:chExt cx="1667203" cy="720436"/>
          </a:xfrm>
        </p:grpSpPr>
        <p:sp>
          <p:nvSpPr>
            <p:cNvPr id="11" name="Oval 10"/>
            <p:cNvSpPr/>
            <p:nvPr/>
          </p:nvSpPr>
          <p:spPr>
            <a:xfrm>
              <a:off x="1976540" y="3666573"/>
              <a:ext cx="1667203" cy="72043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11685" y="3765181"/>
              <a:ext cx="1596912" cy="523220"/>
            </a:xfrm>
            <a:prstGeom prst="rect">
              <a:avLst/>
            </a:prstGeom>
            <a:noFill/>
          </p:spPr>
          <p:txBody>
            <a:bodyPr wrap="none" rtlCol="0">
              <a:spAutoFit/>
            </a:bodyPr>
            <a:lstStyle/>
            <a:p>
              <a:r>
                <a:rPr lang="en-GB" sz="2800" dirty="0"/>
                <a:t>Timespan</a:t>
              </a:r>
              <a:endParaRPr lang="en-US" sz="2800" dirty="0"/>
            </a:p>
          </p:txBody>
        </p:sp>
      </p:grpSp>
      <p:grpSp>
        <p:nvGrpSpPr>
          <p:cNvPr id="16" name="Group 15"/>
          <p:cNvGrpSpPr/>
          <p:nvPr/>
        </p:nvGrpSpPr>
        <p:grpSpPr>
          <a:xfrm>
            <a:off x="3902023" y="3759508"/>
            <a:ext cx="555904" cy="523220"/>
            <a:chOff x="1737360" y="2326142"/>
            <a:chExt cx="555904" cy="523220"/>
          </a:xfrm>
        </p:grpSpPr>
        <p:sp>
          <p:nvSpPr>
            <p:cNvPr id="17" name="Oval 16"/>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27600" y="2326142"/>
              <a:ext cx="375424" cy="523220"/>
            </a:xfrm>
            <a:prstGeom prst="rect">
              <a:avLst/>
            </a:prstGeom>
            <a:noFill/>
          </p:spPr>
          <p:txBody>
            <a:bodyPr wrap="none" rtlCol="0">
              <a:spAutoFit/>
            </a:bodyPr>
            <a:lstStyle/>
            <a:p>
              <a:r>
                <a:rPr lang="en-GB" sz="2800" dirty="0"/>
                <a:t>C</a:t>
              </a:r>
              <a:endParaRPr lang="en-US" sz="2800" dirty="0"/>
            </a:p>
          </p:txBody>
        </p:sp>
      </p:grpSp>
      <p:sp>
        <p:nvSpPr>
          <p:cNvPr id="19" name="TextBox 18"/>
          <p:cNvSpPr txBox="1"/>
          <p:nvPr/>
        </p:nvSpPr>
        <p:spPr>
          <a:xfrm>
            <a:off x="1013688" y="2763962"/>
            <a:ext cx="2650406" cy="400110"/>
          </a:xfrm>
          <a:prstGeom prst="rect">
            <a:avLst/>
          </a:prstGeom>
          <a:noFill/>
        </p:spPr>
        <p:txBody>
          <a:bodyPr wrap="none" rtlCol="0">
            <a:spAutoFit/>
          </a:bodyPr>
          <a:lstStyle/>
          <a:p>
            <a:r>
              <a:rPr lang="en-GB" sz="2000" dirty="0"/>
              <a:t>has place of publication</a:t>
            </a:r>
          </a:p>
        </p:txBody>
      </p:sp>
      <p:cxnSp>
        <p:nvCxnSpPr>
          <p:cNvPr id="21" name="Curved Connector 20"/>
          <p:cNvCxnSpPr>
            <a:stCxn id="4" idx="6"/>
            <a:endCxn id="17" idx="2"/>
          </p:cNvCxnSpPr>
          <p:nvPr/>
        </p:nvCxnSpPr>
        <p:spPr>
          <a:xfrm flipV="1">
            <a:off x="1419279" y="4021118"/>
            <a:ext cx="2482744" cy="3373"/>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77789" y="3575077"/>
            <a:ext cx="2387770" cy="400110"/>
          </a:xfrm>
          <a:prstGeom prst="rect">
            <a:avLst/>
          </a:prstGeom>
          <a:noFill/>
        </p:spPr>
        <p:txBody>
          <a:bodyPr wrap="none" rtlCol="0">
            <a:spAutoFit/>
          </a:bodyPr>
          <a:lstStyle/>
          <a:p>
            <a:r>
              <a:rPr lang="en-GB" sz="2000" dirty="0"/>
              <a:t>has publisher’s name</a:t>
            </a:r>
          </a:p>
        </p:txBody>
      </p:sp>
      <p:sp>
        <p:nvSpPr>
          <p:cNvPr id="25" name="TextBox 24"/>
          <p:cNvSpPr txBox="1"/>
          <p:nvPr/>
        </p:nvSpPr>
        <p:spPr>
          <a:xfrm>
            <a:off x="863375" y="4943091"/>
            <a:ext cx="2563522" cy="400110"/>
          </a:xfrm>
          <a:prstGeom prst="rect">
            <a:avLst/>
          </a:prstGeom>
          <a:noFill/>
        </p:spPr>
        <p:txBody>
          <a:bodyPr wrap="none" rtlCol="0">
            <a:spAutoFit/>
          </a:bodyPr>
          <a:lstStyle/>
          <a:p>
            <a:r>
              <a:rPr lang="en-GB" sz="2000" dirty="0"/>
              <a:t>has date of publication</a:t>
            </a:r>
          </a:p>
        </p:txBody>
      </p:sp>
      <p:cxnSp>
        <p:nvCxnSpPr>
          <p:cNvPr id="27" name="Curved Connector 26"/>
          <p:cNvCxnSpPr>
            <a:stCxn id="5" idx="2"/>
            <a:endCxn id="11" idx="2"/>
          </p:cNvCxnSpPr>
          <p:nvPr/>
        </p:nvCxnSpPr>
        <p:spPr>
          <a:xfrm rot="16200000" flipH="1">
            <a:off x="1931959" y="3495470"/>
            <a:ext cx="623785" cy="2205046"/>
          </a:xfrm>
          <a:prstGeom prst="curvedConnector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5240535" y="2831823"/>
            <a:ext cx="1589767" cy="656990"/>
            <a:chOff x="1836445" y="2260272"/>
            <a:chExt cx="1589767" cy="656990"/>
          </a:xfrm>
        </p:grpSpPr>
        <p:sp>
          <p:nvSpPr>
            <p:cNvPr id="34" name="Oval 33"/>
            <p:cNvSpPr/>
            <p:nvPr/>
          </p:nvSpPr>
          <p:spPr>
            <a:xfrm>
              <a:off x="1836445" y="2260272"/>
              <a:ext cx="1589767" cy="6569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001188" y="2327157"/>
              <a:ext cx="1260281" cy="523220"/>
            </a:xfrm>
            <a:prstGeom prst="rect">
              <a:avLst/>
            </a:prstGeom>
            <a:noFill/>
          </p:spPr>
          <p:txBody>
            <a:bodyPr wrap="none" rtlCol="0">
              <a:spAutoFit/>
            </a:bodyPr>
            <a:lstStyle/>
            <a:p>
              <a:r>
                <a:rPr lang="en-GB" sz="2800" dirty="0" err="1"/>
                <a:t>Nomen</a:t>
              </a:r>
              <a:endParaRPr lang="en-US" sz="2800" dirty="0"/>
            </a:p>
          </p:txBody>
        </p:sp>
      </p:grpSp>
      <p:grpSp>
        <p:nvGrpSpPr>
          <p:cNvPr id="36" name="Group 35"/>
          <p:cNvGrpSpPr/>
          <p:nvPr/>
        </p:nvGrpSpPr>
        <p:grpSpPr>
          <a:xfrm>
            <a:off x="5240534" y="3692623"/>
            <a:ext cx="1589767" cy="656990"/>
            <a:chOff x="1836445" y="2260272"/>
            <a:chExt cx="1589767" cy="656990"/>
          </a:xfrm>
        </p:grpSpPr>
        <p:sp>
          <p:nvSpPr>
            <p:cNvPr id="37" name="Oval 36"/>
            <p:cNvSpPr/>
            <p:nvPr/>
          </p:nvSpPr>
          <p:spPr>
            <a:xfrm>
              <a:off x="1836445" y="2260272"/>
              <a:ext cx="1589767" cy="6569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001188" y="2327157"/>
              <a:ext cx="1260281" cy="523220"/>
            </a:xfrm>
            <a:prstGeom prst="rect">
              <a:avLst/>
            </a:prstGeom>
            <a:noFill/>
          </p:spPr>
          <p:txBody>
            <a:bodyPr wrap="none" rtlCol="0">
              <a:spAutoFit/>
            </a:bodyPr>
            <a:lstStyle/>
            <a:p>
              <a:r>
                <a:rPr lang="en-GB" sz="2800" dirty="0" err="1"/>
                <a:t>Nomen</a:t>
              </a:r>
              <a:endParaRPr lang="en-US" sz="2800" dirty="0"/>
            </a:p>
          </p:txBody>
        </p:sp>
      </p:grpSp>
      <p:grpSp>
        <p:nvGrpSpPr>
          <p:cNvPr id="39" name="Group 38"/>
          <p:cNvGrpSpPr/>
          <p:nvPr/>
        </p:nvGrpSpPr>
        <p:grpSpPr>
          <a:xfrm>
            <a:off x="5240534" y="4581391"/>
            <a:ext cx="1589767" cy="656990"/>
            <a:chOff x="1836445" y="2260272"/>
            <a:chExt cx="1589767" cy="656990"/>
          </a:xfrm>
        </p:grpSpPr>
        <p:sp>
          <p:nvSpPr>
            <p:cNvPr id="40" name="Oval 39"/>
            <p:cNvSpPr/>
            <p:nvPr/>
          </p:nvSpPr>
          <p:spPr>
            <a:xfrm>
              <a:off x="1836445" y="2260272"/>
              <a:ext cx="1589767" cy="65699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001188" y="2327157"/>
              <a:ext cx="1260281" cy="523220"/>
            </a:xfrm>
            <a:prstGeom prst="rect">
              <a:avLst/>
            </a:prstGeom>
            <a:noFill/>
          </p:spPr>
          <p:txBody>
            <a:bodyPr wrap="none" rtlCol="0">
              <a:spAutoFit/>
            </a:bodyPr>
            <a:lstStyle/>
            <a:p>
              <a:r>
                <a:rPr lang="en-GB" sz="2800" dirty="0" err="1"/>
                <a:t>Nomen</a:t>
              </a:r>
              <a:endParaRPr lang="en-US" sz="2800" dirty="0"/>
            </a:p>
          </p:txBody>
        </p:sp>
      </p:grpSp>
      <p:cxnSp>
        <p:nvCxnSpPr>
          <p:cNvPr id="42" name="Curved Connector 41"/>
          <p:cNvCxnSpPr>
            <a:stCxn id="11" idx="6"/>
            <a:endCxn id="40" idx="2"/>
          </p:cNvCxnSpPr>
          <p:nvPr/>
        </p:nvCxnSpPr>
        <p:spPr>
          <a:xfrm>
            <a:off x="5013577" y="4909886"/>
            <a:ext cx="226957" cy="12700"/>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17" idx="6"/>
            <a:endCxn id="37" idx="2"/>
          </p:cNvCxnSpPr>
          <p:nvPr/>
        </p:nvCxnSpPr>
        <p:spPr>
          <a:xfrm>
            <a:off x="4457927" y="4021118"/>
            <a:ext cx="782607" cy="12700"/>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8" idx="6"/>
            <a:endCxn id="34" idx="2"/>
          </p:cNvCxnSpPr>
          <p:nvPr/>
        </p:nvCxnSpPr>
        <p:spPr>
          <a:xfrm flipV="1">
            <a:off x="4695857" y="3160318"/>
            <a:ext cx="544678" cy="3755"/>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4" idx="2"/>
            <a:endCxn id="55" idx="1"/>
          </p:cNvCxnSpPr>
          <p:nvPr/>
        </p:nvCxnSpPr>
        <p:spPr>
          <a:xfrm rot="10800000" flipH="1">
            <a:off x="863374" y="2118747"/>
            <a:ext cx="2852753" cy="1905745"/>
          </a:xfrm>
          <a:prstGeom prst="curvedConnector3">
            <a:avLst>
              <a:gd name="adj1" fmla="val -8013"/>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716128" y="1857136"/>
            <a:ext cx="3378297" cy="523220"/>
          </a:xfrm>
          <a:prstGeom prst="rect">
            <a:avLst/>
          </a:prstGeom>
          <a:noFill/>
          <a:ln w="28575">
            <a:solidFill>
              <a:schemeClr val="accent1"/>
            </a:solidFill>
          </a:ln>
        </p:spPr>
        <p:txBody>
          <a:bodyPr wrap="none" rtlCol="0">
            <a:spAutoFit/>
          </a:bodyPr>
          <a:lstStyle/>
          <a:p>
            <a:r>
              <a:rPr lang="en-GB" sz="2800" dirty="0"/>
              <a:t>Publication statement</a:t>
            </a:r>
          </a:p>
        </p:txBody>
      </p:sp>
      <p:sp>
        <p:nvSpPr>
          <p:cNvPr id="61" name="TextBox 60"/>
          <p:cNvSpPr txBox="1"/>
          <p:nvPr/>
        </p:nvSpPr>
        <p:spPr>
          <a:xfrm>
            <a:off x="1621931" y="1381146"/>
            <a:ext cx="2042162" cy="707886"/>
          </a:xfrm>
          <a:prstGeom prst="rect">
            <a:avLst/>
          </a:prstGeom>
          <a:noFill/>
        </p:spPr>
        <p:txBody>
          <a:bodyPr wrap="none" rtlCol="0">
            <a:spAutoFit/>
          </a:bodyPr>
          <a:lstStyle/>
          <a:p>
            <a:pPr algn="r"/>
            <a:r>
              <a:rPr lang="en-GB" sz="2000" dirty="0"/>
              <a:t>has manifestation</a:t>
            </a:r>
          </a:p>
          <a:p>
            <a:pPr algn="r"/>
            <a:r>
              <a:rPr lang="en-GB" sz="2000" dirty="0"/>
              <a:t>statement</a:t>
            </a:r>
          </a:p>
        </p:txBody>
      </p:sp>
      <p:sp>
        <p:nvSpPr>
          <p:cNvPr id="65" name="TextBox 64"/>
          <p:cNvSpPr txBox="1"/>
          <p:nvPr/>
        </p:nvSpPr>
        <p:spPr>
          <a:xfrm>
            <a:off x="7213855" y="1918691"/>
            <a:ext cx="1500338" cy="400110"/>
          </a:xfrm>
          <a:prstGeom prst="rect">
            <a:avLst/>
          </a:prstGeom>
          <a:solidFill>
            <a:srgbClr val="00B0F0"/>
          </a:solidFill>
        </p:spPr>
        <p:txBody>
          <a:bodyPr wrap="square" rtlCol="0">
            <a:spAutoFit/>
          </a:bodyPr>
          <a:lstStyle/>
          <a:p>
            <a:pPr algn="ctr"/>
            <a:r>
              <a:rPr lang="en-GB" sz="2000" dirty="0"/>
              <a:t>Transcribed</a:t>
            </a:r>
          </a:p>
        </p:txBody>
      </p:sp>
      <p:sp>
        <p:nvSpPr>
          <p:cNvPr id="66" name="TextBox 65"/>
          <p:cNvSpPr txBox="1"/>
          <p:nvPr/>
        </p:nvSpPr>
        <p:spPr>
          <a:xfrm>
            <a:off x="7213855" y="3821063"/>
            <a:ext cx="1500338" cy="400110"/>
          </a:xfrm>
          <a:prstGeom prst="rect">
            <a:avLst/>
          </a:prstGeom>
          <a:solidFill>
            <a:srgbClr val="00B0F0"/>
          </a:solidFill>
        </p:spPr>
        <p:txBody>
          <a:bodyPr wrap="square" rtlCol="0">
            <a:spAutoFit/>
          </a:bodyPr>
          <a:lstStyle/>
          <a:p>
            <a:pPr algn="ctr"/>
            <a:r>
              <a:rPr lang="en-GB" sz="2000" dirty="0"/>
              <a:t>Recorded</a:t>
            </a:r>
          </a:p>
        </p:txBody>
      </p:sp>
    </p:spTree>
    <p:extLst>
      <p:ext uri="{BB962C8B-B14F-4D97-AF65-F5344CB8AC3E}">
        <p14:creationId xmlns:p14="http://schemas.microsoft.com/office/powerpoint/2010/main" val="351045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1000"/>
                                        <p:tgtEl>
                                          <p:spTgt spid="48"/>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childTnLst>
                                </p:cTn>
                              </p:par>
                            </p:childTnLst>
                          </p:cTn>
                        </p:par>
                        <p:par>
                          <p:cTn id="66" fill="hold">
                            <p:stCondLst>
                              <p:cond delay="3000"/>
                            </p:stCondLst>
                            <p:childTnLst>
                              <p:par>
                                <p:cTn id="67" presetID="10" presetClass="entr" presetSubtype="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childTnLst>
                                </p:cTn>
                              </p:par>
                            </p:childTnLst>
                          </p:cTn>
                        </p:par>
                        <p:par>
                          <p:cTn id="70" fill="hold">
                            <p:stCondLst>
                              <p:cond delay="4000"/>
                            </p:stCondLst>
                            <p:childTnLst>
                              <p:par>
                                <p:cTn id="71" presetID="10" presetClass="entr" presetSubtype="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1000"/>
                                        <p:tgtEl>
                                          <p:spTgt spid="66"/>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P spid="55" grpId="0" animBg="1"/>
      <p:bldP spid="61" grpId="0"/>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4873" y="461819"/>
            <a:ext cx="3041667" cy="646331"/>
          </a:xfrm>
          <a:prstGeom prst="rect">
            <a:avLst/>
          </a:prstGeom>
          <a:noFill/>
        </p:spPr>
        <p:txBody>
          <a:bodyPr wrap="none" rtlCol="0">
            <a:spAutoFit/>
          </a:bodyPr>
          <a:lstStyle/>
          <a:p>
            <a:r>
              <a:rPr lang="en-GB" sz="3600" dirty="0"/>
              <a:t>The 4-fold path</a:t>
            </a:r>
          </a:p>
        </p:txBody>
      </p:sp>
      <p:sp>
        <p:nvSpPr>
          <p:cNvPr id="4" name="TextBox 3"/>
          <p:cNvSpPr txBox="1"/>
          <p:nvPr/>
        </p:nvSpPr>
        <p:spPr>
          <a:xfrm>
            <a:off x="424873" y="1620082"/>
            <a:ext cx="8238836" cy="1384995"/>
          </a:xfrm>
          <a:prstGeom prst="rect">
            <a:avLst/>
          </a:prstGeom>
          <a:noFill/>
        </p:spPr>
        <p:txBody>
          <a:bodyPr wrap="square" rtlCol="0">
            <a:spAutoFit/>
          </a:bodyPr>
          <a:lstStyle/>
          <a:p>
            <a:r>
              <a:rPr lang="en-GB" sz="2800" dirty="0"/>
              <a:t>The “4-fold path” supports catalogue cards, flat file schema, RDBMS, and linked data (RDA database implementation scenarios)</a:t>
            </a:r>
          </a:p>
        </p:txBody>
      </p:sp>
      <p:sp>
        <p:nvSpPr>
          <p:cNvPr id="5" name="TextBox 4"/>
          <p:cNvSpPr txBox="1"/>
          <p:nvPr/>
        </p:nvSpPr>
        <p:spPr>
          <a:xfrm>
            <a:off x="424873" y="3517009"/>
            <a:ext cx="4238750" cy="2246769"/>
          </a:xfrm>
          <a:prstGeom prst="rect">
            <a:avLst/>
          </a:prstGeom>
          <a:noFill/>
          <a:ln>
            <a:solidFill>
              <a:schemeClr val="tx1"/>
            </a:solidFill>
          </a:ln>
        </p:spPr>
        <p:txBody>
          <a:bodyPr wrap="square" rtlCol="0">
            <a:spAutoFit/>
          </a:bodyPr>
          <a:lstStyle/>
          <a:p>
            <a:r>
              <a:rPr lang="en-GB" sz="2800" i="1" dirty="0"/>
              <a:t>Describing a related entity:</a:t>
            </a:r>
          </a:p>
          <a:p>
            <a:r>
              <a:rPr lang="en-GB" sz="2800" dirty="0"/>
              <a:t>Unstructured description</a:t>
            </a:r>
          </a:p>
          <a:p>
            <a:r>
              <a:rPr lang="en-GB" sz="2800" dirty="0"/>
              <a:t>Structured description</a:t>
            </a:r>
          </a:p>
          <a:p>
            <a:r>
              <a:rPr lang="en-GB" sz="2800" dirty="0"/>
              <a:t>Identifier</a:t>
            </a:r>
          </a:p>
          <a:p>
            <a:r>
              <a:rPr lang="en-GB" sz="2800" dirty="0"/>
              <a:t>URI</a:t>
            </a:r>
          </a:p>
        </p:txBody>
      </p:sp>
      <p:sp>
        <p:nvSpPr>
          <p:cNvPr id="6" name="TextBox 5"/>
          <p:cNvSpPr txBox="1"/>
          <p:nvPr/>
        </p:nvSpPr>
        <p:spPr>
          <a:xfrm>
            <a:off x="5066146" y="3517009"/>
            <a:ext cx="3597563" cy="2246769"/>
          </a:xfrm>
          <a:prstGeom prst="rect">
            <a:avLst/>
          </a:prstGeom>
          <a:noFill/>
          <a:ln>
            <a:solidFill>
              <a:schemeClr val="tx1"/>
            </a:solidFill>
          </a:ln>
        </p:spPr>
        <p:txBody>
          <a:bodyPr wrap="square" rtlCol="0">
            <a:spAutoFit/>
          </a:bodyPr>
          <a:lstStyle/>
          <a:p>
            <a:r>
              <a:rPr lang="en-GB" sz="2800" i="1" dirty="0"/>
              <a:t>General guidance and instructions:</a:t>
            </a:r>
          </a:p>
          <a:p>
            <a:r>
              <a:rPr lang="en-GB" sz="2800" dirty="0"/>
              <a:t>Simple</a:t>
            </a:r>
          </a:p>
          <a:p>
            <a:r>
              <a:rPr lang="en-GB" sz="2800" dirty="0"/>
              <a:t>Less duplication</a:t>
            </a:r>
          </a:p>
          <a:p>
            <a:r>
              <a:rPr lang="en-GB" sz="2800" dirty="0"/>
              <a:t>Easier to translate</a:t>
            </a:r>
          </a:p>
        </p:txBody>
      </p:sp>
    </p:spTree>
    <p:extLst>
      <p:ext uri="{BB962C8B-B14F-4D97-AF65-F5344CB8AC3E}">
        <p14:creationId xmlns:p14="http://schemas.microsoft.com/office/powerpoint/2010/main" val="126467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RDA data in production</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9107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201" y="348565"/>
            <a:ext cx="2794804" cy="646331"/>
          </a:xfrm>
          <a:prstGeom prst="rect">
            <a:avLst/>
          </a:prstGeom>
          <a:noFill/>
        </p:spPr>
        <p:txBody>
          <a:bodyPr wrap="none" rtlCol="0">
            <a:spAutoFit/>
          </a:bodyPr>
          <a:lstStyle/>
          <a:p>
            <a:r>
              <a:rPr lang="en-GB" sz="3600" dirty="0"/>
              <a:t> RDA in MARC</a:t>
            </a:r>
          </a:p>
        </p:txBody>
      </p:sp>
      <p:sp>
        <p:nvSpPr>
          <p:cNvPr id="5" name="TextBox 4"/>
          <p:cNvSpPr txBox="1"/>
          <p:nvPr/>
        </p:nvSpPr>
        <p:spPr>
          <a:xfrm>
            <a:off x="3954044" y="157844"/>
            <a:ext cx="4147354" cy="523220"/>
          </a:xfrm>
          <a:prstGeom prst="rect">
            <a:avLst/>
          </a:prstGeom>
          <a:noFill/>
        </p:spPr>
        <p:txBody>
          <a:bodyPr wrap="none" rtlCol="0">
            <a:spAutoFit/>
          </a:bodyPr>
          <a:lstStyle/>
          <a:p>
            <a:r>
              <a:rPr lang="en-GB" sz="2800" dirty="0"/>
              <a:t>To ensure semantic clarity:</a:t>
            </a:r>
          </a:p>
        </p:txBody>
      </p:sp>
      <p:sp>
        <p:nvSpPr>
          <p:cNvPr id="6" name="TextBox 5"/>
          <p:cNvSpPr txBox="1"/>
          <p:nvPr/>
        </p:nvSpPr>
        <p:spPr>
          <a:xfrm>
            <a:off x="733407" y="1349651"/>
            <a:ext cx="1211807" cy="3539430"/>
          </a:xfrm>
          <a:prstGeom prst="rect">
            <a:avLst/>
          </a:prstGeom>
          <a:solidFill>
            <a:srgbClr val="FFC000"/>
          </a:solidFill>
          <a:ln w="28575">
            <a:solidFill>
              <a:schemeClr val="tx1"/>
            </a:solidFill>
          </a:ln>
        </p:spPr>
        <p:txBody>
          <a:bodyPr wrap="none" rtlCol="0">
            <a:spAutoFit/>
          </a:bodyPr>
          <a:lstStyle/>
          <a:p>
            <a:r>
              <a:rPr lang="en-GB" sz="3200" dirty="0"/>
              <a:t>MARC</a:t>
            </a:r>
          </a:p>
          <a:p>
            <a:r>
              <a:rPr lang="en-GB" sz="3200" dirty="0"/>
              <a:t>Work</a:t>
            </a:r>
          </a:p>
          <a:p>
            <a:r>
              <a:rPr lang="en-GB" sz="3200" dirty="0"/>
              <a:t>0xx</a:t>
            </a:r>
          </a:p>
          <a:p>
            <a:r>
              <a:rPr lang="en-GB" sz="3200" dirty="0"/>
              <a:t>1xx</a:t>
            </a:r>
          </a:p>
          <a:p>
            <a:r>
              <a:rPr lang="en-GB" sz="3200" dirty="0"/>
              <a:t>2xx</a:t>
            </a:r>
          </a:p>
          <a:p>
            <a:r>
              <a:rPr lang="en-GB" sz="3200" dirty="0"/>
              <a:t>3xx</a:t>
            </a:r>
          </a:p>
          <a:p>
            <a:r>
              <a:rPr lang="en-GB" sz="3200" dirty="0"/>
              <a:t>…</a:t>
            </a:r>
          </a:p>
        </p:txBody>
      </p:sp>
      <p:sp>
        <p:nvSpPr>
          <p:cNvPr id="7" name="TextBox 6"/>
          <p:cNvSpPr txBox="1"/>
          <p:nvPr/>
        </p:nvSpPr>
        <p:spPr>
          <a:xfrm>
            <a:off x="2147528" y="1349651"/>
            <a:ext cx="1968231" cy="3539430"/>
          </a:xfrm>
          <a:prstGeom prst="rect">
            <a:avLst/>
          </a:prstGeom>
          <a:solidFill>
            <a:srgbClr val="92D050"/>
          </a:solidFill>
          <a:ln w="28575">
            <a:solidFill>
              <a:schemeClr val="tx1"/>
            </a:solidFill>
          </a:ln>
        </p:spPr>
        <p:txBody>
          <a:bodyPr wrap="none" rtlCol="0">
            <a:spAutoFit/>
          </a:bodyPr>
          <a:lstStyle/>
          <a:p>
            <a:r>
              <a:rPr lang="en-GB" sz="3200" dirty="0"/>
              <a:t>MARC</a:t>
            </a:r>
          </a:p>
          <a:p>
            <a:r>
              <a:rPr lang="en-GB" sz="3200" dirty="0"/>
              <a:t>Expression</a:t>
            </a:r>
          </a:p>
          <a:p>
            <a:r>
              <a:rPr lang="en-GB" sz="3200" dirty="0"/>
              <a:t>0xx</a:t>
            </a:r>
          </a:p>
          <a:p>
            <a:r>
              <a:rPr lang="en-GB" sz="3200" dirty="0"/>
              <a:t>1xx</a:t>
            </a:r>
          </a:p>
          <a:p>
            <a:r>
              <a:rPr lang="en-GB" sz="3200" dirty="0"/>
              <a:t>2xx</a:t>
            </a:r>
          </a:p>
          <a:p>
            <a:r>
              <a:rPr lang="en-GB" sz="3200" dirty="0"/>
              <a:t>3xx</a:t>
            </a:r>
          </a:p>
          <a:p>
            <a:r>
              <a:rPr lang="en-GB" sz="3200" dirty="0"/>
              <a:t>…</a:t>
            </a:r>
          </a:p>
        </p:txBody>
      </p:sp>
      <p:sp>
        <p:nvSpPr>
          <p:cNvPr id="8" name="TextBox 7"/>
          <p:cNvSpPr txBox="1"/>
          <p:nvPr/>
        </p:nvSpPr>
        <p:spPr>
          <a:xfrm>
            <a:off x="4318073" y="1349651"/>
            <a:ext cx="2509470" cy="3539430"/>
          </a:xfrm>
          <a:prstGeom prst="rect">
            <a:avLst/>
          </a:prstGeom>
          <a:solidFill>
            <a:srgbClr val="00B0F0"/>
          </a:solidFill>
          <a:ln w="28575">
            <a:solidFill>
              <a:schemeClr val="tx1"/>
            </a:solidFill>
          </a:ln>
        </p:spPr>
        <p:txBody>
          <a:bodyPr wrap="none" rtlCol="0">
            <a:spAutoFit/>
          </a:bodyPr>
          <a:lstStyle/>
          <a:p>
            <a:r>
              <a:rPr lang="en-GB" sz="3200" dirty="0"/>
              <a:t>MARC</a:t>
            </a:r>
          </a:p>
          <a:p>
            <a:r>
              <a:rPr lang="en-GB" sz="3200" dirty="0"/>
              <a:t>Manifestation</a:t>
            </a:r>
          </a:p>
          <a:p>
            <a:r>
              <a:rPr lang="en-GB" sz="3200" dirty="0"/>
              <a:t>0xx</a:t>
            </a:r>
          </a:p>
          <a:p>
            <a:r>
              <a:rPr lang="en-GB" sz="3200" dirty="0"/>
              <a:t>1xx</a:t>
            </a:r>
          </a:p>
          <a:p>
            <a:r>
              <a:rPr lang="en-GB" sz="3200" dirty="0"/>
              <a:t>2xx</a:t>
            </a:r>
          </a:p>
          <a:p>
            <a:r>
              <a:rPr lang="en-GB" sz="3200" dirty="0"/>
              <a:t>3xx</a:t>
            </a:r>
          </a:p>
          <a:p>
            <a:r>
              <a:rPr lang="en-GB" sz="3200" dirty="0"/>
              <a:t>…</a:t>
            </a:r>
          </a:p>
        </p:txBody>
      </p:sp>
      <p:sp>
        <p:nvSpPr>
          <p:cNvPr id="9" name="TextBox 8"/>
          <p:cNvSpPr txBox="1"/>
          <p:nvPr/>
        </p:nvSpPr>
        <p:spPr>
          <a:xfrm>
            <a:off x="7029857" y="1344411"/>
            <a:ext cx="1211807" cy="3539430"/>
          </a:xfrm>
          <a:prstGeom prst="rect">
            <a:avLst/>
          </a:prstGeom>
          <a:solidFill>
            <a:srgbClr val="FFFF00"/>
          </a:solidFill>
          <a:ln w="28575">
            <a:solidFill>
              <a:schemeClr val="tx1"/>
            </a:solidFill>
          </a:ln>
        </p:spPr>
        <p:txBody>
          <a:bodyPr wrap="none" rtlCol="0">
            <a:spAutoFit/>
          </a:bodyPr>
          <a:lstStyle/>
          <a:p>
            <a:r>
              <a:rPr lang="en-GB" sz="3200" dirty="0"/>
              <a:t>MARC</a:t>
            </a:r>
          </a:p>
          <a:p>
            <a:r>
              <a:rPr lang="en-GB" sz="3200" dirty="0"/>
              <a:t>Item</a:t>
            </a:r>
          </a:p>
          <a:p>
            <a:r>
              <a:rPr lang="en-GB" sz="3200" dirty="0"/>
              <a:t>0xx</a:t>
            </a:r>
          </a:p>
          <a:p>
            <a:r>
              <a:rPr lang="en-GB" sz="3200" dirty="0"/>
              <a:t>1xx</a:t>
            </a:r>
          </a:p>
          <a:p>
            <a:r>
              <a:rPr lang="en-GB" sz="3200" dirty="0"/>
              <a:t>2xx</a:t>
            </a:r>
          </a:p>
          <a:p>
            <a:r>
              <a:rPr lang="en-GB" sz="3200" dirty="0"/>
              <a:t>3xx</a:t>
            </a:r>
          </a:p>
          <a:p>
            <a:r>
              <a:rPr lang="en-GB" sz="3200" dirty="0"/>
              <a:t>…</a:t>
            </a:r>
          </a:p>
        </p:txBody>
      </p:sp>
      <p:sp>
        <p:nvSpPr>
          <p:cNvPr id="13" name="TextBox 12"/>
          <p:cNvSpPr txBox="1"/>
          <p:nvPr/>
        </p:nvSpPr>
        <p:spPr>
          <a:xfrm>
            <a:off x="1540598" y="2345346"/>
            <a:ext cx="1320426" cy="3539430"/>
          </a:xfrm>
          <a:prstGeom prst="rect">
            <a:avLst/>
          </a:prstGeom>
          <a:solidFill>
            <a:schemeClr val="accent1">
              <a:lumMod val="40000"/>
              <a:lumOff val="60000"/>
            </a:schemeClr>
          </a:solidFill>
          <a:ln w="28575">
            <a:solidFill>
              <a:schemeClr val="tx1"/>
            </a:solidFill>
          </a:ln>
        </p:spPr>
        <p:txBody>
          <a:bodyPr wrap="none" rtlCol="0">
            <a:spAutoFit/>
          </a:bodyPr>
          <a:lstStyle/>
          <a:p>
            <a:r>
              <a:rPr lang="en-GB" sz="3200" dirty="0"/>
              <a:t>MARC</a:t>
            </a:r>
          </a:p>
          <a:p>
            <a:r>
              <a:rPr lang="en-GB" sz="3200" dirty="0"/>
              <a:t>Person</a:t>
            </a:r>
          </a:p>
          <a:p>
            <a:r>
              <a:rPr lang="en-GB" sz="3200" dirty="0"/>
              <a:t>0xx</a:t>
            </a:r>
          </a:p>
          <a:p>
            <a:r>
              <a:rPr lang="en-GB" sz="3200" dirty="0"/>
              <a:t>1xx</a:t>
            </a:r>
          </a:p>
          <a:p>
            <a:r>
              <a:rPr lang="en-GB" sz="3200" dirty="0"/>
              <a:t>2xx</a:t>
            </a:r>
          </a:p>
          <a:p>
            <a:r>
              <a:rPr lang="en-GB" sz="3200" dirty="0"/>
              <a:t>3xx</a:t>
            </a:r>
          </a:p>
          <a:p>
            <a:r>
              <a:rPr lang="en-GB" sz="3200" dirty="0"/>
              <a:t>…</a:t>
            </a:r>
          </a:p>
        </p:txBody>
      </p:sp>
      <p:sp>
        <p:nvSpPr>
          <p:cNvPr id="14" name="TextBox 13"/>
          <p:cNvSpPr txBox="1"/>
          <p:nvPr/>
        </p:nvSpPr>
        <p:spPr>
          <a:xfrm>
            <a:off x="3322205" y="2321563"/>
            <a:ext cx="1263679" cy="3539430"/>
          </a:xfrm>
          <a:prstGeom prst="rect">
            <a:avLst/>
          </a:prstGeom>
          <a:solidFill>
            <a:schemeClr val="accent2">
              <a:lumMod val="40000"/>
              <a:lumOff val="60000"/>
            </a:schemeClr>
          </a:solidFill>
          <a:ln w="28575">
            <a:solidFill>
              <a:schemeClr val="tx1"/>
            </a:solidFill>
          </a:ln>
        </p:spPr>
        <p:txBody>
          <a:bodyPr wrap="none" rtlCol="0">
            <a:spAutoFit/>
          </a:bodyPr>
          <a:lstStyle/>
          <a:p>
            <a:r>
              <a:rPr lang="en-GB" sz="3200" dirty="0"/>
              <a:t>MARC</a:t>
            </a:r>
          </a:p>
          <a:p>
            <a:r>
              <a:rPr lang="en-GB" sz="3200" dirty="0"/>
              <a:t>Family</a:t>
            </a:r>
          </a:p>
          <a:p>
            <a:r>
              <a:rPr lang="en-GB" sz="3200" dirty="0"/>
              <a:t>0xx</a:t>
            </a:r>
          </a:p>
          <a:p>
            <a:r>
              <a:rPr lang="en-GB" sz="3200" dirty="0"/>
              <a:t>1xx</a:t>
            </a:r>
          </a:p>
          <a:p>
            <a:r>
              <a:rPr lang="en-GB" sz="3200" dirty="0"/>
              <a:t>2xx</a:t>
            </a:r>
          </a:p>
          <a:p>
            <a:r>
              <a:rPr lang="en-GB" sz="3200" dirty="0"/>
              <a:t>3xx</a:t>
            </a:r>
          </a:p>
          <a:p>
            <a:r>
              <a:rPr lang="en-GB" sz="3200" dirty="0"/>
              <a:t>…</a:t>
            </a:r>
          </a:p>
        </p:txBody>
      </p:sp>
      <p:sp>
        <p:nvSpPr>
          <p:cNvPr id="15" name="TextBox 14"/>
          <p:cNvSpPr txBox="1"/>
          <p:nvPr/>
        </p:nvSpPr>
        <p:spPr>
          <a:xfrm>
            <a:off x="5047065" y="2321563"/>
            <a:ext cx="2795381" cy="3539430"/>
          </a:xfrm>
          <a:prstGeom prst="rect">
            <a:avLst/>
          </a:prstGeom>
          <a:solidFill>
            <a:schemeClr val="accent4">
              <a:lumMod val="40000"/>
              <a:lumOff val="60000"/>
            </a:schemeClr>
          </a:solidFill>
          <a:ln w="28575">
            <a:solidFill>
              <a:schemeClr val="tx1"/>
            </a:solidFill>
          </a:ln>
        </p:spPr>
        <p:txBody>
          <a:bodyPr wrap="none" rtlCol="0">
            <a:spAutoFit/>
          </a:bodyPr>
          <a:lstStyle/>
          <a:p>
            <a:r>
              <a:rPr lang="en-GB" sz="3200" dirty="0"/>
              <a:t>MARC</a:t>
            </a:r>
          </a:p>
          <a:p>
            <a:r>
              <a:rPr lang="en-GB" sz="3200" dirty="0"/>
              <a:t>Corporate Body</a:t>
            </a:r>
          </a:p>
          <a:p>
            <a:r>
              <a:rPr lang="en-GB" sz="3200" dirty="0"/>
              <a:t>0xx</a:t>
            </a:r>
          </a:p>
          <a:p>
            <a:r>
              <a:rPr lang="en-GB" sz="3200" dirty="0"/>
              <a:t>1xx</a:t>
            </a:r>
          </a:p>
          <a:p>
            <a:r>
              <a:rPr lang="en-GB" sz="3200" dirty="0"/>
              <a:t>2xx</a:t>
            </a:r>
          </a:p>
          <a:p>
            <a:r>
              <a:rPr lang="en-GB" sz="3200" dirty="0"/>
              <a:t>3xx</a:t>
            </a:r>
          </a:p>
          <a:p>
            <a:r>
              <a:rPr lang="en-GB" sz="3200" dirty="0"/>
              <a:t>…</a:t>
            </a:r>
          </a:p>
        </p:txBody>
      </p:sp>
      <p:sp>
        <p:nvSpPr>
          <p:cNvPr id="10" name="TextBox 9"/>
          <p:cNvSpPr txBox="1"/>
          <p:nvPr/>
        </p:nvSpPr>
        <p:spPr>
          <a:xfrm>
            <a:off x="3167701" y="3415019"/>
            <a:ext cx="1211807" cy="3046988"/>
          </a:xfrm>
          <a:prstGeom prst="rect">
            <a:avLst/>
          </a:prstGeom>
          <a:solidFill>
            <a:schemeClr val="accent6">
              <a:lumMod val="60000"/>
              <a:lumOff val="40000"/>
            </a:schemeClr>
          </a:solidFill>
          <a:ln w="28575">
            <a:solidFill>
              <a:schemeClr val="tx1"/>
            </a:solidFill>
          </a:ln>
        </p:spPr>
        <p:txBody>
          <a:bodyPr wrap="none" rtlCol="0">
            <a:spAutoFit/>
          </a:bodyPr>
          <a:lstStyle/>
          <a:p>
            <a:r>
              <a:rPr lang="en-GB" sz="3200" dirty="0"/>
              <a:t>MARC</a:t>
            </a:r>
          </a:p>
          <a:p>
            <a:r>
              <a:rPr lang="en-GB" sz="3200" dirty="0"/>
              <a:t>Place</a:t>
            </a:r>
          </a:p>
          <a:p>
            <a:r>
              <a:rPr lang="en-GB" sz="3200" dirty="0"/>
              <a:t>0xx</a:t>
            </a:r>
          </a:p>
          <a:p>
            <a:r>
              <a:rPr lang="en-GB" sz="3200" dirty="0"/>
              <a:t>1xx</a:t>
            </a:r>
          </a:p>
          <a:p>
            <a:r>
              <a:rPr lang="en-GB" sz="3200" dirty="0"/>
              <a:t>2xx</a:t>
            </a:r>
          </a:p>
          <a:p>
            <a:r>
              <a:rPr lang="en-GB" sz="3200" dirty="0"/>
              <a:t>…</a:t>
            </a:r>
          </a:p>
        </p:txBody>
      </p:sp>
      <p:sp>
        <p:nvSpPr>
          <p:cNvPr id="11" name="TextBox 10"/>
          <p:cNvSpPr txBox="1"/>
          <p:nvPr/>
        </p:nvSpPr>
        <p:spPr>
          <a:xfrm>
            <a:off x="4782846" y="3415019"/>
            <a:ext cx="1802096" cy="3046988"/>
          </a:xfrm>
          <a:prstGeom prst="rect">
            <a:avLst/>
          </a:prstGeom>
          <a:solidFill>
            <a:schemeClr val="accent6">
              <a:lumMod val="20000"/>
              <a:lumOff val="80000"/>
            </a:schemeClr>
          </a:solidFill>
          <a:ln w="28575">
            <a:solidFill>
              <a:schemeClr val="tx1"/>
            </a:solidFill>
          </a:ln>
        </p:spPr>
        <p:txBody>
          <a:bodyPr wrap="none" rtlCol="0">
            <a:spAutoFit/>
          </a:bodyPr>
          <a:lstStyle/>
          <a:p>
            <a:r>
              <a:rPr lang="en-GB" sz="3200" dirty="0"/>
              <a:t>MARC</a:t>
            </a:r>
          </a:p>
          <a:p>
            <a:r>
              <a:rPr lang="en-GB" sz="3200" dirty="0"/>
              <a:t>Timespan</a:t>
            </a:r>
          </a:p>
          <a:p>
            <a:r>
              <a:rPr lang="en-GB" sz="3200" dirty="0"/>
              <a:t>0xx</a:t>
            </a:r>
          </a:p>
          <a:p>
            <a:r>
              <a:rPr lang="en-GB" sz="3200" dirty="0"/>
              <a:t>1xx</a:t>
            </a:r>
          </a:p>
          <a:p>
            <a:r>
              <a:rPr lang="en-GB" sz="3200" dirty="0"/>
              <a:t>2xx</a:t>
            </a:r>
          </a:p>
          <a:p>
            <a:r>
              <a:rPr lang="en-GB" sz="3200" dirty="0"/>
              <a:t>…</a:t>
            </a:r>
          </a:p>
        </p:txBody>
      </p:sp>
      <p:sp>
        <p:nvSpPr>
          <p:cNvPr id="12" name="TextBox 11"/>
          <p:cNvSpPr txBox="1"/>
          <p:nvPr/>
        </p:nvSpPr>
        <p:spPr>
          <a:xfrm>
            <a:off x="6988281" y="3415019"/>
            <a:ext cx="1414170" cy="3046988"/>
          </a:xfrm>
          <a:prstGeom prst="rect">
            <a:avLst/>
          </a:prstGeom>
          <a:solidFill>
            <a:schemeClr val="accent3">
              <a:lumMod val="40000"/>
              <a:lumOff val="60000"/>
            </a:schemeClr>
          </a:solidFill>
          <a:ln w="28575">
            <a:solidFill>
              <a:schemeClr val="tx1"/>
            </a:solidFill>
          </a:ln>
        </p:spPr>
        <p:txBody>
          <a:bodyPr wrap="none" rtlCol="0">
            <a:spAutoFit/>
          </a:bodyPr>
          <a:lstStyle/>
          <a:p>
            <a:r>
              <a:rPr lang="en-GB" sz="3200" dirty="0"/>
              <a:t>MARC</a:t>
            </a:r>
          </a:p>
          <a:p>
            <a:r>
              <a:rPr lang="en-GB" sz="3200" dirty="0" err="1"/>
              <a:t>Nomen</a:t>
            </a:r>
            <a:endParaRPr lang="en-GB" sz="3200" dirty="0"/>
          </a:p>
          <a:p>
            <a:r>
              <a:rPr lang="en-GB" sz="3200" dirty="0"/>
              <a:t>0xx</a:t>
            </a:r>
          </a:p>
          <a:p>
            <a:r>
              <a:rPr lang="en-GB" sz="3200" dirty="0"/>
              <a:t>1xx</a:t>
            </a:r>
          </a:p>
          <a:p>
            <a:r>
              <a:rPr lang="en-GB" sz="3200" dirty="0"/>
              <a:t>2xx</a:t>
            </a:r>
          </a:p>
          <a:p>
            <a:r>
              <a:rPr lang="en-GB" sz="3200" dirty="0"/>
              <a:t>…</a:t>
            </a:r>
          </a:p>
        </p:txBody>
      </p:sp>
      <p:sp>
        <p:nvSpPr>
          <p:cNvPr id="16" name="TextBox 15"/>
          <p:cNvSpPr txBox="1"/>
          <p:nvPr/>
        </p:nvSpPr>
        <p:spPr>
          <a:xfrm>
            <a:off x="3954044" y="660369"/>
            <a:ext cx="2717475" cy="523220"/>
          </a:xfrm>
          <a:prstGeom prst="rect">
            <a:avLst/>
          </a:prstGeom>
          <a:noFill/>
        </p:spPr>
        <p:txBody>
          <a:bodyPr wrap="none" rtlCol="0">
            <a:spAutoFit/>
          </a:bodyPr>
          <a:lstStyle/>
          <a:p>
            <a:r>
              <a:rPr lang="en-GB" sz="2800" dirty="0"/>
              <a:t>MARC Authority?</a:t>
            </a:r>
          </a:p>
        </p:txBody>
      </p:sp>
      <p:sp>
        <p:nvSpPr>
          <p:cNvPr id="17" name="Oval 16"/>
          <p:cNvSpPr/>
          <p:nvPr/>
        </p:nvSpPr>
        <p:spPr>
          <a:xfrm>
            <a:off x="6849161" y="3288146"/>
            <a:ext cx="1648294" cy="1422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833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3" grpId="0" animBg="1"/>
      <p:bldP spid="14" grpId="0" animBg="1"/>
      <p:bldP spid="15" grpId="0" animBg="1"/>
      <p:bldP spid="10" grpId="0" animBg="1"/>
      <p:bldP spid="11" grpId="0" animBg="1"/>
      <p:bldP spid="12" grpId="0" animBg="1"/>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455" y="731025"/>
            <a:ext cx="3879272" cy="5988042"/>
          </a:xfrm>
          <a:prstGeom prst="rect">
            <a:avLst/>
          </a:prstGeom>
        </p:spPr>
      </p:pic>
      <p:sp>
        <p:nvSpPr>
          <p:cNvPr id="3" name="TextBox 2"/>
          <p:cNvSpPr txBox="1"/>
          <p:nvPr/>
        </p:nvSpPr>
        <p:spPr>
          <a:xfrm>
            <a:off x="339201" y="348565"/>
            <a:ext cx="3401252" cy="646331"/>
          </a:xfrm>
          <a:prstGeom prst="rect">
            <a:avLst/>
          </a:prstGeom>
          <a:noFill/>
        </p:spPr>
        <p:txBody>
          <a:bodyPr wrap="none" rtlCol="0">
            <a:spAutoFit/>
          </a:bodyPr>
          <a:lstStyle/>
          <a:p>
            <a:r>
              <a:rPr lang="en-GB" sz="3600" dirty="0"/>
              <a:t> RDA data: r-balls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01" y="3086050"/>
            <a:ext cx="8481526" cy="2975974"/>
          </a:xfrm>
          <a:prstGeom prst="rect">
            <a:avLst/>
          </a:prstGeom>
          <a:ln>
            <a:solidFill>
              <a:schemeClr val="tx1"/>
            </a:solidFill>
          </a:ln>
        </p:spPr>
      </p:pic>
      <p:sp>
        <p:nvSpPr>
          <p:cNvPr id="5" name="TextBox 4"/>
          <p:cNvSpPr txBox="1"/>
          <p:nvPr/>
        </p:nvSpPr>
        <p:spPr>
          <a:xfrm>
            <a:off x="5575509" y="207805"/>
            <a:ext cx="2611164" cy="523220"/>
          </a:xfrm>
          <a:prstGeom prst="rect">
            <a:avLst/>
          </a:prstGeom>
          <a:noFill/>
        </p:spPr>
        <p:txBody>
          <a:bodyPr wrap="none" rtlCol="0">
            <a:spAutoFit/>
          </a:bodyPr>
          <a:lstStyle/>
          <a:p>
            <a:r>
              <a:rPr lang="en-GB" sz="2800" dirty="0"/>
              <a:t>http://rballs.info</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570" y="1183733"/>
            <a:ext cx="2201766" cy="1787050"/>
          </a:xfrm>
          <a:prstGeom prst="rect">
            <a:avLst/>
          </a:prstGeom>
        </p:spPr>
      </p:pic>
    </p:spTree>
    <p:extLst>
      <p:ext uri="{BB962C8B-B14F-4D97-AF65-F5344CB8AC3E}">
        <p14:creationId xmlns:p14="http://schemas.microsoft.com/office/powerpoint/2010/main" val="270963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AppData\Local\Temp\x10sc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21" y="1351540"/>
            <a:ext cx="8582025" cy="39243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9201" y="348565"/>
            <a:ext cx="6394571" cy="646331"/>
          </a:xfrm>
          <a:prstGeom prst="rect">
            <a:avLst/>
          </a:prstGeom>
          <a:noFill/>
        </p:spPr>
        <p:txBody>
          <a:bodyPr wrap="none" rtlCol="0">
            <a:spAutoFit/>
          </a:bodyPr>
          <a:lstStyle/>
          <a:p>
            <a:r>
              <a:rPr lang="en-GB" sz="3600" dirty="0"/>
              <a:t> RIMMF relationship tree (R-Tree)</a:t>
            </a:r>
          </a:p>
        </p:txBody>
      </p:sp>
    </p:spTree>
    <p:extLst>
      <p:ext uri="{BB962C8B-B14F-4D97-AF65-F5344CB8AC3E}">
        <p14:creationId xmlns:p14="http://schemas.microsoft.com/office/powerpoint/2010/main" val="180538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rdon\AppData\Local\Temp\x10sctm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21" y="176212"/>
            <a:ext cx="7344259" cy="53840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rdon\AppData\Local\Temp\x10sctmp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612" y="637309"/>
            <a:ext cx="7358960" cy="50522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Gordon\AppData\Local\Temp\x10sctmp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253" y="1140258"/>
            <a:ext cx="7337247" cy="532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08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rdon\AppData\Local\Temp\x10sctm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99" y="374283"/>
            <a:ext cx="8480714" cy="57439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1129" y="3246254"/>
            <a:ext cx="2854036" cy="1200329"/>
          </a:xfrm>
          <a:prstGeom prst="rect">
            <a:avLst/>
          </a:prstGeom>
          <a:noFill/>
          <a:ln w="28575">
            <a:solidFill>
              <a:schemeClr val="tx1"/>
            </a:solidFill>
          </a:ln>
        </p:spPr>
        <p:txBody>
          <a:bodyPr wrap="square" rtlCol="0">
            <a:spAutoFit/>
          </a:bodyPr>
          <a:lstStyle/>
          <a:p>
            <a:r>
              <a:rPr lang="en-GB" sz="2400" dirty="0"/>
              <a:t>RIMMF import from Library of Congress MARC21 catalogue</a:t>
            </a:r>
          </a:p>
        </p:txBody>
      </p:sp>
    </p:spTree>
    <p:extLst>
      <p:ext uri="{BB962C8B-B14F-4D97-AF65-F5344CB8AC3E}">
        <p14:creationId xmlns:p14="http://schemas.microsoft.com/office/powerpoint/2010/main" val="169913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ordon\AppData\Local\Temp\x10sctm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9521"/>
            <a:ext cx="8624744" cy="5617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08075" y="3148415"/>
            <a:ext cx="2133598" cy="461665"/>
          </a:xfrm>
          <a:prstGeom prst="rect">
            <a:avLst/>
          </a:prstGeom>
          <a:noFill/>
          <a:ln w="28575">
            <a:solidFill>
              <a:schemeClr val="tx1"/>
            </a:solidFill>
          </a:ln>
        </p:spPr>
        <p:txBody>
          <a:bodyPr wrap="square" rtlCol="0">
            <a:spAutoFit/>
          </a:bodyPr>
          <a:lstStyle/>
          <a:p>
            <a:r>
              <a:rPr lang="en-GB" sz="2400" dirty="0"/>
              <a:t>MARC21 record</a:t>
            </a:r>
          </a:p>
        </p:txBody>
      </p:sp>
    </p:spTree>
    <p:extLst>
      <p:ext uri="{BB962C8B-B14F-4D97-AF65-F5344CB8AC3E}">
        <p14:creationId xmlns:p14="http://schemas.microsoft.com/office/powerpoint/2010/main" val="127751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ordon\AppData\Local\Temp\x10sctm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47" y="985837"/>
            <a:ext cx="8553450" cy="5153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7390" y="355273"/>
            <a:ext cx="6289963" cy="461665"/>
          </a:xfrm>
          <a:prstGeom prst="rect">
            <a:avLst/>
          </a:prstGeom>
          <a:noFill/>
          <a:ln w="28575">
            <a:solidFill>
              <a:schemeClr val="tx1"/>
            </a:solidFill>
          </a:ln>
        </p:spPr>
        <p:txBody>
          <a:bodyPr wrap="square" rtlCol="0">
            <a:spAutoFit/>
          </a:bodyPr>
          <a:lstStyle/>
          <a:p>
            <a:r>
              <a:rPr lang="en-GB" sz="2400" dirty="0"/>
              <a:t>RIMMF </a:t>
            </a:r>
            <a:r>
              <a:rPr lang="en-GB" sz="2400" dirty="0" err="1"/>
              <a:t>FRBRizes</a:t>
            </a:r>
            <a:r>
              <a:rPr lang="en-GB" sz="2400" dirty="0"/>
              <a:t> MARC21 record to RDA data set</a:t>
            </a:r>
          </a:p>
        </p:txBody>
      </p:sp>
      <p:sp>
        <p:nvSpPr>
          <p:cNvPr id="2" name="Oval 1"/>
          <p:cNvSpPr/>
          <p:nvPr/>
        </p:nvSpPr>
        <p:spPr>
          <a:xfrm>
            <a:off x="1033317" y="2955636"/>
            <a:ext cx="1340428" cy="424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867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Evolution of RDA</a:t>
            </a:r>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51473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493776"/>
            <a:ext cx="1912062" cy="646331"/>
          </a:xfrm>
          <a:prstGeom prst="rect">
            <a:avLst/>
          </a:prstGeom>
          <a:noFill/>
        </p:spPr>
        <p:txBody>
          <a:bodyPr wrap="none" rtlCol="0">
            <a:spAutoFit/>
          </a:bodyPr>
          <a:lstStyle/>
          <a:p>
            <a:r>
              <a:rPr lang="en-GB" sz="3600" dirty="0"/>
              <a:t>RDA data</a:t>
            </a:r>
            <a:endParaRPr lang="en-US" sz="3600" dirty="0"/>
          </a:p>
        </p:txBody>
      </p:sp>
      <p:sp>
        <p:nvSpPr>
          <p:cNvPr id="3" name="TextBox 2"/>
          <p:cNvSpPr txBox="1"/>
          <p:nvPr/>
        </p:nvSpPr>
        <p:spPr>
          <a:xfrm>
            <a:off x="594359" y="1552379"/>
            <a:ext cx="7897689" cy="1569660"/>
          </a:xfrm>
          <a:prstGeom prst="rect">
            <a:avLst/>
          </a:prstGeom>
          <a:noFill/>
        </p:spPr>
        <p:txBody>
          <a:bodyPr wrap="square" rtlCol="0">
            <a:spAutoFit/>
          </a:bodyPr>
          <a:lstStyle/>
          <a:p>
            <a:r>
              <a:rPr lang="en-GB" sz="2400" dirty="0"/>
              <a:t>“RDA is a package of data elements, guidelines, and instructions for creating library and cultural heritage resource metadata that are well-formed according to international models for user-focussed linked data applications.”</a:t>
            </a:r>
          </a:p>
        </p:txBody>
      </p:sp>
      <p:sp>
        <p:nvSpPr>
          <p:cNvPr id="4" name="TextBox 3"/>
          <p:cNvSpPr txBox="1"/>
          <p:nvPr/>
        </p:nvSpPr>
        <p:spPr>
          <a:xfrm>
            <a:off x="594359" y="3278344"/>
            <a:ext cx="7897689" cy="830997"/>
          </a:xfrm>
          <a:prstGeom prst="rect">
            <a:avLst/>
          </a:prstGeom>
          <a:noFill/>
        </p:spPr>
        <p:txBody>
          <a:bodyPr wrap="square" rtlCol="0">
            <a:spAutoFit/>
          </a:bodyPr>
          <a:lstStyle/>
          <a:p>
            <a:r>
              <a:rPr lang="en-GB" sz="2400" dirty="0">
                <a:solidFill>
                  <a:srgbClr val="C00000"/>
                </a:solidFill>
              </a:rPr>
              <a:t>RDA Toolkit </a:t>
            </a:r>
            <a:r>
              <a:rPr lang="en-GB" sz="2400" dirty="0"/>
              <a:t>provides the user-focussed elements, guidelines, and instructions.</a:t>
            </a:r>
          </a:p>
        </p:txBody>
      </p:sp>
      <p:sp>
        <p:nvSpPr>
          <p:cNvPr id="5" name="TextBox 4"/>
          <p:cNvSpPr txBox="1"/>
          <p:nvPr/>
        </p:nvSpPr>
        <p:spPr>
          <a:xfrm>
            <a:off x="594359" y="4265646"/>
            <a:ext cx="7897689" cy="1200329"/>
          </a:xfrm>
          <a:prstGeom prst="rect">
            <a:avLst/>
          </a:prstGeom>
          <a:noFill/>
        </p:spPr>
        <p:txBody>
          <a:bodyPr wrap="square" rtlCol="0">
            <a:spAutoFit/>
          </a:bodyPr>
          <a:lstStyle/>
          <a:p>
            <a:r>
              <a:rPr lang="en-GB" sz="2400" dirty="0">
                <a:solidFill>
                  <a:srgbClr val="C00000"/>
                </a:solidFill>
              </a:rPr>
              <a:t>RDA Registry </a:t>
            </a:r>
            <a:r>
              <a:rPr lang="en-GB" sz="2400" dirty="0"/>
              <a:t>provides the infrastructure for well-formed, linked, RDA data applications. Open Metadata Registry (OMR) provides linked data representation of RDA elements.</a:t>
            </a:r>
          </a:p>
        </p:txBody>
      </p:sp>
    </p:spTree>
    <p:extLst>
      <p:ext uri="{BB962C8B-B14F-4D97-AF65-F5344CB8AC3E}">
        <p14:creationId xmlns:p14="http://schemas.microsoft.com/office/powerpoint/2010/main" val="17203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t>Linked data and RDF</a:t>
            </a:r>
          </a:p>
        </p:txBody>
      </p:sp>
      <p:sp>
        <p:nvSpPr>
          <p:cNvPr id="3" name="Content Placeholder 2"/>
          <p:cNvSpPr>
            <a:spLocks noGrp="1"/>
          </p:cNvSpPr>
          <p:nvPr>
            <p:ph idx="1"/>
          </p:nvPr>
        </p:nvSpPr>
        <p:spPr/>
        <p:txBody>
          <a:bodyPr rtlCol="0">
            <a:normAutofit/>
          </a:bodyPr>
          <a:lstStyle/>
          <a:p>
            <a:pPr>
              <a:defRPr/>
            </a:pPr>
            <a:r>
              <a:rPr lang="en-GB" dirty="0"/>
              <a:t>Resource Description Framework (RDF)</a:t>
            </a:r>
          </a:p>
          <a:p>
            <a:pPr lvl="1">
              <a:defRPr/>
            </a:pPr>
            <a:r>
              <a:rPr lang="en-GB" dirty="0"/>
              <a:t>RDA based on Dublin Core Abstract Model (DCAM)</a:t>
            </a:r>
          </a:p>
          <a:p>
            <a:pPr>
              <a:defRPr/>
            </a:pPr>
            <a:r>
              <a:rPr lang="en-GB" dirty="0"/>
              <a:t>Designed for machine-processing of metadata at global scale (Semantic Web)</a:t>
            </a:r>
          </a:p>
          <a:p>
            <a:pPr lvl="1">
              <a:defRPr/>
            </a:pPr>
            <a:r>
              <a:rPr lang="en-GB" dirty="0"/>
              <a:t>24/7/365</a:t>
            </a:r>
          </a:p>
          <a:p>
            <a:pPr lvl="1">
              <a:defRPr/>
            </a:pPr>
            <a:r>
              <a:rPr lang="en-GB" dirty="0"/>
              <a:t>Trillions of operations per second</a:t>
            </a:r>
          </a:p>
          <a:p>
            <a:pPr lvl="1">
              <a:defRPr/>
            </a:pPr>
            <a:r>
              <a:rPr lang="en-GB" dirty="0"/>
              <a:t>The cloud</a:t>
            </a:r>
          </a:p>
          <a:p>
            <a:pPr>
              <a:defRPr/>
            </a:pPr>
            <a:r>
              <a:rPr lang="en-GB" dirty="0"/>
              <a:t>Connecting the crowd</a:t>
            </a:r>
          </a:p>
          <a:p>
            <a:pPr lvl="1">
              <a:defRPr/>
            </a:pPr>
            <a:r>
              <a:rPr lang="en-GB" dirty="0"/>
              <a:t>The universe of human discourse</a:t>
            </a:r>
          </a:p>
        </p:txBody>
      </p:sp>
    </p:spTree>
    <p:extLst>
      <p:ext uri="{BB962C8B-B14F-4D97-AF65-F5344CB8AC3E}">
        <p14:creationId xmlns:p14="http://schemas.microsoft.com/office/powerpoint/2010/main" val="16319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37" y="816607"/>
            <a:ext cx="8575331" cy="5184000"/>
          </a:xfrm>
          <a:prstGeom prst="rect">
            <a:avLst/>
          </a:prstGeom>
        </p:spPr>
      </p:pic>
      <p:sp>
        <p:nvSpPr>
          <p:cNvPr id="3" name="TextBox 2"/>
          <p:cNvSpPr txBox="1"/>
          <p:nvPr/>
        </p:nvSpPr>
        <p:spPr>
          <a:xfrm>
            <a:off x="133015" y="89351"/>
            <a:ext cx="7594323" cy="646331"/>
          </a:xfrm>
          <a:prstGeom prst="rect">
            <a:avLst/>
          </a:prstGeom>
          <a:noFill/>
        </p:spPr>
        <p:txBody>
          <a:bodyPr wrap="none" rtlCol="0">
            <a:spAutoFit/>
          </a:bodyPr>
          <a:lstStyle/>
          <a:p>
            <a:r>
              <a:rPr lang="en-GB" sz="3600" dirty="0"/>
              <a:t> Complexity of relationships: Moby Dick</a:t>
            </a:r>
          </a:p>
        </p:txBody>
      </p:sp>
      <p:sp>
        <p:nvSpPr>
          <p:cNvPr id="4" name="TextBox 3"/>
          <p:cNvSpPr txBox="1"/>
          <p:nvPr/>
        </p:nvSpPr>
        <p:spPr>
          <a:xfrm>
            <a:off x="3060132" y="6095804"/>
            <a:ext cx="5799536" cy="584775"/>
          </a:xfrm>
          <a:prstGeom prst="rect">
            <a:avLst/>
          </a:prstGeom>
          <a:noFill/>
        </p:spPr>
        <p:txBody>
          <a:bodyPr wrap="none" rtlCol="0">
            <a:spAutoFit/>
          </a:bodyPr>
          <a:lstStyle/>
          <a:p>
            <a:r>
              <a:rPr lang="en-GB" sz="1600" dirty="0"/>
              <a:t>Ronald J. Murray: From Moby Dick to mash-ups</a:t>
            </a:r>
          </a:p>
          <a:p>
            <a:r>
              <a:rPr lang="en-GB" sz="1600" dirty="0"/>
              <a:t>http://www.slideshare.net/RonMurray/from-mobydick-to-mashups</a:t>
            </a:r>
          </a:p>
        </p:txBody>
      </p:sp>
      <p:sp>
        <p:nvSpPr>
          <p:cNvPr id="5" name="TextBox 4"/>
          <p:cNvSpPr txBox="1"/>
          <p:nvPr/>
        </p:nvSpPr>
        <p:spPr>
          <a:xfrm>
            <a:off x="3930177" y="1641980"/>
            <a:ext cx="1674048" cy="369332"/>
          </a:xfrm>
          <a:prstGeom prst="rect">
            <a:avLst/>
          </a:prstGeom>
          <a:noFill/>
        </p:spPr>
        <p:txBody>
          <a:bodyPr wrap="none" rtlCol="0">
            <a:spAutoFit/>
          </a:bodyPr>
          <a:lstStyle/>
          <a:p>
            <a:r>
              <a:rPr lang="en-GB" dirty="0"/>
              <a:t>Printed editions</a:t>
            </a:r>
          </a:p>
        </p:txBody>
      </p:sp>
      <p:sp>
        <p:nvSpPr>
          <p:cNvPr id="6" name="TextBox 5"/>
          <p:cNvSpPr txBox="1"/>
          <p:nvPr/>
        </p:nvSpPr>
        <p:spPr>
          <a:xfrm>
            <a:off x="4606603" y="5301208"/>
            <a:ext cx="3495316" cy="369332"/>
          </a:xfrm>
          <a:prstGeom prst="rect">
            <a:avLst/>
          </a:prstGeom>
          <a:noFill/>
        </p:spPr>
        <p:txBody>
          <a:bodyPr wrap="none" rtlCol="0">
            <a:spAutoFit/>
          </a:bodyPr>
          <a:lstStyle/>
          <a:p>
            <a:r>
              <a:rPr lang="en-GB" dirty="0"/>
              <a:t>“</a:t>
            </a:r>
            <a:r>
              <a:rPr lang="en-GB" dirty="0" err="1"/>
              <a:t>OrsonWhales</a:t>
            </a:r>
            <a:r>
              <a:rPr lang="en-GB" dirty="0"/>
              <a:t>” mash-up (YouTube)</a:t>
            </a:r>
          </a:p>
        </p:txBody>
      </p:sp>
      <p:sp>
        <p:nvSpPr>
          <p:cNvPr id="7" name="TextBox 6"/>
          <p:cNvSpPr txBox="1"/>
          <p:nvPr/>
        </p:nvSpPr>
        <p:spPr>
          <a:xfrm>
            <a:off x="6099003" y="1226481"/>
            <a:ext cx="2407688" cy="1200329"/>
          </a:xfrm>
          <a:prstGeom prst="rect">
            <a:avLst/>
          </a:prstGeom>
          <a:noFill/>
          <a:ln w="25400">
            <a:solidFill>
              <a:schemeClr val="accent1">
                <a:shade val="95000"/>
                <a:satMod val="105000"/>
              </a:schemeClr>
            </a:solidFill>
          </a:ln>
        </p:spPr>
        <p:txBody>
          <a:bodyPr wrap="square" rtlCol="0">
            <a:spAutoFit/>
          </a:bodyPr>
          <a:lstStyle/>
          <a:p>
            <a:r>
              <a:rPr lang="en-GB" sz="2400" dirty="0"/>
              <a:t>Diagram using FRBR entities and relationships</a:t>
            </a:r>
          </a:p>
        </p:txBody>
      </p:sp>
      <p:sp>
        <p:nvSpPr>
          <p:cNvPr id="8" name="Oval 7"/>
          <p:cNvSpPr/>
          <p:nvPr/>
        </p:nvSpPr>
        <p:spPr>
          <a:xfrm>
            <a:off x="307848" y="5157195"/>
            <a:ext cx="3503216" cy="8434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6" idx="1"/>
            <a:endCxn id="8" idx="6"/>
          </p:cNvCxnSpPr>
          <p:nvPr/>
        </p:nvCxnSpPr>
        <p:spPr>
          <a:xfrm flipH="1">
            <a:off x="3811065" y="5485874"/>
            <a:ext cx="795539" cy="93028"/>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64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RDA in RDF</a:t>
            </a:r>
          </a:p>
        </p:txBody>
      </p:sp>
      <p:sp>
        <p:nvSpPr>
          <p:cNvPr id="3" name="Content Placeholder 2"/>
          <p:cNvSpPr>
            <a:spLocks noGrp="1"/>
          </p:cNvSpPr>
          <p:nvPr>
            <p:ph idx="1"/>
          </p:nvPr>
        </p:nvSpPr>
        <p:spPr/>
        <p:txBody>
          <a:bodyPr>
            <a:normAutofit/>
          </a:bodyPr>
          <a:lstStyle/>
          <a:p>
            <a:r>
              <a:rPr lang="en-GB" dirty="0"/>
              <a:t>RDA </a:t>
            </a:r>
            <a:r>
              <a:rPr lang="en-GB" u="sng" dirty="0"/>
              <a:t>controlled terminologies </a:t>
            </a:r>
            <a:r>
              <a:rPr lang="en-GB" dirty="0"/>
              <a:t>represented as RDF value vocabularies</a:t>
            </a:r>
          </a:p>
          <a:p>
            <a:pPr lvl="1"/>
            <a:r>
              <a:rPr lang="en-GB" dirty="0"/>
              <a:t>Example: RDA carrier type vocabulary</a:t>
            </a:r>
          </a:p>
          <a:p>
            <a:r>
              <a:rPr lang="en-GB" dirty="0"/>
              <a:t>Entities, attributes, and relationships represented as RDF element sets</a:t>
            </a:r>
          </a:p>
          <a:p>
            <a:pPr lvl="1"/>
            <a:r>
              <a:rPr lang="en-GB" u="sng" dirty="0"/>
              <a:t>Entities</a:t>
            </a:r>
            <a:r>
              <a:rPr lang="en-GB" dirty="0"/>
              <a:t> represented in RDF as classes</a:t>
            </a:r>
          </a:p>
          <a:p>
            <a:pPr lvl="1"/>
            <a:r>
              <a:rPr lang="en-GB" u="sng" dirty="0"/>
              <a:t>Attributes and relationships </a:t>
            </a:r>
            <a:r>
              <a:rPr lang="en-GB" dirty="0"/>
              <a:t>represented in RDF as properties (“predicates”)</a:t>
            </a:r>
          </a:p>
          <a:p>
            <a:pPr lvl="1"/>
            <a:r>
              <a:rPr lang="en-GB" dirty="0"/>
              <a:t>Example: RDA manifestation properties</a:t>
            </a:r>
          </a:p>
        </p:txBody>
      </p:sp>
    </p:spTree>
    <p:extLst>
      <p:ext uri="{BB962C8B-B14F-4D97-AF65-F5344CB8AC3E}">
        <p14:creationId xmlns:p14="http://schemas.microsoft.com/office/powerpoint/2010/main" val="1346347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4" y="829867"/>
            <a:ext cx="8320718" cy="5414009"/>
          </a:xfrm>
          <a:prstGeom prst="rect">
            <a:avLst/>
          </a:prstGeom>
        </p:spPr>
      </p:pic>
      <p:sp>
        <p:nvSpPr>
          <p:cNvPr id="3" name="TextBox 2"/>
          <p:cNvSpPr txBox="1"/>
          <p:nvPr/>
        </p:nvSpPr>
        <p:spPr>
          <a:xfrm>
            <a:off x="1688654" y="103169"/>
            <a:ext cx="5743239" cy="646331"/>
          </a:xfrm>
          <a:prstGeom prst="rect">
            <a:avLst/>
          </a:prstGeom>
          <a:noFill/>
        </p:spPr>
        <p:txBody>
          <a:bodyPr wrap="none" rtlCol="0">
            <a:spAutoFit/>
          </a:bodyPr>
          <a:lstStyle/>
          <a:p>
            <a:r>
              <a:rPr lang="en-GB" sz="3600" dirty="0"/>
              <a:t> RDA Registry: rdaregistry.info</a:t>
            </a:r>
          </a:p>
        </p:txBody>
      </p:sp>
      <p:sp>
        <p:nvSpPr>
          <p:cNvPr id="2" name="TextBox 1"/>
          <p:cNvSpPr txBox="1"/>
          <p:nvPr/>
        </p:nvSpPr>
        <p:spPr>
          <a:xfrm>
            <a:off x="3743564" y="2781607"/>
            <a:ext cx="4977068" cy="1938992"/>
          </a:xfrm>
          <a:prstGeom prst="rect">
            <a:avLst/>
          </a:prstGeom>
          <a:solidFill>
            <a:schemeClr val="bg1"/>
          </a:solidFill>
          <a:ln w="19050">
            <a:solidFill>
              <a:srgbClr val="002060"/>
            </a:solidFill>
          </a:ln>
        </p:spPr>
        <p:txBody>
          <a:bodyPr wrap="none" rtlCol="0">
            <a:spAutoFit/>
          </a:bodyPr>
          <a:lstStyle/>
          <a:p>
            <a:r>
              <a:rPr lang="en-GB" sz="2400" dirty="0"/>
              <a:t>RDA Reference</a:t>
            </a:r>
          </a:p>
          <a:p>
            <a:pPr marL="342900" indent="-342900">
              <a:buFont typeface="Arial" panose="020B0604020202020204" pitchFamily="34" charset="0"/>
              <a:buChar char="•"/>
            </a:pPr>
            <a:r>
              <a:rPr lang="en-GB" sz="2400" dirty="0"/>
              <a:t>Elements, attributes, relationships</a:t>
            </a:r>
          </a:p>
          <a:p>
            <a:pPr marL="342900" indent="-342900">
              <a:buFont typeface="Arial" panose="020B0604020202020204" pitchFamily="34" charset="0"/>
              <a:buChar char="•"/>
            </a:pPr>
            <a:r>
              <a:rPr lang="en-GB" sz="2400" dirty="0"/>
              <a:t>Values</a:t>
            </a:r>
          </a:p>
          <a:p>
            <a:pPr marL="342900" indent="-342900">
              <a:buFont typeface="Arial" panose="020B0604020202020204" pitchFamily="34" charset="0"/>
              <a:buChar char="•"/>
            </a:pPr>
            <a:r>
              <a:rPr lang="en-GB" sz="2400" dirty="0"/>
              <a:t>Other Glossary terms</a:t>
            </a:r>
          </a:p>
          <a:p>
            <a:pPr marL="342900" indent="-342900">
              <a:buFont typeface="Arial" panose="020B0604020202020204" pitchFamily="34" charset="0"/>
              <a:buChar char="•"/>
            </a:pPr>
            <a:r>
              <a:rPr lang="en-GB" sz="2400" dirty="0"/>
              <a:t>Translations and partial translations</a:t>
            </a:r>
          </a:p>
        </p:txBody>
      </p:sp>
    </p:spTree>
    <p:extLst>
      <p:ext uri="{BB962C8B-B14F-4D97-AF65-F5344CB8AC3E}">
        <p14:creationId xmlns:p14="http://schemas.microsoft.com/office/powerpoint/2010/main" val="32425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30" y="537341"/>
            <a:ext cx="8898513" cy="3442988"/>
          </a:xfrm>
          <a:prstGeom prst="rect">
            <a:avLst/>
          </a:prstGeom>
        </p:spPr>
      </p:pic>
      <p:sp>
        <p:nvSpPr>
          <p:cNvPr id="3" name="TextBox 2"/>
          <p:cNvSpPr txBox="1"/>
          <p:nvPr/>
        </p:nvSpPr>
        <p:spPr>
          <a:xfrm>
            <a:off x="854777" y="4312572"/>
            <a:ext cx="4893647" cy="830997"/>
          </a:xfrm>
          <a:prstGeom prst="rect">
            <a:avLst/>
          </a:prstGeom>
          <a:noFill/>
        </p:spPr>
        <p:txBody>
          <a:bodyPr wrap="none" rtlCol="0">
            <a:spAutoFit/>
          </a:bodyPr>
          <a:lstStyle/>
          <a:p>
            <a:pPr algn="ctr"/>
            <a:r>
              <a:rPr lang="en-GB" sz="2400" dirty="0"/>
              <a:t>Formal or canonical URI is “opaque”</a:t>
            </a:r>
          </a:p>
          <a:p>
            <a:pPr algn="ctr"/>
            <a:r>
              <a:rPr lang="en-GB" sz="2400" dirty="0"/>
              <a:t>- not intended for human readability</a:t>
            </a:r>
          </a:p>
        </p:txBody>
      </p:sp>
      <p:sp>
        <p:nvSpPr>
          <p:cNvPr id="4" name="TextBox 3"/>
          <p:cNvSpPr txBox="1"/>
          <p:nvPr/>
        </p:nvSpPr>
        <p:spPr>
          <a:xfrm>
            <a:off x="2345647" y="5475812"/>
            <a:ext cx="5745547" cy="830997"/>
          </a:xfrm>
          <a:prstGeom prst="rect">
            <a:avLst/>
          </a:prstGeom>
          <a:noFill/>
        </p:spPr>
        <p:txBody>
          <a:bodyPr wrap="none" rtlCol="0">
            <a:spAutoFit/>
          </a:bodyPr>
          <a:lstStyle/>
          <a:p>
            <a:pPr algn="ctr"/>
            <a:r>
              <a:rPr lang="en-GB" sz="2400" dirty="0"/>
              <a:t>Lexical URI is intended for human readability</a:t>
            </a:r>
          </a:p>
          <a:p>
            <a:pPr algn="ctr"/>
            <a:r>
              <a:rPr lang="en-GB" sz="2400" dirty="0"/>
              <a:t> in different languages</a:t>
            </a:r>
          </a:p>
        </p:txBody>
      </p:sp>
      <p:sp>
        <p:nvSpPr>
          <p:cNvPr id="5" name="TextBox 4"/>
          <p:cNvSpPr txBox="1"/>
          <p:nvPr/>
        </p:nvSpPr>
        <p:spPr>
          <a:xfrm>
            <a:off x="5028954" y="3353972"/>
            <a:ext cx="3808478" cy="461665"/>
          </a:xfrm>
          <a:prstGeom prst="rect">
            <a:avLst/>
          </a:prstGeom>
          <a:noFill/>
          <a:ln>
            <a:solidFill>
              <a:schemeClr val="tx1"/>
            </a:solidFill>
          </a:ln>
        </p:spPr>
        <p:txBody>
          <a:bodyPr wrap="none" rtlCol="0">
            <a:spAutoFit/>
          </a:bodyPr>
          <a:lstStyle/>
          <a:p>
            <a:r>
              <a:rPr lang="en-GB" sz="2400" dirty="0"/>
              <a:t>RDF linked data serializations</a:t>
            </a:r>
          </a:p>
        </p:txBody>
      </p:sp>
      <p:sp>
        <p:nvSpPr>
          <p:cNvPr id="6" name="TextBox 5"/>
          <p:cNvSpPr txBox="1"/>
          <p:nvPr/>
        </p:nvSpPr>
        <p:spPr>
          <a:xfrm>
            <a:off x="5311801" y="578510"/>
            <a:ext cx="3306996" cy="461665"/>
          </a:xfrm>
          <a:prstGeom prst="rect">
            <a:avLst/>
          </a:prstGeom>
          <a:noFill/>
          <a:ln>
            <a:solidFill>
              <a:schemeClr val="tx1"/>
            </a:solidFill>
          </a:ln>
        </p:spPr>
        <p:txBody>
          <a:bodyPr wrap="none" rtlCol="0">
            <a:spAutoFit/>
          </a:bodyPr>
          <a:lstStyle/>
          <a:p>
            <a:r>
              <a:rPr lang="en-GB" sz="2400" dirty="0"/>
              <a:t>Except HTML for humans</a:t>
            </a:r>
          </a:p>
        </p:txBody>
      </p:sp>
      <p:cxnSp>
        <p:nvCxnSpPr>
          <p:cNvPr id="8" name="Straight Arrow Connector 7"/>
          <p:cNvCxnSpPr>
            <a:stCxn id="6" idx="2"/>
          </p:cNvCxnSpPr>
          <p:nvPr/>
        </p:nvCxnSpPr>
        <p:spPr>
          <a:xfrm flipH="1">
            <a:off x="6566453" y="1040175"/>
            <a:ext cx="398846" cy="30160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p:cNvCxnSpPr>
          <p:nvPr/>
        </p:nvCxnSpPr>
        <p:spPr>
          <a:xfrm flipH="1" flipV="1">
            <a:off x="3000055" y="2948684"/>
            <a:ext cx="301546" cy="13638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7" name="Up Arrow 6"/>
          <p:cNvSpPr/>
          <p:nvPr/>
        </p:nvSpPr>
        <p:spPr>
          <a:xfrm>
            <a:off x="6707442" y="3123062"/>
            <a:ext cx="451501" cy="2309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96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96" y="1116285"/>
            <a:ext cx="8431416" cy="5618340"/>
          </a:xfrm>
          <a:prstGeom prst="rect">
            <a:avLst/>
          </a:prstGeom>
        </p:spPr>
      </p:pic>
      <p:sp>
        <p:nvSpPr>
          <p:cNvPr id="3" name="TextBox 2"/>
          <p:cNvSpPr txBox="1"/>
          <p:nvPr/>
        </p:nvSpPr>
        <p:spPr>
          <a:xfrm>
            <a:off x="339201" y="348565"/>
            <a:ext cx="4688335" cy="646331"/>
          </a:xfrm>
          <a:prstGeom prst="rect">
            <a:avLst/>
          </a:prstGeom>
          <a:noFill/>
        </p:spPr>
        <p:txBody>
          <a:bodyPr wrap="none" rtlCol="0">
            <a:spAutoFit/>
          </a:bodyPr>
          <a:lstStyle/>
          <a:p>
            <a:r>
              <a:rPr lang="en-GB" sz="3600" dirty="0"/>
              <a:t> Multilingual linked data</a:t>
            </a:r>
          </a:p>
        </p:txBody>
      </p:sp>
      <p:sp>
        <p:nvSpPr>
          <p:cNvPr id="6" name="Oval 5"/>
          <p:cNvSpPr/>
          <p:nvPr/>
        </p:nvSpPr>
        <p:spPr>
          <a:xfrm>
            <a:off x="1879679" y="2774425"/>
            <a:ext cx="4589005" cy="5689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8" name="Curved Connector 7"/>
          <p:cNvCxnSpPr>
            <a:stCxn id="6" idx="2"/>
            <a:endCxn id="11" idx="1"/>
          </p:cNvCxnSpPr>
          <p:nvPr/>
        </p:nvCxnSpPr>
        <p:spPr>
          <a:xfrm rot="10800000" flipV="1">
            <a:off x="1736437" y="3058904"/>
            <a:ext cx="143243" cy="2386589"/>
          </a:xfrm>
          <a:prstGeom prst="curvedConnector3">
            <a:avLst>
              <a:gd name="adj1" fmla="val 259589"/>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36436" y="4156363"/>
            <a:ext cx="7231376" cy="257826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p:cNvSpPr txBox="1"/>
          <p:nvPr/>
        </p:nvSpPr>
        <p:spPr>
          <a:xfrm>
            <a:off x="7492854" y="1484688"/>
            <a:ext cx="1361270" cy="2246769"/>
          </a:xfrm>
          <a:prstGeom prst="rect">
            <a:avLst/>
          </a:prstGeom>
          <a:noFill/>
          <a:ln w="19050">
            <a:solidFill>
              <a:schemeClr val="accent1">
                <a:shade val="95000"/>
                <a:satMod val="105000"/>
              </a:schemeClr>
            </a:solidFill>
          </a:ln>
        </p:spPr>
        <p:txBody>
          <a:bodyPr wrap="none" rtlCol="0">
            <a:spAutoFit/>
          </a:bodyPr>
          <a:lstStyle/>
          <a:p>
            <a:r>
              <a:rPr lang="en-GB" sz="2800" dirty="0"/>
              <a:t>French</a:t>
            </a:r>
          </a:p>
          <a:p>
            <a:r>
              <a:rPr lang="en-GB" sz="2800" dirty="0"/>
              <a:t>German</a:t>
            </a:r>
          </a:p>
          <a:p>
            <a:r>
              <a:rPr lang="en-GB" sz="2800" dirty="0"/>
              <a:t>Spanish</a:t>
            </a:r>
          </a:p>
          <a:p>
            <a:r>
              <a:rPr lang="en-GB" sz="2800" dirty="0"/>
              <a:t>Chinese</a:t>
            </a:r>
          </a:p>
          <a:p>
            <a:r>
              <a:rPr lang="en-GB" sz="2800" dirty="0"/>
              <a:t>…</a:t>
            </a:r>
          </a:p>
        </p:txBody>
      </p:sp>
      <p:sp>
        <p:nvSpPr>
          <p:cNvPr id="9" name="TextBox 8"/>
          <p:cNvSpPr txBox="1"/>
          <p:nvPr/>
        </p:nvSpPr>
        <p:spPr>
          <a:xfrm>
            <a:off x="5176030" y="410120"/>
            <a:ext cx="3520772" cy="523220"/>
          </a:xfrm>
          <a:prstGeom prst="rect">
            <a:avLst/>
          </a:prstGeom>
          <a:noFill/>
          <a:ln>
            <a:solidFill>
              <a:schemeClr val="tx1"/>
            </a:solidFill>
          </a:ln>
        </p:spPr>
        <p:txBody>
          <a:bodyPr wrap="none" rtlCol="0">
            <a:spAutoFit/>
          </a:bodyPr>
          <a:lstStyle/>
          <a:p>
            <a:r>
              <a:rPr lang="en-GB" sz="2800" dirty="0"/>
              <a:t>RDF as global language</a:t>
            </a:r>
          </a:p>
        </p:txBody>
      </p:sp>
    </p:spTree>
    <p:extLst>
      <p:ext uri="{BB962C8B-B14F-4D97-AF65-F5344CB8AC3E}">
        <p14:creationId xmlns:p14="http://schemas.microsoft.com/office/powerpoint/2010/main" val="285064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AppData\Local\Temp\x10sc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3" y="582673"/>
            <a:ext cx="8742370" cy="61552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963" y="59453"/>
            <a:ext cx="2655214" cy="523220"/>
          </a:xfrm>
          <a:prstGeom prst="rect">
            <a:avLst/>
          </a:prstGeom>
          <a:noFill/>
        </p:spPr>
        <p:txBody>
          <a:bodyPr wrap="none" rtlCol="0">
            <a:spAutoFit/>
          </a:bodyPr>
          <a:lstStyle/>
          <a:p>
            <a:r>
              <a:rPr lang="en-GB" sz="2800" dirty="0"/>
              <a:t>Multilingual data</a:t>
            </a:r>
            <a:endParaRPr lang="en-US" sz="2800" dirty="0"/>
          </a:p>
        </p:txBody>
      </p:sp>
      <p:sp>
        <p:nvSpPr>
          <p:cNvPr id="4" name="TextBox 3"/>
          <p:cNvSpPr txBox="1"/>
          <p:nvPr/>
        </p:nvSpPr>
        <p:spPr>
          <a:xfrm>
            <a:off x="2849177" y="6186935"/>
            <a:ext cx="2211246" cy="400110"/>
          </a:xfrm>
          <a:prstGeom prst="rect">
            <a:avLst/>
          </a:prstGeom>
          <a:solidFill>
            <a:srgbClr val="FFC000"/>
          </a:solidFill>
          <a:ln>
            <a:solidFill>
              <a:schemeClr val="tx1"/>
            </a:solidFill>
          </a:ln>
        </p:spPr>
        <p:txBody>
          <a:bodyPr wrap="none" rtlCol="0">
            <a:spAutoFit/>
          </a:bodyPr>
          <a:lstStyle/>
          <a:p>
            <a:r>
              <a:rPr lang="en-GB" sz="2000" dirty="0"/>
              <a:t>German translation</a:t>
            </a:r>
          </a:p>
        </p:txBody>
      </p:sp>
      <p:sp>
        <p:nvSpPr>
          <p:cNvPr id="5" name="Oval 4"/>
          <p:cNvSpPr/>
          <p:nvPr/>
        </p:nvSpPr>
        <p:spPr>
          <a:xfrm>
            <a:off x="3167719" y="1911927"/>
            <a:ext cx="4008936" cy="69272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230144" y="6186935"/>
            <a:ext cx="1619033" cy="400110"/>
          </a:xfrm>
          <a:prstGeom prst="rect">
            <a:avLst/>
          </a:prstGeom>
          <a:solidFill>
            <a:srgbClr val="92D050"/>
          </a:solidFill>
          <a:ln>
            <a:solidFill>
              <a:schemeClr val="tx1"/>
            </a:solidFill>
          </a:ln>
        </p:spPr>
        <p:txBody>
          <a:bodyPr wrap="none" rtlCol="0">
            <a:spAutoFit/>
          </a:bodyPr>
          <a:lstStyle/>
          <a:p>
            <a:r>
              <a:rPr lang="en-GB" sz="2000" dirty="0"/>
              <a:t>Swedish work</a:t>
            </a:r>
          </a:p>
        </p:txBody>
      </p:sp>
      <p:sp>
        <p:nvSpPr>
          <p:cNvPr id="7" name="Oval 6"/>
          <p:cNvSpPr/>
          <p:nvPr/>
        </p:nvSpPr>
        <p:spPr>
          <a:xfrm>
            <a:off x="3073195" y="4700329"/>
            <a:ext cx="4103459" cy="46166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060423" y="6186935"/>
            <a:ext cx="2078198" cy="400110"/>
          </a:xfrm>
          <a:prstGeom prst="rect">
            <a:avLst/>
          </a:prstGeom>
          <a:solidFill>
            <a:srgbClr val="00B0F0"/>
          </a:solidFill>
          <a:ln>
            <a:solidFill>
              <a:schemeClr val="tx1"/>
            </a:solidFill>
          </a:ln>
        </p:spPr>
        <p:txBody>
          <a:bodyPr wrap="none" rtlCol="0">
            <a:spAutoFit/>
          </a:bodyPr>
          <a:lstStyle/>
          <a:p>
            <a:r>
              <a:rPr lang="en-GB" sz="2000" dirty="0"/>
              <a:t>English cataloguer</a:t>
            </a:r>
          </a:p>
        </p:txBody>
      </p:sp>
      <p:sp>
        <p:nvSpPr>
          <p:cNvPr id="9" name="Oval 8"/>
          <p:cNvSpPr/>
          <p:nvPr/>
        </p:nvSpPr>
        <p:spPr>
          <a:xfrm>
            <a:off x="861244" y="3933908"/>
            <a:ext cx="3434531" cy="46166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14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rdon\AppData\Local\Temp\x10sctm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46" y="712213"/>
            <a:ext cx="8705756" cy="60580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0423" y="6186935"/>
            <a:ext cx="2055563" cy="400110"/>
          </a:xfrm>
          <a:prstGeom prst="rect">
            <a:avLst/>
          </a:prstGeom>
          <a:solidFill>
            <a:srgbClr val="00B0F0"/>
          </a:solidFill>
          <a:ln>
            <a:solidFill>
              <a:schemeClr val="tx1"/>
            </a:solidFill>
          </a:ln>
        </p:spPr>
        <p:txBody>
          <a:bodyPr wrap="none" rtlCol="0">
            <a:spAutoFit/>
          </a:bodyPr>
          <a:lstStyle/>
          <a:p>
            <a:r>
              <a:rPr lang="en-GB" sz="2000" dirty="0"/>
              <a:t>French cataloguer</a:t>
            </a:r>
          </a:p>
        </p:txBody>
      </p:sp>
      <p:sp>
        <p:nvSpPr>
          <p:cNvPr id="4" name="Oval 3"/>
          <p:cNvSpPr/>
          <p:nvPr/>
        </p:nvSpPr>
        <p:spPr>
          <a:xfrm>
            <a:off x="861244" y="4007798"/>
            <a:ext cx="3535265" cy="46166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017935" y="2059709"/>
            <a:ext cx="4098051" cy="60404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98459" y="6262255"/>
            <a:ext cx="662124" cy="5287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40146" y="168267"/>
            <a:ext cx="2486130" cy="523220"/>
          </a:xfrm>
          <a:prstGeom prst="rect">
            <a:avLst/>
          </a:prstGeom>
          <a:noFill/>
        </p:spPr>
        <p:txBody>
          <a:bodyPr wrap="none" rtlCol="0">
            <a:spAutoFit/>
          </a:bodyPr>
          <a:lstStyle/>
          <a:p>
            <a:r>
              <a:rPr lang="en-GB" sz="2800" dirty="0"/>
              <a:t>Polylingual data</a:t>
            </a:r>
            <a:endParaRPr lang="en-US" sz="2800" dirty="0"/>
          </a:p>
        </p:txBody>
      </p:sp>
      <p:sp>
        <p:nvSpPr>
          <p:cNvPr id="2" name="Oval 1"/>
          <p:cNvSpPr/>
          <p:nvPr/>
        </p:nvSpPr>
        <p:spPr>
          <a:xfrm>
            <a:off x="8192655" y="3334328"/>
            <a:ext cx="683491" cy="149629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22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42" y="481607"/>
            <a:ext cx="8357057" cy="6273849"/>
          </a:xfrm>
          <a:prstGeom prst="rect">
            <a:avLst/>
          </a:prstGeom>
        </p:spPr>
      </p:pic>
      <p:sp>
        <p:nvSpPr>
          <p:cNvPr id="3" name="TextBox 2"/>
          <p:cNvSpPr txBox="1"/>
          <p:nvPr/>
        </p:nvSpPr>
        <p:spPr>
          <a:xfrm>
            <a:off x="177342" y="112275"/>
            <a:ext cx="4259884" cy="369332"/>
          </a:xfrm>
          <a:prstGeom prst="rect">
            <a:avLst/>
          </a:prstGeom>
          <a:noFill/>
        </p:spPr>
        <p:txBody>
          <a:bodyPr wrap="none" rtlCol="0">
            <a:spAutoFit/>
          </a:bodyPr>
          <a:lstStyle/>
          <a:p>
            <a:r>
              <a:rPr lang="en-GB" dirty="0">
                <a:hlinkClick r:id="rId3"/>
              </a:rPr>
              <a:t>http://rdaregistry.info/Elements/m/P30020</a:t>
            </a:r>
            <a:endParaRPr lang="en-GB" dirty="0"/>
          </a:p>
        </p:txBody>
      </p:sp>
      <p:sp>
        <p:nvSpPr>
          <p:cNvPr id="4" name="TextBox 3"/>
          <p:cNvSpPr txBox="1"/>
          <p:nvPr/>
        </p:nvSpPr>
        <p:spPr>
          <a:xfrm>
            <a:off x="4437226" y="112275"/>
            <a:ext cx="1533368" cy="369332"/>
          </a:xfrm>
          <a:prstGeom prst="rect">
            <a:avLst/>
          </a:prstGeom>
          <a:noFill/>
        </p:spPr>
        <p:txBody>
          <a:bodyPr wrap="none" rtlCol="0">
            <a:spAutoFit/>
          </a:bodyPr>
          <a:lstStyle/>
          <a:p>
            <a:r>
              <a:rPr lang="en-GB" dirty="0"/>
              <a:t>De-referenced</a:t>
            </a:r>
          </a:p>
        </p:txBody>
      </p:sp>
      <p:sp>
        <p:nvSpPr>
          <p:cNvPr id="5" name="Oval 4"/>
          <p:cNvSpPr/>
          <p:nvPr/>
        </p:nvSpPr>
        <p:spPr>
          <a:xfrm>
            <a:off x="6890328" y="1246909"/>
            <a:ext cx="1505527" cy="452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50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RDA: resource description and access</a:t>
            </a:r>
          </a:p>
        </p:txBody>
      </p:sp>
      <p:sp>
        <p:nvSpPr>
          <p:cNvPr id="3" name="Content Placeholder 2"/>
          <p:cNvSpPr>
            <a:spLocks noGrp="1"/>
          </p:cNvSpPr>
          <p:nvPr>
            <p:ph idx="1"/>
          </p:nvPr>
        </p:nvSpPr>
        <p:spPr/>
        <p:txBody>
          <a:bodyPr>
            <a:normAutofit/>
          </a:bodyPr>
          <a:lstStyle/>
          <a:p>
            <a:r>
              <a:rPr lang="en-GB" dirty="0"/>
              <a:t>“RDA is a package of data elements, guidelines, and instructions for creating </a:t>
            </a:r>
            <a:r>
              <a:rPr lang="en-GB" dirty="0">
                <a:solidFill>
                  <a:srgbClr val="C00000"/>
                </a:solidFill>
              </a:rPr>
              <a:t>library and cultural heritage</a:t>
            </a:r>
            <a:r>
              <a:rPr lang="en-GB" dirty="0"/>
              <a:t> resource metadata that are well-formed according to </a:t>
            </a:r>
            <a:r>
              <a:rPr lang="en-GB" dirty="0">
                <a:solidFill>
                  <a:srgbClr val="C00000"/>
                </a:solidFill>
              </a:rPr>
              <a:t>international </a:t>
            </a:r>
            <a:r>
              <a:rPr lang="en-GB" dirty="0"/>
              <a:t>models for user-focussed </a:t>
            </a:r>
            <a:r>
              <a:rPr lang="en-GB" dirty="0">
                <a:solidFill>
                  <a:srgbClr val="C00000"/>
                </a:solidFill>
              </a:rPr>
              <a:t>linked data </a:t>
            </a:r>
            <a:r>
              <a:rPr lang="en-GB" dirty="0"/>
              <a:t>applications.”</a:t>
            </a:r>
          </a:p>
          <a:p>
            <a:pPr lvl="1"/>
            <a:r>
              <a:rPr lang="en-GB" i="1" dirty="0"/>
              <a:t>RDA Board, 2015</a:t>
            </a:r>
          </a:p>
          <a:p>
            <a:pPr lvl="1"/>
            <a:r>
              <a:rPr lang="en-GB" i="1" dirty="0">
                <a:hlinkClick r:id="rId3"/>
              </a:rPr>
              <a:t>http://www.rda-rsc.org/node/235</a:t>
            </a:r>
            <a:endParaRPr lang="en-GB" i="1" dirty="0"/>
          </a:p>
        </p:txBody>
      </p:sp>
    </p:spTree>
    <p:extLst>
      <p:ext uri="{BB962C8B-B14F-4D97-AF65-F5344CB8AC3E}">
        <p14:creationId xmlns:p14="http://schemas.microsoft.com/office/powerpoint/2010/main" val="23613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01" y="348565"/>
            <a:ext cx="5182765" cy="646331"/>
          </a:xfrm>
          <a:prstGeom prst="rect">
            <a:avLst/>
          </a:prstGeom>
          <a:noFill/>
        </p:spPr>
        <p:txBody>
          <a:bodyPr wrap="none" rtlCol="0">
            <a:spAutoFit/>
          </a:bodyPr>
          <a:lstStyle/>
          <a:p>
            <a:r>
              <a:rPr lang="en-GB" sz="3600" dirty="0"/>
              <a:t> Unconstrained linked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431" y="1106516"/>
            <a:ext cx="6779059" cy="5438481"/>
          </a:xfrm>
          <a:prstGeom prst="rect">
            <a:avLst/>
          </a:prstGeom>
        </p:spPr>
      </p:pic>
      <p:sp>
        <p:nvSpPr>
          <p:cNvPr id="5" name="TextBox 4"/>
          <p:cNvSpPr txBox="1"/>
          <p:nvPr/>
        </p:nvSpPr>
        <p:spPr>
          <a:xfrm>
            <a:off x="339201" y="2071430"/>
            <a:ext cx="1579418" cy="1754326"/>
          </a:xfrm>
          <a:prstGeom prst="rect">
            <a:avLst/>
          </a:prstGeom>
          <a:noFill/>
        </p:spPr>
        <p:txBody>
          <a:bodyPr wrap="square" rtlCol="0">
            <a:spAutoFit/>
          </a:bodyPr>
          <a:lstStyle/>
          <a:p>
            <a:pPr algn="ctr"/>
            <a:r>
              <a:rPr lang="en-GB" dirty="0"/>
              <a:t>Remove FRBR model to</a:t>
            </a:r>
          </a:p>
          <a:p>
            <a:pPr algn="ctr"/>
            <a:r>
              <a:rPr lang="en-GB" dirty="0"/>
              <a:t>“dumb-down”</a:t>
            </a:r>
          </a:p>
          <a:p>
            <a:pPr algn="ctr"/>
            <a:r>
              <a:rPr lang="en-GB" dirty="0"/>
              <a:t>  semantics to common level of granularity</a:t>
            </a:r>
          </a:p>
        </p:txBody>
      </p:sp>
      <p:sp>
        <p:nvSpPr>
          <p:cNvPr id="6" name="TextBox 5"/>
          <p:cNvSpPr txBox="1"/>
          <p:nvPr/>
        </p:nvSpPr>
        <p:spPr>
          <a:xfrm>
            <a:off x="339201" y="4394581"/>
            <a:ext cx="1579418" cy="646331"/>
          </a:xfrm>
          <a:prstGeom prst="rect">
            <a:avLst/>
          </a:prstGeom>
          <a:noFill/>
        </p:spPr>
        <p:txBody>
          <a:bodyPr wrap="square" rtlCol="0">
            <a:spAutoFit/>
          </a:bodyPr>
          <a:lstStyle/>
          <a:p>
            <a:pPr algn="ctr"/>
            <a:r>
              <a:rPr lang="en-GB" dirty="0"/>
              <a:t>“resources” and “agents”</a:t>
            </a:r>
          </a:p>
        </p:txBody>
      </p:sp>
      <p:sp>
        <p:nvSpPr>
          <p:cNvPr id="7" name="Down Arrow 6"/>
          <p:cNvSpPr/>
          <p:nvPr/>
        </p:nvSpPr>
        <p:spPr>
          <a:xfrm>
            <a:off x="814873" y="3967005"/>
            <a:ext cx="628073" cy="286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421960" y="1872564"/>
            <a:ext cx="3175712" cy="923330"/>
          </a:xfrm>
          <a:prstGeom prst="rect">
            <a:avLst/>
          </a:prstGeom>
          <a:noFill/>
          <a:ln w="19050">
            <a:solidFill>
              <a:srgbClr val="0070C0"/>
            </a:solidFill>
          </a:ln>
        </p:spPr>
        <p:txBody>
          <a:bodyPr wrap="square" rtlCol="0">
            <a:spAutoFit/>
          </a:bodyPr>
          <a:lstStyle/>
          <a:p>
            <a:pPr algn="ctr"/>
            <a:r>
              <a:rPr lang="en-GB" dirty="0"/>
              <a:t>Example: Contributor</a:t>
            </a:r>
          </a:p>
          <a:p>
            <a:pPr algn="ctr"/>
            <a:r>
              <a:rPr lang="en-GB" dirty="0"/>
              <a:t>Relates a resource to an agent contributing to a resource.</a:t>
            </a:r>
          </a:p>
        </p:txBody>
      </p:sp>
    </p:spTree>
    <p:extLst>
      <p:ext uri="{BB962C8B-B14F-4D97-AF65-F5344CB8AC3E}">
        <p14:creationId xmlns:p14="http://schemas.microsoft.com/office/powerpoint/2010/main" val="157551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4620817" cy="646331"/>
          </a:xfrm>
          <a:prstGeom prst="rect">
            <a:avLst/>
          </a:prstGeom>
          <a:noFill/>
        </p:spPr>
        <p:txBody>
          <a:bodyPr wrap="none" rtlCol="0">
            <a:spAutoFit/>
          </a:bodyPr>
          <a:lstStyle/>
          <a:p>
            <a:r>
              <a:rPr lang="en-GB" sz="3600" dirty="0"/>
              <a:t> Beyond RDA data: ISBD</a:t>
            </a:r>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6" name="Curved Connector 15"/>
          <p:cNvCxnSpPr>
            <a:stCxn id="7" idx="7"/>
            <a:endCxn id="3" idx="1"/>
          </p:cNvCxnSpPr>
          <p:nvPr/>
        </p:nvCxnSpPr>
        <p:spPr>
          <a:xfrm rot="5400000" flipH="1" flipV="1">
            <a:off x="3391944" y="1473046"/>
            <a:ext cx="12700" cy="1389635"/>
          </a:xfrm>
          <a:prstGeom prst="curvedConnector3">
            <a:avLst>
              <a:gd name="adj1" fmla="val 3045370"/>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7" idx="6"/>
          </p:cNvCxnSpPr>
          <p:nvPr/>
        </p:nvCxnSpPr>
        <p:spPr>
          <a:xfrm rot="10800000">
            <a:off x="2855292" y="2549700"/>
            <a:ext cx="1073311"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0" idx="1"/>
            <a:endCxn id="7" idx="5"/>
          </p:cNvCxnSpPr>
          <p:nvPr/>
        </p:nvCxnSpPr>
        <p:spPr>
          <a:xfrm rot="16200000" flipV="1">
            <a:off x="2901063" y="2727606"/>
            <a:ext cx="981769" cy="1389635"/>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086" y="1962021"/>
            <a:ext cx="3584520" cy="2873123"/>
          </a:xfrm>
          <a:prstGeom prst="rect">
            <a:avLst/>
          </a:prstGeom>
        </p:spPr>
      </p:pic>
      <p:cxnSp>
        <p:nvCxnSpPr>
          <p:cNvPr id="39" name="Straight Arrow Connector 38"/>
          <p:cNvCxnSpPr/>
          <p:nvPr/>
        </p:nvCxnSpPr>
        <p:spPr>
          <a:xfrm flipH="1" flipV="1">
            <a:off x="3535131" y="3446067"/>
            <a:ext cx="1855883" cy="20947"/>
          </a:xfrm>
          <a:prstGeom prst="straightConnector1">
            <a:avLst/>
          </a:prstGeom>
          <a:ln w="25400">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5" name="TextBox 44"/>
          <p:cNvSpPr txBox="1"/>
          <p:nvPr/>
        </p:nvSpPr>
        <p:spPr>
          <a:xfrm>
            <a:off x="1760030" y="1050782"/>
            <a:ext cx="3418435" cy="369332"/>
          </a:xfrm>
          <a:prstGeom prst="rect">
            <a:avLst/>
          </a:prstGeom>
          <a:noFill/>
        </p:spPr>
        <p:txBody>
          <a:bodyPr wrap="none" rtlCol="0">
            <a:spAutoFit/>
          </a:bodyPr>
          <a:lstStyle/>
          <a:p>
            <a:pPr algn="ctr"/>
            <a:r>
              <a:rPr lang="en-GB" dirty="0"/>
              <a:t>[Linked data cloud, not RDF graph]</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271" y="4835144"/>
            <a:ext cx="3956745" cy="989186"/>
          </a:xfrm>
          <a:prstGeom prst="rect">
            <a:avLst/>
          </a:prstGeom>
        </p:spPr>
      </p:pic>
    </p:spTree>
    <p:extLst>
      <p:ext uri="{BB962C8B-B14F-4D97-AF65-F5344CB8AC3E}">
        <p14:creationId xmlns:p14="http://schemas.microsoft.com/office/powerpoint/2010/main" val="243739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67" y="1095281"/>
            <a:ext cx="7951788" cy="5154768"/>
          </a:xfrm>
          <a:prstGeom prst="rect">
            <a:avLst/>
          </a:prstGeom>
        </p:spPr>
      </p:pic>
      <p:sp>
        <p:nvSpPr>
          <p:cNvPr id="3" name="TextBox 2"/>
          <p:cNvSpPr txBox="1"/>
          <p:nvPr/>
        </p:nvSpPr>
        <p:spPr>
          <a:xfrm>
            <a:off x="339201" y="348565"/>
            <a:ext cx="5207708" cy="646331"/>
          </a:xfrm>
          <a:prstGeom prst="rect">
            <a:avLst/>
          </a:prstGeom>
          <a:noFill/>
        </p:spPr>
        <p:txBody>
          <a:bodyPr wrap="none" rtlCol="0">
            <a:spAutoFit/>
          </a:bodyPr>
          <a:lstStyle/>
          <a:p>
            <a:r>
              <a:rPr lang="en-GB" sz="3600" dirty="0"/>
              <a:t> Multi-schema linked data</a:t>
            </a:r>
          </a:p>
        </p:txBody>
      </p:sp>
      <p:sp>
        <p:nvSpPr>
          <p:cNvPr id="5" name="TextBox 4"/>
          <p:cNvSpPr txBox="1"/>
          <p:nvPr/>
        </p:nvSpPr>
        <p:spPr>
          <a:xfrm>
            <a:off x="4997087" y="2315910"/>
            <a:ext cx="3175712" cy="1938992"/>
          </a:xfrm>
          <a:prstGeom prst="rect">
            <a:avLst/>
          </a:prstGeom>
          <a:noFill/>
          <a:ln w="19050">
            <a:solidFill>
              <a:srgbClr val="0070C0"/>
            </a:solidFill>
          </a:ln>
        </p:spPr>
        <p:txBody>
          <a:bodyPr wrap="square" rtlCol="0">
            <a:spAutoFit/>
          </a:bodyPr>
          <a:lstStyle/>
          <a:p>
            <a:pPr algn="ctr"/>
            <a:r>
              <a:rPr lang="en-GB" sz="2400" dirty="0"/>
              <a:t>Linking RDA to:</a:t>
            </a:r>
          </a:p>
          <a:p>
            <a:pPr algn="ctr"/>
            <a:r>
              <a:rPr lang="en-GB" sz="2400" dirty="0"/>
              <a:t>ISBD</a:t>
            </a:r>
          </a:p>
          <a:p>
            <a:pPr algn="ctr"/>
            <a:r>
              <a:rPr lang="en-GB" sz="2400" dirty="0"/>
              <a:t>MARC21</a:t>
            </a:r>
          </a:p>
          <a:p>
            <a:pPr algn="ctr"/>
            <a:r>
              <a:rPr lang="en-GB" sz="2400" dirty="0"/>
              <a:t>RDA/ONIX Framework</a:t>
            </a:r>
          </a:p>
          <a:p>
            <a:pPr algn="ctr"/>
            <a:r>
              <a:rPr lang="en-GB" sz="2400" dirty="0"/>
              <a:t>…</a:t>
            </a:r>
          </a:p>
        </p:txBody>
      </p:sp>
      <p:sp>
        <p:nvSpPr>
          <p:cNvPr id="6" name="TextBox 5"/>
          <p:cNvSpPr txBox="1"/>
          <p:nvPr/>
        </p:nvSpPr>
        <p:spPr>
          <a:xfrm>
            <a:off x="5637988" y="410120"/>
            <a:ext cx="2961067" cy="523220"/>
          </a:xfrm>
          <a:prstGeom prst="rect">
            <a:avLst/>
          </a:prstGeom>
          <a:noFill/>
          <a:ln>
            <a:solidFill>
              <a:schemeClr val="tx1"/>
            </a:solidFill>
          </a:ln>
        </p:spPr>
        <p:txBody>
          <a:bodyPr wrap="none" rtlCol="0">
            <a:spAutoFit/>
          </a:bodyPr>
          <a:lstStyle/>
          <a:p>
            <a:r>
              <a:rPr lang="en-GB" sz="2800" dirty="0"/>
              <a:t>Many local dialects</a:t>
            </a:r>
          </a:p>
        </p:txBody>
      </p:sp>
    </p:spTree>
    <p:extLst>
      <p:ext uri="{BB962C8B-B14F-4D97-AF65-F5344CB8AC3E}">
        <p14:creationId xmlns:p14="http://schemas.microsoft.com/office/powerpoint/2010/main" val="491806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Curved Connector 33"/>
          <p:cNvCxnSpPr>
            <a:stCxn id="35" idx="0"/>
            <a:endCxn id="44" idx="4"/>
          </p:cNvCxnSpPr>
          <p:nvPr/>
        </p:nvCxnSpPr>
        <p:spPr>
          <a:xfrm rot="16200000" flipH="1">
            <a:off x="3578888" y="2061827"/>
            <a:ext cx="193471" cy="3873608"/>
          </a:xfrm>
          <a:prstGeom prst="curvedConnector5">
            <a:avLst>
              <a:gd name="adj1" fmla="val -118157"/>
              <a:gd name="adj2" fmla="val 51840"/>
              <a:gd name="adj3" fmla="val 218157"/>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Text Box 13"/>
          <p:cNvSpPr txBox="1"/>
          <p:nvPr/>
        </p:nvSpPr>
        <p:spPr>
          <a:xfrm>
            <a:off x="825764" y="3901896"/>
            <a:ext cx="1826112" cy="951690"/>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a:effectLst/>
                <a:latin typeface="Arial"/>
                <a:ea typeface="Times New Roman"/>
              </a:rPr>
              <a:t>m21:</a:t>
            </a:r>
            <a:endParaRPr lang="en-GB" sz="2000">
              <a:effectLst/>
              <a:latin typeface="Times New Roman"/>
              <a:ea typeface="Times New Roman"/>
            </a:endParaRPr>
          </a:p>
          <a:p>
            <a:pPr algn="ctr">
              <a:spcAft>
                <a:spcPts val="0"/>
              </a:spcAft>
            </a:pPr>
            <a:r>
              <a:rPr lang="en-GB" sz="2000">
                <a:effectLst/>
                <a:latin typeface="Arial"/>
                <a:ea typeface="Times New Roman"/>
              </a:rPr>
              <a:t>M338__b</a:t>
            </a:r>
            <a:endParaRPr lang="en-GB" sz="2000">
              <a:effectLst/>
              <a:latin typeface="Times New Roman"/>
              <a:ea typeface="Times New Roman"/>
            </a:endParaRPr>
          </a:p>
        </p:txBody>
      </p:sp>
      <p:sp>
        <p:nvSpPr>
          <p:cNvPr id="36" name="Text Box 13"/>
          <p:cNvSpPr txBox="1"/>
          <p:nvPr/>
        </p:nvSpPr>
        <p:spPr>
          <a:xfrm>
            <a:off x="6671351" y="5496629"/>
            <a:ext cx="1651901" cy="1101362"/>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err="1">
                <a:effectLst/>
                <a:latin typeface="Arial"/>
                <a:ea typeface="Times New Roman"/>
              </a:rPr>
              <a:t>rdam</a:t>
            </a:r>
            <a:r>
              <a:rPr lang="en-GB" sz="2000" dirty="0">
                <a:effectLst/>
                <a:latin typeface="Arial"/>
                <a:ea typeface="Times New Roman"/>
              </a:rPr>
              <a:t>:</a:t>
            </a:r>
            <a:endParaRPr lang="en-GB" sz="2000" dirty="0">
              <a:effectLst/>
              <a:latin typeface="Times New Roman"/>
              <a:ea typeface="Times New Roman"/>
            </a:endParaRPr>
          </a:p>
          <a:p>
            <a:pPr algn="ctr">
              <a:spcAft>
                <a:spcPts val="0"/>
              </a:spcAft>
            </a:pPr>
            <a:r>
              <a:rPr lang="en-GB" sz="2000" dirty="0">
                <a:effectLst/>
                <a:latin typeface="Arial"/>
                <a:ea typeface="Times New Roman"/>
              </a:rPr>
              <a:t>P30001</a:t>
            </a:r>
            <a:endParaRPr lang="en-GB" sz="2000" dirty="0">
              <a:effectLst/>
              <a:latin typeface="Times New Roman"/>
              <a:ea typeface="Times New Roman"/>
            </a:endParaRPr>
          </a:p>
        </p:txBody>
      </p:sp>
      <p:sp>
        <p:nvSpPr>
          <p:cNvPr id="37" name="Text Box 13"/>
          <p:cNvSpPr txBox="1"/>
          <p:nvPr/>
        </p:nvSpPr>
        <p:spPr>
          <a:xfrm>
            <a:off x="5270256" y="4418656"/>
            <a:ext cx="2036768"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err="1">
                <a:effectLst/>
                <a:latin typeface="Arial"/>
                <a:ea typeface="Times New Roman"/>
              </a:rPr>
              <a:t>rdam</a:t>
            </a:r>
            <a:r>
              <a:rPr lang="en-GB" sz="2000" dirty="0">
                <a:effectLst/>
                <a:latin typeface="Arial"/>
                <a:ea typeface="Times New Roman"/>
              </a:rPr>
              <a:t>:</a:t>
            </a:r>
            <a:endParaRPr lang="en-GB" sz="2000" dirty="0">
              <a:effectLst/>
              <a:latin typeface="Times New Roman"/>
              <a:ea typeface="Times New Roman"/>
            </a:endParaRPr>
          </a:p>
          <a:p>
            <a:pPr algn="ctr">
              <a:spcAft>
                <a:spcPts val="0"/>
              </a:spcAft>
            </a:pPr>
            <a:r>
              <a:rPr lang="en-GB" sz="2000" dirty="0">
                <a:effectLst/>
                <a:latin typeface="Arial"/>
                <a:ea typeface="Times New Roman"/>
              </a:rPr>
              <a:t>P30002</a:t>
            </a:r>
            <a:endParaRPr lang="en-GB" sz="2000" dirty="0">
              <a:effectLst/>
              <a:latin typeface="Times New Roman"/>
              <a:ea typeface="Times New Roman"/>
            </a:endParaRPr>
          </a:p>
        </p:txBody>
      </p:sp>
      <p:sp>
        <p:nvSpPr>
          <p:cNvPr id="38" name="Text Box 13"/>
          <p:cNvSpPr txBox="1"/>
          <p:nvPr/>
        </p:nvSpPr>
        <p:spPr>
          <a:xfrm>
            <a:off x="1948485" y="1720378"/>
            <a:ext cx="1261515"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a:effectLst/>
                <a:latin typeface="Arial"/>
                <a:ea typeface="Times New Roman"/>
              </a:rPr>
              <a:t>dct:</a:t>
            </a:r>
            <a:endParaRPr lang="en-GB" sz="2000">
              <a:effectLst/>
              <a:latin typeface="Times New Roman"/>
              <a:ea typeface="Times New Roman"/>
            </a:endParaRPr>
          </a:p>
          <a:p>
            <a:pPr algn="ctr">
              <a:spcAft>
                <a:spcPts val="0"/>
              </a:spcAft>
            </a:pPr>
            <a:r>
              <a:rPr lang="en-GB" sz="2000">
                <a:effectLst/>
                <a:latin typeface="Arial"/>
                <a:ea typeface="Times New Roman"/>
              </a:rPr>
              <a:t>format</a:t>
            </a:r>
            <a:endParaRPr lang="en-GB" sz="2000">
              <a:effectLst/>
              <a:latin typeface="Times New Roman"/>
              <a:ea typeface="Times New Roman"/>
            </a:endParaRPr>
          </a:p>
        </p:txBody>
      </p:sp>
      <p:sp>
        <p:nvSpPr>
          <p:cNvPr id="39" name="Text Box 13"/>
          <p:cNvSpPr txBox="1"/>
          <p:nvPr/>
        </p:nvSpPr>
        <p:spPr>
          <a:xfrm>
            <a:off x="477859" y="661938"/>
            <a:ext cx="1260960"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a:effectLst/>
                <a:latin typeface="Arial"/>
                <a:ea typeface="Times New Roman"/>
              </a:rPr>
              <a:t>dc:</a:t>
            </a:r>
            <a:endParaRPr lang="en-GB" sz="2000" dirty="0">
              <a:effectLst/>
              <a:latin typeface="Times New Roman"/>
              <a:ea typeface="Times New Roman"/>
            </a:endParaRPr>
          </a:p>
          <a:p>
            <a:pPr algn="ctr">
              <a:spcAft>
                <a:spcPts val="0"/>
              </a:spcAft>
            </a:pPr>
            <a:r>
              <a:rPr lang="en-GB" sz="2000" dirty="0">
                <a:effectLst/>
                <a:latin typeface="Arial"/>
                <a:ea typeface="Times New Roman"/>
              </a:rPr>
              <a:t>format</a:t>
            </a:r>
            <a:endParaRPr lang="en-GB" sz="2000" dirty="0">
              <a:effectLst/>
              <a:latin typeface="Times New Roman"/>
              <a:ea typeface="Times New Roman"/>
            </a:endParaRPr>
          </a:p>
        </p:txBody>
      </p:sp>
      <p:cxnSp>
        <p:nvCxnSpPr>
          <p:cNvPr id="40" name="Curved Connector 39"/>
          <p:cNvCxnSpPr>
            <a:stCxn id="37" idx="0"/>
            <a:endCxn id="44" idx="5"/>
          </p:cNvCxnSpPr>
          <p:nvPr/>
        </p:nvCxnSpPr>
        <p:spPr>
          <a:xfrm rot="16200000" flipV="1">
            <a:off x="5991700" y="4121715"/>
            <a:ext cx="462509" cy="131373"/>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6" idx="0"/>
            <a:endCxn id="37" idx="5"/>
          </p:cNvCxnSpPr>
          <p:nvPr/>
        </p:nvCxnSpPr>
        <p:spPr>
          <a:xfrm rot="16200000" flipV="1">
            <a:off x="7119753" y="5119080"/>
            <a:ext cx="266542" cy="488556"/>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50" idx="0"/>
            <a:endCxn id="44" idx="4"/>
          </p:cNvCxnSpPr>
          <p:nvPr/>
        </p:nvCxnSpPr>
        <p:spPr>
          <a:xfrm rot="5400000" flipH="1" flipV="1">
            <a:off x="4012283" y="3563229"/>
            <a:ext cx="1068007" cy="2132284"/>
          </a:xfrm>
          <a:prstGeom prst="curvedConnector3">
            <a:avLst>
              <a:gd name="adj1" fmla="val 50000"/>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8" idx="2"/>
            <a:endCxn id="39" idx="4"/>
          </p:cNvCxnSpPr>
          <p:nvPr/>
        </p:nvCxnSpPr>
        <p:spPr>
          <a:xfrm rot="10800000">
            <a:off x="1108339" y="1612590"/>
            <a:ext cx="840146" cy="583115"/>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4" name="Text Box 13"/>
          <p:cNvSpPr txBox="1"/>
          <p:nvPr/>
        </p:nvSpPr>
        <p:spPr>
          <a:xfrm>
            <a:off x="4841908" y="3144716"/>
            <a:ext cx="1541039"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err="1">
                <a:effectLst/>
                <a:latin typeface="Arial"/>
                <a:ea typeface="Times New Roman"/>
              </a:rPr>
              <a:t>rdau</a:t>
            </a:r>
            <a:r>
              <a:rPr lang="en-GB" sz="2000" dirty="0">
                <a:effectLst/>
                <a:latin typeface="Arial"/>
                <a:ea typeface="Times New Roman"/>
              </a:rPr>
              <a:t>:</a:t>
            </a:r>
            <a:endParaRPr lang="en-GB" sz="2000" dirty="0">
              <a:effectLst/>
              <a:latin typeface="Times New Roman"/>
              <a:ea typeface="Times New Roman"/>
            </a:endParaRPr>
          </a:p>
          <a:p>
            <a:pPr algn="ctr">
              <a:spcAft>
                <a:spcPts val="0"/>
              </a:spcAft>
            </a:pPr>
            <a:r>
              <a:rPr lang="en-GB" sz="2000" dirty="0">
                <a:effectLst/>
                <a:latin typeface="Arial"/>
                <a:ea typeface="Times New Roman"/>
              </a:rPr>
              <a:t>P60050</a:t>
            </a:r>
            <a:endParaRPr lang="en-GB" sz="2000" dirty="0">
              <a:effectLst/>
              <a:latin typeface="Times New Roman"/>
              <a:ea typeface="Times New Roman"/>
            </a:endParaRPr>
          </a:p>
        </p:txBody>
      </p:sp>
      <p:cxnSp>
        <p:nvCxnSpPr>
          <p:cNvPr id="45" name="Curved Connector 44"/>
          <p:cNvCxnSpPr>
            <a:stCxn id="44" idx="2"/>
            <a:endCxn id="39" idx="4"/>
          </p:cNvCxnSpPr>
          <p:nvPr/>
        </p:nvCxnSpPr>
        <p:spPr>
          <a:xfrm rot="10800000">
            <a:off x="1108340" y="1612590"/>
            <a:ext cx="3733569" cy="2007453"/>
          </a:xfrm>
          <a:prstGeom prst="curvedConnector2">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36" idx="2"/>
            <a:endCxn id="38" idx="4"/>
          </p:cNvCxnSpPr>
          <p:nvPr/>
        </p:nvCxnSpPr>
        <p:spPr>
          <a:xfrm rot="10800000">
            <a:off x="2579243" y="2671030"/>
            <a:ext cx="4092108" cy="3376281"/>
          </a:xfrm>
          <a:prstGeom prst="curvedConnector2">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37" idx="2"/>
            <a:endCxn id="38" idx="4"/>
          </p:cNvCxnSpPr>
          <p:nvPr/>
        </p:nvCxnSpPr>
        <p:spPr>
          <a:xfrm rot="10800000">
            <a:off x="2579244" y="2671030"/>
            <a:ext cx="2691013" cy="2222953"/>
          </a:xfrm>
          <a:prstGeom prst="curvedConnector2">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50" idx="0"/>
            <a:endCxn id="38" idx="4"/>
          </p:cNvCxnSpPr>
          <p:nvPr/>
        </p:nvCxnSpPr>
        <p:spPr>
          <a:xfrm rot="16200000" flipV="1">
            <a:off x="1783522" y="3466751"/>
            <a:ext cx="2492345" cy="900901"/>
          </a:xfrm>
          <a:prstGeom prst="curvedConnector3">
            <a:avLst>
              <a:gd name="adj1" fmla="val 50000"/>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35" idx="0"/>
            <a:endCxn id="38" idx="4"/>
          </p:cNvCxnSpPr>
          <p:nvPr/>
        </p:nvCxnSpPr>
        <p:spPr>
          <a:xfrm rot="5400000" flipH="1" flipV="1">
            <a:off x="1543598" y="2866252"/>
            <a:ext cx="1230867" cy="840423"/>
          </a:xfrm>
          <a:prstGeom prst="curvedConnector3">
            <a:avLst>
              <a:gd name="adj1" fmla="val 50000"/>
            </a:avLst>
          </a:prstGeom>
          <a:ln w="15875">
            <a:solidFill>
              <a:schemeClr val="tx1"/>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50" name="Text Box 13"/>
          <p:cNvSpPr txBox="1"/>
          <p:nvPr/>
        </p:nvSpPr>
        <p:spPr>
          <a:xfrm>
            <a:off x="2756058" y="5163374"/>
            <a:ext cx="1448171" cy="950651"/>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a:effectLst/>
                <a:latin typeface="Arial"/>
                <a:ea typeface="Times New Roman"/>
              </a:rPr>
              <a:t>isbd:</a:t>
            </a:r>
            <a:endParaRPr lang="en-GB" sz="2000">
              <a:effectLst/>
              <a:latin typeface="Times New Roman"/>
              <a:ea typeface="Times New Roman"/>
            </a:endParaRPr>
          </a:p>
          <a:p>
            <a:pPr algn="ctr">
              <a:spcAft>
                <a:spcPts val="0"/>
              </a:spcAft>
            </a:pPr>
            <a:r>
              <a:rPr lang="en-GB" sz="2000">
                <a:effectLst/>
                <a:latin typeface="Arial"/>
                <a:ea typeface="Times New Roman"/>
              </a:rPr>
              <a:t>P1003</a:t>
            </a:r>
            <a:endParaRPr lang="en-GB" sz="2000">
              <a:effectLst/>
              <a:latin typeface="Times New Roman"/>
              <a:ea typeface="Times New Roman"/>
            </a:endParaRPr>
          </a:p>
        </p:txBody>
      </p:sp>
      <p:sp>
        <p:nvSpPr>
          <p:cNvPr id="51" name="Text Box 13"/>
          <p:cNvSpPr txBox="1"/>
          <p:nvPr/>
        </p:nvSpPr>
        <p:spPr>
          <a:xfrm>
            <a:off x="4467656" y="1992637"/>
            <a:ext cx="1907272" cy="949734"/>
          </a:xfrm>
          <a:prstGeom prst="ellipse">
            <a:avLst/>
          </a:prstGeom>
          <a:solidFill>
            <a:schemeClr val="bg1">
              <a:lumMod val="95000"/>
            </a:schemeClr>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GB" sz="2000" dirty="0">
                <a:effectLst/>
                <a:latin typeface="Arial"/>
                <a:ea typeface="Times New Roman"/>
              </a:rPr>
              <a:t>schema:</a:t>
            </a:r>
            <a:endParaRPr lang="en-GB" sz="2000" dirty="0">
              <a:effectLst/>
              <a:latin typeface="Times New Roman"/>
              <a:ea typeface="Times New Roman"/>
            </a:endParaRPr>
          </a:p>
          <a:p>
            <a:pPr algn="ctr">
              <a:spcAft>
                <a:spcPts val="0"/>
              </a:spcAft>
            </a:pPr>
            <a:r>
              <a:rPr lang="en-GB" sz="2000" dirty="0">
                <a:effectLst/>
                <a:latin typeface="Arial"/>
                <a:ea typeface="Times New Roman"/>
              </a:rPr>
              <a:t>encoding</a:t>
            </a:r>
            <a:endParaRPr lang="en-GB" sz="2000" dirty="0">
              <a:effectLst/>
              <a:latin typeface="Times New Roman"/>
              <a:ea typeface="Times New Roman"/>
            </a:endParaRPr>
          </a:p>
        </p:txBody>
      </p:sp>
      <p:cxnSp>
        <p:nvCxnSpPr>
          <p:cNvPr id="52" name="Curved Connector 51"/>
          <p:cNvCxnSpPr>
            <a:stCxn id="51" idx="2"/>
            <a:endCxn id="38" idx="6"/>
          </p:cNvCxnSpPr>
          <p:nvPr/>
        </p:nvCxnSpPr>
        <p:spPr>
          <a:xfrm rot="10800000">
            <a:off x="3210000" y="2195704"/>
            <a:ext cx="1257656" cy="271800"/>
          </a:xfrm>
          <a:prstGeom prst="curvedConnector3">
            <a:avLst>
              <a:gd name="adj1" fmla="val 50000"/>
            </a:avLst>
          </a:prstGeom>
          <a:ln w="158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94611" y="346352"/>
            <a:ext cx="3172583" cy="830997"/>
          </a:xfrm>
          <a:prstGeom prst="rect">
            <a:avLst/>
          </a:prstGeom>
          <a:noFill/>
          <a:ln w="19050">
            <a:solidFill>
              <a:srgbClr val="0070C0"/>
            </a:solidFill>
          </a:ln>
        </p:spPr>
        <p:txBody>
          <a:bodyPr wrap="square" rtlCol="0">
            <a:spAutoFit/>
          </a:bodyPr>
          <a:lstStyle/>
          <a:p>
            <a:pPr algn="ctr"/>
            <a:r>
              <a:rPr lang="en-GB" sz="2400" dirty="0"/>
              <a:t>Does BIBFRAME fit here?</a:t>
            </a:r>
            <a:endParaRPr lang="en-GB" sz="2400" b="1" dirty="0"/>
          </a:p>
        </p:txBody>
      </p:sp>
      <p:cxnSp>
        <p:nvCxnSpPr>
          <p:cNvPr id="26" name="Straight Arrow Connector 25"/>
          <p:cNvCxnSpPr>
            <a:stCxn id="25" idx="2"/>
          </p:cNvCxnSpPr>
          <p:nvPr/>
        </p:nvCxnSpPr>
        <p:spPr>
          <a:xfrm flipH="1">
            <a:off x="4204229" y="1177349"/>
            <a:ext cx="476674" cy="734578"/>
          </a:xfrm>
          <a:prstGeom prst="straightConnector1">
            <a:avLst/>
          </a:prstGeom>
          <a:ln w="25400">
            <a:solidFill>
              <a:srgbClr val="0070C0"/>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548541" y="1718850"/>
            <a:ext cx="3531437" cy="3511236"/>
          </a:xfrm>
          <a:prstGeom prst="ellipse">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TextBox 296"/>
          <p:cNvSpPr txBox="1"/>
          <p:nvPr/>
        </p:nvSpPr>
        <p:spPr>
          <a:xfrm>
            <a:off x="6588175" y="220735"/>
            <a:ext cx="2246010" cy="2677656"/>
          </a:xfrm>
          <a:prstGeom prst="rect">
            <a:avLst/>
          </a:prstGeom>
          <a:noFill/>
          <a:ln w="19050">
            <a:solidFill>
              <a:schemeClr val="tx1"/>
            </a:solidFill>
          </a:ln>
        </p:spPr>
        <p:txBody>
          <a:bodyPr wrap="square" rtlCol="0">
            <a:spAutoFit/>
          </a:bodyPr>
          <a:lstStyle/>
          <a:p>
            <a:pPr algn="ctr"/>
            <a:r>
              <a:rPr lang="en-GB" sz="2800" dirty="0"/>
              <a:t>Semantic map of manifestation carrier/media type</a:t>
            </a:r>
          </a:p>
          <a:p>
            <a:pPr algn="ctr"/>
            <a:r>
              <a:rPr lang="en-GB" sz="2800" dirty="0"/>
              <a:t>element</a:t>
            </a:r>
          </a:p>
        </p:txBody>
      </p:sp>
    </p:spTree>
    <p:extLst>
      <p:ext uri="{BB962C8B-B14F-4D97-AF65-F5344CB8AC3E}">
        <p14:creationId xmlns:p14="http://schemas.microsoft.com/office/powerpoint/2010/main" val="30143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3: Synthesis and general discussion</a:t>
            </a:r>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854584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889" y="260648"/>
            <a:ext cx="4905638" cy="769441"/>
          </a:xfrm>
          <a:prstGeom prst="rect">
            <a:avLst/>
          </a:prstGeom>
          <a:noFill/>
        </p:spPr>
        <p:txBody>
          <a:bodyPr wrap="none" rtlCol="0">
            <a:spAutoFit/>
          </a:bodyPr>
          <a:lstStyle/>
          <a:p>
            <a:r>
              <a:rPr lang="en-GB" sz="4400" dirty="0">
                <a:solidFill>
                  <a:schemeClr val="tx2"/>
                </a:solidFill>
              </a:rPr>
              <a:t>The (metadata) Grail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93404" y="2914976"/>
            <a:ext cx="771525" cy="4724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41367" y="3271600"/>
            <a:ext cx="1690096" cy="23393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870" y="3323599"/>
            <a:ext cx="1690096" cy="2339340"/>
          </a:xfrm>
          <a:prstGeom prst="rect">
            <a:avLst/>
          </a:prstGeom>
        </p:spPr>
      </p:pic>
      <p:sp>
        <p:nvSpPr>
          <p:cNvPr id="6" name="TextBox 5"/>
          <p:cNvSpPr txBox="1"/>
          <p:nvPr/>
        </p:nvSpPr>
        <p:spPr>
          <a:xfrm>
            <a:off x="3447190" y="1507036"/>
            <a:ext cx="2263953" cy="1938992"/>
          </a:xfrm>
          <a:prstGeom prst="rect">
            <a:avLst/>
          </a:prstGeom>
          <a:noFill/>
          <a:ln w="25400">
            <a:solidFill>
              <a:srgbClr val="FFC000"/>
            </a:solidFill>
          </a:ln>
          <a:effectLst>
            <a:glow rad="342900">
              <a:srgbClr val="FFFF00"/>
            </a:glow>
          </a:effectLst>
        </p:spPr>
        <p:txBody>
          <a:bodyPr wrap="none" rtlCol="0">
            <a:spAutoFit/>
          </a:bodyPr>
          <a:lstStyle/>
          <a:p>
            <a:pPr algn="ctr"/>
            <a:r>
              <a:rPr lang="en-GB" sz="4000" dirty="0"/>
              <a:t>Master</a:t>
            </a:r>
          </a:p>
          <a:p>
            <a:pPr algn="ctr"/>
            <a:r>
              <a:rPr lang="en-GB" sz="4000" dirty="0"/>
              <a:t>Catalogue</a:t>
            </a:r>
          </a:p>
          <a:p>
            <a:pPr algn="ctr"/>
            <a:r>
              <a:rPr lang="en-GB" sz="4000" dirty="0"/>
              <a:t>Record</a:t>
            </a:r>
          </a:p>
        </p:txBody>
      </p:sp>
      <p:grpSp>
        <p:nvGrpSpPr>
          <p:cNvPr id="7" name="Group 6"/>
          <p:cNvGrpSpPr/>
          <p:nvPr/>
        </p:nvGrpSpPr>
        <p:grpSpPr>
          <a:xfrm>
            <a:off x="2778966" y="3720563"/>
            <a:ext cx="3600400" cy="1170850"/>
            <a:chOff x="2778966" y="3720563"/>
            <a:chExt cx="3600400" cy="1170850"/>
          </a:xfrm>
        </p:grpSpPr>
        <p:sp>
          <p:nvSpPr>
            <p:cNvPr id="8" name="Up-Down Arrow 7"/>
            <p:cNvSpPr/>
            <p:nvPr/>
          </p:nvSpPr>
          <p:spPr>
            <a:xfrm>
              <a:off x="2778966" y="3720563"/>
              <a:ext cx="3600400" cy="1170850"/>
            </a:xfrm>
            <a:prstGeom prst="upDownArrow">
              <a:avLst>
                <a:gd name="adj1" fmla="val 61721"/>
                <a:gd name="adj2" fmla="val 280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492849" y="4075156"/>
              <a:ext cx="2172634" cy="461665"/>
            </a:xfrm>
            <a:prstGeom prst="rect">
              <a:avLst/>
            </a:prstGeom>
            <a:noFill/>
          </p:spPr>
          <p:txBody>
            <a:bodyPr wrap="none" rtlCol="0">
              <a:spAutoFit/>
            </a:bodyPr>
            <a:lstStyle/>
            <a:p>
              <a:r>
                <a:rPr lang="en-GB" sz="2400" dirty="0"/>
                <a:t>Representation</a:t>
              </a:r>
            </a:p>
          </p:txBody>
        </p:sp>
      </p:grpSp>
      <p:sp>
        <p:nvSpPr>
          <p:cNvPr id="10" name="TextBox 9"/>
          <p:cNvSpPr txBox="1"/>
          <p:nvPr/>
        </p:nvSpPr>
        <p:spPr>
          <a:xfrm>
            <a:off x="7071421" y="260648"/>
            <a:ext cx="1560042" cy="1384995"/>
          </a:xfrm>
          <a:prstGeom prst="rect">
            <a:avLst/>
          </a:prstGeom>
          <a:noFill/>
        </p:spPr>
        <p:txBody>
          <a:bodyPr wrap="none" rtlCol="0">
            <a:spAutoFit/>
          </a:bodyPr>
          <a:lstStyle/>
          <a:p>
            <a:pPr algn="ctr"/>
            <a:r>
              <a:rPr lang="en-GB" sz="2800" dirty="0"/>
              <a:t>Item</a:t>
            </a:r>
          </a:p>
          <a:p>
            <a:pPr algn="ctr"/>
            <a:r>
              <a:rPr lang="en-GB" sz="2800" dirty="0"/>
              <a:t>describes</a:t>
            </a:r>
          </a:p>
          <a:p>
            <a:pPr algn="ctr"/>
            <a:r>
              <a:rPr lang="en-GB" sz="2800" dirty="0"/>
              <a:t>itself</a:t>
            </a:r>
          </a:p>
        </p:txBody>
      </p:sp>
      <p:sp>
        <p:nvSpPr>
          <p:cNvPr id="11" name="TextBox 10"/>
          <p:cNvSpPr txBox="1"/>
          <p:nvPr/>
        </p:nvSpPr>
        <p:spPr>
          <a:xfrm>
            <a:off x="2324959" y="5684733"/>
            <a:ext cx="4508414" cy="830997"/>
          </a:xfrm>
          <a:prstGeom prst="rect">
            <a:avLst/>
          </a:prstGeom>
          <a:noFill/>
        </p:spPr>
        <p:txBody>
          <a:bodyPr wrap="none" rtlCol="0">
            <a:spAutoFit/>
          </a:bodyPr>
          <a:lstStyle/>
          <a:p>
            <a:pPr algn="ctr"/>
            <a:r>
              <a:rPr lang="en-GB" sz="2400" dirty="0"/>
              <a:t>Title page, cover, introduction, etc.</a:t>
            </a:r>
          </a:p>
          <a:p>
            <a:pPr algn="ctr"/>
            <a:r>
              <a:rPr lang="en-GB" sz="2400" dirty="0"/>
              <a:t>(by author, publisher, etc.)</a:t>
            </a:r>
          </a:p>
        </p:txBody>
      </p:sp>
      <p:sp>
        <p:nvSpPr>
          <p:cNvPr id="12" name="TextBox 11"/>
          <p:cNvSpPr txBox="1"/>
          <p:nvPr/>
        </p:nvSpPr>
        <p:spPr>
          <a:xfrm>
            <a:off x="526870" y="1876366"/>
            <a:ext cx="2063236" cy="1200329"/>
          </a:xfrm>
          <a:prstGeom prst="rect">
            <a:avLst/>
          </a:prstGeom>
          <a:noFill/>
        </p:spPr>
        <p:txBody>
          <a:bodyPr wrap="square" rtlCol="0">
            <a:spAutoFit/>
          </a:bodyPr>
          <a:lstStyle/>
          <a:p>
            <a:r>
              <a:rPr lang="en-GB" sz="2400" dirty="0"/>
              <a:t>Interpreted by professional intermediaries</a:t>
            </a:r>
          </a:p>
        </p:txBody>
      </p:sp>
      <p:sp>
        <p:nvSpPr>
          <p:cNvPr id="13" name="TextBox 12"/>
          <p:cNvSpPr txBox="1"/>
          <p:nvPr/>
        </p:nvSpPr>
        <p:spPr>
          <a:xfrm>
            <a:off x="6568227" y="1876365"/>
            <a:ext cx="2063236" cy="1200329"/>
          </a:xfrm>
          <a:prstGeom prst="rect">
            <a:avLst/>
          </a:prstGeom>
          <a:noFill/>
        </p:spPr>
        <p:txBody>
          <a:bodyPr wrap="square" rtlCol="0">
            <a:spAutoFit/>
          </a:bodyPr>
          <a:lstStyle/>
          <a:p>
            <a:pPr algn="r"/>
            <a:r>
              <a:rPr lang="en-GB" sz="2400" dirty="0"/>
              <a:t>Using arcane rules and processes</a:t>
            </a:r>
          </a:p>
        </p:txBody>
      </p:sp>
    </p:spTree>
    <p:extLst>
      <p:ext uri="{BB962C8B-B14F-4D97-AF65-F5344CB8AC3E}">
        <p14:creationId xmlns:p14="http://schemas.microsoft.com/office/powerpoint/2010/main" val="38138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89" y="260648"/>
            <a:ext cx="7240124" cy="769441"/>
          </a:xfrm>
          <a:prstGeom prst="rect">
            <a:avLst/>
          </a:prstGeom>
          <a:noFill/>
        </p:spPr>
        <p:txBody>
          <a:bodyPr wrap="none" rtlCol="0">
            <a:spAutoFit/>
          </a:bodyPr>
          <a:lstStyle/>
          <a:p>
            <a:r>
              <a:rPr lang="en-GB" sz="4400" dirty="0">
                <a:solidFill>
                  <a:schemeClr val="tx2"/>
                </a:solidFill>
              </a:rPr>
              <a:t>Universal Bibliographic Control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14710" y="3929987"/>
            <a:ext cx="1600200" cy="2228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477984" y="1412776"/>
            <a:ext cx="1809750" cy="2228850"/>
          </a:xfrm>
          <a:prstGeom prst="rect">
            <a:avLst/>
          </a:prstGeom>
        </p:spPr>
      </p:pic>
      <p:grpSp>
        <p:nvGrpSpPr>
          <p:cNvPr id="13" name="Group 12"/>
          <p:cNvGrpSpPr/>
          <p:nvPr/>
        </p:nvGrpSpPr>
        <p:grpSpPr>
          <a:xfrm>
            <a:off x="2666781" y="4005064"/>
            <a:ext cx="1705532" cy="2078697"/>
            <a:chOff x="2990185" y="1600632"/>
            <a:chExt cx="1705532" cy="2078697"/>
          </a:xfrm>
        </p:grpSpPr>
        <p:sp>
          <p:nvSpPr>
            <p:cNvPr id="3" name="Rounded Rectangle 2"/>
            <p:cNvSpPr/>
            <p:nvPr/>
          </p:nvSpPr>
          <p:spPr>
            <a:xfrm>
              <a:off x="3014859" y="1600632"/>
              <a:ext cx="1656184" cy="2078697"/>
            </a:xfrm>
            <a:prstGeom prst="roundRect">
              <a:avLst>
                <a:gd name="adj" fmla="val 28204"/>
              </a:avLst>
            </a:prstGeom>
            <a:solidFill>
              <a:schemeClr val="bg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990185" y="1855150"/>
              <a:ext cx="1705532" cy="1569660"/>
            </a:xfrm>
            <a:prstGeom prst="rect">
              <a:avLst/>
            </a:prstGeom>
            <a:noFill/>
          </p:spPr>
          <p:txBody>
            <a:bodyPr wrap="none" rtlCol="0">
              <a:spAutoFit/>
            </a:bodyPr>
            <a:lstStyle/>
            <a:p>
              <a:pPr algn="ctr"/>
              <a:r>
                <a:rPr lang="en-GB" sz="3200" dirty="0">
                  <a:solidFill>
                    <a:schemeClr val="accent1">
                      <a:lumMod val="40000"/>
                      <a:lumOff val="60000"/>
                    </a:schemeClr>
                  </a:solidFill>
                </a:rPr>
                <a:t>One</a:t>
              </a:r>
            </a:p>
            <a:p>
              <a:pPr algn="ctr"/>
              <a:r>
                <a:rPr lang="en-GB" sz="3200" dirty="0">
                  <a:solidFill>
                    <a:schemeClr val="accent1">
                      <a:lumMod val="40000"/>
                      <a:lumOff val="60000"/>
                    </a:schemeClr>
                  </a:solidFill>
                </a:rPr>
                <a:t>record</a:t>
              </a:r>
            </a:p>
            <a:p>
              <a:pPr algn="ctr"/>
              <a:r>
                <a:rPr lang="en-GB" sz="3200" dirty="0">
                  <a:solidFill>
                    <a:schemeClr val="accent1">
                      <a:lumMod val="40000"/>
                      <a:lumOff val="60000"/>
                    </a:schemeClr>
                  </a:solidFill>
                </a:rPr>
                <a:t>structure</a:t>
              </a:r>
            </a:p>
          </p:txBody>
        </p:sp>
      </p:grpSp>
      <p:grpSp>
        <p:nvGrpSpPr>
          <p:cNvPr id="14" name="Group 13"/>
          <p:cNvGrpSpPr/>
          <p:nvPr/>
        </p:nvGrpSpPr>
        <p:grpSpPr>
          <a:xfrm>
            <a:off x="4724184" y="4005064"/>
            <a:ext cx="1656184" cy="2078697"/>
            <a:chOff x="5079181" y="1736092"/>
            <a:chExt cx="1656184" cy="2078697"/>
          </a:xfrm>
        </p:grpSpPr>
        <p:sp>
          <p:nvSpPr>
            <p:cNvPr id="11" name="Rounded Rectangle 10"/>
            <p:cNvSpPr/>
            <p:nvPr/>
          </p:nvSpPr>
          <p:spPr>
            <a:xfrm>
              <a:off x="5079181" y="1736092"/>
              <a:ext cx="1656184" cy="2078697"/>
            </a:xfrm>
            <a:prstGeom prst="roundRect">
              <a:avLst>
                <a:gd name="adj" fmla="val 28204"/>
              </a:avLst>
            </a:prstGeom>
            <a:solidFill>
              <a:schemeClr val="bg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171816" y="1990610"/>
              <a:ext cx="1470915" cy="1569660"/>
            </a:xfrm>
            <a:prstGeom prst="rect">
              <a:avLst/>
            </a:prstGeom>
            <a:noFill/>
          </p:spPr>
          <p:txBody>
            <a:bodyPr wrap="none" rtlCol="0">
              <a:spAutoFit/>
            </a:bodyPr>
            <a:lstStyle/>
            <a:p>
              <a:pPr algn="ctr"/>
              <a:r>
                <a:rPr lang="en-GB" sz="3200" dirty="0">
                  <a:solidFill>
                    <a:schemeClr val="accent1">
                      <a:lumMod val="40000"/>
                      <a:lumOff val="60000"/>
                    </a:schemeClr>
                  </a:solidFill>
                </a:rPr>
                <a:t>One</a:t>
              </a:r>
            </a:p>
            <a:p>
              <a:pPr algn="ctr"/>
              <a:r>
                <a:rPr lang="en-GB" sz="3200" dirty="0">
                  <a:solidFill>
                    <a:schemeClr val="accent1">
                      <a:lumMod val="40000"/>
                      <a:lumOff val="60000"/>
                    </a:schemeClr>
                  </a:solidFill>
                </a:rPr>
                <a:t>content</a:t>
              </a:r>
            </a:p>
            <a:p>
              <a:pPr algn="ctr"/>
              <a:r>
                <a:rPr lang="en-GB" sz="3200" dirty="0">
                  <a:solidFill>
                    <a:schemeClr val="accent1">
                      <a:lumMod val="40000"/>
                      <a:lumOff val="60000"/>
                    </a:schemeClr>
                  </a:solidFill>
                </a:rPr>
                <a:t>rules</a:t>
              </a:r>
            </a:p>
          </p:txBody>
        </p:sp>
      </p:grpSp>
      <p:grpSp>
        <p:nvGrpSpPr>
          <p:cNvPr id="15" name="Group 14"/>
          <p:cNvGrpSpPr/>
          <p:nvPr/>
        </p:nvGrpSpPr>
        <p:grpSpPr>
          <a:xfrm>
            <a:off x="6732240" y="4005064"/>
            <a:ext cx="1712136" cy="2078697"/>
            <a:chOff x="6878168" y="1607696"/>
            <a:chExt cx="1712136" cy="2078697"/>
          </a:xfrm>
        </p:grpSpPr>
        <p:sp>
          <p:nvSpPr>
            <p:cNvPr id="12" name="Rounded Rectangle 11"/>
            <p:cNvSpPr/>
            <p:nvPr/>
          </p:nvSpPr>
          <p:spPr>
            <a:xfrm>
              <a:off x="6906144" y="1607696"/>
              <a:ext cx="1656184" cy="2078697"/>
            </a:xfrm>
            <a:prstGeom prst="roundRect">
              <a:avLst>
                <a:gd name="adj" fmla="val 28204"/>
              </a:avLst>
            </a:prstGeom>
            <a:solidFill>
              <a:schemeClr val="bg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878168" y="1862214"/>
              <a:ext cx="1712136" cy="1569660"/>
            </a:xfrm>
            <a:prstGeom prst="rect">
              <a:avLst/>
            </a:prstGeom>
            <a:noFill/>
          </p:spPr>
          <p:txBody>
            <a:bodyPr wrap="none" rtlCol="0">
              <a:spAutoFit/>
            </a:bodyPr>
            <a:lstStyle/>
            <a:p>
              <a:pPr algn="ctr"/>
              <a:r>
                <a:rPr lang="en-GB" sz="3200" dirty="0">
                  <a:solidFill>
                    <a:schemeClr val="accent1">
                      <a:lumMod val="40000"/>
                      <a:lumOff val="60000"/>
                    </a:schemeClr>
                  </a:solidFill>
                </a:rPr>
                <a:t>One</a:t>
              </a:r>
            </a:p>
            <a:p>
              <a:pPr algn="ctr"/>
              <a:r>
                <a:rPr lang="en-GB" sz="3200" dirty="0">
                  <a:solidFill>
                    <a:schemeClr val="accent1">
                      <a:lumMod val="40000"/>
                      <a:lumOff val="60000"/>
                    </a:schemeClr>
                  </a:solidFill>
                </a:rPr>
                <a:t>encoding</a:t>
              </a:r>
            </a:p>
            <a:p>
              <a:pPr algn="ctr"/>
              <a:r>
                <a:rPr lang="en-GB" sz="3200" dirty="0">
                  <a:solidFill>
                    <a:schemeClr val="accent1">
                      <a:lumMod val="40000"/>
                      <a:lumOff val="60000"/>
                    </a:schemeClr>
                  </a:solidFill>
                </a:rPr>
                <a:t>format</a:t>
              </a:r>
            </a:p>
          </p:txBody>
        </p:sp>
      </p:grpSp>
      <p:sp>
        <p:nvSpPr>
          <p:cNvPr id="16" name="TextBox 15"/>
          <p:cNvSpPr txBox="1"/>
          <p:nvPr/>
        </p:nvSpPr>
        <p:spPr>
          <a:xfrm>
            <a:off x="714710" y="1412776"/>
            <a:ext cx="3355518" cy="1569660"/>
          </a:xfrm>
          <a:prstGeom prst="rect">
            <a:avLst/>
          </a:prstGeom>
          <a:noFill/>
        </p:spPr>
        <p:txBody>
          <a:bodyPr wrap="square" rtlCol="0">
            <a:spAutoFit/>
          </a:bodyPr>
          <a:lstStyle/>
          <a:p>
            <a:r>
              <a:rPr lang="en-GB" sz="3200" dirty="0"/>
              <a:t>Agreed at international level with global scope</a:t>
            </a:r>
          </a:p>
        </p:txBody>
      </p:sp>
      <p:sp>
        <p:nvSpPr>
          <p:cNvPr id="17" name="TextBox 16"/>
          <p:cNvSpPr txBox="1"/>
          <p:nvPr/>
        </p:nvSpPr>
        <p:spPr>
          <a:xfrm>
            <a:off x="6765469" y="1567858"/>
            <a:ext cx="1949956" cy="1569660"/>
          </a:xfrm>
          <a:prstGeom prst="rect">
            <a:avLst/>
          </a:prstGeom>
          <a:noFill/>
        </p:spPr>
        <p:txBody>
          <a:bodyPr wrap="none" rtlCol="0">
            <a:spAutoFit/>
          </a:bodyPr>
          <a:lstStyle/>
          <a:p>
            <a:pPr algn="r"/>
            <a:r>
              <a:rPr lang="en-GB" sz="3200" dirty="0"/>
              <a:t>Top-down,</a:t>
            </a:r>
          </a:p>
          <a:p>
            <a:pPr algn="r"/>
            <a:r>
              <a:rPr lang="en-GB" sz="3200" dirty="0"/>
              <a:t>one size</a:t>
            </a:r>
          </a:p>
          <a:p>
            <a:pPr algn="r"/>
            <a:r>
              <a:rPr lang="en-GB" sz="3200" dirty="0"/>
              <a:t>fits all</a:t>
            </a:r>
          </a:p>
        </p:txBody>
      </p:sp>
    </p:spTree>
    <p:extLst>
      <p:ext uri="{BB962C8B-B14F-4D97-AF65-F5344CB8AC3E}">
        <p14:creationId xmlns:p14="http://schemas.microsoft.com/office/powerpoint/2010/main" val="309605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0"/>
            <a:ext cx="6291484" cy="4608512"/>
          </a:xfrm>
          <a:prstGeom prst="rect">
            <a:avLst/>
          </a:prstGeom>
        </p:spPr>
      </p:pic>
      <p:sp>
        <p:nvSpPr>
          <p:cNvPr id="5" name="TextBox 4"/>
          <p:cNvSpPr txBox="1"/>
          <p:nvPr/>
        </p:nvSpPr>
        <p:spPr>
          <a:xfrm>
            <a:off x="6731415" y="923644"/>
            <a:ext cx="2107709" cy="1569660"/>
          </a:xfrm>
          <a:prstGeom prst="rect">
            <a:avLst/>
          </a:prstGeom>
          <a:noFill/>
        </p:spPr>
        <p:txBody>
          <a:bodyPr wrap="square" rtlCol="0">
            <a:spAutoFit/>
          </a:bodyPr>
          <a:lstStyle/>
          <a:p>
            <a:pPr algn="ctr"/>
            <a:r>
              <a:rPr lang="en-GB" sz="3200" dirty="0"/>
              <a:t>All content on one carrier</a:t>
            </a:r>
          </a:p>
        </p:txBody>
      </p:sp>
      <p:sp>
        <p:nvSpPr>
          <p:cNvPr id="6" name="TextBox 5"/>
          <p:cNvSpPr txBox="1"/>
          <p:nvPr/>
        </p:nvSpPr>
        <p:spPr>
          <a:xfrm>
            <a:off x="6636140" y="46774"/>
            <a:ext cx="2298258" cy="584775"/>
          </a:xfrm>
          <a:prstGeom prst="rect">
            <a:avLst/>
          </a:prstGeom>
          <a:noFill/>
        </p:spPr>
        <p:txBody>
          <a:bodyPr wrap="none" rtlCol="0">
            <a:spAutoFit/>
          </a:bodyPr>
          <a:lstStyle/>
          <a:p>
            <a:r>
              <a:rPr lang="en-GB" sz="3200" dirty="0"/>
              <a:t>Digital world</a:t>
            </a:r>
          </a:p>
        </p:txBody>
      </p:sp>
      <p:sp>
        <p:nvSpPr>
          <p:cNvPr id="7" name="TextBox 6"/>
          <p:cNvSpPr txBox="1"/>
          <p:nvPr/>
        </p:nvSpPr>
        <p:spPr>
          <a:xfrm>
            <a:off x="6619049" y="2785399"/>
            <a:ext cx="2332441" cy="1569660"/>
          </a:xfrm>
          <a:prstGeom prst="rect">
            <a:avLst/>
          </a:prstGeom>
          <a:noFill/>
        </p:spPr>
        <p:txBody>
          <a:bodyPr wrap="square" rtlCol="0">
            <a:spAutoFit/>
          </a:bodyPr>
          <a:lstStyle/>
          <a:p>
            <a:pPr algn="ctr"/>
            <a:r>
              <a:rPr lang="en-GB" sz="3200" dirty="0"/>
              <a:t>Global is the connected local</a:t>
            </a:r>
          </a:p>
        </p:txBody>
      </p:sp>
      <p:sp>
        <p:nvSpPr>
          <p:cNvPr id="8" name="TextBox 7"/>
          <p:cNvSpPr txBox="1"/>
          <p:nvPr/>
        </p:nvSpPr>
        <p:spPr>
          <a:xfrm>
            <a:off x="6619049" y="4647153"/>
            <a:ext cx="2332441" cy="1569660"/>
          </a:xfrm>
          <a:prstGeom prst="rect">
            <a:avLst/>
          </a:prstGeom>
          <a:noFill/>
        </p:spPr>
        <p:txBody>
          <a:bodyPr wrap="square" rtlCol="0">
            <a:spAutoFit/>
          </a:bodyPr>
          <a:lstStyle/>
          <a:p>
            <a:pPr algn="ctr"/>
            <a:r>
              <a:rPr lang="en-GB" sz="3200" dirty="0"/>
              <a:t>Web is the fundamental structure</a:t>
            </a:r>
          </a:p>
        </p:txBody>
      </p:sp>
      <p:sp>
        <p:nvSpPr>
          <p:cNvPr id="9" name="TextBox 8"/>
          <p:cNvSpPr txBox="1"/>
          <p:nvPr/>
        </p:nvSpPr>
        <p:spPr>
          <a:xfrm>
            <a:off x="790099" y="5145247"/>
            <a:ext cx="4981712" cy="584775"/>
          </a:xfrm>
          <a:prstGeom prst="rect">
            <a:avLst/>
          </a:prstGeom>
          <a:noFill/>
        </p:spPr>
        <p:txBody>
          <a:bodyPr wrap="square" rtlCol="0">
            <a:spAutoFit/>
          </a:bodyPr>
          <a:lstStyle/>
          <a:p>
            <a:pPr algn="ctr"/>
            <a:r>
              <a:rPr lang="en-GB" sz="3200" dirty="0"/>
              <a:t>Control structures crumble</a:t>
            </a:r>
          </a:p>
        </p:txBody>
      </p:sp>
    </p:spTree>
    <p:extLst>
      <p:ext uri="{BB962C8B-B14F-4D97-AF65-F5344CB8AC3E}">
        <p14:creationId xmlns:p14="http://schemas.microsoft.com/office/powerpoint/2010/main" val="426290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493776"/>
            <a:ext cx="4781502" cy="646331"/>
          </a:xfrm>
          <a:prstGeom prst="rect">
            <a:avLst/>
          </a:prstGeom>
          <a:noFill/>
        </p:spPr>
        <p:txBody>
          <a:bodyPr wrap="none" rtlCol="0">
            <a:spAutoFit/>
          </a:bodyPr>
          <a:lstStyle/>
          <a:p>
            <a:r>
              <a:rPr lang="en-GB" sz="3600" dirty="0"/>
              <a:t>Open World Assumption</a:t>
            </a:r>
            <a:endParaRPr lang="en-US" sz="3600" dirty="0"/>
          </a:p>
        </p:txBody>
      </p:sp>
      <p:sp>
        <p:nvSpPr>
          <p:cNvPr id="3" name="TextBox 2"/>
          <p:cNvSpPr txBox="1"/>
          <p:nvPr/>
        </p:nvSpPr>
        <p:spPr>
          <a:xfrm>
            <a:off x="1099128" y="1708727"/>
            <a:ext cx="6943311" cy="523220"/>
          </a:xfrm>
          <a:prstGeom prst="rect">
            <a:avLst/>
          </a:prstGeom>
          <a:noFill/>
          <a:ln>
            <a:solidFill>
              <a:schemeClr val="tx1"/>
            </a:solidFill>
          </a:ln>
        </p:spPr>
        <p:txBody>
          <a:bodyPr wrap="none" rtlCol="0">
            <a:spAutoFit/>
          </a:bodyPr>
          <a:lstStyle/>
          <a:p>
            <a:r>
              <a:rPr lang="en-GB" sz="2800" dirty="0"/>
              <a:t>The absence of data is not data about absence</a:t>
            </a:r>
          </a:p>
        </p:txBody>
      </p:sp>
      <p:sp>
        <p:nvSpPr>
          <p:cNvPr id="4" name="TextBox 3"/>
          <p:cNvSpPr txBox="1"/>
          <p:nvPr/>
        </p:nvSpPr>
        <p:spPr>
          <a:xfrm>
            <a:off x="2208021" y="2802516"/>
            <a:ext cx="4725524" cy="954107"/>
          </a:xfrm>
          <a:prstGeom prst="rect">
            <a:avLst/>
          </a:prstGeom>
          <a:noFill/>
          <a:ln>
            <a:solidFill>
              <a:schemeClr val="tx1"/>
            </a:solidFill>
          </a:ln>
        </p:spPr>
        <p:txBody>
          <a:bodyPr wrap="none" rtlCol="0">
            <a:spAutoFit/>
          </a:bodyPr>
          <a:lstStyle/>
          <a:p>
            <a:r>
              <a:rPr lang="en-GB" sz="2800" dirty="0"/>
              <a:t>Always something more to say!</a:t>
            </a:r>
          </a:p>
          <a:p>
            <a:r>
              <a:rPr lang="en-GB" sz="2800" dirty="0"/>
              <a:t>The “record” is never complete</a:t>
            </a:r>
          </a:p>
        </p:txBody>
      </p:sp>
    </p:spTree>
    <p:extLst>
      <p:ext uri="{BB962C8B-B14F-4D97-AF65-F5344CB8AC3E}">
        <p14:creationId xmlns:p14="http://schemas.microsoft.com/office/powerpoint/2010/main" val="4073050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493776"/>
            <a:ext cx="6352893" cy="646331"/>
          </a:xfrm>
          <a:prstGeom prst="rect">
            <a:avLst/>
          </a:prstGeom>
          <a:noFill/>
        </p:spPr>
        <p:txBody>
          <a:bodyPr wrap="none" rtlCol="0">
            <a:spAutoFit/>
          </a:bodyPr>
          <a:lstStyle/>
          <a:p>
            <a:r>
              <a:rPr lang="en-GB" sz="3600" dirty="0"/>
              <a:t>From record to statement cluster</a:t>
            </a:r>
            <a:endParaRPr lang="en-US" sz="3600" dirty="0"/>
          </a:p>
        </p:txBody>
      </p:sp>
      <p:sp>
        <p:nvSpPr>
          <p:cNvPr id="3" name="TextBox 2"/>
          <p:cNvSpPr txBox="1"/>
          <p:nvPr/>
        </p:nvSpPr>
        <p:spPr>
          <a:xfrm>
            <a:off x="734364" y="1746815"/>
            <a:ext cx="2544545" cy="3046988"/>
          </a:xfrm>
          <a:prstGeom prst="rect">
            <a:avLst/>
          </a:prstGeom>
          <a:solidFill>
            <a:srgbClr val="00B0F0"/>
          </a:solidFill>
          <a:ln w="28575">
            <a:solidFill>
              <a:schemeClr val="tx1"/>
            </a:solidFill>
          </a:ln>
        </p:spPr>
        <p:txBody>
          <a:bodyPr wrap="square" rtlCol="0">
            <a:spAutoFit/>
          </a:bodyPr>
          <a:lstStyle/>
          <a:p>
            <a:r>
              <a:rPr lang="en-GB" sz="3200" dirty="0"/>
              <a:t>Manifestation</a:t>
            </a:r>
          </a:p>
          <a:p>
            <a:r>
              <a:rPr lang="en-GB" sz="3200" dirty="0"/>
              <a:t>---------------</a:t>
            </a:r>
          </a:p>
          <a:p>
            <a:r>
              <a:rPr lang="en-GB" sz="3200" dirty="0"/>
              <a:t>--------------</a:t>
            </a:r>
          </a:p>
          <a:p>
            <a:r>
              <a:rPr lang="en-GB" sz="3200" dirty="0"/>
              <a:t>----</a:t>
            </a:r>
          </a:p>
          <a:p>
            <a:r>
              <a:rPr lang="en-GB" sz="3200" dirty="0"/>
              <a:t>-------------------</a:t>
            </a:r>
          </a:p>
          <a:p>
            <a:r>
              <a:rPr lang="en-GB" sz="3200" dirty="0"/>
              <a:t>…</a:t>
            </a:r>
          </a:p>
        </p:txBody>
      </p:sp>
      <p:grpSp>
        <p:nvGrpSpPr>
          <p:cNvPr id="4" name="Group 3"/>
          <p:cNvGrpSpPr/>
          <p:nvPr/>
        </p:nvGrpSpPr>
        <p:grpSpPr>
          <a:xfrm>
            <a:off x="5555448" y="3098935"/>
            <a:ext cx="555904" cy="523220"/>
            <a:chOff x="1758173" y="2326142"/>
            <a:chExt cx="555904" cy="523220"/>
          </a:xfrm>
        </p:grpSpPr>
        <p:sp>
          <p:nvSpPr>
            <p:cNvPr id="5" name="Oval 4"/>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89904" y="2326142"/>
              <a:ext cx="492443" cy="523220"/>
            </a:xfrm>
            <a:prstGeom prst="rect">
              <a:avLst/>
            </a:prstGeom>
            <a:noFill/>
          </p:spPr>
          <p:txBody>
            <a:bodyPr wrap="none" rtlCol="0">
              <a:spAutoFit/>
            </a:bodyPr>
            <a:lstStyle/>
            <a:p>
              <a:r>
                <a:rPr lang="en-GB" sz="2800" dirty="0"/>
                <a:t>M</a:t>
              </a:r>
              <a:endParaRPr lang="en-US" sz="2800" dirty="0"/>
            </a:p>
          </p:txBody>
        </p:sp>
      </p:grpSp>
      <p:cxnSp>
        <p:nvCxnSpPr>
          <p:cNvPr id="7" name="Curved Connector 6"/>
          <p:cNvCxnSpPr>
            <a:stCxn id="5" idx="6"/>
            <a:endCxn id="24" idx="3"/>
          </p:cNvCxnSpPr>
          <p:nvPr/>
        </p:nvCxnSpPr>
        <p:spPr>
          <a:xfrm flipV="1">
            <a:off x="6111352" y="3022311"/>
            <a:ext cx="588524" cy="338234"/>
          </a:xfrm>
          <a:prstGeom prst="curvedConnector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855098" y="2143754"/>
            <a:ext cx="555904" cy="523220"/>
            <a:chOff x="1763784" y="2326142"/>
            <a:chExt cx="555904" cy="523220"/>
          </a:xfrm>
        </p:grpSpPr>
        <p:sp>
          <p:nvSpPr>
            <p:cNvPr id="9" name="Oval 8"/>
            <p:cNvSpPr/>
            <p:nvPr/>
          </p:nvSpPr>
          <p:spPr>
            <a:xfrm>
              <a:off x="1763784"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89904" y="2326142"/>
              <a:ext cx="503664" cy="523220"/>
            </a:xfrm>
            <a:prstGeom prst="rect">
              <a:avLst/>
            </a:prstGeom>
            <a:noFill/>
          </p:spPr>
          <p:txBody>
            <a:bodyPr wrap="none" rtlCol="0">
              <a:spAutoFit/>
            </a:bodyPr>
            <a:lstStyle/>
            <a:p>
              <a:r>
                <a:rPr lang="en-GB" sz="2800" dirty="0"/>
                <a:t>W</a:t>
              </a:r>
              <a:endParaRPr lang="en-US" sz="2800" dirty="0"/>
            </a:p>
          </p:txBody>
        </p:sp>
      </p:grpSp>
      <p:grpSp>
        <p:nvGrpSpPr>
          <p:cNvPr id="11" name="Group 10"/>
          <p:cNvGrpSpPr/>
          <p:nvPr/>
        </p:nvGrpSpPr>
        <p:grpSpPr>
          <a:xfrm>
            <a:off x="4679607" y="4025272"/>
            <a:ext cx="555904" cy="523220"/>
            <a:chOff x="1737360" y="2326142"/>
            <a:chExt cx="555904" cy="523220"/>
          </a:xfrm>
        </p:grpSpPr>
        <p:sp>
          <p:nvSpPr>
            <p:cNvPr id="12" name="Oval 11"/>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35615" y="2326142"/>
              <a:ext cx="359394" cy="523220"/>
            </a:xfrm>
            <a:prstGeom prst="rect">
              <a:avLst/>
            </a:prstGeom>
            <a:noFill/>
          </p:spPr>
          <p:txBody>
            <a:bodyPr wrap="none" rtlCol="0">
              <a:spAutoFit/>
            </a:bodyPr>
            <a:lstStyle/>
            <a:p>
              <a:r>
                <a:rPr lang="en-GB" sz="2800" dirty="0"/>
                <a:t>E</a:t>
              </a:r>
              <a:endParaRPr lang="en-US" sz="2800" dirty="0"/>
            </a:p>
          </p:txBody>
        </p:sp>
      </p:grpSp>
      <p:cxnSp>
        <p:nvCxnSpPr>
          <p:cNvPr id="17" name="Curved Connector 16"/>
          <p:cNvCxnSpPr>
            <a:stCxn id="6" idx="0"/>
            <a:endCxn id="9" idx="4"/>
          </p:cNvCxnSpPr>
          <p:nvPr/>
        </p:nvCxnSpPr>
        <p:spPr>
          <a:xfrm rot="16200000" flipV="1">
            <a:off x="5267246" y="2532779"/>
            <a:ext cx="431961" cy="700351"/>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5" idx="2"/>
            <a:endCxn id="12" idx="0"/>
          </p:cNvCxnSpPr>
          <p:nvPr/>
        </p:nvCxnSpPr>
        <p:spPr>
          <a:xfrm rot="10800000" flipV="1">
            <a:off x="4957560" y="3360544"/>
            <a:ext cx="597889" cy="664727"/>
          </a:xfrm>
          <a:prstGeom prst="curvedConnector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618466" y="2575715"/>
            <a:ext cx="555904" cy="523220"/>
            <a:chOff x="1737360" y="2326142"/>
            <a:chExt cx="555904" cy="523220"/>
          </a:xfrm>
        </p:grpSpPr>
        <p:sp>
          <p:nvSpPr>
            <p:cNvPr id="24" name="Oval 23"/>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827600" y="2326142"/>
              <a:ext cx="375424" cy="523220"/>
            </a:xfrm>
            <a:prstGeom prst="rect">
              <a:avLst/>
            </a:prstGeom>
            <a:noFill/>
          </p:spPr>
          <p:txBody>
            <a:bodyPr wrap="none" rtlCol="0">
              <a:spAutoFit/>
            </a:bodyPr>
            <a:lstStyle/>
            <a:p>
              <a:r>
                <a:rPr lang="en-GB" sz="2800" dirty="0"/>
                <a:t>C</a:t>
              </a:r>
              <a:endParaRPr lang="en-US" sz="2800" dirty="0"/>
            </a:p>
          </p:txBody>
        </p:sp>
      </p:grpSp>
      <p:grpSp>
        <p:nvGrpSpPr>
          <p:cNvPr id="32" name="Group 31"/>
          <p:cNvGrpSpPr/>
          <p:nvPr/>
        </p:nvGrpSpPr>
        <p:grpSpPr>
          <a:xfrm>
            <a:off x="6097725" y="4462579"/>
            <a:ext cx="555904" cy="523220"/>
            <a:chOff x="1758173" y="2326142"/>
            <a:chExt cx="555904" cy="523220"/>
          </a:xfrm>
        </p:grpSpPr>
        <p:sp>
          <p:nvSpPr>
            <p:cNvPr id="33" name="Oval 32"/>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789904" y="2326142"/>
              <a:ext cx="492443" cy="523220"/>
            </a:xfrm>
            <a:prstGeom prst="rect">
              <a:avLst/>
            </a:prstGeom>
            <a:noFill/>
          </p:spPr>
          <p:txBody>
            <a:bodyPr wrap="none" rtlCol="0">
              <a:spAutoFit/>
            </a:bodyPr>
            <a:lstStyle/>
            <a:p>
              <a:r>
                <a:rPr lang="en-GB" sz="2800" dirty="0"/>
                <a:t>M</a:t>
              </a:r>
              <a:endParaRPr lang="en-US" sz="2800" dirty="0"/>
            </a:p>
          </p:txBody>
        </p:sp>
      </p:grpSp>
      <p:cxnSp>
        <p:nvCxnSpPr>
          <p:cNvPr id="35" name="Curved Connector 34"/>
          <p:cNvCxnSpPr>
            <a:stCxn id="5" idx="4"/>
            <a:endCxn id="33" idx="2"/>
          </p:cNvCxnSpPr>
          <p:nvPr/>
        </p:nvCxnSpPr>
        <p:spPr>
          <a:xfrm rot="16200000" flipH="1">
            <a:off x="5414545" y="4041009"/>
            <a:ext cx="1102034" cy="264325"/>
          </a:xfrm>
          <a:prstGeom prst="curvedConnector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944722" y="1749650"/>
            <a:ext cx="555904" cy="523220"/>
            <a:chOff x="1737360" y="2326142"/>
            <a:chExt cx="555904" cy="523220"/>
          </a:xfrm>
        </p:grpSpPr>
        <p:sp>
          <p:nvSpPr>
            <p:cNvPr id="39" name="Oval 38"/>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806761" y="2326142"/>
              <a:ext cx="417102" cy="523220"/>
            </a:xfrm>
            <a:prstGeom prst="rect">
              <a:avLst/>
            </a:prstGeom>
            <a:noFill/>
          </p:spPr>
          <p:txBody>
            <a:bodyPr wrap="none" rtlCol="0">
              <a:spAutoFit/>
            </a:bodyPr>
            <a:lstStyle/>
            <a:p>
              <a:r>
                <a:rPr lang="en-GB" sz="2800" dirty="0"/>
                <a:t>N</a:t>
              </a:r>
              <a:endParaRPr lang="en-US" sz="2800" dirty="0"/>
            </a:p>
          </p:txBody>
        </p:sp>
      </p:grpSp>
      <p:grpSp>
        <p:nvGrpSpPr>
          <p:cNvPr id="41" name="Group 40"/>
          <p:cNvGrpSpPr/>
          <p:nvPr/>
        </p:nvGrpSpPr>
        <p:grpSpPr>
          <a:xfrm>
            <a:off x="4123703" y="1590462"/>
            <a:ext cx="555904" cy="523220"/>
            <a:chOff x="1737360" y="2326142"/>
            <a:chExt cx="555904" cy="523220"/>
          </a:xfrm>
        </p:grpSpPr>
        <p:sp>
          <p:nvSpPr>
            <p:cNvPr id="42" name="Oval 41"/>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806761" y="2326142"/>
              <a:ext cx="417102" cy="523220"/>
            </a:xfrm>
            <a:prstGeom prst="rect">
              <a:avLst/>
            </a:prstGeom>
            <a:noFill/>
          </p:spPr>
          <p:txBody>
            <a:bodyPr wrap="none" rtlCol="0">
              <a:spAutoFit/>
            </a:bodyPr>
            <a:lstStyle/>
            <a:p>
              <a:r>
                <a:rPr lang="en-GB" sz="2800" dirty="0"/>
                <a:t>N</a:t>
              </a:r>
              <a:endParaRPr lang="en-US" sz="2800" dirty="0"/>
            </a:p>
          </p:txBody>
        </p:sp>
      </p:grpSp>
      <p:sp>
        <p:nvSpPr>
          <p:cNvPr id="45" name="TextBox 44"/>
          <p:cNvSpPr txBox="1"/>
          <p:nvPr/>
        </p:nvSpPr>
        <p:spPr>
          <a:xfrm>
            <a:off x="7913052" y="1590462"/>
            <a:ext cx="537327" cy="369332"/>
          </a:xfrm>
          <a:prstGeom prst="rect">
            <a:avLst/>
          </a:prstGeom>
          <a:noFill/>
          <a:ln w="28575">
            <a:solidFill>
              <a:srgbClr val="0070C0"/>
            </a:solidFill>
          </a:ln>
        </p:spPr>
        <p:txBody>
          <a:bodyPr wrap="none" rtlCol="0">
            <a:spAutoFit/>
          </a:bodyPr>
          <a:lstStyle/>
          <a:p>
            <a:r>
              <a:rPr lang="en-GB" dirty="0"/>
              <a:t>-----</a:t>
            </a:r>
          </a:p>
        </p:txBody>
      </p:sp>
      <p:sp>
        <p:nvSpPr>
          <p:cNvPr id="46" name="TextBox 45"/>
          <p:cNvSpPr txBox="1"/>
          <p:nvPr/>
        </p:nvSpPr>
        <p:spPr>
          <a:xfrm>
            <a:off x="5497196" y="1744350"/>
            <a:ext cx="748923" cy="369332"/>
          </a:xfrm>
          <a:prstGeom prst="rect">
            <a:avLst/>
          </a:prstGeom>
          <a:noFill/>
          <a:ln w="28575">
            <a:solidFill>
              <a:srgbClr val="0070C0"/>
            </a:solidFill>
          </a:ln>
        </p:spPr>
        <p:txBody>
          <a:bodyPr wrap="none" rtlCol="0">
            <a:spAutoFit/>
          </a:bodyPr>
          <a:lstStyle/>
          <a:p>
            <a:r>
              <a:rPr lang="en-GB" dirty="0"/>
              <a:t>--------</a:t>
            </a:r>
          </a:p>
        </p:txBody>
      </p:sp>
      <p:sp>
        <p:nvSpPr>
          <p:cNvPr id="47" name="TextBox 46"/>
          <p:cNvSpPr txBox="1"/>
          <p:nvPr/>
        </p:nvSpPr>
        <p:spPr>
          <a:xfrm>
            <a:off x="6669308" y="3567447"/>
            <a:ext cx="1662635" cy="369332"/>
          </a:xfrm>
          <a:prstGeom prst="rect">
            <a:avLst/>
          </a:prstGeom>
          <a:noFill/>
          <a:ln w="28575">
            <a:solidFill>
              <a:srgbClr val="0070C0"/>
            </a:solidFill>
          </a:ln>
        </p:spPr>
        <p:txBody>
          <a:bodyPr wrap="none" rtlCol="0">
            <a:spAutoFit/>
          </a:bodyPr>
          <a:lstStyle/>
          <a:p>
            <a:r>
              <a:rPr lang="en-GB" dirty="0"/>
              <a:t>--------- : ----, ----</a:t>
            </a:r>
          </a:p>
        </p:txBody>
      </p:sp>
      <p:cxnSp>
        <p:nvCxnSpPr>
          <p:cNvPr id="48" name="Curved Connector 47"/>
          <p:cNvCxnSpPr>
            <a:stCxn id="5" idx="5"/>
            <a:endCxn id="47" idx="1"/>
          </p:cNvCxnSpPr>
          <p:nvPr/>
        </p:nvCxnSpPr>
        <p:spPr>
          <a:xfrm rot="16200000" flipH="1">
            <a:off x="6246334" y="3329139"/>
            <a:ext cx="206582" cy="639366"/>
          </a:xfrm>
          <a:prstGeom prst="curvedConnector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24" idx="7"/>
            <a:endCxn id="39" idx="4"/>
          </p:cNvCxnSpPr>
          <p:nvPr/>
        </p:nvCxnSpPr>
        <p:spPr>
          <a:xfrm rot="5400000" flipH="1" flipV="1">
            <a:off x="6968083" y="2397748"/>
            <a:ext cx="379469" cy="129714"/>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9" idx="1"/>
            <a:endCxn id="42" idx="6"/>
          </p:cNvCxnSpPr>
          <p:nvPr/>
        </p:nvCxnSpPr>
        <p:spPr>
          <a:xfrm rot="16200000" flipV="1">
            <a:off x="4623905" y="1907774"/>
            <a:ext cx="368306" cy="256901"/>
          </a:xfrm>
          <a:prstGeom prst="curvedConnector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39" idx="7"/>
            <a:endCxn id="45" idx="1"/>
          </p:cNvCxnSpPr>
          <p:nvPr/>
        </p:nvCxnSpPr>
        <p:spPr>
          <a:xfrm rot="5400000" flipH="1" flipV="1">
            <a:off x="7640561" y="1553783"/>
            <a:ext cx="51146" cy="493836"/>
          </a:xfrm>
          <a:prstGeom prst="curvedConnector4">
            <a:avLst>
              <a:gd name="adj1" fmla="val 446956"/>
              <a:gd name="adj2" fmla="val 58243"/>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42" idx="7"/>
            <a:endCxn id="46" idx="1"/>
          </p:cNvCxnSpPr>
          <p:nvPr/>
        </p:nvCxnSpPr>
        <p:spPr>
          <a:xfrm rot="16200000" flipH="1">
            <a:off x="4916731" y="1348552"/>
            <a:ext cx="261930" cy="898999"/>
          </a:xfrm>
          <a:prstGeom prst="curvedConnector4">
            <a:avLst>
              <a:gd name="adj1" fmla="val -87275"/>
              <a:gd name="adj2" fmla="val 54528"/>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3" idx="4"/>
          </p:cNvCxnSpPr>
          <p:nvPr/>
        </p:nvCxnSpPr>
        <p:spPr>
          <a:xfrm rot="16200000" flipH="1">
            <a:off x="6382319" y="4979156"/>
            <a:ext cx="499290" cy="512575"/>
          </a:xfrm>
          <a:prstGeom prst="curvedConnector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33" idx="6"/>
          </p:cNvCxnSpPr>
          <p:nvPr/>
        </p:nvCxnSpPr>
        <p:spPr>
          <a:xfrm>
            <a:off x="6653629" y="4724189"/>
            <a:ext cx="499634" cy="341394"/>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33" idx="0"/>
          </p:cNvCxnSpPr>
          <p:nvPr/>
        </p:nvCxnSpPr>
        <p:spPr>
          <a:xfrm rot="16200000" flipH="1">
            <a:off x="6657267" y="4180989"/>
            <a:ext cx="772864" cy="1336044"/>
          </a:xfrm>
          <a:prstGeom prst="curvedConnector4">
            <a:avLst>
              <a:gd name="adj1" fmla="val -29578"/>
              <a:gd name="adj2" fmla="val 60402"/>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80" name="Right Arrow 79"/>
          <p:cNvSpPr/>
          <p:nvPr/>
        </p:nvSpPr>
        <p:spPr>
          <a:xfrm>
            <a:off x="3287974" y="2876675"/>
            <a:ext cx="535505" cy="83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134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childTnLst>
                                </p:cTn>
                              </p:par>
                            </p:childTnLst>
                          </p:cTn>
                        </p:par>
                        <p:par>
                          <p:cTn id="58" fill="hold">
                            <p:stCondLst>
                              <p:cond delay="5000"/>
                            </p:stCondLst>
                            <p:childTnLst>
                              <p:par>
                                <p:cTn id="59" presetID="10"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childTnLst>
                                </p:cTn>
                              </p:par>
                            </p:childTnLst>
                          </p:cTn>
                        </p:par>
                        <p:par>
                          <p:cTn id="66" fill="hold">
                            <p:stCondLst>
                              <p:cond delay="7000"/>
                            </p:stCondLst>
                            <p:childTnLst>
                              <p:par>
                                <p:cTn id="67" presetID="10" presetClass="entr" presetSubtype="0"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1000"/>
                                        <p:tgtEl>
                                          <p:spTgt spid="58"/>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childTnLst>
                                </p:cTn>
                              </p:par>
                            </p:childTnLst>
                          </p:cTn>
                        </p:par>
                        <p:par>
                          <p:cTn id="87" fill="hold">
                            <p:stCondLst>
                              <p:cond delay="2000"/>
                            </p:stCondLst>
                            <p:childTnLst>
                              <p:par>
                                <p:cTn id="88" presetID="10" presetClass="entr" presetSubtype="0"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1000"/>
                                        <p:tgtEl>
                                          <p:spTgt spid="73"/>
                                        </p:tgtEl>
                                      </p:cBhvr>
                                    </p:animEffect>
                                  </p:childTnLst>
                                </p:cTn>
                              </p:par>
                            </p:childTnLst>
                          </p:cTn>
                        </p:par>
                        <p:par>
                          <p:cTn id="91" fill="hold">
                            <p:stCondLst>
                              <p:cond delay="3000"/>
                            </p:stCondLst>
                            <p:childTnLst>
                              <p:par>
                                <p:cTn id="92" presetID="10" presetClass="entr" presetSubtype="0" fill="hold" nodeType="after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childTnLst>
                                </p:cTn>
                              </p:par>
                            </p:childTnLst>
                          </p:cTn>
                        </p:par>
                        <p:par>
                          <p:cTn id="95" fill="hold">
                            <p:stCondLst>
                              <p:cond delay="4000"/>
                            </p:stCondLst>
                            <p:childTnLst>
                              <p:par>
                                <p:cTn id="96" presetID="10" presetClass="entr" presetSubtype="0" fill="hold"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6678751" cy="769441"/>
          </a:xfrm>
          <a:prstGeom prst="rect">
            <a:avLst/>
          </a:prstGeom>
          <a:solidFill>
            <a:srgbClr val="A1C7F6"/>
          </a:solidFill>
          <a:ln>
            <a:solidFill>
              <a:schemeClr val="tx1"/>
            </a:solidFill>
          </a:ln>
        </p:spPr>
        <p:txBody>
          <a:bodyPr wrap="none" rtlCol="0">
            <a:spAutoFit/>
          </a:bodyPr>
          <a:lstStyle/>
          <a:p>
            <a:r>
              <a:rPr lang="en-GB" sz="4400" dirty="0">
                <a:latin typeface="+mj-lt"/>
              </a:rPr>
              <a:t>Progress on RDA governance</a:t>
            </a:r>
          </a:p>
        </p:txBody>
      </p:sp>
      <p:sp>
        <p:nvSpPr>
          <p:cNvPr id="3" name="TextBox 2"/>
          <p:cNvSpPr txBox="1"/>
          <p:nvPr/>
        </p:nvSpPr>
        <p:spPr>
          <a:xfrm>
            <a:off x="687294" y="3979926"/>
            <a:ext cx="3863494" cy="1384995"/>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Joint Steering Committee</a:t>
            </a:r>
          </a:p>
          <a:p>
            <a:pPr algn="ctr"/>
            <a:r>
              <a:rPr lang="en-GB" sz="2800" dirty="0"/>
              <a:t>For Development of RDA</a:t>
            </a:r>
          </a:p>
          <a:p>
            <a:pPr algn="ctr"/>
            <a:r>
              <a:rPr lang="en-GB" sz="2800" dirty="0"/>
              <a:t>(JSC) </a:t>
            </a:r>
          </a:p>
        </p:txBody>
      </p:sp>
      <p:sp>
        <p:nvSpPr>
          <p:cNvPr id="4" name="TextBox 3"/>
          <p:cNvSpPr txBox="1"/>
          <p:nvPr/>
        </p:nvSpPr>
        <p:spPr>
          <a:xfrm>
            <a:off x="687294" y="2159656"/>
            <a:ext cx="3787063" cy="1384995"/>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Committee of Principals</a:t>
            </a:r>
          </a:p>
          <a:p>
            <a:pPr algn="ctr"/>
            <a:r>
              <a:rPr lang="en-GB" sz="2800" dirty="0"/>
              <a:t>For RDA</a:t>
            </a:r>
          </a:p>
          <a:p>
            <a:pPr algn="ctr"/>
            <a:r>
              <a:rPr lang="en-GB" sz="2800" dirty="0"/>
              <a:t>(</a:t>
            </a:r>
            <a:r>
              <a:rPr lang="en-GB" sz="2800" dirty="0" err="1"/>
              <a:t>CoP</a:t>
            </a:r>
            <a:r>
              <a:rPr lang="en-GB" sz="2800" dirty="0"/>
              <a:t>) </a:t>
            </a:r>
          </a:p>
        </p:txBody>
      </p:sp>
      <p:sp>
        <p:nvSpPr>
          <p:cNvPr id="5" name="TextBox 4"/>
          <p:cNvSpPr txBox="1"/>
          <p:nvPr/>
        </p:nvSpPr>
        <p:spPr>
          <a:xfrm>
            <a:off x="6004286" y="2590543"/>
            <a:ext cx="1751826"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RDA Board</a:t>
            </a:r>
          </a:p>
        </p:txBody>
      </p:sp>
      <p:sp>
        <p:nvSpPr>
          <p:cNvPr id="6" name="TextBox 5"/>
          <p:cNvSpPr txBox="1"/>
          <p:nvPr/>
        </p:nvSpPr>
        <p:spPr>
          <a:xfrm>
            <a:off x="5293835" y="3979926"/>
            <a:ext cx="3172728" cy="1384995"/>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RDA</a:t>
            </a:r>
          </a:p>
          <a:p>
            <a:pPr algn="ctr"/>
            <a:r>
              <a:rPr lang="en-GB" sz="2800" dirty="0"/>
              <a:t>Steering Committee</a:t>
            </a:r>
          </a:p>
          <a:p>
            <a:pPr algn="ctr"/>
            <a:r>
              <a:rPr lang="en-GB" sz="2800" dirty="0"/>
              <a:t>(RSC)</a:t>
            </a:r>
          </a:p>
        </p:txBody>
      </p:sp>
      <p:sp>
        <p:nvSpPr>
          <p:cNvPr id="7" name="Right Arrow 6"/>
          <p:cNvSpPr/>
          <p:nvPr/>
        </p:nvSpPr>
        <p:spPr>
          <a:xfrm>
            <a:off x="4474357" y="2586977"/>
            <a:ext cx="1529929" cy="530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4550789" y="4407247"/>
            <a:ext cx="743046" cy="530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204292" y="1378484"/>
            <a:ext cx="5436040" cy="523220"/>
          </a:xfrm>
          <a:prstGeom prst="rect">
            <a:avLst/>
          </a:prstGeom>
          <a:noFill/>
        </p:spPr>
        <p:txBody>
          <a:bodyPr wrap="none" rtlCol="0">
            <a:spAutoFit/>
          </a:bodyPr>
          <a:lstStyle/>
          <a:p>
            <a:r>
              <a:rPr lang="en-GB" sz="2800" dirty="0"/>
              <a:t>November 6, 2015: Change of name</a:t>
            </a:r>
          </a:p>
        </p:txBody>
      </p:sp>
      <p:sp>
        <p:nvSpPr>
          <p:cNvPr id="10" name="TextBox 9"/>
          <p:cNvSpPr txBox="1"/>
          <p:nvPr/>
        </p:nvSpPr>
        <p:spPr>
          <a:xfrm>
            <a:off x="4730925" y="5792242"/>
            <a:ext cx="3735638" cy="523220"/>
          </a:xfrm>
          <a:prstGeom prst="rect">
            <a:avLst/>
          </a:prstGeom>
          <a:noFill/>
        </p:spPr>
        <p:txBody>
          <a:bodyPr wrap="none" rtlCol="0">
            <a:spAutoFit/>
          </a:bodyPr>
          <a:lstStyle/>
          <a:p>
            <a:r>
              <a:rPr lang="en-GB" sz="2800" dirty="0"/>
              <a:t>http://www.rda-rsc.org/</a:t>
            </a:r>
          </a:p>
        </p:txBody>
      </p:sp>
    </p:spTree>
    <p:extLst>
      <p:ext uri="{BB962C8B-B14F-4D97-AF65-F5344CB8AC3E}">
        <p14:creationId xmlns:p14="http://schemas.microsoft.com/office/powerpoint/2010/main" val="11682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493776"/>
            <a:ext cx="7933903" cy="646331"/>
          </a:xfrm>
          <a:prstGeom prst="rect">
            <a:avLst/>
          </a:prstGeom>
          <a:noFill/>
        </p:spPr>
        <p:txBody>
          <a:bodyPr wrap="none" rtlCol="0">
            <a:spAutoFit/>
          </a:bodyPr>
          <a:lstStyle/>
          <a:p>
            <a:r>
              <a:rPr lang="en-GB" sz="3600" dirty="0"/>
              <a:t>Anyone can say Anything about Any thing</a:t>
            </a:r>
            <a:endParaRPr lang="en-US" sz="3600" dirty="0"/>
          </a:p>
        </p:txBody>
      </p:sp>
      <p:sp>
        <p:nvSpPr>
          <p:cNvPr id="3" name="TextBox 2"/>
          <p:cNvSpPr txBox="1"/>
          <p:nvPr/>
        </p:nvSpPr>
        <p:spPr>
          <a:xfrm>
            <a:off x="674255" y="1621578"/>
            <a:ext cx="6465809" cy="523220"/>
          </a:xfrm>
          <a:prstGeom prst="rect">
            <a:avLst/>
          </a:prstGeom>
          <a:noFill/>
          <a:ln>
            <a:solidFill>
              <a:schemeClr val="tx1"/>
            </a:solidFill>
          </a:ln>
        </p:spPr>
        <p:txBody>
          <a:bodyPr wrap="none" rtlCol="0">
            <a:spAutoFit/>
          </a:bodyPr>
          <a:lstStyle/>
          <a:p>
            <a:r>
              <a:rPr lang="en-GB" sz="2800" dirty="0"/>
              <a:t>There is no test of truth; only inconsistency</a:t>
            </a:r>
          </a:p>
        </p:txBody>
      </p:sp>
      <p:sp>
        <p:nvSpPr>
          <p:cNvPr id="4" name="TextBox 3"/>
          <p:cNvSpPr txBox="1"/>
          <p:nvPr/>
        </p:nvSpPr>
        <p:spPr>
          <a:xfrm>
            <a:off x="2630013" y="2626269"/>
            <a:ext cx="3862596" cy="1384995"/>
          </a:xfrm>
          <a:prstGeom prst="rect">
            <a:avLst/>
          </a:prstGeom>
          <a:noFill/>
          <a:ln>
            <a:solidFill>
              <a:schemeClr val="tx1"/>
            </a:solidFill>
          </a:ln>
        </p:spPr>
        <p:txBody>
          <a:bodyPr wrap="none" rtlCol="0">
            <a:spAutoFit/>
          </a:bodyPr>
          <a:lstStyle/>
          <a:p>
            <a:r>
              <a:rPr lang="en-GB" sz="2800" dirty="0"/>
              <a:t>Provenance is important!</a:t>
            </a:r>
          </a:p>
          <a:p>
            <a:r>
              <a:rPr lang="en-GB" sz="2800" dirty="0"/>
              <a:t>Who said that?</a:t>
            </a:r>
          </a:p>
          <a:p>
            <a:r>
              <a:rPr lang="en-GB" sz="2800" dirty="0"/>
              <a:t>What “rules” were used?</a:t>
            </a:r>
          </a:p>
        </p:txBody>
      </p:sp>
      <p:sp>
        <p:nvSpPr>
          <p:cNvPr id="5" name="TextBox 4"/>
          <p:cNvSpPr txBox="1"/>
          <p:nvPr/>
        </p:nvSpPr>
        <p:spPr>
          <a:xfrm>
            <a:off x="2396837" y="4492735"/>
            <a:ext cx="6059287" cy="954107"/>
          </a:xfrm>
          <a:prstGeom prst="rect">
            <a:avLst/>
          </a:prstGeom>
          <a:noFill/>
          <a:ln>
            <a:solidFill>
              <a:schemeClr val="tx1"/>
            </a:solidFill>
          </a:ln>
        </p:spPr>
        <p:txBody>
          <a:bodyPr wrap="none" rtlCol="0">
            <a:spAutoFit/>
          </a:bodyPr>
          <a:lstStyle/>
          <a:p>
            <a:pPr algn="r"/>
            <a:r>
              <a:rPr lang="en-GB" sz="2800" dirty="0"/>
              <a:t>Provenance required for each statement</a:t>
            </a:r>
          </a:p>
          <a:p>
            <a:pPr algn="r"/>
            <a:r>
              <a:rPr lang="en-GB" sz="2800" dirty="0"/>
              <a:t>[triple + 1 = quad store]</a:t>
            </a:r>
          </a:p>
        </p:txBody>
      </p:sp>
    </p:spTree>
    <p:extLst>
      <p:ext uri="{BB962C8B-B14F-4D97-AF65-F5344CB8AC3E}">
        <p14:creationId xmlns:p14="http://schemas.microsoft.com/office/powerpoint/2010/main" val="4280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493776"/>
            <a:ext cx="2177134" cy="646331"/>
          </a:xfrm>
          <a:prstGeom prst="rect">
            <a:avLst/>
          </a:prstGeom>
          <a:noFill/>
        </p:spPr>
        <p:txBody>
          <a:bodyPr wrap="none" rtlCol="0">
            <a:spAutoFit/>
          </a:bodyPr>
          <a:lstStyle/>
          <a:p>
            <a:r>
              <a:rPr lang="en-GB" sz="3600" dirty="0"/>
              <a:t>Who says?</a:t>
            </a:r>
            <a:endParaRPr lang="en-US" sz="3600" dirty="0"/>
          </a:p>
        </p:txBody>
      </p:sp>
      <p:grpSp>
        <p:nvGrpSpPr>
          <p:cNvPr id="3" name="Group 2"/>
          <p:cNvGrpSpPr/>
          <p:nvPr/>
        </p:nvGrpSpPr>
        <p:grpSpPr>
          <a:xfrm>
            <a:off x="4135507" y="3035439"/>
            <a:ext cx="555904" cy="523220"/>
            <a:chOff x="1758173" y="2326142"/>
            <a:chExt cx="555904" cy="523220"/>
          </a:xfrm>
        </p:grpSpPr>
        <p:sp>
          <p:nvSpPr>
            <p:cNvPr id="4" name="Oval 3"/>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52335" y="2326142"/>
              <a:ext cx="370614" cy="523220"/>
            </a:xfrm>
            <a:prstGeom prst="rect">
              <a:avLst/>
            </a:prstGeom>
            <a:noFill/>
          </p:spPr>
          <p:txBody>
            <a:bodyPr wrap="none" rtlCol="0">
              <a:spAutoFit/>
            </a:bodyPr>
            <a:lstStyle/>
            <a:p>
              <a:r>
                <a:rPr lang="en-GB" sz="2800" dirty="0"/>
                <a:t>X</a:t>
              </a:r>
              <a:endParaRPr lang="en-US" sz="2800" dirty="0"/>
            </a:p>
          </p:txBody>
        </p:sp>
      </p:grpSp>
      <p:sp>
        <p:nvSpPr>
          <p:cNvPr id="6" name="TextBox 5"/>
          <p:cNvSpPr txBox="1"/>
          <p:nvPr/>
        </p:nvSpPr>
        <p:spPr>
          <a:xfrm>
            <a:off x="3676073" y="638810"/>
            <a:ext cx="4691477" cy="1384995"/>
          </a:xfrm>
          <a:prstGeom prst="rect">
            <a:avLst/>
          </a:prstGeom>
          <a:noFill/>
          <a:ln>
            <a:solidFill>
              <a:schemeClr val="tx1"/>
            </a:solidFill>
          </a:ln>
        </p:spPr>
        <p:txBody>
          <a:bodyPr wrap="none" rtlCol="0">
            <a:spAutoFit/>
          </a:bodyPr>
          <a:lstStyle/>
          <a:p>
            <a:r>
              <a:rPr lang="en-GB" sz="2800" i="1" dirty="0"/>
              <a:t>Publisher metadata</a:t>
            </a:r>
            <a:r>
              <a:rPr lang="en-GB" sz="2800" dirty="0"/>
              <a:t>:</a:t>
            </a:r>
          </a:p>
          <a:p>
            <a:r>
              <a:rPr lang="en-GB" sz="2800" dirty="0"/>
              <a:t>Electronic copyright deposit</a:t>
            </a:r>
          </a:p>
          <a:p>
            <a:r>
              <a:rPr lang="en-GB" sz="2800" dirty="0"/>
              <a:t>=&gt; 80% of British Library intake</a:t>
            </a:r>
          </a:p>
        </p:txBody>
      </p:sp>
      <p:sp>
        <p:nvSpPr>
          <p:cNvPr id="7" name="TextBox 6"/>
          <p:cNvSpPr txBox="1"/>
          <p:nvPr/>
        </p:nvSpPr>
        <p:spPr>
          <a:xfrm>
            <a:off x="700029" y="1689298"/>
            <a:ext cx="2071465" cy="1384995"/>
          </a:xfrm>
          <a:prstGeom prst="rect">
            <a:avLst/>
          </a:prstGeom>
          <a:noFill/>
          <a:ln>
            <a:solidFill>
              <a:schemeClr val="tx1"/>
            </a:solidFill>
          </a:ln>
        </p:spPr>
        <p:txBody>
          <a:bodyPr wrap="none" rtlCol="0">
            <a:spAutoFit/>
          </a:bodyPr>
          <a:lstStyle/>
          <a:p>
            <a:r>
              <a:rPr lang="en-GB" sz="2800" i="1" dirty="0"/>
              <a:t>The Crowd</a:t>
            </a:r>
            <a:r>
              <a:rPr lang="en-GB" sz="2800" dirty="0"/>
              <a:t>:</a:t>
            </a:r>
          </a:p>
          <a:p>
            <a:r>
              <a:rPr lang="en-GB" sz="2800" dirty="0"/>
              <a:t>Social media</a:t>
            </a:r>
          </a:p>
          <a:p>
            <a:r>
              <a:rPr lang="en-GB" sz="2800" dirty="0"/>
              <a:t>Reviews, etc.</a:t>
            </a:r>
          </a:p>
        </p:txBody>
      </p:sp>
      <p:sp>
        <p:nvSpPr>
          <p:cNvPr id="8" name="TextBox 7"/>
          <p:cNvSpPr txBox="1"/>
          <p:nvPr/>
        </p:nvSpPr>
        <p:spPr>
          <a:xfrm>
            <a:off x="700029" y="3545561"/>
            <a:ext cx="2868991" cy="954107"/>
          </a:xfrm>
          <a:prstGeom prst="rect">
            <a:avLst/>
          </a:prstGeom>
          <a:noFill/>
          <a:ln>
            <a:solidFill>
              <a:schemeClr val="tx1"/>
            </a:solidFill>
          </a:ln>
        </p:spPr>
        <p:txBody>
          <a:bodyPr wrap="none" rtlCol="0">
            <a:spAutoFit/>
          </a:bodyPr>
          <a:lstStyle/>
          <a:p>
            <a:r>
              <a:rPr lang="en-GB" sz="2800" i="1" dirty="0"/>
              <a:t>The Expert Crowd</a:t>
            </a:r>
            <a:r>
              <a:rPr lang="en-GB" sz="2800" dirty="0"/>
              <a:t>:</a:t>
            </a:r>
          </a:p>
          <a:p>
            <a:r>
              <a:rPr lang="en-GB" sz="2800" dirty="0"/>
              <a:t>Crowd-sourcing</a:t>
            </a:r>
          </a:p>
        </p:txBody>
      </p:sp>
      <p:sp>
        <p:nvSpPr>
          <p:cNvPr id="9" name="TextBox 8"/>
          <p:cNvSpPr txBox="1"/>
          <p:nvPr/>
        </p:nvSpPr>
        <p:spPr>
          <a:xfrm>
            <a:off x="5332873" y="4202490"/>
            <a:ext cx="3034677" cy="1384995"/>
          </a:xfrm>
          <a:prstGeom prst="rect">
            <a:avLst/>
          </a:prstGeom>
          <a:noFill/>
          <a:ln>
            <a:solidFill>
              <a:schemeClr val="tx1"/>
            </a:solidFill>
          </a:ln>
        </p:spPr>
        <p:txBody>
          <a:bodyPr wrap="none" rtlCol="0">
            <a:spAutoFit/>
          </a:bodyPr>
          <a:lstStyle/>
          <a:p>
            <a:r>
              <a:rPr lang="en-GB" sz="2800" i="1" dirty="0"/>
              <a:t>Paraprofessionals</a:t>
            </a:r>
            <a:r>
              <a:rPr lang="en-GB" sz="2800" dirty="0"/>
              <a:t>:</a:t>
            </a:r>
          </a:p>
          <a:p>
            <a:r>
              <a:rPr lang="en-GB" sz="2800" dirty="0"/>
              <a:t>Transcription</a:t>
            </a:r>
          </a:p>
          <a:p>
            <a:r>
              <a:rPr lang="en-GB" sz="2800" dirty="0"/>
              <a:t>(smart phone apps)</a:t>
            </a:r>
          </a:p>
        </p:txBody>
      </p:sp>
      <p:sp>
        <p:nvSpPr>
          <p:cNvPr id="10" name="TextBox 9"/>
          <p:cNvSpPr txBox="1"/>
          <p:nvPr/>
        </p:nvSpPr>
        <p:spPr>
          <a:xfrm>
            <a:off x="5850641" y="2420650"/>
            <a:ext cx="2516909" cy="1384995"/>
          </a:xfrm>
          <a:prstGeom prst="rect">
            <a:avLst/>
          </a:prstGeom>
          <a:noFill/>
          <a:ln>
            <a:solidFill>
              <a:schemeClr val="tx1"/>
            </a:solidFill>
          </a:ln>
        </p:spPr>
        <p:txBody>
          <a:bodyPr wrap="square" rtlCol="0">
            <a:spAutoFit/>
          </a:bodyPr>
          <a:lstStyle/>
          <a:p>
            <a:r>
              <a:rPr lang="en-GB" sz="2800" i="1" dirty="0"/>
              <a:t>Professionals</a:t>
            </a:r>
            <a:r>
              <a:rPr lang="en-GB" sz="2800" dirty="0"/>
              <a:t>:</a:t>
            </a:r>
          </a:p>
          <a:p>
            <a:r>
              <a:rPr lang="en-GB" sz="2800" dirty="0"/>
              <a:t>Recording and relationships</a:t>
            </a:r>
          </a:p>
        </p:txBody>
      </p:sp>
      <p:sp>
        <p:nvSpPr>
          <p:cNvPr id="11" name="TextBox 10"/>
          <p:cNvSpPr txBox="1"/>
          <p:nvPr/>
        </p:nvSpPr>
        <p:spPr>
          <a:xfrm>
            <a:off x="3095954" y="4866869"/>
            <a:ext cx="1818383" cy="1384995"/>
          </a:xfrm>
          <a:prstGeom prst="rect">
            <a:avLst/>
          </a:prstGeom>
          <a:noFill/>
          <a:ln>
            <a:solidFill>
              <a:schemeClr val="tx1"/>
            </a:solidFill>
          </a:ln>
        </p:spPr>
        <p:txBody>
          <a:bodyPr wrap="none" rtlCol="0">
            <a:spAutoFit/>
          </a:bodyPr>
          <a:lstStyle/>
          <a:p>
            <a:r>
              <a:rPr lang="en-GB" sz="2800" dirty="0"/>
              <a:t>Machines:</a:t>
            </a:r>
          </a:p>
          <a:p>
            <a:r>
              <a:rPr lang="en-GB" sz="2800" dirty="0"/>
              <a:t>Indexing</a:t>
            </a:r>
          </a:p>
          <a:p>
            <a:r>
              <a:rPr lang="en-GB" sz="2800" dirty="0"/>
              <a:t>Inferencing</a:t>
            </a:r>
          </a:p>
        </p:txBody>
      </p:sp>
      <p:sp>
        <p:nvSpPr>
          <p:cNvPr id="12" name="Right Arrow 11"/>
          <p:cNvSpPr/>
          <p:nvPr/>
        </p:nvSpPr>
        <p:spPr>
          <a:xfrm>
            <a:off x="3722905" y="3074293"/>
            <a:ext cx="415637" cy="445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flipH="1">
            <a:off x="4706519" y="3074293"/>
            <a:ext cx="415637" cy="445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4205640" y="2604865"/>
            <a:ext cx="415637" cy="445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16200000">
            <a:off x="4205641" y="3539035"/>
            <a:ext cx="415637" cy="445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616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493776"/>
            <a:ext cx="5614037" cy="646331"/>
          </a:xfrm>
          <a:prstGeom prst="rect">
            <a:avLst/>
          </a:prstGeom>
          <a:noFill/>
        </p:spPr>
        <p:txBody>
          <a:bodyPr wrap="none" rtlCol="0">
            <a:spAutoFit/>
          </a:bodyPr>
          <a:lstStyle/>
          <a:p>
            <a:r>
              <a:rPr lang="en-GB" sz="3600" dirty="0"/>
              <a:t>Linked data vs Semantic Web</a:t>
            </a:r>
            <a:endParaRPr lang="en-US" sz="3600" dirty="0"/>
          </a:p>
        </p:txBody>
      </p:sp>
      <p:sp>
        <p:nvSpPr>
          <p:cNvPr id="3" name="TextBox 2"/>
          <p:cNvSpPr txBox="1"/>
          <p:nvPr/>
        </p:nvSpPr>
        <p:spPr>
          <a:xfrm>
            <a:off x="889923" y="1898669"/>
            <a:ext cx="3247967" cy="2677656"/>
          </a:xfrm>
          <a:prstGeom prst="rect">
            <a:avLst/>
          </a:prstGeom>
          <a:noFill/>
          <a:ln>
            <a:solidFill>
              <a:schemeClr val="tx1"/>
            </a:solidFill>
          </a:ln>
        </p:spPr>
        <p:txBody>
          <a:bodyPr wrap="square" rtlCol="0">
            <a:spAutoFit/>
          </a:bodyPr>
          <a:lstStyle/>
          <a:p>
            <a:r>
              <a:rPr lang="en-GB" sz="2800" i="1" dirty="0"/>
              <a:t>Linked data</a:t>
            </a:r>
            <a:r>
              <a:rPr lang="en-GB" sz="2800" dirty="0"/>
              <a:t>:</a:t>
            </a:r>
          </a:p>
          <a:p>
            <a:r>
              <a:rPr lang="en-GB" sz="2800" dirty="0"/>
              <a:t>RDBMS</a:t>
            </a:r>
          </a:p>
          <a:p>
            <a:r>
              <a:rPr lang="en-GB" sz="2800" dirty="0"/>
              <a:t>Closed world</a:t>
            </a:r>
          </a:p>
          <a:p>
            <a:r>
              <a:rPr lang="en-GB" sz="2800" dirty="0"/>
              <a:t>Blank nodes</a:t>
            </a:r>
          </a:p>
          <a:p>
            <a:r>
              <a:rPr lang="en-GB" sz="2800" dirty="0"/>
              <a:t>Minimal semantics</a:t>
            </a:r>
          </a:p>
          <a:p>
            <a:r>
              <a:rPr lang="en-GB" sz="2800" dirty="0"/>
              <a:t>Local</a:t>
            </a:r>
          </a:p>
        </p:txBody>
      </p:sp>
      <p:sp>
        <p:nvSpPr>
          <p:cNvPr id="4" name="TextBox 3"/>
          <p:cNvSpPr txBox="1"/>
          <p:nvPr/>
        </p:nvSpPr>
        <p:spPr>
          <a:xfrm>
            <a:off x="4964545" y="1898669"/>
            <a:ext cx="3299173" cy="2677656"/>
          </a:xfrm>
          <a:prstGeom prst="rect">
            <a:avLst/>
          </a:prstGeom>
          <a:noFill/>
          <a:ln>
            <a:solidFill>
              <a:schemeClr val="tx1"/>
            </a:solidFill>
          </a:ln>
        </p:spPr>
        <p:txBody>
          <a:bodyPr wrap="none" rtlCol="0">
            <a:spAutoFit/>
          </a:bodyPr>
          <a:lstStyle/>
          <a:p>
            <a:r>
              <a:rPr lang="en-GB" sz="2800" i="1" dirty="0"/>
              <a:t>Semantic Web</a:t>
            </a:r>
            <a:r>
              <a:rPr lang="en-GB" sz="2800" dirty="0"/>
              <a:t>:</a:t>
            </a:r>
          </a:p>
          <a:p>
            <a:r>
              <a:rPr lang="en-GB" sz="2800" dirty="0"/>
              <a:t>RDF</a:t>
            </a:r>
          </a:p>
          <a:p>
            <a:r>
              <a:rPr lang="en-GB" sz="2800" dirty="0"/>
              <a:t>Open world</a:t>
            </a:r>
          </a:p>
          <a:p>
            <a:r>
              <a:rPr lang="en-GB" sz="2800" dirty="0"/>
              <a:t>All nodes identified</a:t>
            </a:r>
          </a:p>
          <a:p>
            <a:r>
              <a:rPr lang="en-GB" sz="2800" dirty="0"/>
              <a:t>Embedded semantics</a:t>
            </a:r>
          </a:p>
          <a:p>
            <a:r>
              <a:rPr lang="en-GB" sz="2800" dirty="0"/>
              <a:t>Global</a:t>
            </a:r>
          </a:p>
        </p:txBody>
      </p:sp>
      <p:sp>
        <p:nvSpPr>
          <p:cNvPr id="5" name="TextBox 4"/>
          <p:cNvSpPr txBox="1"/>
          <p:nvPr/>
        </p:nvSpPr>
        <p:spPr>
          <a:xfrm>
            <a:off x="889923" y="4977444"/>
            <a:ext cx="3247967" cy="954107"/>
          </a:xfrm>
          <a:prstGeom prst="rect">
            <a:avLst/>
          </a:prstGeom>
          <a:noFill/>
          <a:ln>
            <a:solidFill>
              <a:schemeClr val="tx1"/>
            </a:solidFill>
          </a:ln>
        </p:spPr>
        <p:txBody>
          <a:bodyPr wrap="square" rtlCol="0">
            <a:spAutoFit/>
          </a:bodyPr>
          <a:lstStyle/>
          <a:p>
            <a:r>
              <a:rPr lang="en-GB" sz="2800" i="1" dirty="0"/>
              <a:t>Easy to develop with local infrastructure</a:t>
            </a:r>
            <a:endParaRPr lang="en-GB" sz="2800" dirty="0"/>
          </a:p>
        </p:txBody>
      </p:sp>
      <p:sp>
        <p:nvSpPr>
          <p:cNvPr id="6" name="TextBox 5"/>
          <p:cNvSpPr txBox="1"/>
          <p:nvPr/>
        </p:nvSpPr>
        <p:spPr>
          <a:xfrm>
            <a:off x="4964545" y="4977444"/>
            <a:ext cx="3299173" cy="954107"/>
          </a:xfrm>
          <a:prstGeom prst="rect">
            <a:avLst/>
          </a:prstGeom>
          <a:noFill/>
          <a:ln>
            <a:solidFill>
              <a:schemeClr val="tx1"/>
            </a:solidFill>
          </a:ln>
        </p:spPr>
        <p:txBody>
          <a:bodyPr wrap="square" rtlCol="0">
            <a:spAutoFit/>
          </a:bodyPr>
          <a:lstStyle/>
          <a:p>
            <a:r>
              <a:rPr lang="en-GB" sz="2800" i="1" dirty="0"/>
              <a:t>Hard to develop with global infrastructure</a:t>
            </a:r>
            <a:endParaRPr lang="en-GB" sz="2800" dirty="0"/>
          </a:p>
        </p:txBody>
      </p:sp>
      <p:sp>
        <p:nvSpPr>
          <p:cNvPr id="7" name="Up Arrow 6"/>
          <p:cNvSpPr/>
          <p:nvPr/>
        </p:nvSpPr>
        <p:spPr>
          <a:xfrm>
            <a:off x="2222960" y="4576325"/>
            <a:ext cx="581891" cy="3971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Up Arrow 7"/>
          <p:cNvSpPr/>
          <p:nvPr/>
        </p:nvSpPr>
        <p:spPr>
          <a:xfrm>
            <a:off x="6323185" y="4576324"/>
            <a:ext cx="581891" cy="3971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880160" y="1279616"/>
            <a:ext cx="1267490" cy="523220"/>
          </a:xfrm>
          <a:prstGeom prst="rect">
            <a:avLst/>
          </a:prstGeom>
          <a:noFill/>
          <a:ln>
            <a:solidFill>
              <a:schemeClr val="tx1"/>
            </a:solidFill>
          </a:ln>
        </p:spPr>
        <p:txBody>
          <a:bodyPr wrap="square" rtlCol="0">
            <a:spAutoFit/>
          </a:bodyPr>
          <a:lstStyle/>
          <a:p>
            <a:r>
              <a:rPr lang="en-GB" sz="2800" i="1" dirty="0"/>
              <a:t>Dumb?</a:t>
            </a:r>
            <a:endParaRPr lang="en-GB" sz="2800" dirty="0"/>
          </a:p>
        </p:txBody>
      </p:sp>
      <p:sp>
        <p:nvSpPr>
          <p:cNvPr id="10" name="TextBox 9"/>
          <p:cNvSpPr txBox="1"/>
          <p:nvPr/>
        </p:nvSpPr>
        <p:spPr>
          <a:xfrm>
            <a:off x="5980385" y="1279616"/>
            <a:ext cx="1267490" cy="523220"/>
          </a:xfrm>
          <a:prstGeom prst="rect">
            <a:avLst/>
          </a:prstGeom>
          <a:noFill/>
          <a:ln>
            <a:solidFill>
              <a:schemeClr val="tx1"/>
            </a:solidFill>
          </a:ln>
        </p:spPr>
        <p:txBody>
          <a:bodyPr wrap="square" rtlCol="0">
            <a:spAutoFit/>
          </a:bodyPr>
          <a:lstStyle/>
          <a:p>
            <a:r>
              <a:rPr lang="en-GB" sz="2800" i="1" dirty="0"/>
              <a:t>Smart!</a:t>
            </a:r>
            <a:endParaRPr lang="en-GB" sz="2800" dirty="0"/>
          </a:p>
        </p:txBody>
      </p:sp>
    </p:spTree>
    <p:extLst>
      <p:ext uri="{BB962C8B-B14F-4D97-AF65-F5344CB8AC3E}">
        <p14:creationId xmlns:p14="http://schemas.microsoft.com/office/powerpoint/2010/main" val="234193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hlinkClick r:id="rId3"/>
              </a:rPr>
              <a:t>rscchair@rdatoolkit.org</a:t>
            </a:r>
            <a:endParaRPr lang="en-GB" dirty="0"/>
          </a:p>
          <a:p>
            <a:r>
              <a:rPr lang="en-GB" dirty="0">
                <a:hlinkClick r:id="rId4"/>
              </a:rPr>
              <a:t>http://www.rda-rsc.org/</a:t>
            </a:r>
            <a:r>
              <a:rPr lang="en-GB" dirty="0"/>
              <a:t> [RDA Steering Committee]</a:t>
            </a:r>
          </a:p>
          <a:p>
            <a:r>
              <a:rPr lang="en-GB" dirty="0">
                <a:hlinkClick r:id="rId5"/>
              </a:rPr>
              <a:t>http://www.rdaregistry.info/</a:t>
            </a:r>
            <a:endParaRPr lang="en-GB" dirty="0"/>
          </a:p>
          <a:p>
            <a:r>
              <a:rPr lang="en-GB" dirty="0">
                <a:hlinkClick r:id="rId6"/>
              </a:rPr>
              <a:t>http://metadataregistry.org/</a:t>
            </a:r>
            <a:endParaRPr lang="en-GB" dirty="0"/>
          </a:p>
          <a:p>
            <a:r>
              <a:rPr lang="en-GB" dirty="0">
                <a:hlinkClick r:id="rId7"/>
              </a:rPr>
              <a:t>http://www.marcofquality.com/wiki/rimmf3/</a:t>
            </a:r>
            <a:endParaRPr lang="en-GB" dirty="0"/>
          </a:p>
          <a:p>
            <a:endParaRPr lang="en-GB" dirty="0"/>
          </a:p>
          <a:p>
            <a:endParaRPr lang="en-GB" dirty="0"/>
          </a:p>
        </p:txBody>
      </p:sp>
    </p:spTree>
    <p:extLst>
      <p:ext uri="{BB962C8B-B14F-4D97-AF65-F5344CB8AC3E}">
        <p14:creationId xmlns:p14="http://schemas.microsoft.com/office/powerpoint/2010/main" val="188403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5922647" cy="769441"/>
          </a:xfrm>
          <a:prstGeom prst="rect">
            <a:avLst/>
          </a:prstGeom>
          <a:solidFill>
            <a:srgbClr val="A1C7F6"/>
          </a:solidFill>
          <a:ln>
            <a:solidFill>
              <a:schemeClr val="tx1"/>
            </a:solidFill>
          </a:ln>
        </p:spPr>
        <p:txBody>
          <a:bodyPr wrap="none" rtlCol="0">
            <a:spAutoFit/>
          </a:bodyPr>
          <a:lstStyle/>
          <a:p>
            <a:r>
              <a:rPr lang="en-GB" sz="4400" dirty="0">
                <a:latin typeface="+mj-lt"/>
              </a:rPr>
              <a:t>RDA Steering Committee</a:t>
            </a:r>
          </a:p>
        </p:txBody>
      </p:sp>
      <p:sp>
        <p:nvSpPr>
          <p:cNvPr id="3" name="TextBox 2"/>
          <p:cNvSpPr txBox="1"/>
          <p:nvPr/>
        </p:nvSpPr>
        <p:spPr>
          <a:xfrm>
            <a:off x="741153" y="3675369"/>
            <a:ext cx="942887" cy="523220"/>
          </a:xfrm>
          <a:prstGeom prst="rect">
            <a:avLst/>
          </a:prstGeom>
          <a:solidFill>
            <a:srgbClr val="A1C7F6"/>
          </a:solidFill>
          <a:ln>
            <a:solidFill>
              <a:schemeClr val="tx1"/>
            </a:solidFill>
          </a:ln>
        </p:spPr>
        <p:txBody>
          <a:bodyPr wrap="none" rtlCol="0">
            <a:spAutoFit/>
          </a:bodyPr>
          <a:lstStyle/>
          <a:p>
            <a:r>
              <a:rPr lang="en-GB" sz="2800" dirty="0"/>
              <a:t>Chair</a:t>
            </a:r>
          </a:p>
        </p:txBody>
      </p:sp>
      <p:sp>
        <p:nvSpPr>
          <p:cNvPr id="4" name="TextBox 3"/>
          <p:cNvSpPr txBox="1"/>
          <p:nvPr/>
        </p:nvSpPr>
        <p:spPr>
          <a:xfrm>
            <a:off x="741153" y="4381935"/>
            <a:ext cx="1552348" cy="523220"/>
          </a:xfrm>
          <a:prstGeom prst="rect">
            <a:avLst/>
          </a:prstGeom>
          <a:solidFill>
            <a:srgbClr val="A1C7F6"/>
          </a:solidFill>
          <a:ln>
            <a:solidFill>
              <a:schemeClr val="tx1"/>
            </a:solidFill>
          </a:ln>
        </p:spPr>
        <p:txBody>
          <a:bodyPr wrap="none" rtlCol="0">
            <a:spAutoFit/>
          </a:bodyPr>
          <a:lstStyle/>
          <a:p>
            <a:r>
              <a:rPr lang="en-GB" sz="2800" dirty="0"/>
              <a:t>Secretary</a:t>
            </a:r>
          </a:p>
        </p:txBody>
      </p:sp>
      <p:sp>
        <p:nvSpPr>
          <p:cNvPr id="5" name="TextBox 4"/>
          <p:cNvSpPr txBox="1"/>
          <p:nvPr/>
        </p:nvSpPr>
        <p:spPr>
          <a:xfrm>
            <a:off x="741153" y="5088501"/>
            <a:ext cx="2509790" cy="523220"/>
          </a:xfrm>
          <a:prstGeom prst="rect">
            <a:avLst/>
          </a:prstGeom>
          <a:solidFill>
            <a:srgbClr val="A1C7F6"/>
          </a:solidFill>
          <a:ln>
            <a:solidFill>
              <a:schemeClr val="tx1"/>
            </a:solidFill>
          </a:ln>
        </p:spPr>
        <p:txBody>
          <a:bodyPr wrap="none" rtlCol="0">
            <a:spAutoFit/>
          </a:bodyPr>
          <a:lstStyle/>
          <a:p>
            <a:r>
              <a:rPr lang="en-GB" sz="2800" dirty="0"/>
              <a:t>Examples Editor</a:t>
            </a:r>
          </a:p>
        </p:txBody>
      </p:sp>
      <p:sp>
        <p:nvSpPr>
          <p:cNvPr id="6" name="TextBox 5"/>
          <p:cNvSpPr txBox="1"/>
          <p:nvPr/>
        </p:nvSpPr>
        <p:spPr>
          <a:xfrm>
            <a:off x="6211634" y="2611124"/>
            <a:ext cx="2331086" cy="523220"/>
          </a:xfrm>
          <a:prstGeom prst="rect">
            <a:avLst/>
          </a:prstGeom>
          <a:solidFill>
            <a:srgbClr val="A1C7F6"/>
          </a:solidFill>
          <a:ln>
            <a:solidFill>
              <a:schemeClr val="tx1"/>
            </a:solidFill>
          </a:ln>
        </p:spPr>
        <p:txBody>
          <a:bodyPr wrap="none" rtlCol="0">
            <a:spAutoFit/>
          </a:bodyPr>
          <a:lstStyle/>
          <a:p>
            <a:pPr algn="r"/>
            <a:r>
              <a:rPr lang="en-GB" sz="2800" dirty="0"/>
              <a:t>ALA Publishing</a:t>
            </a:r>
          </a:p>
        </p:txBody>
      </p:sp>
      <p:sp>
        <p:nvSpPr>
          <p:cNvPr id="7" name="TextBox 6"/>
          <p:cNvSpPr txBox="1"/>
          <p:nvPr/>
        </p:nvSpPr>
        <p:spPr>
          <a:xfrm>
            <a:off x="5568628" y="1902926"/>
            <a:ext cx="2971711" cy="523220"/>
          </a:xfrm>
          <a:prstGeom prst="rect">
            <a:avLst/>
          </a:prstGeom>
          <a:solidFill>
            <a:srgbClr val="A1C7F6"/>
          </a:solidFill>
          <a:ln>
            <a:solidFill>
              <a:schemeClr val="tx1"/>
            </a:solidFill>
          </a:ln>
        </p:spPr>
        <p:txBody>
          <a:bodyPr wrap="none" rtlCol="0">
            <a:spAutoFit/>
          </a:bodyPr>
          <a:lstStyle/>
          <a:p>
            <a:pPr algn="r"/>
            <a:r>
              <a:rPr lang="en-GB" sz="2800" dirty="0"/>
              <a:t>Chair of RDA Board</a:t>
            </a:r>
          </a:p>
        </p:txBody>
      </p:sp>
      <p:sp>
        <p:nvSpPr>
          <p:cNvPr id="8" name="TextBox 7"/>
          <p:cNvSpPr txBox="1"/>
          <p:nvPr/>
        </p:nvSpPr>
        <p:spPr>
          <a:xfrm>
            <a:off x="5072210" y="3671586"/>
            <a:ext cx="3468129" cy="523220"/>
          </a:xfrm>
          <a:prstGeom prst="rect">
            <a:avLst/>
          </a:prstGeom>
          <a:solidFill>
            <a:schemeClr val="bg1">
              <a:lumMod val="75000"/>
            </a:schemeClr>
          </a:solidFill>
          <a:ln>
            <a:solidFill>
              <a:schemeClr val="tx1"/>
            </a:solidFill>
          </a:ln>
        </p:spPr>
        <p:txBody>
          <a:bodyPr wrap="none" rtlCol="0">
            <a:spAutoFit/>
          </a:bodyPr>
          <a:lstStyle/>
          <a:p>
            <a:pPr algn="r"/>
            <a:r>
              <a:rPr lang="en-GB" sz="2800" dirty="0"/>
              <a:t>Technical Team Liaison</a:t>
            </a:r>
          </a:p>
        </p:txBody>
      </p:sp>
      <p:sp>
        <p:nvSpPr>
          <p:cNvPr id="9" name="TextBox 8"/>
          <p:cNvSpPr txBox="1"/>
          <p:nvPr/>
        </p:nvSpPr>
        <p:spPr>
          <a:xfrm>
            <a:off x="4664727" y="4379784"/>
            <a:ext cx="3875612" cy="523220"/>
          </a:xfrm>
          <a:prstGeom prst="rect">
            <a:avLst/>
          </a:prstGeom>
          <a:solidFill>
            <a:schemeClr val="bg1">
              <a:lumMod val="75000"/>
            </a:schemeClr>
          </a:solidFill>
          <a:ln>
            <a:solidFill>
              <a:schemeClr val="tx1"/>
            </a:solidFill>
          </a:ln>
        </p:spPr>
        <p:txBody>
          <a:bodyPr wrap="none" rtlCol="0">
            <a:spAutoFit/>
          </a:bodyPr>
          <a:lstStyle/>
          <a:p>
            <a:pPr algn="r"/>
            <a:r>
              <a:rPr lang="en-GB" sz="2800" dirty="0"/>
              <a:t>Translations Team Liaison</a:t>
            </a:r>
          </a:p>
        </p:txBody>
      </p:sp>
      <p:sp>
        <p:nvSpPr>
          <p:cNvPr id="10" name="TextBox 9"/>
          <p:cNvSpPr txBox="1"/>
          <p:nvPr/>
        </p:nvSpPr>
        <p:spPr>
          <a:xfrm>
            <a:off x="3792052" y="5087982"/>
            <a:ext cx="4748287" cy="523220"/>
          </a:xfrm>
          <a:prstGeom prst="rect">
            <a:avLst/>
          </a:prstGeom>
          <a:noFill/>
          <a:ln>
            <a:solidFill>
              <a:schemeClr val="tx1"/>
            </a:solidFill>
          </a:ln>
        </p:spPr>
        <p:txBody>
          <a:bodyPr wrap="none" rtlCol="0">
            <a:spAutoFit/>
          </a:bodyPr>
          <a:lstStyle/>
          <a:p>
            <a:pPr algn="r"/>
            <a:r>
              <a:rPr lang="en-GB" sz="2800" dirty="0"/>
              <a:t>Wider Community Engagement</a:t>
            </a:r>
          </a:p>
        </p:txBody>
      </p:sp>
      <p:sp>
        <p:nvSpPr>
          <p:cNvPr id="11" name="TextBox 10"/>
          <p:cNvSpPr txBox="1"/>
          <p:nvPr/>
        </p:nvSpPr>
        <p:spPr>
          <a:xfrm>
            <a:off x="3481797" y="2602757"/>
            <a:ext cx="1029704" cy="523220"/>
          </a:xfrm>
          <a:prstGeom prst="rect">
            <a:avLst/>
          </a:prstGeom>
          <a:noFill/>
          <a:ln>
            <a:solidFill>
              <a:schemeClr val="tx1"/>
            </a:solidFill>
          </a:ln>
        </p:spPr>
        <p:txBody>
          <a:bodyPr wrap="none" rtlCol="0">
            <a:spAutoFit/>
          </a:bodyPr>
          <a:lstStyle/>
          <a:p>
            <a:pPr algn="ctr"/>
            <a:r>
              <a:rPr lang="en-GB" sz="2800" dirty="0"/>
              <a:t>Africa</a:t>
            </a:r>
          </a:p>
        </p:txBody>
      </p:sp>
      <p:sp>
        <p:nvSpPr>
          <p:cNvPr id="12" name="TextBox 11"/>
          <p:cNvSpPr txBox="1"/>
          <p:nvPr/>
        </p:nvSpPr>
        <p:spPr>
          <a:xfrm>
            <a:off x="4685417" y="2602757"/>
            <a:ext cx="1366080" cy="523220"/>
          </a:xfrm>
          <a:prstGeom prst="rect">
            <a:avLst/>
          </a:prstGeom>
          <a:noFill/>
          <a:ln>
            <a:solidFill>
              <a:schemeClr val="tx1"/>
            </a:solidFill>
          </a:ln>
        </p:spPr>
        <p:txBody>
          <a:bodyPr wrap="none" rtlCol="0">
            <a:spAutoFit/>
          </a:bodyPr>
          <a:lstStyle/>
          <a:p>
            <a:pPr algn="ctr"/>
            <a:r>
              <a:rPr lang="en-GB" sz="2800" dirty="0"/>
              <a:t>Oceania</a:t>
            </a:r>
          </a:p>
        </p:txBody>
      </p:sp>
      <p:sp>
        <p:nvSpPr>
          <p:cNvPr id="13" name="TextBox 12"/>
          <p:cNvSpPr txBox="1"/>
          <p:nvPr/>
        </p:nvSpPr>
        <p:spPr>
          <a:xfrm>
            <a:off x="3229310" y="1888385"/>
            <a:ext cx="1224053" cy="523220"/>
          </a:xfrm>
          <a:prstGeom prst="rect">
            <a:avLst/>
          </a:prstGeom>
          <a:solidFill>
            <a:schemeClr val="bg1">
              <a:lumMod val="75000"/>
            </a:schemeClr>
          </a:solidFill>
          <a:ln>
            <a:solidFill>
              <a:schemeClr val="tx1"/>
            </a:solidFill>
          </a:ln>
        </p:spPr>
        <p:txBody>
          <a:bodyPr wrap="none" rtlCol="0">
            <a:spAutoFit/>
          </a:bodyPr>
          <a:lstStyle/>
          <a:p>
            <a:pPr algn="ctr"/>
            <a:r>
              <a:rPr lang="en-GB" sz="2800" dirty="0"/>
              <a:t>Europe</a:t>
            </a:r>
          </a:p>
        </p:txBody>
      </p:sp>
      <p:sp>
        <p:nvSpPr>
          <p:cNvPr id="14" name="TextBox 13"/>
          <p:cNvSpPr txBox="1"/>
          <p:nvPr/>
        </p:nvSpPr>
        <p:spPr>
          <a:xfrm>
            <a:off x="4607317" y="1888385"/>
            <a:ext cx="787395" cy="523220"/>
          </a:xfrm>
          <a:prstGeom prst="rect">
            <a:avLst/>
          </a:prstGeom>
          <a:noFill/>
          <a:ln>
            <a:solidFill>
              <a:schemeClr val="tx1"/>
            </a:solidFill>
          </a:ln>
        </p:spPr>
        <p:txBody>
          <a:bodyPr wrap="none" rtlCol="0">
            <a:spAutoFit/>
          </a:bodyPr>
          <a:lstStyle/>
          <a:p>
            <a:pPr algn="ctr"/>
            <a:r>
              <a:rPr lang="en-GB" sz="2800" dirty="0"/>
              <a:t>Asia</a:t>
            </a:r>
          </a:p>
        </p:txBody>
      </p:sp>
      <p:sp>
        <p:nvSpPr>
          <p:cNvPr id="15" name="TextBox 14"/>
          <p:cNvSpPr txBox="1"/>
          <p:nvPr/>
        </p:nvSpPr>
        <p:spPr>
          <a:xfrm>
            <a:off x="741153" y="1888386"/>
            <a:ext cx="2323328" cy="523220"/>
          </a:xfrm>
          <a:prstGeom prst="rect">
            <a:avLst/>
          </a:prstGeom>
          <a:noFill/>
          <a:ln>
            <a:solidFill>
              <a:schemeClr val="tx1"/>
            </a:solidFill>
          </a:ln>
        </p:spPr>
        <p:txBody>
          <a:bodyPr wrap="none" rtlCol="0">
            <a:spAutoFit/>
          </a:bodyPr>
          <a:lstStyle/>
          <a:p>
            <a:pPr algn="ctr"/>
            <a:r>
              <a:rPr lang="en-GB" sz="2800" dirty="0"/>
              <a:t>North America</a:t>
            </a:r>
          </a:p>
        </p:txBody>
      </p:sp>
      <p:sp>
        <p:nvSpPr>
          <p:cNvPr id="16" name="TextBox 15"/>
          <p:cNvSpPr txBox="1"/>
          <p:nvPr/>
        </p:nvSpPr>
        <p:spPr>
          <a:xfrm>
            <a:off x="741153" y="2566434"/>
            <a:ext cx="2566728" cy="954107"/>
          </a:xfrm>
          <a:prstGeom prst="rect">
            <a:avLst/>
          </a:prstGeom>
          <a:noFill/>
          <a:ln>
            <a:solidFill>
              <a:schemeClr val="tx1"/>
            </a:solidFill>
          </a:ln>
        </p:spPr>
        <p:txBody>
          <a:bodyPr wrap="none" rtlCol="0">
            <a:spAutoFit/>
          </a:bodyPr>
          <a:lstStyle/>
          <a:p>
            <a:pPr algn="ctr"/>
            <a:r>
              <a:rPr lang="en-GB" sz="2800" dirty="0"/>
              <a:t>Latin America</a:t>
            </a:r>
          </a:p>
          <a:p>
            <a:pPr algn="ctr"/>
            <a:r>
              <a:rPr lang="en-GB" sz="2800" dirty="0"/>
              <a:t>&amp; the Caribbean</a:t>
            </a:r>
          </a:p>
        </p:txBody>
      </p:sp>
    </p:spTree>
    <p:extLst>
      <p:ext uri="{BB962C8B-B14F-4D97-AF65-F5344CB8AC3E}">
        <p14:creationId xmlns:p14="http://schemas.microsoft.com/office/powerpoint/2010/main" val="143933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978" y="301018"/>
            <a:ext cx="4922310" cy="769441"/>
          </a:xfrm>
          <a:prstGeom prst="rect">
            <a:avLst/>
          </a:prstGeom>
          <a:solidFill>
            <a:srgbClr val="C3DFB3"/>
          </a:solidFill>
          <a:ln>
            <a:solidFill>
              <a:schemeClr val="tx1"/>
            </a:solidFill>
          </a:ln>
        </p:spPr>
        <p:txBody>
          <a:bodyPr wrap="none" rtlCol="0">
            <a:spAutoFit/>
          </a:bodyPr>
          <a:lstStyle/>
          <a:p>
            <a:r>
              <a:rPr lang="en-GB" sz="4400" dirty="0">
                <a:latin typeface="+mj-lt"/>
              </a:rPr>
              <a:t>RDA Working Groups</a:t>
            </a:r>
          </a:p>
        </p:txBody>
      </p:sp>
      <p:sp>
        <p:nvSpPr>
          <p:cNvPr id="3" name="TextBox 2"/>
          <p:cNvSpPr txBox="1"/>
          <p:nvPr/>
        </p:nvSpPr>
        <p:spPr>
          <a:xfrm>
            <a:off x="350279" y="4372347"/>
            <a:ext cx="3958071" cy="523220"/>
          </a:xfrm>
          <a:prstGeom prst="rect">
            <a:avLst/>
          </a:prstGeom>
          <a:solidFill>
            <a:srgbClr val="C3DFB3"/>
          </a:solidFill>
          <a:ln>
            <a:solidFill>
              <a:schemeClr val="tx1"/>
            </a:solidFill>
          </a:ln>
        </p:spPr>
        <p:txBody>
          <a:bodyPr wrap="none" rtlCol="0">
            <a:spAutoFit/>
          </a:bodyPr>
          <a:lstStyle/>
          <a:p>
            <a:pPr lvl="0"/>
            <a:r>
              <a:rPr lang="en-US" sz="2800" dirty="0"/>
              <a:t>Capitalization Instructions</a:t>
            </a:r>
            <a:endParaRPr lang="en-GB" sz="2800" dirty="0"/>
          </a:p>
        </p:txBody>
      </p:sp>
      <p:sp>
        <p:nvSpPr>
          <p:cNvPr id="4" name="TextBox 3"/>
          <p:cNvSpPr txBox="1"/>
          <p:nvPr/>
        </p:nvSpPr>
        <p:spPr>
          <a:xfrm>
            <a:off x="1635952" y="5123660"/>
            <a:ext cx="2672398" cy="523220"/>
          </a:xfrm>
          <a:prstGeom prst="rect">
            <a:avLst/>
          </a:prstGeom>
          <a:solidFill>
            <a:srgbClr val="C3DFB3"/>
          </a:solidFill>
          <a:ln>
            <a:solidFill>
              <a:schemeClr val="tx1"/>
            </a:solidFill>
          </a:ln>
        </p:spPr>
        <p:txBody>
          <a:bodyPr wrap="none" rtlCol="0">
            <a:spAutoFit/>
          </a:bodyPr>
          <a:lstStyle/>
          <a:p>
            <a:pPr lvl="0"/>
            <a:r>
              <a:rPr lang="en-US" sz="2800" dirty="0"/>
              <a:t>Fictitious Entities</a:t>
            </a:r>
            <a:endParaRPr lang="en-GB" sz="2800" dirty="0"/>
          </a:p>
        </p:txBody>
      </p:sp>
      <p:sp>
        <p:nvSpPr>
          <p:cNvPr id="5" name="TextBox 4"/>
          <p:cNvSpPr txBox="1"/>
          <p:nvPr/>
        </p:nvSpPr>
        <p:spPr>
          <a:xfrm>
            <a:off x="4514258" y="2840622"/>
            <a:ext cx="1056700" cy="523220"/>
          </a:xfrm>
          <a:prstGeom prst="rect">
            <a:avLst/>
          </a:prstGeom>
          <a:solidFill>
            <a:srgbClr val="C3DFB3"/>
          </a:solidFill>
          <a:ln>
            <a:solidFill>
              <a:schemeClr val="tx1"/>
            </a:solidFill>
          </a:ln>
        </p:spPr>
        <p:txBody>
          <a:bodyPr wrap="none" rtlCol="0">
            <a:spAutoFit/>
          </a:bodyPr>
          <a:lstStyle/>
          <a:p>
            <a:r>
              <a:rPr lang="en-GB" sz="2800" dirty="0"/>
              <a:t>Music</a:t>
            </a:r>
          </a:p>
        </p:txBody>
      </p:sp>
      <p:sp>
        <p:nvSpPr>
          <p:cNvPr id="8" name="TextBox 7"/>
          <p:cNvSpPr txBox="1"/>
          <p:nvPr/>
        </p:nvSpPr>
        <p:spPr>
          <a:xfrm>
            <a:off x="4050605" y="1393283"/>
            <a:ext cx="1520353" cy="523220"/>
          </a:xfrm>
          <a:prstGeom prst="rect">
            <a:avLst/>
          </a:prstGeom>
          <a:solidFill>
            <a:srgbClr val="C3DFB3"/>
          </a:solidFill>
          <a:ln>
            <a:solidFill>
              <a:schemeClr val="tx1"/>
            </a:solidFill>
          </a:ln>
        </p:spPr>
        <p:txBody>
          <a:bodyPr wrap="none" rtlCol="0">
            <a:spAutoFit/>
          </a:bodyPr>
          <a:lstStyle/>
          <a:p>
            <a:r>
              <a:rPr lang="en-GB" sz="2800" dirty="0"/>
              <a:t>Technical</a:t>
            </a:r>
          </a:p>
        </p:txBody>
      </p:sp>
      <p:sp>
        <p:nvSpPr>
          <p:cNvPr id="9" name="TextBox 8"/>
          <p:cNvSpPr txBox="1"/>
          <p:nvPr/>
        </p:nvSpPr>
        <p:spPr>
          <a:xfrm>
            <a:off x="3643123" y="2050229"/>
            <a:ext cx="1927835" cy="523220"/>
          </a:xfrm>
          <a:prstGeom prst="rect">
            <a:avLst/>
          </a:prstGeom>
          <a:solidFill>
            <a:srgbClr val="C3DFB3"/>
          </a:solidFill>
          <a:ln>
            <a:solidFill>
              <a:schemeClr val="tx1"/>
            </a:solidFill>
          </a:ln>
        </p:spPr>
        <p:txBody>
          <a:bodyPr wrap="none" rtlCol="0">
            <a:spAutoFit/>
          </a:bodyPr>
          <a:lstStyle/>
          <a:p>
            <a:r>
              <a:rPr lang="en-GB" sz="2800" dirty="0"/>
              <a:t>Translations</a:t>
            </a:r>
          </a:p>
        </p:txBody>
      </p:sp>
      <p:sp>
        <p:nvSpPr>
          <p:cNvPr id="10" name="TextBox 9"/>
          <p:cNvSpPr txBox="1"/>
          <p:nvPr/>
        </p:nvSpPr>
        <p:spPr>
          <a:xfrm>
            <a:off x="4514258" y="5849308"/>
            <a:ext cx="3778407" cy="523220"/>
          </a:xfrm>
          <a:prstGeom prst="rect">
            <a:avLst/>
          </a:prstGeom>
          <a:solidFill>
            <a:srgbClr val="C3DFB3"/>
          </a:solidFill>
          <a:ln>
            <a:solidFill>
              <a:schemeClr val="tx1"/>
            </a:solidFill>
          </a:ln>
        </p:spPr>
        <p:txBody>
          <a:bodyPr wrap="none" rtlCol="0">
            <a:spAutoFit/>
          </a:bodyPr>
          <a:lstStyle/>
          <a:p>
            <a:r>
              <a:rPr lang="en-GB" sz="2800" dirty="0"/>
              <a:t>Relationship Designators</a:t>
            </a:r>
          </a:p>
        </p:txBody>
      </p:sp>
      <p:sp>
        <p:nvSpPr>
          <p:cNvPr id="11" name="TextBox 10"/>
          <p:cNvSpPr txBox="1"/>
          <p:nvPr/>
        </p:nvSpPr>
        <p:spPr>
          <a:xfrm>
            <a:off x="4514259" y="5097995"/>
            <a:ext cx="3419462" cy="523220"/>
          </a:xfrm>
          <a:prstGeom prst="rect">
            <a:avLst/>
          </a:prstGeom>
          <a:solidFill>
            <a:srgbClr val="C3DFB3"/>
          </a:solidFill>
          <a:ln>
            <a:solidFill>
              <a:schemeClr val="tx1"/>
            </a:solidFill>
          </a:ln>
        </p:spPr>
        <p:txBody>
          <a:bodyPr wrap="none" rtlCol="0">
            <a:spAutoFit/>
          </a:bodyPr>
          <a:lstStyle/>
          <a:p>
            <a:r>
              <a:rPr lang="en-GB" sz="2800" dirty="0"/>
              <a:t>RDA/ONIX Framework</a:t>
            </a:r>
          </a:p>
        </p:txBody>
      </p:sp>
      <p:sp>
        <p:nvSpPr>
          <p:cNvPr id="13" name="TextBox 12"/>
          <p:cNvSpPr txBox="1"/>
          <p:nvPr/>
        </p:nvSpPr>
        <p:spPr>
          <a:xfrm>
            <a:off x="4514258" y="3591935"/>
            <a:ext cx="1095172" cy="523220"/>
          </a:xfrm>
          <a:prstGeom prst="rect">
            <a:avLst/>
          </a:prstGeom>
          <a:solidFill>
            <a:srgbClr val="C3DFB3"/>
          </a:solidFill>
          <a:ln>
            <a:solidFill>
              <a:schemeClr val="tx1"/>
            </a:solidFill>
          </a:ln>
        </p:spPr>
        <p:txBody>
          <a:bodyPr wrap="none" rtlCol="0">
            <a:spAutoFit/>
          </a:bodyPr>
          <a:lstStyle/>
          <a:p>
            <a:r>
              <a:rPr lang="en-GB" sz="2800" dirty="0"/>
              <a:t>Places</a:t>
            </a:r>
          </a:p>
        </p:txBody>
      </p:sp>
      <p:sp>
        <p:nvSpPr>
          <p:cNvPr id="15" name="TextBox 14"/>
          <p:cNvSpPr txBox="1"/>
          <p:nvPr/>
        </p:nvSpPr>
        <p:spPr>
          <a:xfrm>
            <a:off x="2511896" y="2882815"/>
            <a:ext cx="1796454" cy="523220"/>
          </a:xfrm>
          <a:prstGeom prst="rect">
            <a:avLst/>
          </a:prstGeom>
          <a:solidFill>
            <a:srgbClr val="C3DFB3"/>
          </a:solidFill>
          <a:ln>
            <a:solidFill>
              <a:schemeClr val="tx1"/>
            </a:solidFill>
          </a:ln>
        </p:spPr>
        <p:txBody>
          <a:bodyPr wrap="none" rtlCol="0">
            <a:spAutoFit/>
          </a:bodyPr>
          <a:lstStyle/>
          <a:p>
            <a:r>
              <a:rPr lang="en-GB" sz="2800" dirty="0"/>
              <a:t>Aggregates</a:t>
            </a:r>
          </a:p>
        </p:txBody>
      </p:sp>
      <p:sp>
        <p:nvSpPr>
          <p:cNvPr id="16" name="TextBox 15"/>
          <p:cNvSpPr txBox="1"/>
          <p:nvPr/>
        </p:nvSpPr>
        <p:spPr>
          <a:xfrm>
            <a:off x="2894950" y="3627581"/>
            <a:ext cx="1413400" cy="523220"/>
          </a:xfrm>
          <a:prstGeom prst="rect">
            <a:avLst/>
          </a:prstGeom>
          <a:noFill/>
          <a:ln>
            <a:solidFill>
              <a:schemeClr val="tx1"/>
            </a:solidFill>
          </a:ln>
        </p:spPr>
        <p:txBody>
          <a:bodyPr wrap="none" rtlCol="0">
            <a:spAutoFit/>
          </a:bodyPr>
          <a:lstStyle/>
          <a:p>
            <a:r>
              <a:rPr lang="en-GB" sz="2800" dirty="0"/>
              <a:t>Archives</a:t>
            </a:r>
          </a:p>
        </p:txBody>
      </p:sp>
      <p:sp>
        <p:nvSpPr>
          <p:cNvPr id="6" name="TextBox 5"/>
          <p:cNvSpPr txBox="1"/>
          <p:nvPr/>
        </p:nvSpPr>
        <p:spPr>
          <a:xfrm>
            <a:off x="5994222" y="2840622"/>
            <a:ext cx="2694135" cy="954107"/>
          </a:xfrm>
          <a:prstGeom prst="rect">
            <a:avLst/>
          </a:prstGeom>
          <a:noFill/>
        </p:spPr>
        <p:txBody>
          <a:bodyPr wrap="none" rtlCol="0">
            <a:spAutoFit/>
          </a:bodyPr>
          <a:lstStyle/>
          <a:p>
            <a:r>
              <a:rPr lang="en-GB" sz="2800" dirty="0"/>
              <a:t>←Task and Finish</a:t>
            </a:r>
          </a:p>
          <a:p>
            <a:r>
              <a:rPr lang="en-GB" sz="2800" dirty="0"/>
              <a:t>Working Groups</a:t>
            </a:r>
          </a:p>
        </p:txBody>
      </p:sp>
      <p:sp>
        <p:nvSpPr>
          <p:cNvPr id="18" name="TextBox 17"/>
          <p:cNvSpPr txBox="1"/>
          <p:nvPr/>
        </p:nvSpPr>
        <p:spPr>
          <a:xfrm>
            <a:off x="367978" y="1459683"/>
            <a:ext cx="2864759" cy="954107"/>
          </a:xfrm>
          <a:prstGeom prst="rect">
            <a:avLst/>
          </a:prstGeom>
          <a:noFill/>
        </p:spPr>
        <p:txBody>
          <a:bodyPr wrap="none" rtlCol="0">
            <a:spAutoFit/>
          </a:bodyPr>
          <a:lstStyle/>
          <a:p>
            <a:r>
              <a:rPr lang="en-GB" sz="2800" dirty="0"/>
              <a:t>Standing</a:t>
            </a:r>
          </a:p>
          <a:p>
            <a:r>
              <a:rPr lang="en-GB" sz="2800" dirty="0"/>
              <a:t>Working Groups→</a:t>
            </a:r>
          </a:p>
        </p:txBody>
      </p:sp>
      <p:sp>
        <p:nvSpPr>
          <p:cNvPr id="17" name="TextBox 16"/>
          <p:cNvSpPr txBox="1"/>
          <p:nvPr/>
        </p:nvSpPr>
        <p:spPr>
          <a:xfrm>
            <a:off x="4514258" y="4405498"/>
            <a:ext cx="2282291" cy="523220"/>
          </a:xfrm>
          <a:prstGeom prst="rect">
            <a:avLst/>
          </a:prstGeom>
          <a:solidFill>
            <a:schemeClr val="accent6">
              <a:lumMod val="40000"/>
              <a:lumOff val="60000"/>
            </a:schemeClr>
          </a:solidFill>
          <a:ln>
            <a:solidFill>
              <a:schemeClr val="tx1"/>
            </a:solidFill>
          </a:ln>
        </p:spPr>
        <p:txBody>
          <a:bodyPr wrap="none" rtlCol="0">
            <a:spAutoFit/>
          </a:bodyPr>
          <a:lstStyle/>
          <a:p>
            <a:r>
              <a:rPr lang="en-GB" sz="2800" dirty="0"/>
              <a:t>Rare materials</a:t>
            </a:r>
          </a:p>
        </p:txBody>
      </p:sp>
      <p:cxnSp>
        <p:nvCxnSpPr>
          <p:cNvPr id="12" name="Straight Connector 11"/>
          <p:cNvCxnSpPr/>
          <p:nvPr/>
        </p:nvCxnSpPr>
        <p:spPr>
          <a:xfrm flipV="1">
            <a:off x="367978" y="2724912"/>
            <a:ext cx="8320379" cy="182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95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9536" y="2673884"/>
            <a:ext cx="6541984" cy="1077218"/>
          </a:xfrm>
          <a:prstGeom prst="rect">
            <a:avLst/>
          </a:prstGeom>
          <a:noFill/>
        </p:spPr>
        <p:txBody>
          <a:bodyPr wrap="none" rtlCol="0">
            <a:spAutoFit/>
          </a:bodyPr>
          <a:lstStyle/>
          <a:p>
            <a:r>
              <a:rPr lang="en-GB" sz="3200" dirty="0"/>
              <a:t>FRBR Library Reference Model</a:t>
            </a:r>
          </a:p>
          <a:p>
            <a:r>
              <a:rPr lang="en-GB" sz="3200" dirty="0"/>
              <a:t>International standards (IFLA, ISSN, …)</a:t>
            </a:r>
          </a:p>
        </p:txBody>
      </p:sp>
      <p:sp>
        <p:nvSpPr>
          <p:cNvPr id="5" name="TextBox 4"/>
          <p:cNvSpPr txBox="1"/>
          <p:nvPr/>
        </p:nvSpPr>
        <p:spPr>
          <a:xfrm>
            <a:off x="342486" y="337871"/>
            <a:ext cx="5803320" cy="769441"/>
          </a:xfrm>
          <a:prstGeom prst="rect">
            <a:avLst/>
          </a:prstGeom>
          <a:solidFill>
            <a:srgbClr val="A1C7F6"/>
          </a:solidFill>
          <a:ln>
            <a:solidFill>
              <a:schemeClr val="tx1"/>
            </a:solidFill>
          </a:ln>
        </p:spPr>
        <p:txBody>
          <a:bodyPr wrap="none" rtlCol="0">
            <a:spAutoFit/>
          </a:bodyPr>
          <a:lstStyle/>
          <a:p>
            <a:r>
              <a:rPr lang="en-GB" sz="4400" dirty="0">
                <a:latin typeface="+mj-lt"/>
              </a:rPr>
              <a:t>Contexts (next 2-3 years)</a:t>
            </a:r>
          </a:p>
        </p:txBody>
      </p:sp>
      <p:sp>
        <p:nvSpPr>
          <p:cNvPr id="6" name="TextBox 5"/>
          <p:cNvSpPr txBox="1"/>
          <p:nvPr/>
        </p:nvSpPr>
        <p:spPr>
          <a:xfrm>
            <a:off x="859536" y="1756436"/>
            <a:ext cx="3892604" cy="584775"/>
          </a:xfrm>
          <a:prstGeom prst="rect">
            <a:avLst/>
          </a:prstGeom>
          <a:noFill/>
        </p:spPr>
        <p:txBody>
          <a:bodyPr wrap="none" rtlCol="0">
            <a:spAutoFit/>
          </a:bodyPr>
          <a:lstStyle/>
          <a:p>
            <a:r>
              <a:rPr lang="en-GB" sz="3200" dirty="0"/>
              <a:t>Governance transition</a:t>
            </a:r>
          </a:p>
        </p:txBody>
      </p:sp>
      <p:sp>
        <p:nvSpPr>
          <p:cNvPr id="7" name="TextBox 6"/>
          <p:cNvSpPr txBox="1"/>
          <p:nvPr/>
        </p:nvSpPr>
        <p:spPr>
          <a:xfrm>
            <a:off x="859536" y="4083775"/>
            <a:ext cx="5845126" cy="584775"/>
          </a:xfrm>
          <a:prstGeom prst="rect">
            <a:avLst/>
          </a:prstGeom>
          <a:noFill/>
        </p:spPr>
        <p:txBody>
          <a:bodyPr wrap="none" rtlCol="0">
            <a:spAutoFit/>
          </a:bodyPr>
          <a:lstStyle/>
          <a:p>
            <a:r>
              <a:rPr lang="en-GB" sz="3200" dirty="0"/>
              <a:t>Toolkit review and re-organization</a:t>
            </a:r>
          </a:p>
        </p:txBody>
      </p:sp>
    </p:spTree>
    <p:extLst>
      <p:ext uri="{BB962C8B-B14F-4D97-AF65-F5344CB8AC3E}">
        <p14:creationId xmlns:p14="http://schemas.microsoft.com/office/powerpoint/2010/main" val="334460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59" y="1330592"/>
            <a:ext cx="8124768" cy="830997"/>
          </a:xfrm>
          <a:prstGeom prst="rect">
            <a:avLst/>
          </a:prstGeom>
          <a:noFill/>
          <a:ln>
            <a:solidFill>
              <a:schemeClr val="tx1"/>
            </a:solidFill>
          </a:ln>
        </p:spPr>
        <p:txBody>
          <a:bodyPr wrap="square" rtlCol="0">
            <a:spAutoFit/>
          </a:bodyPr>
          <a:lstStyle/>
          <a:p>
            <a:r>
              <a:rPr lang="en-GB" sz="2400" dirty="0"/>
              <a:t>LRM “a high-level conceptual model … intended as a guide or basis on which to elaborate cataloguing rules”</a:t>
            </a:r>
          </a:p>
        </p:txBody>
      </p:sp>
      <p:sp>
        <p:nvSpPr>
          <p:cNvPr id="3" name="TextBox 2"/>
          <p:cNvSpPr txBox="1"/>
          <p:nvPr/>
        </p:nvSpPr>
        <p:spPr>
          <a:xfrm>
            <a:off x="594360" y="493776"/>
            <a:ext cx="3835987" cy="646331"/>
          </a:xfrm>
          <a:prstGeom prst="rect">
            <a:avLst/>
          </a:prstGeom>
          <a:noFill/>
        </p:spPr>
        <p:txBody>
          <a:bodyPr wrap="none" rtlCol="0">
            <a:spAutoFit/>
          </a:bodyPr>
          <a:lstStyle/>
          <a:p>
            <a:r>
              <a:rPr lang="en-GB" sz="3600" dirty="0"/>
              <a:t>FRBR-LRM and RDA</a:t>
            </a:r>
            <a:endParaRPr lang="en-US" sz="3600" dirty="0"/>
          </a:p>
        </p:txBody>
      </p:sp>
      <p:sp>
        <p:nvSpPr>
          <p:cNvPr id="4" name="TextBox 3"/>
          <p:cNvSpPr txBox="1"/>
          <p:nvPr/>
        </p:nvSpPr>
        <p:spPr>
          <a:xfrm>
            <a:off x="3910212" y="2347967"/>
            <a:ext cx="4808915" cy="461665"/>
          </a:xfrm>
          <a:prstGeom prst="rect">
            <a:avLst/>
          </a:prstGeom>
          <a:noFill/>
          <a:ln>
            <a:solidFill>
              <a:schemeClr val="tx1"/>
            </a:solidFill>
          </a:ln>
        </p:spPr>
        <p:txBody>
          <a:bodyPr wrap="square" rtlCol="0">
            <a:spAutoFit/>
          </a:bodyPr>
          <a:lstStyle/>
          <a:p>
            <a:r>
              <a:rPr lang="en-GB" sz="2400" dirty="0"/>
              <a:t>RDA guidance, instructions, elements</a:t>
            </a:r>
          </a:p>
        </p:txBody>
      </p:sp>
      <p:sp>
        <p:nvSpPr>
          <p:cNvPr id="5" name="Bent Arrow 4"/>
          <p:cNvSpPr/>
          <p:nvPr/>
        </p:nvSpPr>
        <p:spPr>
          <a:xfrm flipV="1">
            <a:off x="3085173" y="2170797"/>
            <a:ext cx="825039" cy="5544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594359" y="4712824"/>
            <a:ext cx="8124768" cy="830997"/>
          </a:xfrm>
          <a:prstGeom prst="rect">
            <a:avLst/>
          </a:prstGeom>
          <a:noFill/>
          <a:ln>
            <a:solidFill>
              <a:schemeClr val="tx1"/>
            </a:solidFill>
          </a:ln>
        </p:spPr>
        <p:txBody>
          <a:bodyPr wrap="square" rtlCol="0">
            <a:spAutoFit/>
          </a:bodyPr>
          <a:lstStyle/>
          <a:p>
            <a:r>
              <a:rPr lang="en-GB" sz="2400" dirty="0"/>
              <a:t>LRM “this model is developed very much with semantic web technologies in mind”</a:t>
            </a:r>
          </a:p>
        </p:txBody>
      </p:sp>
      <p:sp>
        <p:nvSpPr>
          <p:cNvPr id="7" name="TextBox 6"/>
          <p:cNvSpPr txBox="1"/>
          <p:nvPr/>
        </p:nvSpPr>
        <p:spPr>
          <a:xfrm>
            <a:off x="4830620" y="5751699"/>
            <a:ext cx="3888507" cy="461665"/>
          </a:xfrm>
          <a:prstGeom prst="rect">
            <a:avLst/>
          </a:prstGeom>
          <a:noFill/>
          <a:ln>
            <a:solidFill>
              <a:schemeClr val="tx1"/>
            </a:solidFill>
          </a:ln>
        </p:spPr>
        <p:txBody>
          <a:bodyPr wrap="square" rtlCol="0">
            <a:spAutoFit/>
          </a:bodyPr>
          <a:lstStyle/>
          <a:p>
            <a:r>
              <a:rPr lang="en-GB" sz="2400" dirty="0"/>
              <a:t>RDA linked data communities</a:t>
            </a:r>
          </a:p>
        </p:txBody>
      </p:sp>
      <p:sp>
        <p:nvSpPr>
          <p:cNvPr id="8" name="Bent Arrow 7"/>
          <p:cNvSpPr/>
          <p:nvPr/>
        </p:nvSpPr>
        <p:spPr>
          <a:xfrm flipV="1">
            <a:off x="4005581" y="5552748"/>
            <a:ext cx="825039" cy="5544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594358" y="3019768"/>
            <a:ext cx="8124769" cy="830997"/>
          </a:xfrm>
          <a:prstGeom prst="rect">
            <a:avLst/>
          </a:prstGeom>
          <a:noFill/>
          <a:ln>
            <a:solidFill>
              <a:schemeClr val="tx1"/>
            </a:solidFill>
          </a:ln>
        </p:spPr>
        <p:txBody>
          <a:bodyPr wrap="square" rtlCol="0">
            <a:spAutoFit/>
          </a:bodyPr>
          <a:lstStyle/>
          <a:p>
            <a:r>
              <a:rPr lang="en-GB" sz="2400" dirty="0"/>
              <a:t>“operates at a greater level of generality than </a:t>
            </a:r>
            <a:r>
              <a:rPr lang="en-GB" sz="2400" dirty="0" err="1"/>
              <a:t>FRBRoo</a:t>
            </a:r>
            <a:r>
              <a:rPr lang="en-GB" sz="2400" dirty="0"/>
              <a:t>, which seeks to be comparable in terms of generality with CIDOC CRM”</a:t>
            </a:r>
          </a:p>
        </p:txBody>
      </p:sp>
      <p:sp>
        <p:nvSpPr>
          <p:cNvPr id="10" name="TextBox 9"/>
          <p:cNvSpPr txBox="1"/>
          <p:nvPr/>
        </p:nvSpPr>
        <p:spPr>
          <a:xfrm>
            <a:off x="4202544" y="4058643"/>
            <a:ext cx="4516583" cy="461665"/>
          </a:xfrm>
          <a:prstGeom prst="rect">
            <a:avLst/>
          </a:prstGeom>
          <a:noFill/>
          <a:ln>
            <a:solidFill>
              <a:schemeClr val="tx1"/>
            </a:solidFill>
          </a:ln>
        </p:spPr>
        <p:txBody>
          <a:bodyPr wrap="square" rtlCol="0">
            <a:spAutoFit/>
          </a:bodyPr>
          <a:lstStyle/>
          <a:p>
            <a:r>
              <a:rPr lang="en-GB" sz="2400" dirty="0"/>
              <a:t>RDA cultural heritage communities</a:t>
            </a:r>
          </a:p>
        </p:txBody>
      </p:sp>
      <p:sp>
        <p:nvSpPr>
          <p:cNvPr id="11" name="Bent Arrow 10"/>
          <p:cNvSpPr/>
          <p:nvPr/>
        </p:nvSpPr>
        <p:spPr>
          <a:xfrm flipV="1">
            <a:off x="3377505" y="3850765"/>
            <a:ext cx="825039" cy="5544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023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52813" y="1481622"/>
            <a:ext cx="914400" cy="932688"/>
            <a:chOff x="1821080" y="2121408"/>
            <a:chExt cx="914400" cy="932688"/>
          </a:xfrm>
        </p:grpSpPr>
        <p:sp>
          <p:nvSpPr>
            <p:cNvPr id="5" name="Oval 4"/>
            <p:cNvSpPr/>
            <p:nvPr/>
          </p:nvSpPr>
          <p:spPr>
            <a:xfrm>
              <a:off x="1821080" y="2121408"/>
              <a:ext cx="914400"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31807" y="2326142"/>
              <a:ext cx="692947" cy="523220"/>
            </a:xfrm>
            <a:prstGeom prst="rect">
              <a:avLst/>
            </a:prstGeom>
            <a:noFill/>
          </p:spPr>
          <p:txBody>
            <a:bodyPr wrap="none" rtlCol="0">
              <a:spAutoFit/>
            </a:bodyPr>
            <a:lstStyle/>
            <a:p>
              <a:r>
                <a:rPr lang="en-GB" sz="2800" dirty="0"/>
                <a:t>Res</a:t>
              </a:r>
              <a:endParaRPr lang="en-US" sz="2800" dirty="0"/>
            </a:p>
          </p:txBody>
        </p:sp>
      </p:grpSp>
      <p:grpSp>
        <p:nvGrpSpPr>
          <p:cNvPr id="7" name="Group 6"/>
          <p:cNvGrpSpPr/>
          <p:nvPr/>
        </p:nvGrpSpPr>
        <p:grpSpPr>
          <a:xfrm>
            <a:off x="6994026" y="2209576"/>
            <a:ext cx="1530096" cy="932688"/>
            <a:chOff x="1737360" y="2121408"/>
            <a:chExt cx="1530096" cy="932688"/>
          </a:xfrm>
        </p:grpSpPr>
        <p:sp>
          <p:nvSpPr>
            <p:cNvPr id="8" name="Oval 7"/>
            <p:cNvSpPr/>
            <p:nvPr/>
          </p:nvSpPr>
          <p:spPr>
            <a:xfrm>
              <a:off x="1737360" y="2121408"/>
              <a:ext cx="1530096"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72268" y="2326142"/>
              <a:ext cx="1260281" cy="523220"/>
            </a:xfrm>
            <a:prstGeom prst="rect">
              <a:avLst/>
            </a:prstGeom>
            <a:noFill/>
          </p:spPr>
          <p:txBody>
            <a:bodyPr wrap="none" rtlCol="0">
              <a:spAutoFit/>
            </a:bodyPr>
            <a:lstStyle/>
            <a:p>
              <a:r>
                <a:rPr lang="en-GB" sz="2800" dirty="0" err="1"/>
                <a:t>Nomen</a:t>
              </a:r>
              <a:endParaRPr lang="en-US" sz="2800" dirty="0"/>
            </a:p>
          </p:txBody>
        </p:sp>
      </p:grpSp>
      <p:cxnSp>
        <p:nvCxnSpPr>
          <p:cNvPr id="10" name="Curved Connector 9"/>
          <p:cNvCxnSpPr>
            <a:stCxn id="5" idx="6"/>
            <a:endCxn id="8" idx="2"/>
          </p:cNvCxnSpPr>
          <p:nvPr/>
        </p:nvCxnSpPr>
        <p:spPr>
          <a:xfrm>
            <a:off x="5167213" y="1947966"/>
            <a:ext cx="1826813" cy="727954"/>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04191" y="1785202"/>
            <a:ext cx="1777281" cy="400110"/>
          </a:xfrm>
          <a:prstGeom prst="rect">
            <a:avLst/>
          </a:prstGeom>
          <a:noFill/>
        </p:spPr>
        <p:txBody>
          <a:bodyPr wrap="none" rtlCol="0">
            <a:spAutoFit/>
          </a:bodyPr>
          <a:lstStyle/>
          <a:p>
            <a:r>
              <a:rPr lang="en-GB" sz="2000" dirty="0"/>
              <a:t>has appellation</a:t>
            </a:r>
          </a:p>
        </p:txBody>
      </p:sp>
      <p:grpSp>
        <p:nvGrpSpPr>
          <p:cNvPr id="14" name="Group 13"/>
          <p:cNvGrpSpPr/>
          <p:nvPr/>
        </p:nvGrpSpPr>
        <p:grpSpPr>
          <a:xfrm>
            <a:off x="7105278" y="3666518"/>
            <a:ext cx="1307592" cy="932688"/>
            <a:chOff x="1737360" y="2121408"/>
            <a:chExt cx="1307592" cy="932688"/>
          </a:xfrm>
        </p:grpSpPr>
        <p:sp>
          <p:nvSpPr>
            <p:cNvPr id="15" name="Oval 14"/>
            <p:cNvSpPr/>
            <p:nvPr/>
          </p:nvSpPr>
          <p:spPr>
            <a:xfrm>
              <a:off x="1737360" y="2121408"/>
              <a:ext cx="1307592"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14103" y="2326142"/>
              <a:ext cx="954107" cy="523220"/>
            </a:xfrm>
            <a:prstGeom prst="rect">
              <a:avLst/>
            </a:prstGeom>
            <a:noFill/>
          </p:spPr>
          <p:txBody>
            <a:bodyPr wrap="none" rtlCol="0">
              <a:spAutoFit/>
            </a:bodyPr>
            <a:lstStyle/>
            <a:p>
              <a:r>
                <a:rPr lang="en-GB" sz="2800" dirty="0"/>
                <a:t>Place</a:t>
              </a:r>
              <a:endParaRPr lang="en-US" sz="2800" dirty="0"/>
            </a:p>
          </p:txBody>
        </p:sp>
      </p:grpSp>
      <p:grpSp>
        <p:nvGrpSpPr>
          <p:cNvPr id="17" name="Group 16"/>
          <p:cNvGrpSpPr/>
          <p:nvPr/>
        </p:nvGrpSpPr>
        <p:grpSpPr>
          <a:xfrm>
            <a:off x="6827889" y="5102553"/>
            <a:ext cx="1862370" cy="932688"/>
            <a:chOff x="1914102" y="3569053"/>
            <a:chExt cx="1862370" cy="932688"/>
          </a:xfrm>
        </p:grpSpPr>
        <p:sp>
          <p:nvSpPr>
            <p:cNvPr id="18" name="Oval 17"/>
            <p:cNvSpPr/>
            <p:nvPr/>
          </p:nvSpPr>
          <p:spPr>
            <a:xfrm>
              <a:off x="1914102" y="3569053"/>
              <a:ext cx="1862370"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46831" y="3773787"/>
              <a:ext cx="1596912" cy="523220"/>
            </a:xfrm>
            <a:prstGeom prst="rect">
              <a:avLst/>
            </a:prstGeom>
            <a:noFill/>
          </p:spPr>
          <p:txBody>
            <a:bodyPr wrap="none" rtlCol="0">
              <a:spAutoFit/>
            </a:bodyPr>
            <a:lstStyle/>
            <a:p>
              <a:r>
                <a:rPr lang="en-GB" sz="2800" dirty="0"/>
                <a:t>Timespan</a:t>
              </a:r>
              <a:endParaRPr lang="en-US" sz="2800" dirty="0"/>
            </a:p>
          </p:txBody>
        </p:sp>
      </p:grpSp>
      <p:grpSp>
        <p:nvGrpSpPr>
          <p:cNvPr id="20" name="Group 19"/>
          <p:cNvGrpSpPr/>
          <p:nvPr/>
        </p:nvGrpSpPr>
        <p:grpSpPr>
          <a:xfrm>
            <a:off x="3940692" y="4442499"/>
            <a:ext cx="1849003" cy="1190409"/>
            <a:chOff x="1737359" y="1863687"/>
            <a:chExt cx="1849003" cy="1190409"/>
          </a:xfrm>
        </p:grpSpPr>
        <p:sp>
          <p:nvSpPr>
            <p:cNvPr id="21" name="Oval 20"/>
            <p:cNvSpPr/>
            <p:nvPr/>
          </p:nvSpPr>
          <p:spPr>
            <a:xfrm>
              <a:off x="1737359" y="1863687"/>
              <a:ext cx="1849003" cy="11904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39064" y="2036642"/>
              <a:ext cx="1596591" cy="954107"/>
            </a:xfrm>
            <a:prstGeom prst="rect">
              <a:avLst/>
            </a:prstGeom>
            <a:noFill/>
          </p:spPr>
          <p:txBody>
            <a:bodyPr wrap="none" rtlCol="0">
              <a:spAutoFit/>
            </a:bodyPr>
            <a:lstStyle/>
            <a:p>
              <a:pPr algn="ctr"/>
              <a:r>
                <a:rPr lang="en-GB" sz="2800" dirty="0"/>
                <a:t>Collective</a:t>
              </a:r>
            </a:p>
            <a:p>
              <a:pPr algn="ctr"/>
              <a:r>
                <a:rPr lang="en-GB" sz="2800" dirty="0"/>
                <a:t>agent</a:t>
              </a:r>
              <a:endParaRPr lang="en-US" sz="2800" dirty="0"/>
            </a:p>
          </p:txBody>
        </p:sp>
      </p:grpSp>
      <p:grpSp>
        <p:nvGrpSpPr>
          <p:cNvPr id="23" name="Group 22"/>
          <p:cNvGrpSpPr/>
          <p:nvPr/>
        </p:nvGrpSpPr>
        <p:grpSpPr>
          <a:xfrm>
            <a:off x="4147725" y="6035241"/>
            <a:ext cx="555904" cy="523220"/>
            <a:chOff x="1737360" y="2326142"/>
            <a:chExt cx="555904" cy="523220"/>
          </a:xfrm>
        </p:grpSpPr>
        <p:sp>
          <p:nvSpPr>
            <p:cNvPr id="24" name="Oval 23"/>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842448" y="2326142"/>
              <a:ext cx="349776" cy="523220"/>
            </a:xfrm>
            <a:prstGeom prst="rect">
              <a:avLst/>
            </a:prstGeom>
            <a:noFill/>
          </p:spPr>
          <p:txBody>
            <a:bodyPr wrap="none" rtlCol="0">
              <a:spAutoFit/>
            </a:bodyPr>
            <a:lstStyle/>
            <a:p>
              <a:r>
                <a:rPr lang="en-GB" sz="2800" dirty="0"/>
                <a:t>F</a:t>
              </a:r>
              <a:endParaRPr lang="en-US" sz="2800" dirty="0"/>
            </a:p>
          </p:txBody>
        </p:sp>
      </p:grpSp>
      <p:grpSp>
        <p:nvGrpSpPr>
          <p:cNvPr id="26" name="Group 25"/>
          <p:cNvGrpSpPr/>
          <p:nvPr/>
        </p:nvGrpSpPr>
        <p:grpSpPr>
          <a:xfrm>
            <a:off x="5083214" y="6035241"/>
            <a:ext cx="555904" cy="523220"/>
            <a:chOff x="1737360" y="2326142"/>
            <a:chExt cx="555904" cy="523220"/>
          </a:xfrm>
        </p:grpSpPr>
        <p:sp>
          <p:nvSpPr>
            <p:cNvPr id="27" name="Oval 26"/>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827600" y="2326142"/>
              <a:ext cx="375424" cy="523220"/>
            </a:xfrm>
            <a:prstGeom prst="rect">
              <a:avLst/>
            </a:prstGeom>
            <a:noFill/>
          </p:spPr>
          <p:txBody>
            <a:bodyPr wrap="none" rtlCol="0">
              <a:spAutoFit/>
            </a:bodyPr>
            <a:lstStyle/>
            <a:p>
              <a:r>
                <a:rPr lang="en-GB" sz="2800" dirty="0"/>
                <a:t>C</a:t>
              </a:r>
              <a:endParaRPr lang="en-US" sz="2800" dirty="0"/>
            </a:p>
          </p:txBody>
        </p:sp>
      </p:grpSp>
      <p:cxnSp>
        <p:nvCxnSpPr>
          <p:cNvPr id="29" name="Curved Connector 28"/>
          <p:cNvCxnSpPr>
            <a:stCxn id="24" idx="0"/>
            <a:endCxn id="21" idx="4"/>
          </p:cNvCxnSpPr>
          <p:nvPr/>
        </p:nvCxnSpPr>
        <p:spPr>
          <a:xfrm rot="5400000" flipH="1" flipV="1">
            <a:off x="4444269" y="5614317"/>
            <a:ext cx="402333" cy="439517"/>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27" idx="0"/>
            <a:endCxn id="21" idx="4"/>
          </p:cNvCxnSpPr>
          <p:nvPr/>
        </p:nvCxnSpPr>
        <p:spPr>
          <a:xfrm rot="16200000" flipV="1">
            <a:off x="4912014" y="5586089"/>
            <a:ext cx="402333" cy="495972"/>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920571" y="3211198"/>
            <a:ext cx="1307592" cy="932688"/>
            <a:chOff x="1781507" y="2112867"/>
            <a:chExt cx="1307592" cy="932688"/>
          </a:xfrm>
        </p:grpSpPr>
        <p:sp>
          <p:nvSpPr>
            <p:cNvPr id="32" name="Oval 31"/>
            <p:cNvSpPr/>
            <p:nvPr/>
          </p:nvSpPr>
          <p:spPr>
            <a:xfrm>
              <a:off x="1781507" y="2112867"/>
              <a:ext cx="1307592" cy="9326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914103" y="2317601"/>
              <a:ext cx="1042401" cy="523220"/>
            </a:xfrm>
            <a:prstGeom prst="rect">
              <a:avLst/>
            </a:prstGeom>
            <a:noFill/>
          </p:spPr>
          <p:txBody>
            <a:bodyPr wrap="none" rtlCol="0">
              <a:spAutoFit/>
            </a:bodyPr>
            <a:lstStyle/>
            <a:p>
              <a:r>
                <a:rPr lang="en-GB" sz="2800" dirty="0"/>
                <a:t>Agent</a:t>
              </a:r>
              <a:endParaRPr lang="en-US" sz="2800" dirty="0"/>
            </a:p>
          </p:txBody>
        </p:sp>
      </p:grpSp>
      <p:grpSp>
        <p:nvGrpSpPr>
          <p:cNvPr id="34" name="Group 33"/>
          <p:cNvGrpSpPr/>
          <p:nvPr/>
        </p:nvGrpSpPr>
        <p:grpSpPr>
          <a:xfrm>
            <a:off x="780249" y="2854662"/>
            <a:ext cx="555904" cy="523220"/>
            <a:chOff x="1763784" y="2326142"/>
            <a:chExt cx="555904" cy="523220"/>
          </a:xfrm>
        </p:grpSpPr>
        <p:sp>
          <p:nvSpPr>
            <p:cNvPr id="35" name="Oval 34"/>
            <p:cNvSpPr/>
            <p:nvPr/>
          </p:nvSpPr>
          <p:spPr>
            <a:xfrm>
              <a:off x="1763784"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89904" y="2326142"/>
              <a:ext cx="503664" cy="523220"/>
            </a:xfrm>
            <a:prstGeom prst="rect">
              <a:avLst/>
            </a:prstGeom>
            <a:noFill/>
          </p:spPr>
          <p:txBody>
            <a:bodyPr wrap="none" rtlCol="0">
              <a:spAutoFit/>
            </a:bodyPr>
            <a:lstStyle/>
            <a:p>
              <a:r>
                <a:rPr lang="en-GB" sz="2800" dirty="0"/>
                <a:t>W</a:t>
              </a:r>
              <a:endParaRPr lang="en-US" sz="2800" dirty="0"/>
            </a:p>
          </p:txBody>
        </p:sp>
      </p:grpSp>
      <p:grpSp>
        <p:nvGrpSpPr>
          <p:cNvPr id="37" name="Group 36"/>
          <p:cNvGrpSpPr/>
          <p:nvPr/>
        </p:nvGrpSpPr>
        <p:grpSpPr>
          <a:xfrm>
            <a:off x="780249" y="3396907"/>
            <a:ext cx="555904" cy="523220"/>
            <a:chOff x="1737360" y="2326142"/>
            <a:chExt cx="555904" cy="523220"/>
          </a:xfrm>
        </p:grpSpPr>
        <p:sp>
          <p:nvSpPr>
            <p:cNvPr id="38" name="Oval 37"/>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835615" y="2326142"/>
              <a:ext cx="359394" cy="523220"/>
            </a:xfrm>
            <a:prstGeom prst="rect">
              <a:avLst/>
            </a:prstGeom>
            <a:noFill/>
          </p:spPr>
          <p:txBody>
            <a:bodyPr wrap="none" rtlCol="0">
              <a:spAutoFit/>
            </a:bodyPr>
            <a:lstStyle/>
            <a:p>
              <a:r>
                <a:rPr lang="en-GB" sz="2800" dirty="0"/>
                <a:t>E</a:t>
              </a:r>
              <a:endParaRPr lang="en-US" sz="2800" dirty="0"/>
            </a:p>
          </p:txBody>
        </p:sp>
      </p:grpSp>
      <p:grpSp>
        <p:nvGrpSpPr>
          <p:cNvPr id="40" name="Group 39"/>
          <p:cNvGrpSpPr/>
          <p:nvPr/>
        </p:nvGrpSpPr>
        <p:grpSpPr>
          <a:xfrm>
            <a:off x="780249" y="3939152"/>
            <a:ext cx="555904" cy="523220"/>
            <a:chOff x="1758173" y="2326142"/>
            <a:chExt cx="555904" cy="523220"/>
          </a:xfrm>
        </p:grpSpPr>
        <p:sp>
          <p:nvSpPr>
            <p:cNvPr id="41" name="Oval 40"/>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789904" y="2326142"/>
              <a:ext cx="492443" cy="523220"/>
            </a:xfrm>
            <a:prstGeom prst="rect">
              <a:avLst/>
            </a:prstGeom>
            <a:noFill/>
          </p:spPr>
          <p:txBody>
            <a:bodyPr wrap="none" rtlCol="0">
              <a:spAutoFit/>
            </a:bodyPr>
            <a:lstStyle/>
            <a:p>
              <a:r>
                <a:rPr lang="en-GB" sz="2800" dirty="0"/>
                <a:t>M</a:t>
              </a:r>
              <a:endParaRPr lang="en-US" sz="2800" dirty="0"/>
            </a:p>
          </p:txBody>
        </p:sp>
      </p:grpSp>
      <p:cxnSp>
        <p:nvCxnSpPr>
          <p:cNvPr id="46" name="Curved Connector 45"/>
          <p:cNvCxnSpPr>
            <a:stCxn id="5" idx="6"/>
            <a:endCxn id="15" idx="2"/>
          </p:cNvCxnSpPr>
          <p:nvPr/>
        </p:nvCxnSpPr>
        <p:spPr>
          <a:xfrm>
            <a:off x="5167213" y="1947966"/>
            <a:ext cx="1938065" cy="2184896"/>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5" idx="6"/>
            <a:endCxn id="18" idx="2"/>
          </p:cNvCxnSpPr>
          <p:nvPr/>
        </p:nvCxnSpPr>
        <p:spPr>
          <a:xfrm>
            <a:off x="5167213" y="1947966"/>
            <a:ext cx="1660676" cy="3620931"/>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785333" y="4489200"/>
            <a:ext cx="555904" cy="523220"/>
            <a:chOff x="1758173" y="2326142"/>
            <a:chExt cx="555904" cy="523220"/>
          </a:xfrm>
        </p:grpSpPr>
        <p:sp>
          <p:nvSpPr>
            <p:cNvPr id="53" name="Oval 52"/>
            <p:cNvSpPr/>
            <p:nvPr/>
          </p:nvSpPr>
          <p:spPr>
            <a:xfrm>
              <a:off x="1758173"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898908" y="2326142"/>
              <a:ext cx="274434" cy="523220"/>
            </a:xfrm>
            <a:prstGeom prst="rect">
              <a:avLst/>
            </a:prstGeom>
            <a:noFill/>
          </p:spPr>
          <p:txBody>
            <a:bodyPr wrap="none" rtlCol="0">
              <a:spAutoFit/>
            </a:bodyPr>
            <a:lstStyle/>
            <a:p>
              <a:r>
                <a:rPr lang="en-GB" sz="2800" dirty="0"/>
                <a:t>I</a:t>
              </a:r>
              <a:endParaRPr lang="en-US" sz="2800" dirty="0"/>
            </a:p>
          </p:txBody>
        </p:sp>
      </p:grpSp>
      <p:grpSp>
        <p:nvGrpSpPr>
          <p:cNvPr id="55" name="Group 54"/>
          <p:cNvGrpSpPr/>
          <p:nvPr/>
        </p:nvGrpSpPr>
        <p:grpSpPr>
          <a:xfrm>
            <a:off x="3296415" y="6035241"/>
            <a:ext cx="555904" cy="523220"/>
            <a:chOff x="1737360" y="2326142"/>
            <a:chExt cx="555904" cy="523220"/>
          </a:xfrm>
        </p:grpSpPr>
        <p:sp>
          <p:nvSpPr>
            <p:cNvPr id="56" name="Oval 55"/>
            <p:cNvSpPr/>
            <p:nvPr/>
          </p:nvSpPr>
          <p:spPr>
            <a:xfrm>
              <a:off x="1737360" y="2326142"/>
              <a:ext cx="555904" cy="5232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842448" y="2326142"/>
              <a:ext cx="370614" cy="523220"/>
            </a:xfrm>
            <a:prstGeom prst="rect">
              <a:avLst/>
            </a:prstGeom>
            <a:noFill/>
          </p:spPr>
          <p:txBody>
            <a:bodyPr wrap="none" rtlCol="0">
              <a:spAutoFit/>
            </a:bodyPr>
            <a:lstStyle/>
            <a:p>
              <a:r>
                <a:rPr lang="en-GB" sz="2800" dirty="0"/>
                <a:t>P</a:t>
              </a:r>
              <a:endParaRPr lang="en-US" sz="2800" dirty="0"/>
            </a:p>
          </p:txBody>
        </p:sp>
      </p:grpSp>
      <p:cxnSp>
        <p:nvCxnSpPr>
          <p:cNvPr id="58" name="Curved Connector 57"/>
          <p:cNvCxnSpPr>
            <a:stCxn id="57" idx="0"/>
            <a:endCxn id="32" idx="4"/>
          </p:cNvCxnSpPr>
          <p:nvPr/>
        </p:nvCxnSpPr>
        <p:spPr>
          <a:xfrm rot="16200000" flipV="1">
            <a:off x="2634912" y="5083342"/>
            <a:ext cx="1891355" cy="12443"/>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21" idx="0"/>
            <a:endCxn id="32" idx="4"/>
          </p:cNvCxnSpPr>
          <p:nvPr/>
        </p:nvCxnSpPr>
        <p:spPr>
          <a:xfrm rot="16200000" flipV="1">
            <a:off x="4070475" y="3647779"/>
            <a:ext cx="298613" cy="1290827"/>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35" idx="6"/>
            <a:endCxn id="32" idx="2"/>
          </p:cNvCxnSpPr>
          <p:nvPr/>
        </p:nvCxnSpPr>
        <p:spPr>
          <a:xfrm>
            <a:off x="1336153" y="3116272"/>
            <a:ext cx="1584418" cy="561270"/>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8" idx="6"/>
            <a:endCxn id="32" idx="2"/>
          </p:cNvCxnSpPr>
          <p:nvPr/>
        </p:nvCxnSpPr>
        <p:spPr>
          <a:xfrm>
            <a:off x="1336153" y="3658517"/>
            <a:ext cx="1584418" cy="19025"/>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41" idx="6"/>
            <a:endCxn id="32" idx="2"/>
          </p:cNvCxnSpPr>
          <p:nvPr/>
        </p:nvCxnSpPr>
        <p:spPr>
          <a:xfrm flipV="1">
            <a:off x="1336153" y="3677542"/>
            <a:ext cx="1584418" cy="523220"/>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53" idx="6"/>
            <a:endCxn id="32" idx="2"/>
          </p:cNvCxnSpPr>
          <p:nvPr/>
        </p:nvCxnSpPr>
        <p:spPr>
          <a:xfrm flipV="1">
            <a:off x="1341237" y="3677542"/>
            <a:ext cx="1579334" cy="1073268"/>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341237" y="2702748"/>
            <a:ext cx="1500539" cy="400110"/>
          </a:xfrm>
          <a:prstGeom prst="rect">
            <a:avLst/>
          </a:prstGeom>
          <a:noFill/>
        </p:spPr>
        <p:txBody>
          <a:bodyPr wrap="none" rtlCol="0">
            <a:spAutoFit/>
          </a:bodyPr>
          <a:lstStyle/>
          <a:p>
            <a:r>
              <a:rPr lang="en-GB" sz="2000" dirty="0"/>
              <a:t>is created by</a:t>
            </a:r>
          </a:p>
        </p:txBody>
      </p:sp>
      <p:sp>
        <p:nvSpPr>
          <p:cNvPr id="77" name="TextBox 76"/>
          <p:cNvSpPr txBox="1"/>
          <p:nvPr/>
        </p:nvSpPr>
        <p:spPr>
          <a:xfrm>
            <a:off x="6213174" y="4599206"/>
            <a:ext cx="2019784" cy="400110"/>
          </a:xfrm>
          <a:prstGeom prst="rect">
            <a:avLst/>
          </a:prstGeom>
          <a:noFill/>
        </p:spPr>
        <p:txBody>
          <a:bodyPr wrap="none" rtlCol="0">
            <a:spAutoFit/>
          </a:bodyPr>
          <a:lstStyle/>
          <a:p>
            <a:r>
              <a:rPr lang="en-GB" sz="2000" dirty="0"/>
              <a:t>is associated with</a:t>
            </a:r>
          </a:p>
        </p:txBody>
      </p:sp>
      <p:sp>
        <p:nvSpPr>
          <p:cNvPr id="78" name="TextBox 77"/>
          <p:cNvSpPr txBox="1"/>
          <p:nvPr/>
        </p:nvSpPr>
        <p:spPr>
          <a:xfrm>
            <a:off x="3958765" y="3937932"/>
            <a:ext cx="1138453" cy="400110"/>
          </a:xfrm>
          <a:prstGeom prst="rect">
            <a:avLst/>
          </a:prstGeom>
          <a:noFill/>
        </p:spPr>
        <p:txBody>
          <a:bodyPr wrap="none" rtlCol="0">
            <a:spAutoFit/>
          </a:bodyPr>
          <a:lstStyle/>
          <a:p>
            <a:r>
              <a:rPr lang="en-GB" sz="2000" dirty="0"/>
              <a:t>is type of</a:t>
            </a:r>
          </a:p>
        </p:txBody>
      </p:sp>
      <p:sp>
        <p:nvSpPr>
          <p:cNvPr id="79" name="Down Arrow 78"/>
          <p:cNvSpPr/>
          <p:nvPr/>
        </p:nvSpPr>
        <p:spPr>
          <a:xfrm>
            <a:off x="4382713" y="2465297"/>
            <a:ext cx="654601" cy="335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2284676" y="1436152"/>
            <a:ext cx="1856886" cy="1015663"/>
          </a:xfrm>
          <a:prstGeom prst="rect">
            <a:avLst/>
          </a:prstGeom>
          <a:solidFill>
            <a:srgbClr val="00B0F0"/>
          </a:solidFill>
        </p:spPr>
        <p:txBody>
          <a:bodyPr wrap="square" rtlCol="0">
            <a:spAutoFit/>
          </a:bodyPr>
          <a:lstStyle/>
          <a:p>
            <a:r>
              <a:rPr lang="en-GB" sz="2000" dirty="0"/>
              <a:t>Any Thing:</a:t>
            </a:r>
          </a:p>
          <a:p>
            <a:r>
              <a:rPr lang="en-GB" sz="2000" dirty="0"/>
              <a:t>Covers all other types of thing</a:t>
            </a:r>
          </a:p>
        </p:txBody>
      </p:sp>
      <p:sp>
        <p:nvSpPr>
          <p:cNvPr id="60" name="TextBox 59"/>
          <p:cNvSpPr txBox="1"/>
          <p:nvPr/>
        </p:nvSpPr>
        <p:spPr>
          <a:xfrm>
            <a:off x="1376478" y="4750810"/>
            <a:ext cx="1643720" cy="400110"/>
          </a:xfrm>
          <a:prstGeom prst="rect">
            <a:avLst/>
          </a:prstGeom>
          <a:noFill/>
        </p:spPr>
        <p:txBody>
          <a:bodyPr wrap="none" rtlCol="0">
            <a:spAutoFit/>
          </a:bodyPr>
          <a:lstStyle/>
          <a:p>
            <a:r>
              <a:rPr lang="en-GB" sz="2000" dirty="0"/>
              <a:t>is modified by</a:t>
            </a:r>
          </a:p>
        </p:txBody>
      </p:sp>
      <p:sp>
        <p:nvSpPr>
          <p:cNvPr id="62" name="TextBox 61"/>
          <p:cNvSpPr txBox="1"/>
          <p:nvPr/>
        </p:nvSpPr>
        <p:spPr>
          <a:xfrm>
            <a:off x="594360" y="493776"/>
            <a:ext cx="5336910" cy="646331"/>
          </a:xfrm>
          <a:prstGeom prst="rect">
            <a:avLst/>
          </a:prstGeom>
          <a:noFill/>
        </p:spPr>
        <p:txBody>
          <a:bodyPr wrap="none" rtlCol="0">
            <a:spAutoFit/>
          </a:bodyPr>
          <a:lstStyle/>
          <a:p>
            <a:r>
              <a:rPr lang="en-GB" sz="3600" dirty="0"/>
              <a:t>FRBR-LRM and RDA entities</a:t>
            </a:r>
            <a:endParaRPr lang="en-US" sz="3600" dirty="0"/>
          </a:p>
        </p:txBody>
      </p:sp>
    </p:spTree>
    <p:extLst>
      <p:ext uri="{BB962C8B-B14F-4D97-AF65-F5344CB8AC3E}">
        <p14:creationId xmlns:p14="http://schemas.microsoft.com/office/powerpoint/2010/main" val="353331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10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1000"/>
                                        <p:tgtEl>
                                          <p:spTgt spid="4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1000"/>
                                        <p:tgtEl>
                                          <p:spTgt spid="6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1000"/>
                                        <p:tgtEl>
                                          <p:spTgt spid="78"/>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childTnLst>
                                </p:cTn>
                              </p:par>
                            </p:childTnLst>
                          </p:cTn>
                        </p:par>
                        <p:par>
                          <p:cTn id="78" fill="hold">
                            <p:stCondLst>
                              <p:cond delay="3000"/>
                            </p:stCondLst>
                            <p:childTnLst>
                              <p:par>
                                <p:cTn id="79" presetID="10" presetClass="entr" presetSubtype="0"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1000"/>
                                        <p:tgtEl>
                                          <p:spTgt spid="55"/>
                                        </p:tgtEl>
                                      </p:cBhvr>
                                    </p:animEffect>
                                  </p:childTnLst>
                                </p:cTn>
                              </p:par>
                            </p:childTnLst>
                          </p:cTn>
                        </p:par>
                        <p:par>
                          <p:cTn id="87" fill="hold">
                            <p:stCondLst>
                              <p:cond delay="1000"/>
                            </p:stCondLst>
                            <p:childTnLst>
                              <p:par>
                                <p:cTn id="88" presetID="10" presetClass="entr" presetSubtype="0" fill="hold" nodeType="after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1000"/>
                                        <p:tgtEl>
                                          <p:spTgt spid="5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1000"/>
                                        <p:tgtEl>
                                          <p:spTgt spid="6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fade">
                                      <p:cBhvr>
                                        <p:cTn id="102" dur="1000"/>
                                        <p:tgtEl>
                                          <p:spTgt spid="76"/>
                                        </p:tgtEl>
                                      </p:cBhvr>
                                    </p:animEffect>
                                  </p:childTnLst>
                                </p:cTn>
                              </p:par>
                            </p:childTnLst>
                          </p:cTn>
                        </p:par>
                        <p:par>
                          <p:cTn id="103" fill="hold">
                            <p:stCondLst>
                              <p:cond delay="2000"/>
                            </p:stCondLst>
                            <p:childTnLst>
                              <p:par>
                                <p:cTn id="104" presetID="10" presetClass="entr" presetSubtype="0"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1000"/>
                                        <p:tgtEl>
                                          <p:spTgt spid="37"/>
                                        </p:tgtEl>
                                      </p:cBhvr>
                                    </p:animEffect>
                                  </p:childTnLst>
                                </p:cTn>
                              </p:par>
                            </p:childTnLst>
                          </p:cTn>
                        </p:par>
                        <p:par>
                          <p:cTn id="107" fill="hold">
                            <p:stCondLst>
                              <p:cond delay="3000"/>
                            </p:stCondLst>
                            <p:childTnLst>
                              <p:par>
                                <p:cTn id="108" presetID="10" presetClass="entr" presetSubtype="0" fill="hold"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1000"/>
                                        <p:tgtEl>
                                          <p:spTgt spid="67"/>
                                        </p:tgtEl>
                                      </p:cBhvr>
                                    </p:animEffect>
                                  </p:childTnLst>
                                </p:cTn>
                              </p:par>
                            </p:childTnLst>
                          </p:cTn>
                        </p:par>
                        <p:par>
                          <p:cTn id="111" fill="hold">
                            <p:stCondLst>
                              <p:cond delay="4000"/>
                            </p:stCondLst>
                            <p:childTnLst>
                              <p:par>
                                <p:cTn id="112" presetID="10" presetClass="entr" presetSubtype="0" fill="hold" nodeType="after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1000"/>
                                        <p:tgtEl>
                                          <p:spTgt spid="40"/>
                                        </p:tgtEl>
                                      </p:cBhvr>
                                    </p:animEffect>
                                  </p:childTnLst>
                                </p:cTn>
                              </p:par>
                            </p:childTnLst>
                          </p:cTn>
                        </p:par>
                        <p:par>
                          <p:cTn id="115" fill="hold">
                            <p:stCondLst>
                              <p:cond delay="5000"/>
                            </p:stCondLst>
                            <p:childTnLst>
                              <p:par>
                                <p:cTn id="116" presetID="10" presetClass="entr" presetSubtype="0" fill="hold" nodeType="afterEffect">
                                  <p:stCondLst>
                                    <p:cond delay="0"/>
                                  </p:stCondLst>
                                  <p:childTnLst>
                                    <p:set>
                                      <p:cBhvr>
                                        <p:cTn id="117" dur="1" fill="hold">
                                          <p:stCondLst>
                                            <p:cond delay="0"/>
                                          </p:stCondLst>
                                        </p:cTn>
                                        <p:tgtEl>
                                          <p:spTgt spid="70"/>
                                        </p:tgtEl>
                                        <p:attrNameLst>
                                          <p:attrName>style.visibility</p:attrName>
                                        </p:attrNameLst>
                                      </p:cBhvr>
                                      <p:to>
                                        <p:strVal val="visible"/>
                                      </p:to>
                                    </p:set>
                                    <p:animEffect transition="in" filter="fade">
                                      <p:cBhvr>
                                        <p:cTn id="118" dur="1000"/>
                                        <p:tgtEl>
                                          <p:spTgt spid="7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1000"/>
                                        <p:tgtEl>
                                          <p:spTgt spid="52"/>
                                        </p:tgtEl>
                                      </p:cBhvr>
                                    </p:animEffect>
                                  </p:childTnLst>
                                </p:cTn>
                              </p:par>
                            </p:childTnLst>
                          </p:cTn>
                        </p:par>
                        <p:par>
                          <p:cTn id="124" fill="hold">
                            <p:stCondLst>
                              <p:cond delay="1000"/>
                            </p:stCondLst>
                            <p:childTnLst>
                              <p:par>
                                <p:cTn id="125" presetID="10" presetClass="entr" presetSubtype="0" fill="hold" nodeType="afterEffect">
                                  <p:stCondLst>
                                    <p:cond delay="0"/>
                                  </p:stCondLst>
                                  <p:childTnLst>
                                    <p:set>
                                      <p:cBhvr>
                                        <p:cTn id="126" dur="1" fill="hold">
                                          <p:stCondLst>
                                            <p:cond delay="0"/>
                                          </p:stCondLst>
                                        </p:cTn>
                                        <p:tgtEl>
                                          <p:spTgt spid="73"/>
                                        </p:tgtEl>
                                        <p:attrNameLst>
                                          <p:attrName>style.visibility</p:attrName>
                                        </p:attrNameLst>
                                      </p:cBhvr>
                                      <p:to>
                                        <p:strVal val="visible"/>
                                      </p:to>
                                    </p:set>
                                    <p:animEffect transition="in" filter="fade">
                                      <p:cBhvr>
                                        <p:cTn id="127" dur="1000"/>
                                        <p:tgtEl>
                                          <p:spTgt spid="7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fade">
                                      <p:cBhvr>
                                        <p:cTn id="130"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6" grpId="0"/>
      <p:bldP spid="77" grpId="0"/>
      <p:bldP spid="78" grpId="0"/>
      <p:bldP spid="79" grpId="0" animBg="1"/>
      <p:bldP spid="59" grpId="0" animBg="1"/>
      <p:bldP spid="60" grpId="0"/>
    </p:bldLst>
  </p:timing>
</p:sld>
</file>

<file path=ppt/theme/theme1.xml><?xml version="1.0" encoding="utf-8"?>
<a:theme xmlns:a="http://schemas.openxmlformats.org/drawingml/2006/main" name="RDABig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DABigLogo" id="{75E69B61-E473-4FEA-9534-B0247DD63724}" vid="{A1F5EDC9-71C7-49B6-9A1E-916479D35A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RDABigLogo</Template>
  <TotalTime>380</TotalTime>
  <Words>2114</Words>
  <Application>Microsoft Office PowerPoint</Application>
  <PresentationFormat>On-screen Show (4:3)</PresentationFormat>
  <Paragraphs>465</Paragraphs>
  <Slides>43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Times New Roman</vt:lpstr>
      <vt:lpstr>RDABigLogo</vt:lpstr>
      <vt:lpstr> Marathon RDA</vt:lpstr>
      <vt:lpstr>1: Evolution of RDA</vt:lpstr>
      <vt:lpstr>RDA: resource description and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RDA data in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Linked data and RDF</vt:lpstr>
      <vt:lpstr>PowerPoint Presentation</vt:lpstr>
      <vt:lpstr>RDA in RDF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Synthesis and general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Dunsire</dc:creator>
  <cp:lastModifiedBy>Gordon Dunsire</cp:lastModifiedBy>
  <cp:revision>28</cp:revision>
  <dcterms:created xsi:type="dcterms:W3CDTF">2016-03-30T09:25:44Z</dcterms:created>
  <dcterms:modified xsi:type="dcterms:W3CDTF">2016-05-04T07:48:19Z</dcterms:modified>
</cp:coreProperties>
</file>