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62" r:id="rId10"/>
    <p:sldId id="263" r:id="rId11"/>
    <p:sldId id="265" r:id="rId12"/>
    <p:sldId id="278" r:id="rId13"/>
    <p:sldId id="264" r:id="rId14"/>
    <p:sldId id="266" r:id="rId15"/>
    <p:sldId id="27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760D5-C069-4B42-9856-FE8592809603}" type="datetimeFigureOut">
              <a:rPr lang="en-GB" smtClean="0"/>
              <a:t>08/02/2013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C097-7EC5-45A6-ABA2-1EB5B4825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4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ublincore.org/documents/2005/03/07/abstract-model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Informed element dumb-down: “Recursively resolve sub-property relationships until a recognised </a:t>
            </a:r>
            <a:r>
              <a:rPr lang="en-GB" i="1" dirty="0" smtClean="0"/>
              <a:t>property</a:t>
            </a:r>
            <a:r>
              <a:rPr lang="en-GB" dirty="0" smtClean="0"/>
              <a:t> is reached and substitute the </a:t>
            </a:r>
            <a:r>
              <a:rPr lang="en-GB" i="1" dirty="0" smtClean="0"/>
              <a:t>property URI</a:t>
            </a:r>
            <a:r>
              <a:rPr lang="en-GB" dirty="0" smtClean="0"/>
              <a:t> of that </a:t>
            </a:r>
            <a:r>
              <a:rPr lang="en-GB" i="1" dirty="0" smtClean="0"/>
              <a:t>property</a:t>
            </a:r>
            <a:r>
              <a:rPr lang="en-GB" dirty="0" smtClean="0"/>
              <a:t> for the existing </a:t>
            </a:r>
            <a:r>
              <a:rPr lang="en-GB" i="1" dirty="0" smtClean="0"/>
              <a:t>property URI</a:t>
            </a:r>
            <a:r>
              <a:rPr lang="en-GB" dirty="0" smtClean="0"/>
              <a:t> in the </a:t>
            </a:r>
            <a:r>
              <a:rPr lang="en-GB" i="1" dirty="0" smtClean="0"/>
              <a:t>statement</a:t>
            </a:r>
            <a:r>
              <a:rPr lang="en-GB" dirty="0" smtClean="0"/>
              <a:t>.” Available at: </a:t>
            </a:r>
            <a:r>
              <a:rPr lang="en-GB" dirty="0" smtClean="0">
                <a:hlinkClick r:id="rId3"/>
              </a:rPr>
              <a:t>http://dublincore.org/documents/2005/03/07/abstract-model/#sect-5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C097-7EC5-45A6-ABA2-1EB5B4825A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5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6BA1-13C7-414B-8F7B-D3F72B662A60}" type="datetimeFigureOut">
              <a:rPr lang="en-GB" smtClean="0"/>
              <a:t>08/02/2013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FD66BA1-13C7-414B-8F7B-D3F72B662A60}" type="datetimeFigureOut">
              <a:rPr lang="en-GB" smtClean="0"/>
              <a:t>08/02/2013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FD66BA1-13C7-414B-8F7B-D3F72B662A60}" type="datetimeFigureOut">
              <a:rPr lang="en-GB" smtClean="0"/>
              <a:t>08/02/2013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FD66BA1-13C7-414B-8F7B-D3F72B662A60}" type="datetimeFigureOut">
              <a:rPr lang="en-GB" smtClean="0"/>
              <a:t>08/02/2013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0FD66BA1-13C7-414B-8F7B-D3F72B662A60}" type="datetimeFigureOut">
              <a:rPr lang="en-GB" smtClean="0"/>
              <a:t>08/02/2013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Mapping FRBR, ISBD, RDA, and other namespaces to DC for interoperability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Gordon Dunsire</a:t>
            </a:r>
          </a:p>
          <a:p>
            <a:r>
              <a:rPr lang="en-GB" dirty="0" smtClean="0"/>
              <a:t>Presented at </a:t>
            </a:r>
            <a:r>
              <a:rPr lang="en-GB" dirty="0" err="1" smtClean="0"/>
              <a:t>Kunnskapsorganisasjonsdagene</a:t>
            </a:r>
            <a:r>
              <a:rPr lang="en-GB" dirty="0" smtClean="0"/>
              <a:t> 2013, 7-8 February 2013, Oslo, Norway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7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227" y="1052736"/>
            <a:ext cx="811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Property range defines a class for the data triple </a:t>
            </a:r>
            <a:r>
              <a:rPr lang="en-GB" sz="2800" b="1" dirty="0" smtClean="0"/>
              <a:t>object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5811" y="186767"/>
            <a:ext cx="3210944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Semantic constraints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871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Property domain defines a class for the data triple </a:t>
            </a:r>
            <a:r>
              <a:rPr lang="en-GB" sz="2800" b="1" dirty="0" smtClean="0"/>
              <a:t>subject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8227" y="2420888"/>
            <a:ext cx="336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Property definition</a:t>
            </a:r>
          </a:p>
          <a:p>
            <a:pPr algn="ctr"/>
            <a:r>
              <a:rPr lang="en-GB" sz="2800" dirty="0" smtClean="0"/>
              <a:t>is intended for human interpretation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53976" y="2420888"/>
            <a:ext cx="398282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“The </a:t>
            </a:r>
            <a:r>
              <a:rPr lang="en-GB" sz="2800" dirty="0"/>
              <a:t>file format, physical medium, or dimensions of the </a:t>
            </a:r>
            <a:r>
              <a:rPr lang="en-GB" sz="2800" dirty="0" err="1"/>
              <a:t>resource</a:t>
            </a:r>
            <a:r>
              <a:rPr lang="en-GB" sz="2800" dirty="0" err="1" smtClean="0"/>
              <a:t>.”@en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6787" y="4728494"/>
            <a:ext cx="336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Property definition</a:t>
            </a:r>
          </a:p>
          <a:p>
            <a:pPr algn="ctr"/>
            <a:r>
              <a:rPr lang="en-GB" sz="2800" dirty="0"/>
              <a:t>c</a:t>
            </a:r>
            <a:r>
              <a:rPr lang="en-GB" sz="2800" dirty="0" smtClean="0"/>
              <a:t>an be refined [“qualified</a:t>
            </a:r>
            <a:r>
              <a:rPr lang="en-GB" sz="2800" dirty="0" smtClean="0"/>
              <a:t>”]; e.g.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64952" y="4943938"/>
            <a:ext cx="398282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“The physical medium of the </a:t>
            </a:r>
            <a:r>
              <a:rPr lang="en-GB" sz="2800" dirty="0" err="1" smtClean="0"/>
              <a:t>resource.”@en</a:t>
            </a:r>
            <a:endParaRPr lang="en-GB" sz="2800" dirty="0"/>
          </a:p>
        </p:txBody>
      </p:sp>
      <p:cxnSp>
        <p:nvCxnSpPr>
          <p:cNvPr id="10" name="Curved Connector 9"/>
          <p:cNvCxnSpPr>
            <a:stCxn id="8" idx="0"/>
            <a:endCxn id="6" idx="2"/>
          </p:cNvCxnSpPr>
          <p:nvPr/>
        </p:nvCxnSpPr>
        <p:spPr>
          <a:xfrm rot="16200000" flipV="1">
            <a:off x="5581851" y="4369423"/>
            <a:ext cx="1138055" cy="10976"/>
          </a:xfrm>
          <a:prstGeom prst="curvedConnector3">
            <a:avLst>
              <a:gd name="adj1" fmla="val 50000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6367" y="4070718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sub-property</a:t>
            </a:r>
            <a:endParaRPr lang="en-GB" sz="3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101495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/>
              <a:t>DCMI</a:t>
            </a:r>
            <a:r>
              <a:rPr lang="en-GB" sz="2800" dirty="0" err="1" smtClean="0"/>
              <a:t>:“Intelligent</a:t>
            </a:r>
            <a:r>
              <a:rPr lang="en-GB" sz="2800" dirty="0" smtClean="0"/>
              <a:t> dumb-down”</a:t>
            </a:r>
            <a:endParaRPr lang="en-GB" sz="2800" b="1" dirty="0"/>
          </a:p>
        </p:txBody>
      </p:sp>
      <p:sp>
        <p:nvSpPr>
          <p:cNvPr id="15" name="Right Arrow 14"/>
          <p:cNvSpPr/>
          <p:nvPr/>
        </p:nvSpPr>
        <p:spPr>
          <a:xfrm>
            <a:off x="5486524" y="4126312"/>
            <a:ext cx="453627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9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5810" y="1120208"/>
            <a:ext cx="8404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Semantic rule:</a:t>
            </a:r>
          </a:p>
          <a:p>
            <a:r>
              <a:rPr lang="en-GB" sz="2800" u="sng" dirty="0" smtClean="0"/>
              <a:t>If</a:t>
            </a:r>
            <a:r>
              <a:rPr lang="en-GB" sz="2800" dirty="0" smtClean="0"/>
              <a:t> property1 sub-property of property2;</a:t>
            </a:r>
          </a:p>
          <a:p>
            <a:r>
              <a:rPr lang="en-GB" sz="2800" u="sng" dirty="0" smtClean="0"/>
              <a:t>Then</a:t>
            </a:r>
            <a:r>
              <a:rPr lang="en-GB" sz="2800" dirty="0" smtClean="0"/>
              <a:t> data triple: Resource property1 “string”</a:t>
            </a:r>
          </a:p>
          <a:p>
            <a:r>
              <a:rPr lang="en-GB" sz="2800" u="sng" dirty="0" smtClean="0"/>
              <a:t>Implies</a:t>
            </a:r>
            <a:r>
              <a:rPr lang="en-GB" sz="2800" dirty="0" smtClean="0"/>
              <a:t> data triple: Resource property2 “string”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5811" y="186767"/>
            <a:ext cx="6701450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Semantic reasoning: the sub-property ladder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7847" y="3143196"/>
            <a:ext cx="1820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err="1"/>
              <a:t>d</a:t>
            </a:r>
            <a:r>
              <a:rPr lang="en-GB" sz="3200" i="1" dirty="0" err="1" smtClean="0"/>
              <a:t>c:format</a:t>
            </a:r>
            <a:endParaRPr lang="en-GB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30472" y="4812946"/>
            <a:ext cx="1958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err="1" smtClean="0"/>
              <a:t>dct</a:t>
            </a:r>
            <a:r>
              <a:rPr lang="en-GB" sz="3200" i="1" dirty="0" err="1" smtClean="0"/>
              <a:t>:format</a:t>
            </a:r>
            <a:endParaRPr lang="en-GB" sz="3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1002" y="3898665"/>
            <a:ext cx="2015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rdfs</a:t>
            </a:r>
            <a:r>
              <a:rPr lang="en-GB" sz="2400" dirty="0" smtClean="0"/>
              <a:t>:</a:t>
            </a:r>
          </a:p>
          <a:p>
            <a:r>
              <a:rPr lang="en-GB" sz="2400" dirty="0" err="1" smtClean="0"/>
              <a:t>subPropertyOf</a:t>
            </a:r>
            <a:endParaRPr lang="en-GB" sz="2400" dirty="0"/>
          </a:p>
        </p:txBody>
      </p:sp>
      <p:cxnSp>
        <p:nvCxnSpPr>
          <p:cNvPr id="14" name="Curved Connector 13"/>
          <p:cNvCxnSpPr/>
          <p:nvPr/>
        </p:nvCxnSpPr>
        <p:spPr>
          <a:xfrm rot="16200000" flipV="1">
            <a:off x="1967004" y="4269681"/>
            <a:ext cx="1084975" cy="1555"/>
          </a:xfrm>
          <a:prstGeom prst="curvedConnector3">
            <a:avLst>
              <a:gd name="adj1" fmla="val 50000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1225" y="3136212"/>
            <a:ext cx="4972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Resource has format “audio”</a:t>
            </a:r>
            <a:endParaRPr lang="en-GB" sz="3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684627" y="4806137"/>
            <a:ext cx="4682574" cy="598392"/>
            <a:chOff x="3684627" y="4806137"/>
            <a:chExt cx="4682574" cy="598392"/>
          </a:xfrm>
        </p:grpSpPr>
        <p:sp>
          <p:nvSpPr>
            <p:cNvPr id="16" name="TextBox 15"/>
            <p:cNvSpPr txBox="1"/>
            <p:nvPr/>
          </p:nvSpPr>
          <p:spPr>
            <a:xfrm>
              <a:off x="3684627" y="4812946"/>
              <a:ext cx="3605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Resource has format</a:t>
              </a:r>
              <a:endParaRPr lang="en-GB" sz="32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381566" y="4806137"/>
              <a:ext cx="985635" cy="598392"/>
              <a:chOff x="7454522" y="4820832"/>
              <a:chExt cx="985635" cy="59839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454522" y="4820832"/>
                <a:ext cx="985635" cy="5983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559952" y="4899429"/>
                <a:ext cx="774775" cy="441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</a:rPr>
                  <a:t>Audio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20" name="Curved Connector 19"/>
          <p:cNvCxnSpPr/>
          <p:nvPr/>
        </p:nvCxnSpPr>
        <p:spPr>
          <a:xfrm rot="5400000" flipH="1" flipV="1">
            <a:off x="5663113" y="4225324"/>
            <a:ext cx="1008674" cy="1"/>
          </a:xfrm>
          <a:prstGeom prst="curvedConnector3">
            <a:avLst>
              <a:gd name="adj1" fmla="val 50000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85500" y="3809825"/>
            <a:ext cx="2234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</a:t>
            </a:r>
            <a:r>
              <a:rPr lang="en-GB" sz="2400" dirty="0"/>
              <a:t>umber=</a:t>
            </a:r>
            <a:endParaRPr lang="en-GB" sz="2400" dirty="0" smtClean="0"/>
          </a:p>
          <a:p>
            <a:r>
              <a:rPr lang="en-GB" sz="2400" dirty="0" smtClean="0"/>
              <a:t>lose information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322989" y="5481021"/>
            <a:ext cx="21643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1 rung</a:t>
            </a:r>
          </a:p>
          <a:p>
            <a:pPr algn="ctr"/>
            <a:r>
              <a:rPr lang="en-GB" sz="3200" dirty="0" smtClean="0"/>
              <a:t> on a ladder</a:t>
            </a:r>
            <a:endParaRPr lang="en-GB" sz="3200" dirty="0"/>
          </a:p>
        </p:txBody>
      </p:sp>
      <p:sp>
        <p:nvSpPr>
          <p:cNvPr id="33" name="Right Arrow 32"/>
          <p:cNvSpPr/>
          <p:nvPr/>
        </p:nvSpPr>
        <p:spPr>
          <a:xfrm rot="5400000">
            <a:off x="5735403" y="5781641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5400000">
            <a:off x="2077444" y="5781641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30" grpId="0"/>
      <p:bldP spid="32" grpId="0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85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Are you feeling lonely and unlinked? 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28562"/>
            <a:ext cx="7502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Want to meet similar turtles? 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96476"/>
            <a:ext cx="8304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Take the 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sub-property ladder 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to new places!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179943"/>
            <a:ext cx="4051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Dumb-up today!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9" y="4372160"/>
            <a:ext cx="1479634" cy="20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17" y="4372160"/>
            <a:ext cx="1479634" cy="2016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679798" y="5137844"/>
            <a:ext cx="3722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092757" y="4266012"/>
            <a:ext cx="2927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… (Dumber)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7347" y="5707358"/>
            <a:ext cx="357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Cloned turtles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6767"/>
            <a:ext cx="7920880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From top </a:t>
            </a:r>
            <a:r>
              <a:rPr lang="en-GB" sz="2800" dirty="0" smtClean="0">
                <a:solidFill>
                  <a:srgbClr val="002060"/>
                </a:solidFill>
              </a:rPr>
              <a:t>down to bottom up, </a:t>
            </a:r>
            <a:r>
              <a:rPr lang="en-GB" sz="2800" dirty="0" smtClean="0">
                <a:solidFill>
                  <a:srgbClr val="002060"/>
                </a:solidFill>
              </a:rPr>
              <a:t>core to </a:t>
            </a:r>
            <a:r>
              <a:rPr lang="en-GB" sz="2800" dirty="0" smtClean="0">
                <a:solidFill>
                  <a:srgbClr val="002060"/>
                </a:solidFill>
              </a:rPr>
              <a:t>crust </a:t>
            </a:r>
            <a:r>
              <a:rPr lang="en-GB" sz="2800" dirty="0" smtClean="0">
                <a:solidFill>
                  <a:srgbClr val="002060"/>
                </a:solidFill>
              </a:rPr>
              <a:t>…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26" y="1518850"/>
            <a:ext cx="257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ISBD property:</a:t>
            </a:r>
          </a:p>
          <a:p>
            <a:r>
              <a:rPr lang="en-GB" sz="2000" dirty="0" smtClean="0"/>
              <a:t>P1003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14682" y="1518850"/>
            <a:ext cx="561662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“Relates a resource to a category that records the type or types of carrier used to convey the </a:t>
            </a:r>
            <a:r>
              <a:rPr lang="en-GB" sz="2000" dirty="0" err="1"/>
              <a:t>content.”@</a:t>
            </a:r>
            <a:r>
              <a:rPr lang="en-GB" sz="2000" dirty="0" err="1" smtClean="0"/>
              <a:t>en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114682" y="2738644"/>
            <a:ext cx="561662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“A categorization reflecting the general type of intermediation device required to view, play, run, etc., the content of a resource. .”@</a:t>
            </a:r>
            <a:r>
              <a:rPr lang="en-GB" sz="2000" dirty="0" smtClean="0"/>
              <a:t>en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226" y="2738644"/>
            <a:ext cx="291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RDA property:</a:t>
            </a:r>
          </a:p>
          <a:p>
            <a:r>
              <a:rPr lang="en-GB" sz="2000" dirty="0" err="1" smtClean="0"/>
              <a:t>mediaTypeManifestation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14682" y="3917563"/>
            <a:ext cx="561662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“A categorization reflecting the format of the storage medium and housing of a carrier in combination with the type of intermediation device required to view, play, run, etc., the content of a resource. .”@</a:t>
            </a:r>
            <a:r>
              <a:rPr lang="en-GB" sz="2000" dirty="0" smtClean="0"/>
              <a:t>en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3226" y="3917563"/>
            <a:ext cx="291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RDA property:</a:t>
            </a:r>
          </a:p>
          <a:p>
            <a:r>
              <a:rPr lang="en-GB" sz="2000" dirty="0" err="1" smtClean="0"/>
              <a:t>carrierTypeManifestation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95318" y="5733256"/>
            <a:ext cx="56166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“Code for the category of carrier used to convey the content of the resource. .”@</a:t>
            </a:r>
            <a:r>
              <a:rPr lang="en-GB" sz="2000" dirty="0" smtClean="0"/>
              <a:t>en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3862" y="5733256"/>
            <a:ext cx="257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MARC21 property:</a:t>
            </a:r>
          </a:p>
          <a:p>
            <a:r>
              <a:rPr lang="en-GB" sz="2000" dirty="0"/>
              <a:t>M338__</a:t>
            </a:r>
            <a:r>
              <a:rPr lang="en-GB" sz="2000" dirty="0" smtClean="0"/>
              <a:t>b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2137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15811" y="1048842"/>
            <a:ext cx="8260645" cy="5404494"/>
            <a:chOff x="144610" y="74579"/>
            <a:chExt cx="5046517" cy="3653289"/>
          </a:xfrm>
        </p:grpSpPr>
        <p:cxnSp>
          <p:nvCxnSpPr>
            <p:cNvPr id="27" name="Curved Connector 26"/>
            <p:cNvCxnSpPr/>
            <p:nvPr/>
          </p:nvCxnSpPr>
          <p:spPr>
            <a:xfrm rot="5400000" flipH="1" flipV="1">
              <a:off x="1610128" y="1247591"/>
              <a:ext cx="238394" cy="1759437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3"/>
            <p:cNvSpPr txBox="1"/>
            <p:nvPr/>
          </p:nvSpPr>
          <p:spPr>
            <a:xfrm>
              <a:off x="290489" y="2246506"/>
              <a:ext cx="1118236" cy="5809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m21: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M338__b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Text Box 13"/>
            <p:cNvSpPr txBox="1"/>
            <p:nvPr/>
          </p:nvSpPr>
          <p:spPr>
            <a:xfrm>
              <a:off x="2295527" y="3055553"/>
              <a:ext cx="2821672" cy="672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rda: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carrierTypeManifestation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 Box 13"/>
            <p:cNvSpPr txBox="1"/>
            <p:nvPr/>
          </p:nvSpPr>
          <p:spPr>
            <a:xfrm>
              <a:off x="2295527" y="2247129"/>
              <a:ext cx="2895600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rda: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mediaTypeManifestation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Text Box 13"/>
            <p:cNvSpPr txBox="1"/>
            <p:nvPr/>
          </p:nvSpPr>
          <p:spPr>
            <a:xfrm>
              <a:off x="915795" y="730449"/>
              <a:ext cx="772500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dct: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format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Text Box 13"/>
            <p:cNvSpPr txBox="1"/>
            <p:nvPr/>
          </p:nvSpPr>
          <p:spPr>
            <a:xfrm>
              <a:off x="144610" y="74579"/>
              <a:ext cx="772160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dc: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format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Curved Connector 32"/>
            <p:cNvCxnSpPr/>
            <p:nvPr/>
          </p:nvCxnSpPr>
          <p:spPr>
            <a:xfrm rot="16200000" flipV="1">
              <a:off x="3056678" y="1560479"/>
              <a:ext cx="239017" cy="1134283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5400000" flipH="1" flipV="1">
              <a:off x="3610791" y="2923017"/>
              <a:ext cx="228109" cy="36964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5400000" flipH="1" flipV="1">
              <a:off x="1937871" y="1922366"/>
              <a:ext cx="585426" cy="756919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10800000">
              <a:off x="530691" y="654894"/>
              <a:ext cx="385105" cy="365713"/>
            </a:xfrm>
            <a:prstGeom prst="curvedConnector2">
              <a:avLst/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13"/>
            <p:cNvSpPr txBox="1"/>
            <p:nvPr/>
          </p:nvSpPr>
          <p:spPr>
            <a:xfrm>
              <a:off x="1884338" y="1427797"/>
              <a:ext cx="1449412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dirty="0" err="1">
                  <a:effectLst/>
                  <a:latin typeface="Arial"/>
                  <a:ea typeface="Times New Roman"/>
                </a:rPr>
                <a:t>unc</a:t>
              </a:r>
              <a:r>
                <a:rPr lang="en-GB" sz="1400" dirty="0">
                  <a:effectLst/>
                  <a:latin typeface="Arial"/>
                  <a:ea typeface="Times New Roman"/>
                </a:rPr>
                <a:t>: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 dirty="0" err="1">
                  <a:effectLst/>
                  <a:latin typeface="Arial"/>
                  <a:ea typeface="Times New Roman"/>
                </a:rPr>
                <a:t>mediaType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8" name="Curved Connector 37"/>
            <p:cNvCxnSpPr/>
            <p:nvPr/>
          </p:nvCxnSpPr>
          <p:spPr>
            <a:xfrm rot="10800000">
              <a:off x="530690" y="654895"/>
              <a:ext cx="1353648" cy="1063061"/>
            </a:xfrm>
            <a:prstGeom prst="curvedConnector2">
              <a:avLst/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/>
            <p:nvPr/>
          </p:nvCxnSpPr>
          <p:spPr>
            <a:xfrm rot="10800000">
              <a:off x="1302045" y="1310765"/>
              <a:ext cx="993482" cy="2080947"/>
            </a:xfrm>
            <a:prstGeom prst="curvedConnector2">
              <a:avLst/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0800000">
              <a:off x="1302045" y="1310765"/>
              <a:ext cx="993482" cy="1226523"/>
            </a:xfrm>
            <a:prstGeom prst="curvedConnector2">
              <a:avLst/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16200000" flipV="1">
              <a:off x="935698" y="1677111"/>
              <a:ext cx="1282774" cy="550080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 flipH="1" flipV="1">
              <a:off x="607955" y="1552416"/>
              <a:ext cx="935742" cy="45243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13"/>
            <p:cNvSpPr txBox="1"/>
            <p:nvPr/>
          </p:nvSpPr>
          <p:spPr>
            <a:xfrm>
              <a:off x="1408725" y="2593538"/>
              <a:ext cx="886800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isbd: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P1003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3730649" y="3182589"/>
            <a:ext cx="1438391" cy="67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436096" y="1358580"/>
            <a:ext cx="3172583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Unconstrained:</a:t>
            </a:r>
          </a:p>
          <a:p>
            <a:pPr algn="ctr"/>
            <a:r>
              <a:rPr lang="en-GB" sz="2800" dirty="0" smtClean="0"/>
              <a:t>No domain or range</a:t>
            </a:r>
            <a:endParaRPr lang="en-GB" sz="2800" b="1" dirty="0"/>
          </a:p>
        </p:txBody>
      </p:sp>
      <p:cxnSp>
        <p:nvCxnSpPr>
          <p:cNvPr id="49" name="Straight Arrow Connector 48"/>
          <p:cNvCxnSpPr>
            <a:stCxn id="47" idx="1"/>
            <a:endCxn id="24" idx="0"/>
          </p:cNvCxnSpPr>
          <p:nvPr/>
        </p:nvCxnSpPr>
        <p:spPr>
          <a:xfrm flipH="1">
            <a:off x="4449845" y="1835634"/>
            <a:ext cx="986251" cy="13469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5811" y="186767"/>
            <a:ext cx="6182911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Semantic map of selected carrier formats</a:t>
            </a:r>
            <a:endParaRPr lang="en-GB" sz="2800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2297" y="5805534"/>
            <a:ext cx="2158781" cy="468091"/>
            <a:chOff x="912297" y="5805534"/>
            <a:chExt cx="2158781" cy="468091"/>
          </a:xfrm>
        </p:grpSpPr>
        <p:cxnSp>
          <p:nvCxnSpPr>
            <p:cNvPr id="4" name="Curved Connector 3"/>
            <p:cNvCxnSpPr/>
            <p:nvPr/>
          </p:nvCxnSpPr>
          <p:spPr>
            <a:xfrm rot="5400000" flipH="1" flipV="1">
              <a:off x="755115" y="5962716"/>
              <a:ext cx="468091" cy="153727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066024" y="5904292"/>
              <a:ext cx="2005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Rdfs:subPropertyOf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655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94" y="4193199"/>
            <a:ext cx="1585322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32" y="4193199"/>
            <a:ext cx="1585322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8" y="4193199"/>
            <a:ext cx="1585322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56" y="4193199"/>
            <a:ext cx="1585322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71" y="4193199"/>
            <a:ext cx="1585322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8379"/>
            <a:ext cx="7633994" cy="3414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451482"/>
            <a:ext cx="1449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MARC21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Swamp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157080"/>
            <a:ext cx="936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FRBR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Zoo!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135" y="1433139"/>
            <a:ext cx="2117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Everglades of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Dublin Core!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9189" y="1340768"/>
            <a:ext cx="1230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ISBD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Marsh!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3942" y="2405588"/>
            <a:ext cx="1936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Bog of RDA!</a:t>
            </a:r>
          </a:p>
        </p:txBody>
      </p:sp>
    </p:spTree>
    <p:extLst>
      <p:ext uri="{BB962C8B-B14F-4D97-AF65-F5344CB8AC3E}">
        <p14:creationId xmlns:p14="http://schemas.microsoft.com/office/powerpoint/2010/main" val="2545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11" y="186767"/>
            <a:ext cx="6120650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Bottom rungs of the sub-property ladder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61" y="1175944"/>
            <a:ext cx="1044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/>
              <a:t>d</a:t>
            </a:r>
            <a:r>
              <a:rPr lang="en-GB" sz="2400" b="1" i="1" dirty="0" smtClean="0"/>
              <a:t>c</a:t>
            </a:r>
            <a:r>
              <a:rPr lang="en-GB" sz="2400" i="1" dirty="0" smtClean="0"/>
              <a:t>:</a:t>
            </a:r>
          </a:p>
          <a:p>
            <a:r>
              <a:rPr lang="en-GB" sz="2400" i="1" dirty="0" smtClean="0"/>
              <a:t>format</a:t>
            </a:r>
            <a:endParaRPr lang="en-GB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3260" y="5445222"/>
            <a:ext cx="3338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err="1" smtClean="0"/>
              <a:t>rda</a:t>
            </a:r>
            <a:r>
              <a:rPr lang="en-GB" sz="2400" i="1" dirty="0" smtClean="0"/>
              <a:t>:</a:t>
            </a:r>
          </a:p>
          <a:p>
            <a:r>
              <a:rPr lang="en-GB" sz="2400" i="1" dirty="0" err="1" smtClean="0"/>
              <a:t>carrierTypeManifestation</a:t>
            </a:r>
            <a:endParaRPr lang="en-GB" sz="2400" i="1" dirty="0"/>
          </a:p>
        </p:txBody>
      </p:sp>
      <p:cxnSp>
        <p:nvCxnSpPr>
          <p:cNvPr id="5" name="Curved Connector 4"/>
          <p:cNvCxnSpPr>
            <a:stCxn id="4" idx="0"/>
            <a:endCxn id="17" idx="2"/>
          </p:cNvCxnSpPr>
          <p:nvPr/>
        </p:nvCxnSpPr>
        <p:spPr>
          <a:xfrm rot="16200000" flipV="1">
            <a:off x="2044183" y="5186808"/>
            <a:ext cx="496149" cy="20679"/>
          </a:xfrm>
          <a:prstGeom prst="curvedConnector3">
            <a:avLst>
              <a:gd name="adj1" fmla="val 50000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4118641" y="5445224"/>
            <a:ext cx="4196114" cy="830997"/>
            <a:chOff x="4118641" y="5445224"/>
            <a:chExt cx="4196114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118641" y="5445224"/>
              <a:ext cx="2200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Manifestation</a:t>
              </a:r>
            </a:p>
            <a:p>
              <a:r>
                <a:rPr lang="en-GB" sz="2400" dirty="0" smtClean="0"/>
                <a:t>has carrier type</a:t>
              </a:r>
              <a:endParaRPr lang="en-GB" sz="24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555949" y="5561525"/>
              <a:ext cx="1758806" cy="598392"/>
              <a:chOff x="6555949" y="5561525"/>
              <a:chExt cx="1758806" cy="59839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55949" y="5561525"/>
                <a:ext cx="1758806" cy="5983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5443" y="5629889"/>
                <a:ext cx="1439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a</a:t>
                </a:r>
                <a:r>
                  <a:rPr lang="en-GB" sz="2400" dirty="0" smtClean="0">
                    <a:solidFill>
                      <a:schemeClr val="bg1"/>
                    </a:solidFill>
                  </a:rPr>
                  <a:t>udio disc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2" name="Curved Connector 11"/>
          <p:cNvCxnSpPr>
            <a:stCxn id="22" idx="0"/>
            <a:endCxn id="3" idx="2"/>
          </p:cNvCxnSpPr>
          <p:nvPr/>
        </p:nvCxnSpPr>
        <p:spPr>
          <a:xfrm rot="16200000" flipV="1">
            <a:off x="1146856" y="2020497"/>
            <a:ext cx="542040" cy="514928"/>
          </a:xfrm>
          <a:prstGeom prst="curvedConnector3">
            <a:avLst>
              <a:gd name="adj1" fmla="val 50000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6200000" flipV="1">
            <a:off x="-25909" y="5000968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6200000" flipV="1">
            <a:off x="8328362" y="5000968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3260" y="4118076"/>
            <a:ext cx="3297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err="1" smtClean="0"/>
              <a:t>rda</a:t>
            </a:r>
            <a:r>
              <a:rPr lang="en-GB" sz="2400" i="1" dirty="0" smtClean="0"/>
              <a:t>:</a:t>
            </a:r>
          </a:p>
          <a:p>
            <a:r>
              <a:rPr lang="en-GB" sz="2400" i="1" dirty="0" err="1" smtClean="0"/>
              <a:t>mediaTypeManifestation</a:t>
            </a:r>
            <a:endParaRPr lang="en-GB" sz="2400" i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4118641" y="4118077"/>
            <a:ext cx="3828847" cy="830997"/>
            <a:chOff x="4118641" y="4118077"/>
            <a:chExt cx="3828847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4118641" y="4118077"/>
              <a:ext cx="20890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Manifestation</a:t>
              </a:r>
            </a:p>
            <a:p>
              <a:r>
                <a:rPr lang="en-GB" sz="2400" dirty="0" smtClean="0"/>
                <a:t>has media type</a:t>
              </a:r>
              <a:endParaRPr lang="en-GB" sz="2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923217" y="4244612"/>
              <a:ext cx="1024271" cy="598392"/>
              <a:chOff x="7454522" y="4820832"/>
              <a:chExt cx="1024271" cy="59839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454522" y="4820832"/>
                <a:ext cx="1024271" cy="5983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59952" y="4899429"/>
                <a:ext cx="888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a</a:t>
                </a:r>
                <a:r>
                  <a:rPr lang="en-GB" sz="2400" dirty="0" smtClean="0">
                    <a:solidFill>
                      <a:schemeClr val="bg1"/>
                    </a:solidFill>
                  </a:rPr>
                  <a:t>udio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633260" y="2548981"/>
            <a:ext cx="2084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/>
              <a:t>unc</a:t>
            </a:r>
            <a:r>
              <a:rPr lang="en-GB" sz="2400" i="1" dirty="0" smtClean="0"/>
              <a:t>onstrained:</a:t>
            </a:r>
          </a:p>
          <a:p>
            <a:r>
              <a:rPr lang="en-GB" sz="2400" i="1" dirty="0" err="1" smtClean="0"/>
              <a:t>mediaType</a:t>
            </a:r>
            <a:endParaRPr lang="en-GB" sz="2400" i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4118641" y="2548981"/>
            <a:ext cx="3882988" cy="830997"/>
            <a:chOff x="4118641" y="2548981"/>
            <a:chExt cx="3882988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4118641" y="2548981"/>
              <a:ext cx="20890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Something</a:t>
              </a:r>
            </a:p>
            <a:p>
              <a:r>
                <a:rPr lang="en-GB" sz="2400" dirty="0" smtClean="0"/>
                <a:t>has media type</a:t>
              </a:r>
              <a:endParaRPr lang="en-GB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69075" y="2733647"/>
              <a:ext cx="1132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“audio”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23342" y="1175944"/>
            <a:ext cx="3882988" cy="830997"/>
            <a:chOff x="4118641" y="1268277"/>
            <a:chExt cx="3882988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4118641" y="1268277"/>
              <a:ext cx="15330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Resource</a:t>
              </a:r>
            </a:p>
            <a:p>
              <a:r>
                <a:rPr lang="en-GB" sz="2400" dirty="0" smtClean="0"/>
                <a:t>has format</a:t>
              </a:r>
              <a:endParaRPr lang="en-GB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69075" y="1452943"/>
              <a:ext cx="1132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“audio”</a:t>
              </a:r>
            </a:p>
          </p:txBody>
        </p:sp>
      </p:grpSp>
      <p:cxnSp>
        <p:nvCxnSpPr>
          <p:cNvPr id="32" name="Curved Connector 31"/>
          <p:cNvCxnSpPr>
            <a:stCxn id="17" idx="0"/>
            <a:endCxn id="22" idx="2"/>
          </p:cNvCxnSpPr>
          <p:nvPr/>
        </p:nvCxnSpPr>
        <p:spPr>
          <a:xfrm rot="16200000" flipV="1">
            <a:off x="1609580" y="3445738"/>
            <a:ext cx="738098" cy="606577"/>
          </a:xfrm>
          <a:prstGeom prst="curvedConnector3">
            <a:avLst>
              <a:gd name="adj1" fmla="val 50000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135293" y="5008659"/>
            <a:ext cx="0" cy="458205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35293" y="3474034"/>
            <a:ext cx="0" cy="458205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135293" y="1988928"/>
            <a:ext cx="0" cy="458205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 rot="16200000" flipV="1">
            <a:off x="8328362" y="3466343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Arrow 49"/>
          <p:cNvSpPr/>
          <p:nvPr/>
        </p:nvSpPr>
        <p:spPr>
          <a:xfrm rot="16200000" flipV="1">
            <a:off x="8328362" y="1981237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0"/>
          <p:cNvSpPr/>
          <p:nvPr/>
        </p:nvSpPr>
        <p:spPr>
          <a:xfrm rot="16200000" flipV="1">
            <a:off x="-25909" y="3466343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 rot="16200000" flipV="1">
            <a:off x="-25909" y="1981237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  <p:bldP spid="16" grpId="0" animBg="1"/>
      <p:bldP spid="17" grpId="0"/>
      <p:bldP spid="22" grpId="0"/>
      <p:bldP spid="49" grpId="0" animBg="1"/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11" y="186767"/>
            <a:ext cx="2230162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More rungs …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381" y="1157931"/>
            <a:ext cx="1044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/>
              <a:t>d</a:t>
            </a:r>
            <a:r>
              <a:rPr lang="en-GB" sz="2400" b="1" i="1" dirty="0" smtClean="0"/>
              <a:t>c</a:t>
            </a:r>
            <a:r>
              <a:rPr lang="en-GB" sz="2400" i="1" dirty="0" smtClean="0"/>
              <a:t>:</a:t>
            </a:r>
          </a:p>
          <a:p>
            <a:r>
              <a:rPr lang="en-GB" sz="2400" i="1" dirty="0" smtClean="0"/>
              <a:t>format</a:t>
            </a:r>
            <a:endParaRPr lang="en-GB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3260" y="5445222"/>
            <a:ext cx="1117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/>
              <a:t>m21</a:t>
            </a:r>
            <a:r>
              <a:rPr lang="en-GB" sz="2400" i="1" dirty="0" smtClean="0"/>
              <a:t>:</a:t>
            </a:r>
          </a:p>
          <a:p>
            <a:r>
              <a:rPr lang="en-GB" sz="2400" i="1" dirty="0" smtClean="0"/>
              <a:t>338__b</a:t>
            </a:r>
            <a:endParaRPr lang="en-GB" sz="2400" i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2235883" y="5445224"/>
            <a:ext cx="5726059" cy="830997"/>
            <a:chOff x="2235883" y="5445224"/>
            <a:chExt cx="5726059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2235883" y="5445224"/>
              <a:ext cx="47843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Something</a:t>
              </a:r>
            </a:p>
            <a:p>
              <a:r>
                <a:rPr lang="en-GB" sz="2400" dirty="0"/>
                <a:t>has </a:t>
              </a:r>
              <a:r>
                <a:rPr lang="en-GB" sz="2400" dirty="0" smtClean="0"/>
                <a:t>carrier </a:t>
              </a:r>
              <a:r>
                <a:rPr lang="en-GB" sz="2400" dirty="0"/>
                <a:t>type code in Carrier Type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209587" y="5561526"/>
              <a:ext cx="752355" cy="598392"/>
              <a:chOff x="7078295" y="5640122"/>
              <a:chExt cx="752355" cy="59839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078295" y="5640122"/>
                <a:ext cx="752355" cy="5983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1075" y="5708486"/>
                <a:ext cx="466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err="1" smtClean="0">
                    <a:solidFill>
                      <a:schemeClr val="bg1"/>
                    </a:solidFill>
                  </a:rPr>
                  <a:t>sd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2" name="Curved Connector 11"/>
          <p:cNvCxnSpPr>
            <a:stCxn id="22" idx="0"/>
            <a:endCxn id="3" idx="2"/>
          </p:cNvCxnSpPr>
          <p:nvPr/>
        </p:nvCxnSpPr>
        <p:spPr>
          <a:xfrm rot="5400000" flipH="1" flipV="1">
            <a:off x="885245" y="2259395"/>
            <a:ext cx="560053" cy="19121"/>
          </a:xfrm>
          <a:prstGeom prst="curvedConnector3">
            <a:avLst>
              <a:gd name="adj1" fmla="val 50000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6200000" flipV="1">
            <a:off x="-688342" y="4227991"/>
            <a:ext cx="2169616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6200000" flipV="1">
            <a:off x="7675600" y="4227991"/>
            <a:ext cx="2169616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753217" y="4029220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err="1" smtClean="0"/>
              <a:t>isbd</a:t>
            </a:r>
            <a:r>
              <a:rPr lang="en-GB" sz="2400" i="1" dirty="0" smtClean="0"/>
              <a:t>:</a:t>
            </a:r>
          </a:p>
          <a:p>
            <a:r>
              <a:rPr lang="en-GB" sz="2400" i="1" dirty="0" smtClean="0"/>
              <a:t>P1003</a:t>
            </a:r>
            <a:endParaRPr lang="en-GB" sz="2400" i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3203848" y="4029220"/>
            <a:ext cx="3500733" cy="830997"/>
            <a:chOff x="3203848" y="4029220"/>
            <a:chExt cx="3500733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203848" y="4029220"/>
              <a:ext cx="20890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ISBD Resource</a:t>
              </a:r>
            </a:p>
            <a:p>
              <a:r>
                <a:rPr lang="en-GB" sz="2400" dirty="0" smtClean="0"/>
                <a:t>has media type</a:t>
              </a:r>
              <a:endParaRPr lang="en-GB" sz="2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680310" y="4145522"/>
              <a:ext cx="1024271" cy="598392"/>
              <a:chOff x="7454522" y="4820832"/>
              <a:chExt cx="1024271" cy="59839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454522" y="4820832"/>
                <a:ext cx="1024271" cy="5983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59952" y="4899429"/>
                <a:ext cx="888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a</a:t>
                </a:r>
                <a:r>
                  <a:rPr lang="en-GB" sz="2400" dirty="0" smtClean="0">
                    <a:solidFill>
                      <a:schemeClr val="bg1"/>
                    </a:solidFill>
                  </a:rPr>
                  <a:t>udio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633260" y="2548981"/>
            <a:ext cx="1044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err="1" smtClean="0"/>
              <a:t>dct</a:t>
            </a:r>
            <a:r>
              <a:rPr lang="en-GB" sz="2400" i="1" dirty="0" smtClean="0"/>
              <a:t>:</a:t>
            </a:r>
          </a:p>
          <a:p>
            <a:r>
              <a:rPr lang="en-GB" sz="2400" i="1" dirty="0" smtClean="0"/>
              <a:t>format</a:t>
            </a:r>
            <a:endParaRPr lang="en-GB" sz="2400" i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2235883" y="1157931"/>
            <a:ext cx="4652313" cy="830997"/>
            <a:chOff x="2235883" y="1157931"/>
            <a:chExt cx="4652313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2235883" y="1157931"/>
              <a:ext cx="15330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Resource</a:t>
              </a:r>
            </a:p>
            <a:p>
              <a:r>
                <a:rPr lang="en-GB" sz="2400" dirty="0" smtClean="0"/>
                <a:t>has format</a:t>
              </a:r>
              <a:endParaRPr lang="en-GB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55642" y="1342597"/>
              <a:ext cx="1132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“audio”</a:t>
              </a:r>
            </a:p>
          </p:txBody>
        </p:sp>
      </p:grpSp>
      <p:cxnSp>
        <p:nvCxnSpPr>
          <p:cNvPr id="32" name="Curved Connector 31"/>
          <p:cNvCxnSpPr>
            <a:stCxn id="17" idx="0"/>
            <a:endCxn id="22" idx="2"/>
          </p:cNvCxnSpPr>
          <p:nvPr/>
        </p:nvCxnSpPr>
        <p:spPr>
          <a:xfrm rot="16200000" flipV="1">
            <a:off x="1371176" y="3164513"/>
            <a:ext cx="649242" cy="1080171"/>
          </a:xfrm>
          <a:prstGeom prst="curvedConnector3">
            <a:avLst>
              <a:gd name="adj1" fmla="val 50000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92445" y="3474034"/>
            <a:ext cx="0" cy="458205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135293" y="1988928"/>
            <a:ext cx="0" cy="458205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 rot="16200000" flipV="1">
            <a:off x="6618467" y="4039342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Arrow 49"/>
          <p:cNvSpPr/>
          <p:nvPr/>
        </p:nvSpPr>
        <p:spPr>
          <a:xfrm rot="16200000" flipV="1">
            <a:off x="8328362" y="1981237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0"/>
          <p:cNvSpPr/>
          <p:nvPr/>
        </p:nvSpPr>
        <p:spPr>
          <a:xfrm rot="16200000" flipV="1">
            <a:off x="1098845" y="4039342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 rot="16200000" flipV="1">
            <a:off x="-25909" y="1981237"/>
            <a:ext cx="864094" cy="4735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235883" y="2548981"/>
            <a:ext cx="331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Resource</a:t>
            </a:r>
          </a:p>
          <a:p>
            <a:r>
              <a:rPr lang="en-GB" sz="2400" dirty="0" smtClean="0"/>
              <a:t>has Media type or extent</a:t>
            </a:r>
            <a:endParaRPr lang="en-GB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5680310" y="2672697"/>
            <a:ext cx="1024271" cy="598392"/>
            <a:chOff x="7454522" y="4820832"/>
            <a:chExt cx="1024271" cy="598392"/>
          </a:xfrm>
        </p:grpSpPr>
        <p:sp>
          <p:nvSpPr>
            <p:cNvPr id="39" name="Oval 38"/>
            <p:cNvSpPr/>
            <p:nvPr/>
          </p:nvSpPr>
          <p:spPr>
            <a:xfrm>
              <a:off x="7454522" y="4820832"/>
              <a:ext cx="1024271" cy="5983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59952" y="4899429"/>
              <a:ext cx="888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a</a:t>
              </a:r>
              <a:r>
                <a:rPr lang="en-GB" sz="2400" dirty="0" smtClean="0">
                  <a:solidFill>
                    <a:schemeClr val="bg1"/>
                  </a:solidFill>
                </a:rPr>
                <a:t>udio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09587" y="2669275"/>
            <a:ext cx="752355" cy="598392"/>
            <a:chOff x="7078295" y="5640122"/>
            <a:chExt cx="752355" cy="598392"/>
          </a:xfrm>
        </p:grpSpPr>
        <p:sp>
          <p:nvSpPr>
            <p:cNvPr id="42" name="Oval 41"/>
            <p:cNvSpPr/>
            <p:nvPr/>
          </p:nvSpPr>
          <p:spPr>
            <a:xfrm>
              <a:off x="7078295" y="5640122"/>
              <a:ext cx="752355" cy="5983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21075" y="5708486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 smtClean="0">
                  <a:solidFill>
                    <a:schemeClr val="bg1"/>
                  </a:solidFill>
                </a:rPr>
                <a:t>sd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6" name="Curved Connector 45"/>
          <p:cNvCxnSpPr>
            <a:stCxn id="4" idx="0"/>
            <a:endCxn id="22" idx="2"/>
          </p:cNvCxnSpPr>
          <p:nvPr/>
        </p:nvCxnSpPr>
        <p:spPr>
          <a:xfrm rot="16200000" flipV="1">
            <a:off x="141267" y="4394422"/>
            <a:ext cx="2065244" cy="36356"/>
          </a:xfrm>
          <a:prstGeom prst="curvedConnector3">
            <a:avLst>
              <a:gd name="adj1" fmla="val 50000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7585764" y="3379978"/>
            <a:ext cx="1" cy="2065245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2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  <p:bldP spid="16" grpId="0" animBg="1"/>
      <p:bldP spid="17" grpId="0"/>
      <p:bldP spid="22" grpId="0"/>
      <p:bldP spid="49" grpId="0" animBg="1"/>
      <p:bldP spid="50" grpId="0" animBg="1"/>
      <p:bldP spid="51" grpId="0" animBg="1"/>
      <p:bldP spid="5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Unconstrained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MARC 21 is unconstrained</a:t>
            </a:r>
          </a:p>
          <a:p>
            <a:r>
              <a:rPr lang="en-GB" dirty="0"/>
              <a:t>ISBD constrained by ISBD </a:t>
            </a:r>
            <a:r>
              <a:rPr lang="en-GB" i="1" dirty="0"/>
              <a:t>Resource</a:t>
            </a:r>
          </a:p>
          <a:p>
            <a:r>
              <a:rPr lang="en-GB" dirty="0"/>
              <a:t>RDA constrained by FRBR &amp; FRAD Work, Expression, Manifestation, Item, Person, Family, Corporate Body</a:t>
            </a:r>
          </a:p>
          <a:p>
            <a:r>
              <a:rPr lang="en-GB" dirty="0"/>
              <a:t>What is the semantic relationship </a:t>
            </a:r>
            <a:r>
              <a:rPr lang="en-GB"/>
              <a:t>between </a:t>
            </a:r>
            <a:r>
              <a:rPr lang="en-GB" smtClean="0"/>
              <a:t>ISBD Resource </a:t>
            </a:r>
            <a:r>
              <a:rPr lang="en-GB" dirty="0"/>
              <a:t>and WEMI?</a:t>
            </a:r>
          </a:p>
          <a:p>
            <a:pPr lvl="1"/>
            <a:r>
              <a:rPr lang="en-GB" dirty="0"/>
              <a:t>[Not Resource=Manifestation, etc.!]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9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DCMI level 2 of interoperability</a:t>
            </a:r>
          </a:p>
          <a:p>
            <a:pPr lvl="1"/>
            <a:r>
              <a:rPr lang="en-GB" dirty="0"/>
              <a:t>Formal semantic interoperability</a:t>
            </a:r>
            <a:endParaRPr lang="en-GB" dirty="0" smtClean="0"/>
          </a:p>
          <a:p>
            <a:pPr lvl="1"/>
            <a:r>
              <a:rPr lang="en-GB" dirty="0" smtClean="0"/>
              <a:t>“based </a:t>
            </a:r>
            <a:r>
              <a:rPr lang="en-GB" dirty="0"/>
              <a:t>on the shared formal model provided by RDF, which is used to support Linked </a:t>
            </a:r>
            <a:r>
              <a:rPr lang="en-GB" dirty="0" smtClean="0"/>
              <a:t>Data”</a:t>
            </a:r>
          </a:p>
          <a:p>
            <a:r>
              <a:rPr lang="en-GB" dirty="0" smtClean="0"/>
              <a:t>Sub-property ladder and other maps allow data to be merged at a level of “lowest common semantic”</a:t>
            </a:r>
          </a:p>
          <a:p>
            <a:pPr lvl="1"/>
            <a:r>
              <a:rPr lang="en-GB" dirty="0" smtClean="0"/>
              <a:t>Or any higher level</a:t>
            </a:r>
          </a:p>
          <a:p>
            <a:r>
              <a:rPr lang="en-GB" dirty="0" smtClean="0"/>
              <a:t>DCMI levels 3 and 4 =&gt; Application profiles</a:t>
            </a:r>
          </a:p>
          <a:p>
            <a:pPr lvl="1"/>
            <a:r>
              <a:rPr lang="en-GB" dirty="0" smtClean="0"/>
              <a:t>Phase 3: </a:t>
            </a:r>
            <a:r>
              <a:rPr lang="en-GB" smtClean="0"/>
              <a:t>Still under </a:t>
            </a:r>
            <a:r>
              <a:rPr lang="en-GB" dirty="0" smtClean="0"/>
              <a:t>construction</a:t>
            </a:r>
          </a:p>
          <a:p>
            <a:r>
              <a:rPr lang="en-GB" dirty="0" smtClean="0"/>
              <a:t>Sharing data from local to global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6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Dublin Core origins and intention to be model for subsequent refinement</a:t>
            </a:r>
          </a:p>
          <a:p>
            <a:r>
              <a:rPr lang="en-GB" dirty="0" smtClean="0"/>
              <a:t>Proliferation of richer international schemas</a:t>
            </a:r>
          </a:p>
          <a:p>
            <a:pPr lvl="1"/>
            <a:r>
              <a:rPr lang="en-GB" dirty="0" smtClean="0"/>
              <a:t>RDA, FRBR, ISBD</a:t>
            </a:r>
          </a:p>
          <a:p>
            <a:r>
              <a:rPr lang="en-GB" dirty="0" smtClean="0"/>
              <a:t>Mapping and the sub-property ladder</a:t>
            </a:r>
          </a:p>
          <a:p>
            <a:r>
              <a:rPr lang="en-GB" dirty="0" smtClean="0"/>
              <a:t>Unconstrained elements</a:t>
            </a:r>
          </a:p>
          <a:p>
            <a:r>
              <a:rPr lang="en-GB" dirty="0" smtClean="0"/>
              <a:t>Interoperability</a:t>
            </a:r>
          </a:p>
          <a:p>
            <a:r>
              <a:rPr lang="en-GB" dirty="0" smtClean="0"/>
              <a:t>Role/place of BIBFRAME and schema.org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3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BIBFRAME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“a </a:t>
            </a:r>
            <a:r>
              <a:rPr lang="en-GB" dirty="0"/>
              <a:t>high-level model for the library community … within a much broader context, </a:t>
            </a:r>
            <a:r>
              <a:rPr lang="en-GB" dirty="0" smtClean="0"/>
              <a:t>… well </a:t>
            </a:r>
            <a:r>
              <a:rPr lang="en-GB" dirty="0"/>
              <a:t>beyond the library </a:t>
            </a:r>
            <a:r>
              <a:rPr lang="en-GB" dirty="0" smtClean="0"/>
              <a:t>community”</a:t>
            </a:r>
          </a:p>
          <a:p>
            <a:r>
              <a:rPr lang="en-GB" dirty="0" smtClean="0"/>
              <a:t>“more </a:t>
            </a:r>
            <a:r>
              <a:rPr lang="en-GB" dirty="0"/>
              <a:t>than a mere replacement for the library community's </a:t>
            </a:r>
            <a:r>
              <a:rPr lang="en-GB" dirty="0" smtClean="0"/>
              <a:t>current model/format</a:t>
            </a:r>
            <a:r>
              <a:rPr lang="en-GB" dirty="0"/>
              <a:t>, MARC. It is the foundation for the future of bibliographic </a:t>
            </a:r>
            <a:r>
              <a:rPr lang="en-GB" dirty="0" smtClean="0"/>
              <a:t>description”</a:t>
            </a:r>
          </a:p>
          <a:p>
            <a:pPr lvl="1"/>
            <a:r>
              <a:rPr lang="en-GB" dirty="0" smtClean="0"/>
              <a:t>A bold claim for something which does not mention ICP (International Cataloguing Principles)</a:t>
            </a:r>
          </a:p>
          <a:p>
            <a:r>
              <a:rPr lang="en-GB" dirty="0" smtClean="0"/>
              <a:t>First draft has fewer classes than FRBR</a:t>
            </a:r>
          </a:p>
          <a:p>
            <a:pPr lvl="1"/>
            <a:r>
              <a:rPr lang="en-GB" dirty="0" smtClean="0"/>
              <a:t>Is this rich enough for library applications?</a:t>
            </a:r>
          </a:p>
          <a:p>
            <a:pPr lvl="1"/>
            <a:r>
              <a:rPr lang="en-GB" dirty="0" smtClean="0"/>
              <a:t>Can it be a common framework for FRBR/RDA, ISBD, local schemas, etc.?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0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chema.org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“collection of schemas, i.e., html tags, that webmasters can use to </a:t>
            </a:r>
            <a:r>
              <a:rPr lang="en-GB" dirty="0" err="1"/>
              <a:t>markup</a:t>
            </a:r>
            <a:r>
              <a:rPr lang="en-GB" dirty="0"/>
              <a:t> their pages in ways recognized by major search providers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very </a:t>
            </a:r>
            <a:r>
              <a:rPr lang="en-GB" dirty="0"/>
              <a:t>generic data model </a:t>
            </a:r>
            <a:r>
              <a:rPr lang="en-GB" dirty="0" smtClean="0"/>
              <a:t>derived </a:t>
            </a:r>
            <a:r>
              <a:rPr lang="en-GB" dirty="0"/>
              <a:t>from RDF </a:t>
            </a:r>
            <a:r>
              <a:rPr lang="en-GB" dirty="0" smtClean="0"/>
              <a:t>Schema</a:t>
            </a:r>
          </a:p>
          <a:p>
            <a:pPr lvl="1"/>
            <a:r>
              <a:rPr lang="en-GB" dirty="0" smtClean="0"/>
              <a:t>“sponsors”: Google, Yahoo, Microsoft </a:t>
            </a:r>
            <a:r>
              <a:rPr lang="en-GB" dirty="0"/>
              <a:t>Corporation</a:t>
            </a:r>
            <a:endParaRPr lang="en-GB" dirty="0" smtClean="0"/>
          </a:p>
          <a:p>
            <a:r>
              <a:rPr lang="en-GB" dirty="0" smtClean="0"/>
              <a:t>Semantic extension of web indexing</a:t>
            </a:r>
          </a:p>
          <a:p>
            <a:pPr lvl="1"/>
            <a:r>
              <a:rPr lang="en-GB" dirty="0" smtClean="0"/>
              <a:t>Global-scale, general properties</a:t>
            </a:r>
          </a:p>
          <a:p>
            <a:r>
              <a:rPr lang="en-GB" dirty="0" smtClean="0"/>
              <a:t>Covers bibliographic environment from the start</a:t>
            </a:r>
          </a:p>
          <a:p>
            <a:pPr lvl="1"/>
            <a:r>
              <a:rPr lang="en-GB" dirty="0" smtClean="0"/>
              <a:t>Working Group looking at extensions for a better fit with bibliographic metadata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2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56838" y="468650"/>
            <a:ext cx="8241112" cy="5984686"/>
            <a:chOff x="144610" y="74579"/>
            <a:chExt cx="5046517" cy="3653289"/>
          </a:xfrm>
        </p:grpSpPr>
        <p:cxnSp>
          <p:nvCxnSpPr>
            <p:cNvPr id="34" name="Curved Connector 33"/>
            <p:cNvCxnSpPr/>
            <p:nvPr/>
          </p:nvCxnSpPr>
          <p:spPr>
            <a:xfrm rot="5400000" flipH="1" flipV="1">
              <a:off x="1610128" y="1247591"/>
              <a:ext cx="238394" cy="1759437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13"/>
            <p:cNvSpPr txBox="1"/>
            <p:nvPr/>
          </p:nvSpPr>
          <p:spPr>
            <a:xfrm>
              <a:off x="290489" y="2246506"/>
              <a:ext cx="1118236" cy="5809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m21: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M338__b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Text Box 13"/>
            <p:cNvSpPr txBox="1"/>
            <p:nvPr/>
          </p:nvSpPr>
          <p:spPr>
            <a:xfrm>
              <a:off x="2295527" y="3055553"/>
              <a:ext cx="2821672" cy="672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rda: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carrierTypeManifestation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Text Box 13"/>
            <p:cNvSpPr txBox="1"/>
            <p:nvPr/>
          </p:nvSpPr>
          <p:spPr>
            <a:xfrm>
              <a:off x="2295527" y="2247129"/>
              <a:ext cx="2895600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rda: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mediaTypeManifestation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Text Box 13"/>
            <p:cNvSpPr txBox="1"/>
            <p:nvPr/>
          </p:nvSpPr>
          <p:spPr>
            <a:xfrm>
              <a:off x="915795" y="730449"/>
              <a:ext cx="772500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dct: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format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Text Box 13"/>
            <p:cNvSpPr txBox="1"/>
            <p:nvPr/>
          </p:nvSpPr>
          <p:spPr>
            <a:xfrm>
              <a:off x="144610" y="74579"/>
              <a:ext cx="772160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dc: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format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0" name="Curved Connector 39"/>
            <p:cNvCxnSpPr/>
            <p:nvPr/>
          </p:nvCxnSpPr>
          <p:spPr>
            <a:xfrm rot="16200000" flipV="1">
              <a:off x="3056678" y="1560479"/>
              <a:ext cx="239017" cy="1134283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5400000" flipH="1" flipV="1">
              <a:off x="3610791" y="2923017"/>
              <a:ext cx="228109" cy="36964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 flipH="1" flipV="1">
              <a:off x="1937871" y="1922366"/>
              <a:ext cx="585426" cy="756919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10800000">
              <a:off x="530691" y="654894"/>
              <a:ext cx="385105" cy="365713"/>
            </a:xfrm>
            <a:prstGeom prst="curvedConnector2">
              <a:avLst/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13"/>
            <p:cNvSpPr txBox="1"/>
            <p:nvPr/>
          </p:nvSpPr>
          <p:spPr>
            <a:xfrm>
              <a:off x="1884338" y="1427797"/>
              <a:ext cx="1449412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unc: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mediaType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5" name="Curved Connector 44"/>
            <p:cNvCxnSpPr/>
            <p:nvPr/>
          </p:nvCxnSpPr>
          <p:spPr>
            <a:xfrm rot="10800000">
              <a:off x="530690" y="654895"/>
              <a:ext cx="1353648" cy="1063061"/>
            </a:xfrm>
            <a:prstGeom prst="curvedConnector2">
              <a:avLst/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/>
            <p:nvPr/>
          </p:nvCxnSpPr>
          <p:spPr>
            <a:xfrm rot="10800000">
              <a:off x="1302045" y="1310765"/>
              <a:ext cx="993482" cy="2080947"/>
            </a:xfrm>
            <a:prstGeom prst="curvedConnector2">
              <a:avLst/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10800000">
              <a:off x="1302045" y="1310765"/>
              <a:ext cx="993482" cy="1226523"/>
            </a:xfrm>
            <a:prstGeom prst="curvedConnector2">
              <a:avLst/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16200000" flipV="1">
              <a:off x="935698" y="1677111"/>
              <a:ext cx="1282774" cy="550080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rot="5400000" flipH="1" flipV="1">
              <a:off x="607955" y="1552416"/>
              <a:ext cx="935742" cy="45243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prstDash val="soli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13"/>
            <p:cNvSpPr txBox="1"/>
            <p:nvPr/>
          </p:nvSpPr>
          <p:spPr>
            <a:xfrm>
              <a:off x="1408725" y="2593538"/>
              <a:ext cx="886800" cy="5803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isbd:</a:t>
              </a:r>
              <a:endParaRPr lang="en-GB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>
                  <a:effectLst/>
                  <a:latin typeface="Arial"/>
                  <a:ea typeface="Times New Roman"/>
                </a:rPr>
                <a:t>P1003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Text Box 13"/>
            <p:cNvSpPr txBox="1"/>
            <p:nvPr/>
          </p:nvSpPr>
          <p:spPr>
            <a:xfrm>
              <a:off x="3506341" y="1428373"/>
              <a:ext cx="1449070" cy="5797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dirty="0">
                  <a:effectLst/>
                  <a:latin typeface="Arial"/>
                  <a:ea typeface="Times New Roman"/>
                </a:rPr>
                <a:t>schema: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400" dirty="0">
                  <a:effectLst/>
                  <a:latin typeface="Arial"/>
                  <a:ea typeface="Times New Roman"/>
                </a:rPr>
                <a:t>encodes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2" name="Curved Connector 51"/>
            <p:cNvCxnSpPr>
              <a:endCxn id="41" idx="6"/>
            </p:cNvCxnSpPr>
            <p:nvPr/>
          </p:nvCxnSpPr>
          <p:spPr>
            <a:xfrm rot="16200000" flipV="1">
              <a:off x="2755703" y="-46801"/>
              <a:ext cx="407766" cy="2542581"/>
            </a:xfrm>
            <a:prstGeom prst="curvedConnector2">
              <a:avLst/>
            </a:prstGeom>
            <a:ln w="158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6333652" y="2871606"/>
            <a:ext cx="1438391" cy="67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481333" y="588966"/>
            <a:ext cx="3172583" cy="95410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Does </a:t>
            </a:r>
            <a:r>
              <a:rPr lang="en-GB" sz="2800" dirty="0" smtClean="0"/>
              <a:t>BIBFRAME </a:t>
            </a:r>
            <a:r>
              <a:rPr lang="en-GB" sz="2800" dirty="0" smtClean="0"/>
              <a:t>fit here?</a:t>
            </a:r>
            <a:endParaRPr lang="en-GB" sz="2800" b="1" dirty="0"/>
          </a:p>
        </p:txBody>
      </p:sp>
      <p:cxnSp>
        <p:nvCxnSpPr>
          <p:cNvPr id="26" name="Straight Arrow Connector 25"/>
          <p:cNvCxnSpPr>
            <a:stCxn id="25" idx="2"/>
            <a:endCxn id="27" idx="7"/>
          </p:cNvCxnSpPr>
          <p:nvPr/>
        </p:nvCxnSpPr>
        <p:spPr>
          <a:xfrm flipH="1">
            <a:off x="4600573" y="1543073"/>
            <a:ext cx="1467052" cy="707392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70169" y="1718850"/>
            <a:ext cx="4721912" cy="3630093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–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gordon@gordondunsire.com</a:t>
            </a:r>
          </a:p>
          <a:p>
            <a:r>
              <a:rPr lang="en-GB" dirty="0" smtClean="0"/>
              <a:t>OMR</a:t>
            </a:r>
          </a:p>
          <a:p>
            <a:pPr lvl="1"/>
            <a:r>
              <a:rPr lang="en-GB" dirty="0"/>
              <a:t>http://metadataregistry.org/</a:t>
            </a:r>
            <a:endParaRPr lang="en-GB" dirty="0" smtClean="0"/>
          </a:p>
          <a:p>
            <a:r>
              <a:rPr lang="en-GB" dirty="0" smtClean="0"/>
              <a:t>DCMI</a:t>
            </a:r>
          </a:p>
          <a:p>
            <a:pPr lvl="1"/>
            <a:r>
              <a:rPr lang="en-GB" dirty="0"/>
              <a:t>http://dublincore.org/</a:t>
            </a:r>
            <a:endParaRPr lang="en-GB" dirty="0" smtClean="0"/>
          </a:p>
          <a:p>
            <a:r>
              <a:rPr lang="en-GB" dirty="0"/>
              <a:t>http://schema.org</a:t>
            </a:r>
            <a:r>
              <a:rPr lang="en-GB" dirty="0" smtClean="0"/>
              <a:t>/</a:t>
            </a:r>
          </a:p>
          <a:p>
            <a:r>
              <a:rPr lang="en-GB" dirty="0" smtClean="0"/>
              <a:t>BIBFRAME</a:t>
            </a:r>
          </a:p>
          <a:p>
            <a:pPr lvl="1"/>
            <a:r>
              <a:rPr lang="en-GB" dirty="0"/>
              <a:t>http://www.loc.gov/marc/transition/</a:t>
            </a:r>
            <a:endParaRPr lang="en-GB" dirty="0" smtClean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 flipH="1">
            <a:off x="5215123" y="3212976"/>
            <a:ext cx="3757365" cy="3024733"/>
            <a:chOff x="5072017" y="1938946"/>
            <a:chExt cx="3757365" cy="30247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894" y="1938946"/>
              <a:ext cx="3372488" cy="226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63735" y="2264920"/>
              <a:ext cx="19588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rgbClr val="002060"/>
                  </a:solidFill>
                </a:rPr>
                <a:t>That’s all,</a:t>
              </a:r>
              <a:endParaRPr lang="en-GB" sz="36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GB" sz="3600" dirty="0" smtClean="0">
                  <a:solidFill>
                    <a:srgbClr val="002060"/>
                  </a:solidFill>
                </a:rPr>
                <a:t>Folks!</a:t>
              </a:r>
              <a:endParaRPr lang="en-GB" sz="3600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017" y="3811154"/>
              <a:ext cx="1943100" cy="1152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6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</a:t>
            </a:r>
            <a:r>
              <a:rPr lang="en-GB" dirty="0" smtClean="0"/>
              <a:t>phases of Dublin Core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Dublin, Ohio [not Dublin, Ireland]</a:t>
            </a:r>
          </a:p>
          <a:p>
            <a:pPr lvl="1"/>
            <a:r>
              <a:rPr lang="en-GB" dirty="0"/>
              <a:t>OCLC/NCSA Metadata </a:t>
            </a:r>
            <a:r>
              <a:rPr lang="en-GB" dirty="0" smtClean="0"/>
              <a:t>Workshop, 1995</a:t>
            </a:r>
          </a:p>
          <a:p>
            <a:r>
              <a:rPr lang="en-GB" dirty="0" smtClean="0"/>
              <a:t>1) 15 </a:t>
            </a:r>
            <a:r>
              <a:rPr lang="en-GB" dirty="0" smtClean="0"/>
              <a:t>element "</a:t>
            </a:r>
            <a:r>
              <a:rPr lang="en-GB" dirty="0"/>
              <a:t>core metadata" for simple and generic resource </a:t>
            </a:r>
            <a:r>
              <a:rPr lang="en-GB" dirty="0" smtClean="0"/>
              <a:t>descriptions</a:t>
            </a:r>
          </a:p>
          <a:p>
            <a:r>
              <a:rPr lang="en-GB" dirty="0" smtClean="0"/>
              <a:t>2) Then </a:t>
            </a:r>
            <a:r>
              <a:rPr lang="en-GB" dirty="0" smtClean="0"/>
              <a:t>extended </a:t>
            </a:r>
            <a:r>
              <a:rPr lang="en-GB" dirty="0"/>
              <a:t>set of DCMI Metadata Terms for use with </a:t>
            </a:r>
            <a:r>
              <a:rPr lang="en-GB" dirty="0" smtClean="0"/>
              <a:t>RDF</a:t>
            </a:r>
          </a:p>
          <a:p>
            <a:r>
              <a:rPr lang="en-GB" dirty="0" smtClean="0"/>
              <a:t>3) Current </a:t>
            </a:r>
            <a:r>
              <a:rPr lang="en-GB" dirty="0" smtClean="0"/>
              <a:t>focus on Application profiles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1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RDA domino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2007 </a:t>
            </a:r>
            <a:r>
              <a:rPr lang="en-GB" dirty="0"/>
              <a:t>London </a:t>
            </a:r>
            <a:r>
              <a:rPr lang="en-GB" dirty="0" smtClean="0"/>
              <a:t>meeting between RDA: resource description and access, and Semantic Web communities</a:t>
            </a:r>
          </a:p>
          <a:p>
            <a:pPr lvl="1"/>
            <a:r>
              <a:rPr lang="en-GB" dirty="0" smtClean="0"/>
              <a:t>Including DCMI (Dublin Core Metadata Initiative)</a:t>
            </a:r>
          </a:p>
          <a:p>
            <a:r>
              <a:rPr lang="en-GB" dirty="0" smtClean="0"/>
              <a:t>DCMI/RDA Task Group formed to develop </a:t>
            </a:r>
          </a:p>
          <a:p>
            <a:pPr lvl="1"/>
            <a:r>
              <a:rPr lang="en-GB" dirty="0" smtClean="0"/>
              <a:t>RDA </a:t>
            </a:r>
            <a:r>
              <a:rPr lang="en-GB" dirty="0"/>
              <a:t>Element Vocabulary</a:t>
            </a:r>
          </a:p>
          <a:p>
            <a:pPr lvl="1"/>
            <a:r>
              <a:rPr lang="en-GB" dirty="0" smtClean="0"/>
              <a:t>RDA </a:t>
            </a:r>
            <a:r>
              <a:rPr lang="en-GB" dirty="0"/>
              <a:t>DC Application Profile based on FRBR </a:t>
            </a:r>
            <a:r>
              <a:rPr lang="en-GB" dirty="0" smtClean="0"/>
              <a:t>and </a:t>
            </a:r>
            <a:r>
              <a:rPr lang="en-GB" dirty="0" smtClean="0"/>
              <a:t>FRAD</a:t>
            </a:r>
          </a:p>
          <a:p>
            <a:pPr lvl="2"/>
            <a:r>
              <a:rPr lang="en-GB" dirty="0" smtClean="0"/>
              <a:t>Functional </a:t>
            </a:r>
            <a:r>
              <a:rPr lang="en-GB" dirty="0"/>
              <a:t>Requirements for Bibliographic Records/Authority </a:t>
            </a:r>
            <a:r>
              <a:rPr lang="en-GB" dirty="0" smtClean="0"/>
              <a:t>Data </a:t>
            </a:r>
            <a:endParaRPr lang="en-GB" dirty="0"/>
          </a:p>
          <a:p>
            <a:pPr lvl="1"/>
            <a:r>
              <a:rPr lang="en-GB" dirty="0" smtClean="0"/>
              <a:t>RDA </a:t>
            </a:r>
            <a:r>
              <a:rPr lang="en-GB" dirty="0"/>
              <a:t>Value Vocabularies using </a:t>
            </a:r>
            <a:r>
              <a:rPr lang="en-GB" dirty="0" smtClean="0"/>
              <a:t>RDF/RDFS/SKOS</a:t>
            </a:r>
          </a:p>
          <a:p>
            <a:pPr lvl="2"/>
            <a:r>
              <a:rPr lang="en-GB" dirty="0" smtClean="0"/>
              <a:t>Resource </a:t>
            </a:r>
            <a:r>
              <a:rPr lang="en-GB" dirty="0" smtClean="0"/>
              <a:t>Description Framework/Schema/Simple Knowledge Organization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Domino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Decision at IFLA conference 2007 to develop an element set vocabulary for FRBR, and subsequently FRAD and FRSAD (Subject Authority Data)</a:t>
            </a:r>
          </a:p>
          <a:p>
            <a:pPr lvl="1"/>
            <a:r>
              <a:rPr lang="en-GB" dirty="0" err="1" smtClean="0"/>
              <a:t>FRBRoo</a:t>
            </a:r>
            <a:r>
              <a:rPr lang="en-GB" dirty="0" smtClean="0"/>
              <a:t> (object oriented) extension to CIDOC Context Reference Model in development since 2003</a:t>
            </a:r>
          </a:p>
          <a:p>
            <a:pPr lvl="1"/>
            <a:r>
              <a:rPr lang="en-GB" dirty="0" smtClean="0"/>
              <a:t>Unofficial FRBR element set already published</a:t>
            </a:r>
          </a:p>
          <a:p>
            <a:r>
              <a:rPr lang="en-GB" dirty="0" smtClean="0"/>
              <a:t>Decision at IFLA conference 2009 to develop an element set and value vocabularies for ISBD (International Standard Bibliographic Description)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7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3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157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" y="1268760"/>
            <a:ext cx="9144000" cy="3134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175"/>
            <a:ext cx="9144000" cy="5606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" y="362632"/>
            <a:ext cx="9144000" cy="6526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175"/>
            <a:ext cx="9144000" cy="4153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7"/>
            <a:ext cx="9144000" cy="6839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212"/>
            <a:ext cx="9144000" cy="54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849753"/>
            <a:ext cx="8712968" cy="5742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1219200" cy="171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9307" y="141867"/>
            <a:ext cx="3985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MARC21 Swamp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24930"/>
            <a:ext cx="19431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225" y="141867"/>
            <a:ext cx="742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Introducing: </a:t>
            </a:r>
            <a:r>
              <a:rPr lang="en-GB" sz="4000" dirty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immy the turtle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0882" y="3196744"/>
            <a:ext cx="3784018" cy="3024733"/>
            <a:chOff x="142543" y="3140968"/>
            <a:chExt cx="3784018" cy="30247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140968"/>
              <a:ext cx="3372488" cy="226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7043" y="3480894"/>
              <a:ext cx="23530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rgbClr val="002060"/>
                  </a:solidFill>
                </a:rPr>
                <a:t>I’m a triple</a:t>
              </a:r>
              <a:r>
                <a:rPr lang="en-GB" sz="3600" dirty="0" smtClean="0">
                  <a:solidFill>
                    <a:srgbClr val="002060"/>
                  </a:solidFill>
                </a:rPr>
                <a:t>!</a:t>
              </a:r>
              <a:endParaRPr lang="en-GB" sz="36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GB" sz="3600" dirty="0" smtClean="0">
                  <a:solidFill>
                    <a:srgbClr val="002060"/>
                  </a:solidFill>
                </a:rPr>
                <a:t>(in </a:t>
              </a:r>
              <a:r>
                <a:rPr lang="en-GB" sz="3600" dirty="0" err="1" smtClean="0">
                  <a:solidFill>
                    <a:srgbClr val="002060"/>
                  </a:solidFill>
                </a:rPr>
                <a:t>ttl</a:t>
              </a:r>
              <a:r>
                <a:rPr lang="en-GB" sz="3600" dirty="0" smtClean="0">
                  <a:solidFill>
                    <a:srgbClr val="002060"/>
                  </a:solidFill>
                </a:rPr>
                <a:t>)*</a:t>
              </a:r>
              <a:endParaRPr lang="en-GB" sz="3600" dirty="0">
                <a:solidFill>
                  <a:srgbClr val="00206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43" y="5013176"/>
              <a:ext cx="1943100" cy="115252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714900" y="5068952"/>
            <a:ext cx="4140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*Terse triple language =</a:t>
            </a:r>
          </a:p>
          <a:p>
            <a:r>
              <a:rPr lang="en-GB" sz="3200" dirty="0" smtClean="0"/>
              <a:t>“turtle”</a:t>
            </a:r>
          </a:p>
        </p:txBody>
      </p:sp>
    </p:spTree>
    <p:extLst>
      <p:ext uri="{BB962C8B-B14F-4D97-AF65-F5344CB8AC3E}">
        <p14:creationId xmlns:p14="http://schemas.microsoft.com/office/powerpoint/2010/main" val="256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11" y="186767"/>
            <a:ext cx="8057014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to refine an RDF property [example: Dublin Core]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565503"/>
            <a:ext cx="248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This resource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71222" y="1565503"/>
            <a:ext cx="1986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</a:t>
            </a:r>
            <a:r>
              <a:rPr lang="en-GB" sz="3200" dirty="0" smtClean="0"/>
              <a:t>as format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844053" y="1565502"/>
            <a:ext cx="212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Blu-ray Disc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78915" y="980728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Subject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6122" y="980728"/>
            <a:ext cx="1748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Predicate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841" y="980727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Object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468" y="946873"/>
            <a:ext cx="122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Triple:</a:t>
            </a:r>
            <a:endParaRPr lang="en-GB" sz="3200" dirty="0">
              <a:solidFill>
                <a:srgbClr val="7030A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78915" y="2894021"/>
            <a:ext cx="1418978" cy="790636"/>
            <a:chOff x="1578915" y="2894021"/>
            <a:chExt cx="1418978" cy="790636"/>
          </a:xfrm>
        </p:grpSpPr>
        <p:sp>
          <p:nvSpPr>
            <p:cNvPr id="10" name="Oval 9"/>
            <p:cNvSpPr/>
            <p:nvPr/>
          </p:nvSpPr>
          <p:spPr>
            <a:xfrm>
              <a:off x="1578915" y="2894021"/>
              <a:ext cx="1418978" cy="7906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5208" y="2996952"/>
              <a:ext cx="1106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chemeClr val="bg1"/>
                  </a:solidFill>
                </a:rPr>
                <a:t>Thing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48334" y="2212121"/>
            <a:ext cx="1518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“String”</a:t>
            </a:r>
          </a:p>
          <a:p>
            <a:pPr algn="ctr"/>
            <a:r>
              <a:rPr lang="en-GB" sz="3200" dirty="0" smtClean="0"/>
              <a:t>or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32645" y="2996952"/>
            <a:ext cx="1635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/>
              <a:t>Property</a:t>
            </a:r>
            <a:endParaRPr lang="en-GB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509" y="2941415"/>
            <a:ext cx="1071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Data: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40151" y="4074169"/>
            <a:ext cx="1820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err="1"/>
              <a:t>d</a:t>
            </a:r>
            <a:r>
              <a:rPr lang="en-GB" sz="3200" i="1" dirty="0" err="1" smtClean="0"/>
              <a:t>c:format</a:t>
            </a:r>
            <a:endParaRPr lang="en-GB" sz="3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71222" y="5412242"/>
            <a:ext cx="1958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err="1" smtClean="0"/>
              <a:t>dct</a:t>
            </a:r>
            <a:r>
              <a:rPr lang="en-GB" sz="3200" i="1" dirty="0" err="1" smtClean="0"/>
              <a:t>:format</a:t>
            </a:r>
            <a:endParaRPr lang="en-GB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132" y="5412242"/>
            <a:ext cx="135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Refine: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890251" y="4919799"/>
            <a:ext cx="2035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Range</a:t>
            </a:r>
            <a:r>
              <a:rPr lang="en-GB" sz="3200" dirty="0"/>
              <a:t>=</a:t>
            </a:r>
            <a:endParaRPr lang="en-GB" sz="3200" dirty="0" smtClean="0"/>
          </a:p>
          <a:p>
            <a:pPr algn="ctr"/>
            <a:r>
              <a:rPr lang="en-GB" sz="3200" dirty="0" err="1" smtClean="0"/>
              <a:t>MediaType</a:t>
            </a:r>
            <a:endParaRPr lang="en-GB" sz="3200" dirty="0" smtClean="0"/>
          </a:p>
          <a:p>
            <a:pPr algn="ctr"/>
            <a:r>
              <a:rPr lang="en-GB" sz="3200" dirty="0" err="1" smtClean="0"/>
              <a:t>OrExtent</a:t>
            </a:r>
            <a:endParaRPr lang="en-GB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542962" y="4250007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/>
              <a:t>i</a:t>
            </a:r>
            <a:r>
              <a:rPr lang="en-GB" sz="3200" b="1" i="1" dirty="0" smtClean="0"/>
              <a:t>s a</a:t>
            </a:r>
            <a:endParaRPr lang="en-GB" sz="3200" b="1" i="1" dirty="0"/>
          </a:p>
        </p:txBody>
      </p:sp>
      <p:sp>
        <p:nvSpPr>
          <p:cNvPr id="22" name="Curved Left Arrow 21"/>
          <p:cNvSpPr/>
          <p:nvPr/>
        </p:nvSpPr>
        <p:spPr>
          <a:xfrm>
            <a:off x="8142489" y="4513475"/>
            <a:ext cx="792088" cy="12962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98316" y="3374355"/>
            <a:ext cx="1418978" cy="790636"/>
            <a:chOff x="1578915" y="2894021"/>
            <a:chExt cx="1418978" cy="790636"/>
          </a:xfrm>
        </p:grpSpPr>
        <p:sp>
          <p:nvSpPr>
            <p:cNvPr id="24" name="Oval 23"/>
            <p:cNvSpPr/>
            <p:nvPr/>
          </p:nvSpPr>
          <p:spPr>
            <a:xfrm>
              <a:off x="1578915" y="2894021"/>
              <a:ext cx="1418978" cy="7906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5208" y="2996952"/>
              <a:ext cx="1106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chemeClr val="bg1"/>
                  </a:solidFill>
                </a:rPr>
                <a:t>Thing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Curved Connector 25"/>
          <p:cNvCxnSpPr>
            <a:stCxn id="10" idx="5"/>
            <a:endCxn id="24" idx="2"/>
          </p:cNvCxnSpPr>
          <p:nvPr/>
        </p:nvCxnSpPr>
        <p:spPr>
          <a:xfrm rot="16200000" flipH="1">
            <a:off x="4393801" y="1965158"/>
            <a:ext cx="200802" cy="3408228"/>
          </a:xfrm>
          <a:prstGeom prst="curvedConnector2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3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938</TotalTime>
  <Words>1136</Words>
  <Application>Microsoft Office PowerPoint</Application>
  <PresentationFormat>On-screen Show (4:3)</PresentationFormat>
  <Paragraphs>234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GordonPPT</vt:lpstr>
      <vt:lpstr>Mapping FRBR, ISBD, RDA, and other namespaces to DC for interoperability</vt:lpstr>
      <vt:lpstr>Overview</vt:lpstr>
      <vt:lpstr>3 phases of Dublin Core</vt:lpstr>
      <vt:lpstr>The RDA domino …</vt:lpstr>
      <vt:lpstr>… Domino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Unconstrained properties</vt:lpstr>
      <vt:lpstr>Interoperability</vt:lpstr>
      <vt:lpstr>BIBFRAME</vt:lpstr>
      <vt:lpstr>schema.org</vt:lpstr>
      <vt:lpstr>PowerPoint Presentation</vt:lpstr>
      <vt:lpstr>Thank you –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FRBR, ISBD, RDA, and other namespaces to DC for interoperability</dc:title>
  <dc:creator>Gordon Dunsire</dc:creator>
  <cp:lastModifiedBy>Gordon Dunsire</cp:lastModifiedBy>
  <cp:revision>87</cp:revision>
  <dcterms:created xsi:type="dcterms:W3CDTF">2013-02-03T17:28:28Z</dcterms:created>
  <dcterms:modified xsi:type="dcterms:W3CDTF">2013-02-08T06:30:13Z</dcterms:modified>
</cp:coreProperties>
</file>