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sldx" ContentType="application/vnd.openxmlformats-officedocument.presentationml.slide"/>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399" r:id="rId3"/>
    <p:sldId id="404" r:id="rId4"/>
    <p:sldId id="405" r:id="rId5"/>
    <p:sldId id="406" r:id="rId6"/>
    <p:sldId id="407" r:id="rId7"/>
    <p:sldId id="408"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C9227B-BF15-4EFC-B0CB-145E25FF7AB1}" v="355" dt="2023-08-02T13:46:43.8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3" autoAdjust="0"/>
    <p:restoredTop sz="76101" autoAdjust="0"/>
  </p:normalViewPr>
  <p:slideViewPr>
    <p:cSldViewPr snapToGrid="0">
      <p:cViewPr varScale="1">
        <p:scale>
          <a:sx n="74" d="100"/>
          <a:sy n="74" d="100"/>
        </p:scale>
        <p:origin x="897" y="48"/>
      </p:cViewPr>
      <p:guideLst/>
    </p:cSldViewPr>
  </p:slideViewPr>
  <p:notesTextViewPr>
    <p:cViewPr>
      <p:scale>
        <a:sx n="1" d="1"/>
        <a:sy n="1" d="1"/>
      </p:scale>
      <p:origin x="0" y="0"/>
    </p:cViewPr>
  </p:notesTextViewPr>
  <p:notesViewPr>
    <p:cSldViewPr snapToGrid="0">
      <p:cViewPr varScale="1">
        <p:scale>
          <a:sx n="75" d="100"/>
          <a:sy n="75" d="100"/>
        </p:scale>
        <p:origin x="2766" y="3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rdon Dunsire" userId="89320f45fdc69f41" providerId="LiveId" clId="{4EC9227B-BF15-4EFC-B0CB-145E25FF7AB1}"/>
    <pc:docChg chg="custSel addSld delSld modSld">
      <pc:chgData name="Gordon Dunsire" userId="89320f45fdc69f41" providerId="LiveId" clId="{4EC9227B-BF15-4EFC-B0CB-145E25FF7AB1}" dt="2023-08-02T13:46:43.842" v="6142"/>
      <pc:docMkLst>
        <pc:docMk/>
      </pc:docMkLst>
      <pc:sldChg chg="modSp mod">
        <pc:chgData name="Gordon Dunsire" userId="89320f45fdc69f41" providerId="LiveId" clId="{4EC9227B-BF15-4EFC-B0CB-145E25FF7AB1}" dt="2023-08-02T13:42:50.204" v="6141" actId="27636"/>
        <pc:sldMkLst>
          <pc:docMk/>
          <pc:sldMk cId="3331527118" sldId="256"/>
        </pc:sldMkLst>
        <pc:spChg chg="mod">
          <ac:chgData name="Gordon Dunsire" userId="89320f45fdc69f41" providerId="LiveId" clId="{4EC9227B-BF15-4EFC-B0CB-145E25FF7AB1}" dt="2023-07-30T11:50:05.968" v="798"/>
          <ac:spMkLst>
            <pc:docMk/>
            <pc:sldMk cId="3331527118" sldId="256"/>
            <ac:spMk id="2" creationId="{ACC21B9B-342B-C549-8268-7E2F82F716D9}"/>
          </ac:spMkLst>
        </pc:spChg>
        <pc:spChg chg="mod">
          <ac:chgData name="Gordon Dunsire" userId="89320f45fdc69f41" providerId="LiveId" clId="{4EC9227B-BF15-4EFC-B0CB-145E25FF7AB1}" dt="2023-08-02T13:42:50.204" v="6141" actId="27636"/>
          <ac:spMkLst>
            <pc:docMk/>
            <pc:sldMk cId="3331527118" sldId="256"/>
            <ac:spMk id="3" creationId="{2B4E9C4C-FDAD-4369-C765-445FC92AD812}"/>
          </ac:spMkLst>
        </pc:spChg>
      </pc:sldChg>
      <pc:sldChg chg="addSp modSp mod modAnim modNotes modNotesTx">
        <pc:chgData name="Gordon Dunsire" userId="89320f45fdc69f41" providerId="LiveId" clId="{4EC9227B-BF15-4EFC-B0CB-145E25FF7AB1}" dt="2023-07-30T12:12:43.618" v="2001" actId="20577"/>
        <pc:sldMkLst>
          <pc:docMk/>
          <pc:sldMk cId="3077017263" sldId="399"/>
        </pc:sldMkLst>
        <pc:spChg chg="add mod">
          <ac:chgData name="Gordon Dunsire" userId="89320f45fdc69f41" providerId="LiveId" clId="{4EC9227B-BF15-4EFC-B0CB-145E25FF7AB1}" dt="2023-07-30T11:46:37.455" v="791" actId="122"/>
          <ac:spMkLst>
            <pc:docMk/>
            <pc:sldMk cId="3077017263" sldId="399"/>
            <ac:spMk id="2" creationId="{5CCFEBC4-E8B2-42D1-9754-AE0A6618F2C5}"/>
          </ac:spMkLst>
        </pc:spChg>
        <pc:spChg chg="mod">
          <ac:chgData name="Gordon Dunsire" userId="89320f45fdc69f41" providerId="LiveId" clId="{4EC9227B-BF15-4EFC-B0CB-145E25FF7AB1}" dt="2023-07-30T11:42:19.614" v="679" actId="20577"/>
          <ac:spMkLst>
            <pc:docMk/>
            <pc:sldMk cId="3077017263" sldId="399"/>
            <ac:spMk id="22" creationId="{B30115E5-8E74-4AA1-94F9-F0585902B7C4}"/>
          </ac:spMkLst>
        </pc:spChg>
        <pc:spChg chg="mod">
          <ac:chgData name="Gordon Dunsire" userId="89320f45fdc69f41" providerId="LiveId" clId="{4EC9227B-BF15-4EFC-B0CB-145E25FF7AB1}" dt="2023-07-30T10:29:28.090" v="47" actId="1076"/>
          <ac:spMkLst>
            <pc:docMk/>
            <pc:sldMk cId="3077017263" sldId="399"/>
            <ac:spMk id="52" creationId="{220FA1B7-640D-431D-949B-54902712A4B2}"/>
          </ac:spMkLst>
        </pc:spChg>
        <pc:spChg chg="mod">
          <ac:chgData name="Gordon Dunsire" userId="89320f45fdc69f41" providerId="LiveId" clId="{4EC9227B-BF15-4EFC-B0CB-145E25FF7AB1}" dt="2023-07-30T10:29:12.518" v="45" actId="1076"/>
          <ac:spMkLst>
            <pc:docMk/>
            <pc:sldMk cId="3077017263" sldId="399"/>
            <ac:spMk id="53" creationId="{220FA1B7-640D-431D-949B-54902712A4B2}"/>
          </ac:spMkLst>
        </pc:spChg>
        <pc:spChg chg="mod">
          <ac:chgData name="Gordon Dunsire" userId="89320f45fdc69f41" providerId="LiveId" clId="{4EC9227B-BF15-4EFC-B0CB-145E25FF7AB1}" dt="2023-07-30T10:29:02.933" v="44" actId="408"/>
          <ac:spMkLst>
            <pc:docMk/>
            <pc:sldMk cId="3077017263" sldId="399"/>
            <ac:spMk id="54" creationId="{220FA1B7-640D-431D-949B-54902712A4B2}"/>
          </ac:spMkLst>
        </pc:spChg>
        <pc:spChg chg="mod">
          <ac:chgData name="Gordon Dunsire" userId="89320f45fdc69f41" providerId="LiveId" clId="{4EC9227B-BF15-4EFC-B0CB-145E25FF7AB1}" dt="2023-07-30T10:29:17.845" v="46" actId="1076"/>
          <ac:spMkLst>
            <pc:docMk/>
            <pc:sldMk cId="3077017263" sldId="399"/>
            <ac:spMk id="55" creationId="{220FA1B7-640D-431D-949B-54902712A4B2}"/>
          </ac:spMkLst>
        </pc:spChg>
        <pc:spChg chg="mod">
          <ac:chgData name="Gordon Dunsire" userId="89320f45fdc69f41" providerId="LiveId" clId="{4EC9227B-BF15-4EFC-B0CB-145E25FF7AB1}" dt="2023-07-30T10:28:59.872" v="43" actId="12789"/>
          <ac:spMkLst>
            <pc:docMk/>
            <pc:sldMk cId="3077017263" sldId="399"/>
            <ac:spMk id="56" creationId="{220FA1B7-640D-431D-949B-54902712A4B2}"/>
          </ac:spMkLst>
        </pc:spChg>
        <pc:spChg chg="mod">
          <ac:chgData name="Gordon Dunsire" userId="89320f45fdc69f41" providerId="LiveId" clId="{4EC9227B-BF15-4EFC-B0CB-145E25FF7AB1}" dt="2023-07-30T10:25:46.688" v="28" actId="3064"/>
          <ac:spMkLst>
            <pc:docMk/>
            <pc:sldMk cId="3077017263" sldId="399"/>
            <ac:spMk id="62" creationId="{220FA1B7-640D-431D-949B-54902712A4B2}"/>
          </ac:spMkLst>
        </pc:spChg>
        <pc:spChg chg="mod">
          <ac:chgData name="Gordon Dunsire" userId="89320f45fdc69f41" providerId="LiveId" clId="{4EC9227B-BF15-4EFC-B0CB-145E25FF7AB1}" dt="2023-07-30T10:28:59.872" v="43" actId="12789"/>
          <ac:spMkLst>
            <pc:docMk/>
            <pc:sldMk cId="3077017263" sldId="399"/>
            <ac:spMk id="63" creationId="{220FA1B7-640D-431D-949B-54902712A4B2}"/>
          </ac:spMkLst>
        </pc:spChg>
        <pc:spChg chg="mod">
          <ac:chgData name="Gordon Dunsire" userId="89320f45fdc69f41" providerId="LiveId" clId="{4EC9227B-BF15-4EFC-B0CB-145E25FF7AB1}" dt="2023-07-30T10:29:41.739" v="49" actId="1076"/>
          <ac:spMkLst>
            <pc:docMk/>
            <pc:sldMk cId="3077017263" sldId="399"/>
            <ac:spMk id="66" creationId="{00000000-0000-0000-0000-000000000000}"/>
          </ac:spMkLst>
        </pc:spChg>
        <pc:spChg chg="mod">
          <ac:chgData name="Gordon Dunsire" userId="89320f45fdc69f41" providerId="LiveId" clId="{4EC9227B-BF15-4EFC-B0CB-145E25FF7AB1}" dt="2023-07-30T10:29:35.289" v="48" actId="1076"/>
          <ac:spMkLst>
            <pc:docMk/>
            <pc:sldMk cId="3077017263" sldId="399"/>
            <ac:spMk id="69" creationId="{00000000-0000-0000-0000-000000000000}"/>
          </ac:spMkLst>
        </pc:spChg>
        <pc:cxnChg chg="mod">
          <ac:chgData name="Gordon Dunsire" userId="89320f45fdc69f41" providerId="LiveId" clId="{4EC9227B-BF15-4EFC-B0CB-145E25FF7AB1}" dt="2023-07-30T10:28:59.872" v="43" actId="12789"/>
          <ac:cxnSpMkLst>
            <pc:docMk/>
            <pc:sldMk cId="3077017263" sldId="399"/>
            <ac:cxnSpMk id="21" creationId="{59D28A28-26A7-4B65-A424-FAA7A256B373}"/>
          </ac:cxnSpMkLst>
        </pc:cxnChg>
        <pc:cxnChg chg="mod">
          <ac:chgData name="Gordon Dunsire" userId="89320f45fdc69f41" providerId="LiveId" clId="{4EC9227B-BF15-4EFC-B0CB-145E25FF7AB1}" dt="2023-07-30T10:29:12.518" v="45" actId="1076"/>
          <ac:cxnSpMkLst>
            <pc:docMk/>
            <pc:sldMk cId="3077017263" sldId="399"/>
            <ac:cxnSpMk id="24" creationId="{73315FEF-338D-43DF-A03B-389D91B4E815}"/>
          </ac:cxnSpMkLst>
        </pc:cxnChg>
        <pc:cxnChg chg="mod">
          <ac:chgData name="Gordon Dunsire" userId="89320f45fdc69f41" providerId="LiveId" clId="{4EC9227B-BF15-4EFC-B0CB-145E25FF7AB1}" dt="2023-07-30T10:29:17.845" v="46" actId="1076"/>
          <ac:cxnSpMkLst>
            <pc:docMk/>
            <pc:sldMk cId="3077017263" sldId="399"/>
            <ac:cxnSpMk id="27" creationId="{B93FA99C-BC4A-4CD6-BBEB-7C7F44F05FD0}"/>
          </ac:cxnSpMkLst>
        </pc:cxnChg>
        <pc:cxnChg chg="mod">
          <ac:chgData name="Gordon Dunsire" userId="89320f45fdc69f41" providerId="LiveId" clId="{4EC9227B-BF15-4EFC-B0CB-145E25FF7AB1}" dt="2023-07-30T10:29:28.090" v="47" actId="1076"/>
          <ac:cxnSpMkLst>
            <pc:docMk/>
            <pc:sldMk cId="3077017263" sldId="399"/>
            <ac:cxnSpMk id="30" creationId="{4D3D94E0-E596-47CC-B6BA-207DF89711E5}"/>
          </ac:cxnSpMkLst>
        </pc:cxnChg>
        <pc:cxnChg chg="mod">
          <ac:chgData name="Gordon Dunsire" userId="89320f45fdc69f41" providerId="LiveId" clId="{4EC9227B-BF15-4EFC-B0CB-145E25FF7AB1}" dt="2023-07-30T10:29:28.090" v="47" actId="1076"/>
          <ac:cxnSpMkLst>
            <pc:docMk/>
            <pc:sldMk cId="3077017263" sldId="399"/>
            <ac:cxnSpMk id="34" creationId="{0D398D57-8D05-4CD6-9221-094BC04A7613}"/>
          </ac:cxnSpMkLst>
        </pc:cxnChg>
        <pc:cxnChg chg="mod">
          <ac:chgData name="Gordon Dunsire" userId="89320f45fdc69f41" providerId="LiveId" clId="{4EC9227B-BF15-4EFC-B0CB-145E25FF7AB1}" dt="2023-07-30T10:29:28.090" v="47" actId="1076"/>
          <ac:cxnSpMkLst>
            <pc:docMk/>
            <pc:sldMk cId="3077017263" sldId="399"/>
            <ac:cxnSpMk id="37" creationId="{55E80DA1-43CB-4559-8310-08383D9DB595}"/>
          </ac:cxnSpMkLst>
        </pc:cxnChg>
      </pc:sldChg>
      <pc:sldChg chg="modSp del">
        <pc:chgData name="Gordon Dunsire" userId="89320f45fdc69f41" providerId="LiveId" clId="{4EC9227B-BF15-4EFC-B0CB-145E25FF7AB1}" dt="2023-07-30T10:34:28.719" v="82" actId="47"/>
        <pc:sldMkLst>
          <pc:docMk/>
          <pc:sldMk cId="2352501555" sldId="401"/>
        </pc:sldMkLst>
        <pc:spChg chg="mod">
          <ac:chgData name="Gordon Dunsire" userId="89320f45fdc69f41" providerId="LiveId" clId="{4EC9227B-BF15-4EFC-B0CB-145E25FF7AB1}" dt="2023-07-30T10:26:04.946" v="30"/>
          <ac:spMkLst>
            <pc:docMk/>
            <pc:sldMk cId="2352501555" sldId="401"/>
            <ac:spMk id="54" creationId="{220FA1B7-640D-431D-949B-54902712A4B2}"/>
          </ac:spMkLst>
        </pc:spChg>
        <pc:spChg chg="mod">
          <ac:chgData name="Gordon Dunsire" userId="89320f45fdc69f41" providerId="LiveId" clId="{4EC9227B-BF15-4EFC-B0CB-145E25FF7AB1}" dt="2023-07-30T10:26:08.981" v="31"/>
          <ac:spMkLst>
            <pc:docMk/>
            <pc:sldMk cId="2352501555" sldId="401"/>
            <ac:spMk id="56" creationId="{220FA1B7-640D-431D-949B-54902712A4B2}"/>
          </ac:spMkLst>
        </pc:spChg>
        <pc:spChg chg="mod">
          <ac:chgData name="Gordon Dunsire" userId="89320f45fdc69f41" providerId="LiveId" clId="{4EC9227B-BF15-4EFC-B0CB-145E25FF7AB1}" dt="2023-07-30T10:26:15.713" v="32"/>
          <ac:spMkLst>
            <pc:docMk/>
            <pc:sldMk cId="2352501555" sldId="401"/>
            <ac:spMk id="62" creationId="{220FA1B7-640D-431D-949B-54902712A4B2}"/>
          </ac:spMkLst>
        </pc:spChg>
        <pc:spChg chg="mod">
          <ac:chgData name="Gordon Dunsire" userId="89320f45fdc69f41" providerId="LiveId" clId="{4EC9227B-BF15-4EFC-B0CB-145E25FF7AB1}" dt="2023-07-30T10:26:00.857" v="29"/>
          <ac:spMkLst>
            <pc:docMk/>
            <pc:sldMk cId="2352501555" sldId="401"/>
            <ac:spMk id="63" creationId="{220FA1B7-640D-431D-949B-54902712A4B2}"/>
          </ac:spMkLst>
        </pc:spChg>
        <pc:cxnChg chg="mod">
          <ac:chgData name="Gordon Dunsire" userId="89320f45fdc69f41" providerId="LiveId" clId="{4EC9227B-BF15-4EFC-B0CB-145E25FF7AB1}" dt="2023-07-30T10:26:15.713" v="32"/>
          <ac:cxnSpMkLst>
            <pc:docMk/>
            <pc:sldMk cId="2352501555" sldId="401"/>
            <ac:cxnSpMk id="7" creationId="{B331480A-9BDE-ABEA-3FAD-E19446A3B323}"/>
          </ac:cxnSpMkLst>
        </pc:cxnChg>
        <pc:cxnChg chg="mod">
          <ac:chgData name="Gordon Dunsire" userId="89320f45fdc69f41" providerId="LiveId" clId="{4EC9227B-BF15-4EFC-B0CB-145E25FF7AB1}" dt="2023-07-30T10:26:15.713" v="32"/>
          <ac:cxnSpMkLst>
            <pc:docMk/>
            <pc:sldMk cId="2352501555" sldId="401"/>
            <ac:cxnSpMk id="10" creationId="{051D1CA6-E0C4-BDEE-398A-11D107DD8DED}"/>
          </ac:cxnSpMkLst>
        </pc:cxnChg>
        <pc:cxnChg chg="mod">
          <ac:chgData name="Gordon Dunsire" userId="89320f45fdc69f41" providerId="LiveId" clId="{4EC9227B-BF15-4EFC-B0CB-145E25FF7AB1}" dt="2023-07-30T10:26:15.713" v="32"/>
          <ac:cxnSpMkLst>
            <pc:docMk/>
            <pc:sldMk cId="2352501555" sldId="401"/>
            <ac:cxnSpMk id="13" creationId="{836337B9-0A80-ADFB-4955-45AA8D666A2D}"/>
          </ac:cxnSpMkLst>
        </pc:cxnChg>
        <pc:cxnChg chg="mod">
          <ac:chgData name="Gordon Dunsire" userId="89320f45fdc69f41" providerId="LiveId" clId="{4EC9227B-BF15-4EFC-B0CB-145E25FF7AB1}" dt="2023-07-30T10:26:15.713" v="32"/>
          <ac:cxnSpMkLst>
            <pc:docMk/>
            <pc:sldMk cId="2352501555" sldId="401"/>
            <ac:cxnSpMk id="21" creationId="{59D28A28-26A7-4B65-A424-FAA7A256B373}"/>
          </ac:cxnSpMkLst>
        </pc:cxnChg>
        <pc:cxnChg chg="mod">
          <ac:chgData name="Gordon Dunsire" userId="89320f45fdc69f41" providerId="LiveId" clId="{4EC9227B-BF15-4EFC-B0CB-145E25FF7AB1}" dt="2023-07-30T10:26:04.946" v="30"/>
          <ac:cxnSpMkLst>
            <pc:docMk/>
            <pc:sldMk cId="2352501555" sldId="401"/>
            <ac:cxnSpMk id="24" creationId="{73315FEF-338D-43DF-A03B-389D91B4E815}"/>
          </ac:cxnSpMkLst>
        </pc:cxnChg>
        <pc:cxnChg chg="mod">
          <ac:chgData name="Gordon Dunsire" userId="89320f45fdc69f41" providerId="LiveId" clId="{4EC9227B-BF15-4EFC-B0CB-145E25FF7AB1}" dt="2023-07-30T10:26:08.981" v="31"/>
          <ac:cxnSpMkLst>
            <pc:docMk/>
            <pc:sldMk cId="2352501555" sldId="401"/>
            <ac:cxnSpMk id="27" creationId="{B93FA99C-BC4A-4CD6-BBEB-7C7F44F05FD0}"/>
          </ac:cxnSpMkLst>
        </pc:cxnChg>
        <pc:cxnChg chg="mod">
          <ac:chgData name="Gordon Dunsire" userId="89320f45fdc69f41" providerId="LiveId" clId="{4EC9227B-BF15-4EFC-B0CB-145E25FF7AB1}" dt="2023-07-30T10:26:15.713" v="32"/>
          <ac:cxnSpMkLst>
            <pc:docMk/>
            <pc:sldMk cId="2352501555" sldId="401"/>
            <ac:cxnSpMk id="30" creationId="{4D3D94E0-E596-47CC-B6BA-207DF89711E5}"/>
          </ac:cxnSpMkLst>
        </pc:cxnChg>
      </pc:sldChg>
      <pc:sldChg chg="modSp del">
        <pc:chgData name="Gordon Dunsire" userId="89320f45fdc69f41" providerId="LiveId" clId="{4EC9227B-BF15-4EFC-B0CB-145E25FF7AB1}" dt="2023-07-30T10:42:54.602" v="133" actId="47"/>
        <pc:sldMkLst>
          <pc:docMk/>
          <pc:sldMk cId="2639826404" sldId="402"/>
        </pc:sldMkLst>
        <pc:spChg chg="mod">
          <ac:chgData name="Gordon Dunsire" userId="89320f45fdc69f41" providerId="LiveId" clId="{4EC9227B-BF15-4EFC-B0CB-145E25FF7AB1}" dt="2023-07-30T10:26:36.278" v="34"/>
          <ac:spMkLst>
            <pc:docMk/>
            <pc:sldMk cId="2639826404" sldId="402"/>
            <ac:spMk id="54" creationId="{220FA1B7-640D-431D-949B-54902712A4B2}"/>
          </ac:spMkLst>
        </pc:spChg>
        <pc:spChg chg="mod">
          <ac:chgData name="Gordon Dunsire" userId="89320f45fdc69f41" providerId="LiveId" clId="{4EC9227B-BF15-4EFC-B0CB-145E25FF7AB1}" dt="2023-07-30T10:26:40.012" v="35"/>
          <ac:spMkLst>
            <pc:docMk/>
            <pc:sldMk cId="2639826404" sldId="402"/>
            <ac:spMk id="56" creationId="{220FA1B7-640D-431D-949B-54902712A4B2}"/>
          </ac:spMkLst>
        </pc:spChg>
        <pc:spChg chg="mod">
          <ac:chgData name="Gordon Dunsire" userId="89320f45fdc69f41" providerId="LiveId" clId="{4EC9227B-BF15-4EFC-B0CB-145E25FF7AB1}" dt="2023-07-30T10:26:44.333" v="36"/>
          <ac:spMkLst>
            <pc:docMk/>
            <pc:sldMk cId="2639826404" sldId="402"/>
            <ac:spMk id="62" creationId="{220FA1B7-640D-431D-949B-54902712A4B2}"/>
          </ac:spMkLst>
        </pc:spChg>
        <pc:spChg chg="mod">
          <ac:chgData name="Gordon Dunsire" userId="89320f45fdc69f41" providerId="LiveId" clId="{4EC9227B-BF15-4EFC-B0CB-145E25FF7AB1}" dt="2023-07-30T10:26:31.420" v="33"/>
          <ac:spMkLst>
            <pc:docMk/>
            <pc:sldMk cId="2639826404" sldId="402"/>
            <ac:spMk id="63" creationId="{220FA1B7-640D-431D-949B-54902712A4B2}"/>
          </ac:spMkLst>
        </pc:spChg>
        <pc:cxnChg chg="mod">
          <ac:chgData name="Gordon Dunsire" userId="89320f45fdc69f41" providerId="LiveId" clId="{4EC9227B-BF15-4EFC-B0CB-145E25FF7AB1}" dt="2023-07-30T10:26:44.333" v="36"/>
          <ac:cxnSpMkLst>
            <pc:docMk/>
            <pc:sldMk cId="2639826404" sldId="402"/>
            <ac:cxnSpMk id="2" creationId="{60A11309-57AB-4E8D-2C4C-FCFD747D3AA6}"/>
          </ac:cxnSpMkLst>
        </pc:cxnChg>
        <pc:cxnChg chg="mod">
          <ac:chgData name="Gordon Dunsire" userId="89320f45fdc69f41" providerId="LiveId" clId="{4EC9227B-BF15-4EFC-B0CB-145E25FF7AB1}" dt="2023-07-30T10:26:44.333" v="36"/>
          <ac:cxnSpMkLst>
            <pc:docMk/>
            <pc:sldMk cId="2639826404" sldId="402"/>
            <ac:cxnSpMk id="5" creationId="{0B656AA6-FFE9-ABE0-DFB5-BDF80AE79546}"/>
          </ac:cxnSpMkLst>
        </pc:cxnChg>
        <pc:cxnChg chg="mod">
          <ac:chgData name="Gordon Dunsire" userId="89320f45fdc69f41" providerId="LiveId" clId="{4EC9227B-BF15-4EFC-B0CB-145E25FF7AB1}" dt="2023-07-30T10:26:31.420" v="33"/>
          <ac:cxnSpMkLst>
            <pc:docMk/>
            <pc:sldMk cId="2639826404" sldId="402"/>
            <ac:cxnSpMk id="8" creationId="{7ABF9E46-9E15-4B9B-B1F0-6DDEDF42FCBF}"/>
          </ac:cxnSpMkLst>
        </pc:cxnChg>
        <pc:cxnChg chg="mod">
          <ac:chgData name="Gordon Dunsire" userId="89320f45fdc69f41" providerId="LiveId" clId="{4EC9227B-BF15-4EFC-B0CB-145E25FF7AB1}" dt="2023-07-30T10:26:44.333" v="36"/>
          <ac:cxnSpMkLst>
            <pc:docMk/>
            <pc:sldMk cId="2639826404" sldId="402"/>
            <ac:cxnSpMk id="21" creationId="{59D28A28-26A7-4B65-A424-FAA7A256B373}"/>
          </ac:cxnSpMkLst>
        </pc:cxnChg>
        <pc:cxnChg chg="mod">
          <ac:chgData name="Gordon Dunsire" userId="89320f45fdc69f41" providerId="LiveId" clId="{4EC9227B-BF15-4EFC-B0CB-145E25FF7AB1}" dt="2023-07-30T10:26:36.278" v="34"/>
          <ac:cxnSpMkLst>
            <pc:docMk/>
            <pc:sldMk cId="2639826404" sldId="402"/>
            <ac:cxnSpMk id="24" creationId="{73315FEF-338D-43DF-A03B-389D91B4E815}"/>
          </ac:cxnSpMkLst>
        </pc:cxnChg>
        <pc:cxnChg chg="mod">
          <ac:chgData name="Gordon Dunsire" userId="89320f45fdc69f41" providerId="LiveId" clId="{4EC9227B-BF15-4EFC-B0CB-145E25FF7AB1}" dt="2023-07-30T10:26:40.012" v="35"/>
          <ac:cxnSpMkLst>
            <pc:docMk/>
            <pc:sldMk cId="2639826404" sldId="402"/>
            <ac:cxnSpMk id="27" creationId="{B93FA99C-BC4A-4CD6-BBEB-7C7F44F05FD0}"/>
          </ac:cxnSpMkLst>
        </pc:cxnChg>
        <pc:cxnChg chg="mod">
          <ac:chgData name="Gordon Dunsire" userId="89320f45fdc69f41" providerId="LiveId" clId="{4EC9227B-BF15-4EFC-B0CB-145E25FF7AB1}" dt="2023-07-30T10:26:44.333" v="36"/>
          <ac:cxnSpMkLst>
            <pc:docMk/>
            <pc:sldMk cId="2639826404" sldId="402"/>
            <ac:cxnSpMk id="30" creationId="{4D3D94E0-E596-47CC-B6BA-207DF89711E5}"/>
          </ac:cxnSpMkLst>
        </pc:cxnChg>
      </pc:sldChg>
      <pc:sldChg chg="addSp modSp add del mod">
        <pc:chgData name="Gordon Dunsire" userId="89320f45fdc69f41" providerId="LiveId" clId="{4EC9227B-BF15-4EFC-B0CB-145E25FF7AB1}" dt="2023-07-30T10:43:03.607" v="134" actId="47"/>
        <pc:sldMkLst>
          <pc:docMk/>
          <pc:sldMk cId="3118382403" sldId="403"/>
        </pc:sldMkLst>
        <pc:spChg chg="add mod">
          <ac:chgData name="Gordon Dunsire" userId="89320f45fdc69f41" providerId="LiveId" clId="{4EC9227B-BF15-4EFC-B0CB-145E25FF7AB1}" dt="2023-07-30T10:27:40.408" v="40" actId="1076"/>
          <ac:spMkLst>
            <pc:docMk/>
            <pc:sldMk cId="3118382403" sldId="403"/>
            <ac:spMk id="2" creationId="{A649C293-6C76-6BD4-C8C5-079342904348}"/>
          </ac:spMkLst>
        </pc:spChg>
        <pc:spChg chg="mod">
          <ac:chgData name="Gordon Dunsire" userId="89320f45fdc69f41" providerId="LiveId" clId="{4EC9227B-BF15-4EFC-B0CB-145E25FF7AB1}" dt="2023-07-30T10:17:10.436" v="6" actId="6549"/>
          <ac:spMkLst>
            <pc:docMk/>
            <pc:sldMk cId="3118382403" sldId="403"/>
            <ac:spMk id="22" creationId="{B30115E5-8E74-4AA1-94F9-F0585902B7C4}"/>
          </ac:spMkLst>
        </pc:spChg>
        <pc:spChg chg="mod">
          <ac:chgData name="Gordon Dunsire" userId="89320f45fdc69f41" providerId="LiveId" clId="{4EC9227B-BF15-4EFC-B0CB-145E25FF7AB1}" dt="2023-07-30T10:27:08.608" v="38" actId="3064"/>
          <ac:spMkLst>
            <pc:docMk/>
            <pc:sldMk cId="3118382403" sldId="403"/>
            <ac:spMk id="54" creationId="{220FA1B7-640D-431D-949B-54902712A4B2}"/>
          </ac:spMkLst>
        </pc:spChg>
        <pc:spChg chg="mod">
          <ac:chgData name="Gordon Dunsire" userId="89320f45fdc69f41" providerId="LiveId" clId="{4EC9227B-BF15-4EFC-B0CB-145E25FF7AB1}" dt="2023-07-30T10:27:12.112" v="39" actId="3064"/>
          <ac:spMkLst>
            <pc:docMk/>
            <pc:sldMk cId="3118382403" sldId="403"/>
            <ac:spMk id="56" creationId="{220FA1B7-640D-431D-949B-54902712A4B2}"/>
          </ac:spMkLst>
        </pc:spChg>
        <pc:spChg chg="mod">
          <ac:chgData name="Gordon Dunsire" userId="89320f45fdc69f41" providerId="LiveId" clId="{4EC9227B-BF15-4EFC-B0CB-145E25FF7AB1}" dt="2023-07-30T10:27:04.030" v="37" actId="3064"/>
          <ac:spMkLst>
            <pc:docMk/>
            <pc:sldMk cId="3118382403" sldId="403"/>
            <ac:spMk id="62" creationId="{220FA1B7-640D-431D-949B-54902712A4B2}"/>
          </ac:spMkLst>
        </pc:spChg>
        <pc:spChg chg="mod">
          <ac:chgData name="Gordon Dunsire" userId="89320f45fdc69f41" providerId="LiveId" clId="{4EC9227B-BF15-4EFC-B0CB-145E25FF7AB1}" dt="2023-07-30T10:25:12.045" v="24" actId="3064"/>
          <ac:spMkLst>
            <pc:docMk/>
            <pc:sldMk cId="3118382403" sldId="403"/>
            <ac:spMk id="63" creationId="{220FA1B7-640D-431D-949B-54902712A4B2}"/>
          </ac:spMkLst>
        </pc:spChg>
        <pc:cxnChg chg="mod">
          <ac:chgData name="Gordon Dunsire" userId="89320f45fdc69f41" providerId="LiveId" clId="{4EC9227B-BF15-4EFC-B0CB-145E25FF7AB1}" dt="2023-07-30T10:27:04.030" v="37" actId="3064"/>
          <ac:cxnSpMkLst>
            <pc:docMk/>
            <pc:sldMk cId="3118382403" sldId="403"/>
            <ac:cxnSpMk id="21" creationId="{59D28A28-26A7-4B65-A424-FAA7A256B373}"/>
          </ac:cxnSpMkLst>
        </pc:cxnChg>
        <pc:cxnChg chg="mod">
          <ac:chgData name="Gordon Dunsire" userId="89320f45fdc69f41" providerId="LiveId" clId="{4EC9227B-BF15-4EFC-B0CB-145E25FF7AB1}" dt="2023-07-30T10:27:08.608" v="38" actId="3064"/>
          <ac:cxnSpMkLst>
            <pc:docMk/>
            <pc:sldMk cId="3118382403" sldId="403"/>
            <ac:cxnSpMk id="24" creationId="{73315FEF-338D-43DF-A03B-389D91B4E815}"/>
          </ac:cxnSpMkLst>
        </pc:cxnChg>
        <pc:cxnChg chg="mod">
          <ac:chgData name="Gordon Dunsire" userId="89320f45fdc69f41" providerId="LiveId" clId="{4EC9227B-BF15-4EFC-B0CB-145E25FF7AB1}" dt="2023-07-30T10:27:12.112" v="39" actId="3064"/>
          <ac:cxnSpMkLst>
            <pc:docMk/>
            <pc:sldMk cId="3118382403" sldId="403"/>
            <ac:cxnSpMk id="27" creationId="{B93FA99C-BC4A-4CD6-BBEB-7C7F44F05FD0}"/>
          </ac:cxnSpMkLst>
        </pc:cxnChg>
        <pc:cxnChg chg="mod">
          <ac:chgData name="Gordon Dunsire" userId="89320f45fdc69f41" providerId="LiveId" clId="{4EC9227B-BF15-4EFC-B0CB-145E25FF7AB1}" dt="2023-07-30T10:27:04.030" v="37" actId="3064"/>
          <ac:cxnSpMkLst>
            <pc:docMk/>
            <pc:sldMk cId="3118382403" sldId="403"/>
            <ac:cxnSpMk id="30" creationId="{4D3D94E0-E596-47CC-B6BA-207DF89711E5}"/>
          </ac:cxnSpMkLst>
        </pc:cxnChg>
      </pc:sldChg>
      <pc:sldChg chg="addSp delSp modSp add mod modAnim modNotes modNotesTx">
        <pc:chgData name="Gordon Dunsire" userId="89320f45fdc69f41" providerId="LiveId" clId="{4EC9227B-BF15-4EFC-B0CB-145E25FF7AB1}" dt="2023-07-30T12:26:47.123" v="3204" actId="20577"/>
        <pc:sldMkLst>
          <pc:docMk/>
          <pc:sldMk cId="3105230431" sldId="404"/>
        </pc:sldMkLst>
        <pc:spChg chg="add mod">
          <ac:chgData name="Gordon Dunsire" userId="89320f45fdc69f41" providerId="LiveId" clId="{4EC9227B-BF15-4EFC-B0CB-145E25FF7AB1}" dt="2023-07-30T10:31:47.736" v="64" actId="1076"/>
          <ac:spMkLst>
            <pc:docMk/>
            <pc:sldMk cId="3105230431" sldId="404"/>
            <ac:spMk id="2" creationId="{FD66FAD0-E917-113A-79EF-BEF6504C3BCF}"/>
          </ac:spMkLst>
        </pc:spChg>
        <pc:spChg chg="add mod">
          <ac:chgData name="Gordon Dunsire" userId="89320f45fdc69f41" providerId="LiveId" clId="{4EC9227B-BF15-4EFC-B0CB-145E25FF7AB1}" dt="2023-07-30T10:33:07.525" v="73" actId="1076"/>
          <ac:spMkLst>
            <pc:docMk/>
            <pc:sldMk cId="3105230431" sldId="404"/>
            <ac:spMk id="9" creationId="{0C4E4090-C4AB-D016-5DCE-E80F02A1A58B}"/>
          </ac:spMkLst>
        </pc:spChg>
        <pc:spChg chg="mod">
          <ac:chgData name="Gordon Dunsire" userId="89320f45fdc69f41" providerId="LiveId" clId="{4EC9227B-BF15-4EFC-B0CB-145E25FF7AB1}" dt="2023-07-30T10:33:32.747" v="80" actId="6549"/>
          <ac:spMkLst>
            <pc:docMk/>
            <pc:sldMk cId="3105230431" sldId="404"/>
            <ac:spMk id="22" creationId="{B30115E5-8E74-4AA1-94F9-F0585902B7C4}"/>
          </ac:spMkLst>
        </pc:spChg>
        <pc:spChg chg="add mod">
          <ac:chgData name="Gordon Dunsire" userId="89320f45fdc69f41" providerId="LiveId" clId="{4EC9227B-BF15-4EFC-B0CB-145E25FF7AB1}" dt="2023-07-30T10:33:21.708" v="74"/>
          <ac:spMkLst>
            <pc:docMk/>
            <pc:sldMk cId="3105230431" sldId="404"/>
            <ac:spMk id="25" creationId="{D8D7A983-8C2D-BD59-D8B6-8ED3404B3797}"/>
          </ac:spMkLst>
        </pc:spChg>
        <pc:spChg chg="del mod">
          <ac:chgData name="Gordon Dunsire" userId="89320f45fdc69f41" providerId="LiveId" clId="{4EC9227B-BF15-4EFC-B0CB-145E25FF7AB1}" dt="2023-07-30T10:30:59.151" v="55" actId="478"/>
          <ac:spMkLst>
            <pc:docMk/>
            <pc:sldMk cId="3105230431" sldId="404"/>
            <ac:spMk id="69" creationId="{00000000-0000-0000-0000-000000000000}"/>
          </ac:spMkLst>
        </pc:spChg>
        <pc:cxnChg chg="add mod">
          <ac:chgData name="Gordon Dunsire" userId="89320f45fdc69f41" providerId="LiveId" clId="{4EC9227B-BF15-4EFC-B0CB-145E25FF7AB1}" dt="2023-07-30T10:31:21.576" v="60" actId="14100"/>
          <ac:cxnSpMkLst>
            <pc:docMk/>
            <pc:sldMk cId="3105230431" sldId="404"/>
            <ac:cxnSpMk id="3" creationId="{2BF8B3B1-5230-C0C4-74D5-AEF38C30A7A7}"/>
          </ac:cxnSpMkLst>
        </pc:cxnChg>
        <pc:cxnChg chg="add mod">
          <ac:chgData name="Gordon Dunsire" userId="89320f45fdc69f41" providerId="LiveId" clId="{4EC9227B-BF15-4EFC-B0CB-145E25FF7AB1}" dt="2023-07-30T10:31:30.681" v="63" actId="14100"/>
          <ac:cxnSpMkLst>
            <pc:docMk/>
            <pc:sldMk cId="3105230431" sldId="404"/>
            <ac:cxnSpMk id="4" creationId="{23DE0994-D0AC-8A62-3FE7-1758C7A09DC2}"/>
          </ac:cxnSpMkLst>
        </pc:cxnChg>
        <pc:cxnChg chg="add mod">
          <ac:chgData name="Gordon Dunsire" userId="89320f45fdc69f41" providerId="LiveId" clId="{4EC9227B-BF15-4EFC-B0CB-145E25FF7AB1}" dt="2023-07-30T10:32:24.184" v="67" actId="14100"/>
          <ac:cxnSpMkLst>
            <pc:docMk/>
            <pc:sldMk cId="3105230431" sldId="404"/>
            <ac:cxnSpMk id="5" creationId="{3748E45D-512E-1CC9-D987-6DC05AEA750E}"/>
          </ac:cxnSpMkLst>
        </pc:cxnChg>
        <pc:cxnChg chg="add mod">
          <ac:chgData name="Gordon Dunsire" userId="89320f45fdc69f41" providerId="LiveId" clId="{4EC9227B-BF15-4EFC-B0CB-145E25FF7AB1}" dt="2023-07-30T10:32:29.275" v="68" actId="14100"/>
          <ac:cxnSpMkLst>
            <pc:docMk/>
            <pc:sldMk cId="3105230431" sldId="404"/>
            <ac:cxnSpMk id="6" creationId="{DD4A6B96-94C3-4887-AB56-345E36B0ACE9}"/>
          </ac:cxnSpMkLst>
        </pc:cxnChg>
        <pc:cxnChg chg="add mod">
          <ac:chgData name="Gordon Dunsire" userId="89320f45fdc69f41" providerId="LiveId" clId="{4EC9227B-BF15-4EFC-B0CB-145E25FF7AB1}" dt="2023-07-30T10:32:51.873" v="72" actId="14100"/>
          <ac:cxnSpMkLst>
            <pc:docMk/>
            <pc:sldMk cId="3105230431" sldId="404"/>
            <ac:cxnSpMk id="7" creationId="{3960CD9C-171B-3C33-F181-03BE4A702F02}"/>
          </ac:cxnSpMkLst>
        </pc:cxnChg>
        <pc:cxnChg chg="add mod">
          <ac:chgData name="Gordon Dunsire" userId="89320f45fdc69f41" providerId="LiveId" clId="{4EC9227B-BF15-4EFC-B0CB-145E25FF7AB1}" dt="2023-07-30T10:32:41.266" v="70" actId="14100"/>
          <ac:cxnSpMkLst>
            <pc:docMk/>
            <pc:sldMk cId="3105230431" sldId="404"/>
            <ac:cxnSpMk id="8" creationId="{C91E3144-672E-0E71-EDD5-8CB5240061DA}"/>
          </ac:cxnSpMkLst>
        </pc:cxnChg>
        <pc:cxnChg chg="del mod">
          <ac:chgData name="Gordon Dunsire" userId="89320f45fdc69f41" providerId="LiveId" clId="{4EC9227B-BF15-4EFC-B0CB-145E25FF7AB1}" dt="2023-07-30T10:31:01.912" v="57" actId="478"/>
          <ac:cxnSpMkLst>
            <pc:docMk/>
            <pc:sldMk cId="3105230431" sldId="404"/>
            <ac:cxnSpMk id="34" creationId="{0D398D57-8D05-4CD6-9221-094BC04A7613}"/>
          </ac:cxnSpMkLst>
        </pc:cxnChg>
        <pc:cxnChg chg="del mod">
          <ac:chgData name="Gordon Dunsire" userId="89320f45fdc69f41" providerId="LiveId" clId="{4EC9227B-BF15-4EFC-B0CB-145E25FF7AB1}" dt="2023-07-30T10:30:54.234" v="53" actId="478"/>
          <ac:cxnSpMkLst>
            <pc:docMk/>
            <pc:sldMk cId="3105230431" sldId="404"/>
            <ac:cxnSpMk id="37" creationId="{55E80DA1-43CB-4559-8310-08383D9DB595}"/>
          </ac:cxnSpMkLst>
        </pc:cxnChg>
      </pc:sldChg>
      <pc:sldChg chg="addSp delSp modSp add mod modAnim modNotes modNotesTx">
        <pc:chgData name="Gordon Dunsire" userId="89320f45fdc69f41" providerId="LiveId" clId="{4EC9227B-BF15-4EFC-B0CB-145E25FF7AB1}" dt="2023-07-30T12:42:44.168" v="4048" actId="20577"/>
        <pc:sldMkLst>
          <pc:docMk/>
          <pc:sldMk cId="1081979160" sldId="405"/>
        </pc:sldMkLst>
        <pc:spChg chg="add mod">
          <ac:chgData name="Gordon Dunsire" userId="89320f45fdc69f41" providerId="LiveId" clId="{4EC9227B-BF15-4EFC-B0CB-145E25FF7AB1}" dt="2023-07-30T10:38:18.556" v="100" actId="1076"/>
          <ac:spMkLst>
            <pc:docMk/>
            <pc:sldMk cId="1081979160" sldId="405"/>
            <ac:spMk id="2" creationId="{ECF09FD9-0936-7752-A757-2CB6A7A2B3F8}"/>
          </ac:spMkLst>
        </pc:spChg>
        <pc:spChg chg="add mod">
          <ac:chgData name="Gordon Dunsire" userId="89320f45fdc69f41" providerId="LiveId" clId="{4EC9227B-BF15-4EFC-B0CB-145E25FF7AB1}" dt="2023-07-30T10:39:41.312" v="107" actId="1076"/>
          <ac:spMkLst>
            <pc:docMk/>
            <pc:sldMk cId="1081979160" sldId="405"/>
            <ac:spMk id="6" creationId="{88A3FD4D-E3A3-8A38-6F6E-48EF7A086E6D}"/>
          </ac:spMkLst>
        </pc:spChg>
        <pc:spChg chg="mod">
          <ac:chgData name="Gordon Dunsire" userId="89320f45fdc69f41" providerId="LiveId" clId="{4EC9227B-BF15-4EFC-B0CB-145E25FF7AB1}" dt="2023-07-30T10:42:37.620" v="131" actId="20577"/>
          <ac:spMkLst>
            <pc:docMk/>
            <pc:sldMk cId="1081979160" sldId="405"/>
            <ac:spMk id="22" creationId="{B30115E5-8E74-4AA1-94F9-F0585902B7C4}"/>
          </ac:spMkLst>
        </pc:spChg>
        <pc:spChg chg="add mod">
          <ac:chgData name="Gordon Dunsire" userId="89320f45fdc69f41" providerId="LiveId" clId="{4EC9227B-BF15-4EFC-B0CB-145E25FF7AB1}" dt="2023-07-30T10:42:51.247" v="132"/>
          <ac:spMkLst>
            <pc:docMk/>
            <pc:sldMk cId="1081979160" sldId="405"/>
            <ac:spMk id="25" creationId="{604A50C9-DC5A-7B84-A23E-05FA3E00569D}"/>
          </ac:spMkLst>
        </pc:spChg>
        <pc:spChg chg="del">
          <ac:chgData name="Gordon Dunsire" userId="89320f45fdc69f41" providerId="LiveId" clId="{4EC9227B-BF15-4EFC-B0CB-145E25FF7AB1}" dt="2023-07-30T10:36:49.692" v="91" actId="478"/>
          <ac:spMkLst>
            <pc:docMk/>
            <pc:sldMk cId="1081979160" sldId="405"/>
            <ac:spMk id="62" creationId="{220FA1B7-640D-431D-949B-54902712A4B2}"/>
          </ac:spMkLst>
        </pc:spChg>
        <pc:spChg chg="del mod">
          <ac:chgData name="Gordon Dunsire" userId="89320f45fdc69f41" providerId="LiveId" clId="{4EC9227B-BF15-4EFC-B0CB-145E25FF7AB1}" dt="2023-07-30T10:36:44.679" v="90" actId="478"/>
          <ac:spMkLst>
            <pc:docMk/>
            <pc:sldMk cId="1081979160" sldId="405"/>
            <ac:spMk id="70" creationId="{5C7195FF-D610-43A3-8C6C-5A428CAADCA0}"/>
          </ac:spMkLst>
        </pc:spChg>
        <pc:cxnChg chg="add mod">
          <ac:chgData name="Gordon Dunsire" userId="89320f45fdc69f41" providerId="LiveId" clId="{4EC9227B-BF15-4EFC-B0CB-145E25FF7AB1}" dt="2023-07-30T10:38:18.556" v="100" actId="1076"/>
          <ac:cxnSpMkLst>
            <pc:docMk/>
            <pc:sldMk cId="1081979160" sldId="405"/>
            <ac:cxnSpMk id="3" creationId="{176FB7FE-4BF7-82C4-034C-B5C87668AB44}"/>
          </ac:cxnSpMkLst>
        </pc:cxnChg>
        <pc:cxnChg chg="add del mod">
          <ac:chgData name="Gordon Dunsire" userId="89320f45fdc69f41" providerId="LiveId" clId="{4EC9227B-BF15-4EFC-B0CB-145E25FF7AB1}" dt="2023-07-30T10:40:03.136" v="109" actId="478"/>
          <ac:cxnSpMkLst>
            <pc:docMk/>
            <pc:sldMk cId="1081979160" sldId="405"/>
            <ac:cxnSpMk id="4" creationId="{9CAEDF43-B929-B8E1-E231-8F95C4BA03BE}"/>
          </ac:cxnSpMkLst>
        </pc:cxnChg>
        <pc:cxnChg chg="add mod">
          <ac:chgData name="Gordon Dunsire" userId="89320f45fdc69f41" providerId="LiveId" clId="{4EC9227B-BF15-4EFC-B0CB-145E25FF7AB1}" dt="2023-07-30T10:38:18.556" v="100" actId="1076"/>
          <ac:cxnSpMkLst>
            <pc:docMk/>
            <pc:sldMk cId="1081979160" sldId="405"/>
            <ac:cxnSpMk id="5" creationId="{7590AA14-DD39-4693-3AF5-9798BC3CA6AA}"/>
          </ac:cxnSpMkLst>
        </pc:cxnChg>
        <pc:cxnChg chg="add mod">
          <ac:chgData name="Gordon Dunsire" userId="89320f45fdc69f41" providerId="LiveId" clId="{4EC9227B-BF15-4EFC-B0CB-145E25FF7AB1}" dt="2023-07-30T10:39:02.867" v="104" actId="14100"/>
          <ac:cxnSpMkLst>
            <pc:docMk/>
            <pc:sldMk cId="1081979160" sldId="405"/>
            <ac:cxnSpMk id="7" creationId="{0C2B3E48-B8CC-7DEC-F3C0-AA408DF80D56}"/>
          </ac:cxnSpMkLst>
        </pc:cxnChg>
        <pc:cxnChg chg="add mod">
          <ac:chgData name="Gordon Dunsire" userId="89320f45fdc69f41" providerId="LiveId" clId="{4EC9227B-BF15-4EFC-B0CB-145E25FF7AB1}" dt="2023-07-30T10:38:57.036" v="103" actId="14100"/>
          <ac:cxnSpMkLst>
            <pc:docMk/>
            <pc:sldMk cId="1081979160" sldId="405"/>
            <ac:cxnSpMk id="8" creationId="{F455808A-855D-DB33-FAEF-553711472CED}"/>
          </ac:cxnSpMkLst>
        </pc:cxnChg>
        <pc:cxnChg chg="add mod">
          <ac:chgData name="Gordon Dunsire" userId="89320f45fdc69f41" providerId="LiveId" clId="{4EC9227B-BF15-4EFC-B0CB-145E25FF7AB1}" dt="2023-07-30T10:39:58.550" v="108" actId="14100"/>
          <ac:cxnSpMkLst>
            <pc:docMk/>
            <pc:sldMk cId="1081979160" sldId="405"/>
            <ac:cxnSpMk id="9" creationId="{8C6A0E9D-CF16-06A0-BBC4-9EC2BC42CBCD}"/>
          </ac:cxnSpMkLst>
        </pc:cxnChg>
        <pc:cxnChg chg="del mod">
          <ac:chgData name="Gordon Dunsire" userId="89320f45fdc69f41" providerId="LiveId" clId="{4EC9227B-BF15-4EFC-B0CB-145E25FF7AB1}" dt="2023-07-30T10:37:46.197" v="98" actId="478"/>
          <ac:cxnSpMkLst>
            <pc:docMk/>
            <pc:sldMk cId="1081979160" sldId="405"/>
            <ac:cxnSpMk id="21" creationId="{59D28A28-26A7-4B65-A424-FAA7A256B373}"/>
          </ac:cxnSpMkLst>
        </pc:cxnChg>
        <pc:cxnChg chg="del mod">
          <ac:chgData name="Gordon Dunsire" userId="89320f45fdc69f41" providerId="LiveId" clId="{4EC9227B-BF15-4EFC-B0CB-145E25FF7AB1}" dt="2023-07-30T10:37:34.049" v="95" actId="478"/>
          <ac:cxnSpMkLst>
            <pc:docMk/>
            <pc:sldMk cId="1081979160" sldId="405"/>
            <ac:cxnSpMk id="30" creationId="{4D3D94E0-E596-47CC-B6BA-207DF89711E5}"/>
          </ac:cxnSpMkLst>
        </pc:cxnChg>
      </pc:sldChg>
      <pc:sldChg chg="add del">
        <pc:chgData name="Gordon Dunsire" userId="89320f45fdc69f41" providerId="LiveId" clId="{4EC9227B-BF15-4EFC-B0CB-145E25FF7AB1}" dt="2023-07-30T10:35:55.766" v="86" actId="47"/>
        <pc:sldMkLst>
          <pc:docMk/>
          <pc:sldMk cId="41051323" sldId="406"/>
        </pc:sldMkLst>
      </pc:sldChg>
      <pc:sldChg chg="addSp modSp add mod modAnim modNotes modNotesTx">
        <pc:chgData name="Gordon Dunsire" userId="89320f45fdc69f41" providerId="LiveId" clId="{4EC9227B-BF15-4EFC-B0CB-145E25FF7AB1}" dt="2023-08-02T13:46:43.842" v="6142"/>
        <pc:sldMkLst>
          <pc:docMk/>
          <pc:sldMk cId="168252938" sldId="406"/>
        </pc:sldMkLst>
        <pc:spChg chg="add mod">
          <ac:chgData name="Gordon Dunsire" userId="89320f45fdc69f41" providerId="LiveId" clId="{4EC9227B-BF15-4EFC-B0CB-145E25FF7AB1}" dt="2023-07-30T10:44:04.815" v="151" actId="1076"/>
          <ac:spMkLst>
            <pc:docMk/>
            <pc:sldMk cId="168252938" sldId="406"/>
            <ac:spMk id="3" creationId="{77646C6B-468F-06B8-A453-225F67653283}"/>
          </ac:spMkLst>
        </pc:spChg>
        <pc:spChg chg="mod">
          <ac:chgData name="Gordon Dunsire" userId="89320f45fdc69f41" providerId="LiveId" clId="{4EC9227B-BF15-4EFC-B0CB-145E25FF7AB1}" dt="2023-07-30T10:54:37.566" v="246" actId="20577"/>
          <ac:spMkLst>
            <pc:docMk/>
            <pc:sldMk cId="168252938" sldId="406"/>
            <ac:spMk id="22" creationId="{B30115E5-8E74-4AA1-94F9-F0585902B7C4}"/>
          </ac:spMkLst>
        </pc:spChg>
        <pc:spChg chg="add mod">
          <ac:chgData name="Gordon Dunsire" userId="89320f45fdc69f41" providerId="LiveId" clId="{4EC9227B-BF15-4EFC-B0CB-145E25FF7AB1}" dt="2023-07-30T10:52:06.323" v="233" actId="1076"/>
          <ac:spMkLst>
            <pc:docMk/>
            <pc:sldMk cId="168252938" sldId="406"/>
            <ac:spMk id="26" creationId="{E4CCE4F8-5A01-FFBE-EA54-D7C8475A3BE1}"/>
          </ac:spMkLst>
        </pc:spChg>
        <pc:spChg chg="add mod">
          <ac:chgData name="Gordon Dunsire" userId="89320f45fdc69f41" providerId="LiveId" clId="{4EC9227B-BF15-4EFC-B0CB-145E25FF7AB1}" dt="2023-07-30T11:19:33.926" v="440" actId="1076"/>
          <ac:spMkLst>
            <pc:docMk/>
            <pc:sldMk cId="168252938" sldId="406"/>
            <ac:spMk id="28" creationId="{2D6F3C14-6A8C-8AEA-CEB7-E91426139E55}"/>
          </ac:spMkLst>
        </pc:spChg>
        <pc:cxnChg chg="add mod">
          <ac:chgData name="Gordon Dunsire" userId="89320f45fdc69f41" providerId="LiveId" clId="{4EC9227B-BF15-4EFC-B0CB-145E25FF7AB1}" dt="2023-07-30T10:44:40.410" v="161" actId="14100"/>
          <ac:cxnSpMkLst>
            <pc:docMk/>
            <pc:sldMk cId="168252938" sldId="406"/>
            <ac:cxnSpMk id="4" creationId="{32E5BE78-70FD-DC13-142D-1E464168BB4A}"/>
          </ac:cxnSpMkLst>
        </pc:cxnChg>
        <pc:cxnChg chg="add mod">
          <ac:chgData name="Gordon Dunsire" userId="89320f45fdc69f41" providerId="LiveId" clId="{4EC9227B-BF15-4EFC-B0CB-145E25FF7AB1}" dt="2023-07-30T10:44:30.733" v="158" actId="14100"/>
          <ac:cxnSpMkLst>
            <pc:docMk/>
            <pc:sldMk cId="168252938" sldId="406"/>
            <ac:cxnSpMk id="5" creationId="{1F8BF203-961F-CD2C-B5A3-9B7D61A99E16}"/>
          </ac:cxnSpMkLst>
        </pc:cxnChg>
        <pc:cxnChg chg="add mod">
          <ac:chgData name="Gordon Dunsire" userId="89320f45fdc69f41" providerId="LiveId" clId="{4EC9227B-BF15-4EFC-B0CB-145E25FF7AB1}" dt="2023-07-30T10:46:03.992" v="191" actId="14100"/>
          <ac:cxnSpMkLst>
            <pc:docMk/>
            <pc:sldMk cId="168252938" sldId="406"/>
            <ac:cxnSpMk id="10" creationId="{8E3CDCD1-5E65-A74D-6EA5-78F754CEF5EB}"/>
          </ac:cxnSpMkLst>
        </pc:cxnChg>
        <pc:cxnChg chg="add mod">
          <ac:chgData name="Gordon Dunsire" userId="89320f45fdc69f41" providerId="LiveId" clId="{4EC9227B-BF15-4EFC-B0CB-145E25FF7AB1}" dt="2023-07-30T10:46:23.561" v="194" actId="14100"/>
          <ac:cxnSpMkLst>
            <pc:docMk/>
            <pc:sldMk cId="168252938" sldId="406"/>
            <ac:cxnSpMk id="13" creationId="{6EEC795C-3155-060D-44B7-D51592928CED}"/>
          </ac:cxnSpMkLst>
        </pc:cxnChg>
        <pc:cxnChg chg="add mod">
          <ac:chgData name="Gordon Dunsire" userId="89320f45fdc69f41" providerId="LiveId" clId="{4EC9227B-BF15-4EFC-B0CB-145E25FF7AB1}" dt="2023-07-30T10:47:14.950" v="201" actId="14100"/>
          <ac:cxnSpMkLst>
            <pc:docMk/>
            <pc:sldMk cId="168252938" sldId="406"/>
            <ac:cxnSpMk id="16" creationId="{8D512E0C-8B61-72F4-09E7-E1445370322F}"/>
          </ac:cxnSpMkLst>
        </pc:cxnChg>
        <pc:cxnChg chg="mod">
          <ac:chgData name="Gordon Dunsire" userId="89320f45fdc69f41" providerId="LiveId" clId="{4EC9227B-BF15-4EFC-B0CB-145E25FF7AB1}" dt="2023-07-30T10:48:49.383" v="205" actId="1076"/>
          <ac:cxnSpMkLst>
            <pc:docMk/>
            <pc:sldMk cId="168252938" sldId="406"/>
            <ac:cxnSpMk id="34" creationId="{0D398D57-8D05-4CD6-9221-094BC04A7613}"/>
          </ac:cxnSpMkLst>
        </pc:cxnChg>
      </pc:sldChg>
      <pc:sldChg chg="add del">
        <pc:chgData name="Gordon Dunsire" userId="89320f45fdc69f41" providerId="LiveId" clId="{4EC9227B-BF15-4EFC-B0CB-145E25FF7AB1}" dt="2023-07-30T10:35:36.224" v="84" actId="47"/>
        <pc:sldMkLst>
          <pc:docMk/>
          <pc:sldMk cId="4065873078" sldId="406"/>
        </pc:sldMkLst>
      </pc:sldChg>
      <pc:sldChg chg="addSp modSp add mod modAnim modNotes modNotesTx">
        <pc:chgData name="Gordon Dunsire" userId="89320f45fdc69f41" providerId="LiveId" clId="{4EC9227B-BF15-4EFC-B0CB-145E25FF7AB1}" dt="2023-07-30T12:59:04.405" v="5222" actId="20577"/>
        <pc:sldMkLst>
          <pc:docMk/>
          <pc:sldMk cId="4110574795" sldId="407"/>
        </pc:sldMkLst>
        <pc:spChg chg="add mod">
          <ac:chgData name="Gordon Dunsire" userId="89320f45fdc69f41" providerId="LiveId" clId="{4EC9227B-BF15-4EFC-B0CB-145E25FF7AB1}" dt="2023-07-30T11:09:29.963" v="390" actId="20577"/>
          <ac:spMkLst>
            <pc:docMk/>
            <pc:sldMk cId="4110574795" sldId="407"/>
            <ac:spMk id="3" creationId="{A52F7840-2CCD-021B-E689-88452E8279FE}"/>
          </ac:spMkLst>
        </pc:spChg>
        <pc:spChg chg="add mod">
          <ac:chgData name="Gordon Dunsire" userId="89320f45fdc69f41" providerId="LiveId" clId="{4EC9227B-BF15-4EFC-B0CB-145E25FF7AB1}" dt="2023-07-30T11:07:40.263" v="371" actId="1076"/>
          <ac:spMkLst>
            <pc:docMk/>
            <pc:sldMk cId="4110574795" sldId="407"/>
            <ac:spMk id="16" creationId="{21A72D46-8C8A-E7BD-3A04-3647CF4FB1C1}"/>
          </ac:spMkLst>
        </pc:spChg>
        <pc:spChg chg="add mod">
          <ac:chgData name="Gordon Dunsire" userId="89320f45fdc69f41" providerId="LiveId" clId="{4EC9227B-BF15-4EFC-B0CB-145E25FF7AB1}" dt="2023-07-30T11:35:40.772" v="485" actId="1076"/>
          <ac:spMkLst>
            <pc:docMk/>
            <pc:sldMk cId="4110574795" sldId="407"/>
            <ac:spMk id="19" creationId="{CA7659F3-D642-3B67-CF08-C5B494778CD4}"/>
          </ac:spMkLst>
        </pc:spChg>
        <pc:spChg chg="mod">
          <ac:chgData name="Gordon Dunsire" userId="89320f45fdc69f41" providerId="LiveId" clId="{4EC9227B-BF15-4EFC-B0CB-145E25FF7AB1}" dt="2023-07-30T10:56:04.668" v="268" actId="6549"/>
          <ac:spMkLst>
            <pc:docMk/>
            <pc:sldMk cId="4110574795" sldId="407"/>
            <ac:spMk id="22" creationId="{B30115E5-8E74-4AA1-94F9-F0585902B7C4}"/>
          </ac:spMkLst>
        </pc:spChg>
        <pc:spChg chg="mod">
          <ac:chgData name="Gordon Dunsire" userId="89320f45fdc69f41" providerId="LiveId" clId="{4EC9227B-BF15-4EFC-B0CB-145E25FF7AB1}" dt="2023-07-30T10:56:23.060" v="269" actId="1076"/>
          <ac:spMkLst>
            <pc:docMk/>
            <pc:sldMk cId="4110574795" sldId="407"/>
            <ac:spMk id="56" creationId="{220FA1B7-640D-431D-949B-54902712A4B2}"/>
          </ac:spMkLst>
        </pc:spChg>
        <pc:spChg chg="mod">
          <ac:chgData name="Gordon Dunsire" userId="89320f45fdc69f41" providerId="LiveId" clId="{4EC9227B-BF15-4EFC-B0CB-145E25FF7AB1}" dt="2023-07-30T11:06:27.311" v="349" actId="1076"/>
          <ac:spMkLst>
            <pc:docMk/>
            <pc:sldMk cId="4110574795" sldId="407"/>
            <ac:spMk id="66" creationId="{00000000-0000-0000-0000-000000000000}"/>
          </ac:spMkLst>
        </pc:spChg>
        <pc:cxnChg chg="add mod">
          <ac:chgData name="Gordon Dunsire" userId="89320f45fdc69f41" providerId="LiveId" clId="{4EC9227B-BF15-4EFC-B0CB-145E25FF7AB1}" dt="2023-07-30T11:02:29.916" v="326" actId="14100"/>
          <ac:cxnSpMkLst>
            <pc:docMk/>
            <pc:sldMk cId="4110574795" sldId="407"/>
            <ac:cxnSpMk id="2" creationId="{08C83E7F-4649-28BF-E8D1-A472E6503B1A}"/>
          </ac:cxnSpMkLst>
        </pc:cxnChg>
        <pc:cxnChg chg="add mod">
          <ac:chgData name="Gordon Dunsire" userId="89320f45fdc69f41" providerId="LiveId" clId="{4EC9227B-BF15-4EFC-B0CB-145E25FF7AB1}" dt="2023-07-30T11:00:03.321" v="321" actId="14100"/>
          <ac:cxnSpMkLst>
            <pc:docMk/>
            <pc:sldMk cId="4110574795" sldId="407"/>
            <ac:cxnSpMk id="4" creationId="{EA03AA0C-6AE1-CEDD-3AF3-2CFF48742C6D}"/>
          </ac:cxnSpMkLst>
        </pc:cxnChg>
        <pc:cxnChg chg="add mod">
          <ac:chgData name="Gordon Dunsire" userId="89320f45fdc69f41" providerId="LiveId" clId="{4EC9227B-BF15-4EFC-B0CB-145E25FF7AB1}" dt="2023-07-30T11:02:51.020" v="329" actId="14100"/>
          <ac:cxnSpMkLst>
            <pc:docMk/>
            <pc:sldMk cId="4110574795" sldId="407"/>
            <ac:cxnSpMk id="7" creationId="{8B586145-F869-2056-70F1-12DB97DA5431}"/>
          </ac:cxnSpMkLst>
        </pc:cxnChg>
        <pc:cxnChg chg="add mod">
          <ac:chgData name="Gordon Dunsire" userId="89320f45fdc69f41" providerId="LiveId" clId="{4EC9227B-BF15-4EFC-B0CB-145E25FF7AB1}" dt="2023-07-30T11:03:18.766" v="332" actId="14100"/>
          <ac:cxnSpMkLst>
            <pc:docMk/>
            <pc:sldMk cId="4110574795" sldId="407"/>
            <ac:cxnSpMk id="10" creationId="{BDFA118A-0ED1-818E-F18F-9984482A162B}"/>
          </ac:cxnSpMkLst>
        </pc:cxnChg>
        <pc:cxnChg chg="mod">
          <ac:chgData name="Gordon Dunsire" userId="89320f45fdc69f41" providerId="LiveId" clId="{4EC9227B-BF15-4EFC-B0CB-145E25FF7AB1}" dt="2023-07-30T10:56:23.060" v="269" actId="1076"/>
          <ac:cxnSpMkLst>
            <pc:docMk/>
            <pc:sldMk cId="4110574795" sldId="407"/>
            <ac:cxnSpMk id="27" creationId="{B93FA99C-BC4A-4CD6-BBEB-7C7F44F05FD0}"/>
          </ac:cxnSpMkLst>
        </pc:cxnChg>
        <pc:cxnChg chg="mod">
          <ac:chgData name="Gordon Dunsire" userId="89320f45fdc69f41" providerId="LiveId" clId="{4EC9227B-BF15-4EFC-B0CB-145E25FF7AB1}" dt="2023-07-30T11:05:12.505" v="343" actId="1076"/>
          <ac:cxnSpMkLst>
            <pc:docMk/>
            <pc:sldMk cId="4110574795" sldId="407"/>
            <ac:cxnSpMk id="34" creationId="{0D398D57-8D05-4CD6-9221-094BC04A7613}"/>
          </ac:cxnSpMkLst>
        </pc:cxnChg>
        <pc:cxnChg chg="mod">
          <ac:chgData name="Gordon Dunsire" userId="89320f45fdc69f41" providerId="LiveId" clId="{4EC9227B-BF15-4EFC-B0CB-145E25FF7AB1}" dt="2023-07-30T10:57:53.446" v="286" actId="14100"/>
          <ac:cxnSpMkLst>
            <pc:docMk/>
            <pc:sldMk cId="4110574795" sldId="407"/>
            <ac:cxnSpMk id="37" creationId="{55E80DA1-43CB-4559-8310-08383D9DB595}"/>
          </ac:cxnSpMkLst>
        </pc:cxnChg>
      </pc:sldChg>
      <pc:sldChg chg="addSp delSp modSp add mod delAnim modAnim modNotes modNotesTx">
        <pc:chgData name="Gordon Dunsire" userId="89320f45fdc69f41" providerId="LiveId" clId="{4EC9227B-BF15-4EFC-B0CB-145E25FF7AB1}" dt="2023-07-30T13:15:01.117" v="6069" actId="20577"/>
        <pc:sldMkLst>
          <pc:docMk/>
          <pc:sldMk cId="970445152" sldId="408"/>
        </pc:sldMkLst>
        <pc:spChg chg="add mod">
          <ac:chgData name="Gordon Dunsire" userId="89320f45fdc69f41" providerId="LiveId" clId="{4EC9227B-BF15-4EFC-B0CB-145E25FF7AB1}" dt="2023-07-30T11:24:49.709" v="455"/>
          <ac:spMkLst>
            <pc:docMk/>
            <pc:sldMk cId="970445152" sldId="408"/>
            <ac:spMk id="9" creationId="{1CE916CC-33F8-7864-0A8C-9E2C43DAF3D4}"/>
          </ac:spMkLst>
        </pc:spChg>
        <pc:spChg chg="add mod">
          <ac:chgData name="Gordon Dunsire" userId="89320f45fdc69f41" providerId="LiveId" clId="{4EC9227B-BF15-4EFC-B0CB-145E25FF7AB1}" dt="2023-07-30T11:28:41.137" v="461" actId="1076"/>
          <ac:spMkLst>
            <pc:docMk/>
            <pc:sldMk cId="970445152" sldId="408"/>
            <ac:spMk id="12" creationId="{85D15D29-A7B3-CECD-9859-366571D0DA68}"/>
          </ac:spMkLst>
        </pc:spChg>
        <pc:spChg chg="add mod">
          <ac:chgData name="Gordon Dunsire" userId="89320f45fdc69f41" providerId="LiveId" clId="{4EC9227B-BF15-4EFC-B0CB-145E25FF7AB1}" dt="2023-07-30T11:28:48.020" v="462" actId="1076"/>
          <ac:spMkLst>
            <pc:docMk/>
            <pc:sldMk cId="970445152" sldId="408"/>
            <ac:spMk id="14" creationId="{3CAB9DD5-A99B-21DB-0FCC-304E9DD41B96}"/>
          </ac:spMkLst>
        </pc:spChg>
        <pc:spChg chg="add mod">
          <ac:chgData name="Gordon Dunsire" userId="89320f45fdc69f41" providerId="LiveId" clId="{4EC9227B-BF15-4EFC-B0CB-145E25FF7AB1}" dt="2023-07-30T11:29:02.015" v="463"/>
          <ac:spMkLst>
            <pc:docMk/>
            <pc:sldMk cId="970445152" sldId="408"/>
            <ac:spMk id="17" creationId="{C552EBA4-82D5-D94B-7439-2CDEE28F96AC}"/>
          </ac:spMkLst>
        </pc:spChg>
        <pc:spChg chg="mod">
          <ac:chgData name="Gordon Dunsire" userId="89320f45fdc69f41" providerId="LiveId" clId="{4EC9227B-BF15-4EFC-B0CB-145E25FF7AB1}" dt="2023-07-30T11:35:26.257" v="484" actId="20577"/>
          <ac:spMkLst>
            <pc:docMk/>
            <pc:sldMk cId="970445152" sldId="408"/>
            <ac:spMk id="22" creationId="{B30115E5-8E74-4AA1-94F9-F0585902B7C4}"/>
          </ac:spMkLst>
        </pc:spChg>
        <pc:spChg chg="add mod">
          <ac:chgData name="Gordon Dunsire" userId="89320f45fdc69f41" providerId="LiveId" clId="{4EC9227B-BF15-4EFC-B0CB-145E25FF7AB1}" dt="2023-07-30T11:36:39.542" v="508" actId="20577"/>
          <ac:spMkLst>
            <pc:docMk/>
            <pc:sldMk cId="970445152" sldId="408"/>
            <ac:spMk id="26" creationId="{52B2094F-B4ED-A0CC-F595-181D215B983D}"/>
          </ac:spMkLst>
        </pc:spChg>
        <pc:cxnChg chg="add mod">
          <ac:chgData name="Gordon Dunsire" userId="89320f45fdc69f41" providerId="LiveId" clId="{4EC9227B-BF15-4EFC-B0CB-145E25FF7AB1}" dt="2023-07-30T11:24:01.444" v="453" actId="14100"/>
          <ac:cxnSpMkLst>
            <pc:docMk/>
            <pc:sldMk cId="970445152" sldId="408"/>
            <ac:cxnSpMk id="2" creationId="{705977C0-9A12-4E72-0D38-76687301DECE}"/>
          </ac:cxnSpMkLst>
        </pc:cxnChg>
        <pc:cxnChg chg="add del mod">
          <ac:chgData name="Gordon Dunsire" userId="89320f45fdc69f41" providerId="LiveId" clId="{4EC9227B-BF15-4EFC-B0CB-145E25FF7AB1}" dt="2023-07-30T11:25:43.937" v="456" actId="478"/>
          <ac:cxnSpMkLst>
            <pc:docMk/>
            <pc:sldMk cId="970445152" sldId="408"/>
            <ac:cxnSpMk id="10" creationId="{A918B391-5A30-AC42-62E8-938F92B9F946}"/>
          </ac:cxnSpMkLst>
        </pc:cxnChg>
        <pc:cxnChg chg="add mod">
          <ac:chgData name="Gordon Dunsire" userId="89320f45fdc69f41" providerId="LiveId" clId="{4EC9227B-BF15-4EFC-B0CB-145E25FF7AB1}" dt="2023-07-30T11:24:49.709" v="455"/>
          <ac:cxnSpMkLst>
            <pc:docMk/>
            <pc:sldMk cId="970445152" sldId="408"/>
            <ac:cxnSpMk id="11" creationId="{B2FC5A2A-14F7-7345-1A5D-96B623FFCB87}"/>
          </ac:cxnSpMkLst>
        </pc:cxnChg>
        <pc:cxnChg chg="add mod">
          <ac:chgData name="Gordon Dunsire" userId="89320f45fdc69f41" providerId="LiveId" clId="{4EC9227B-BF15-4EFC-B0CB-145E25FF7AB1}" dt="2023-07-30T11:28:41.137" v="461" actId="1076"/>
          <ac:cxnSpMkLst>
            <pc:docMk/>
            <pc:sldMk cId="970445152" sldId="408"/>
            <ac:cxnSpMk id="13" creationId="{9D190989-4CFB-2503-DBB7-E7078EA6DA12}"/>
          </ac:cxnSpMkLst>
        </pc:cxnChg>
        <pc:cxnChg chg="add mod">
          <ac:chgData name="Gordon Dunsire" userId="89320f45fdc69f41" providerId="LiveId" clId="{4EC9227B-BF15-4EFC-B0CB-145E25FF7AB1}" dt="2023-07-30T11:34:23.961" v="477" actId="14100"/>
          <ac:cxnSpMkLst>
            <pc:docMk/>
            <pc:sldMk cId="970445152" sldId="408"/>
            <ac:cxnSpMk id="18" creationId="{8CB49087-DCCD-E5B0-CFDD-5E251339EAEE}"/>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5A2398-1042-45C8-B523-1D38294F45B5}" type="datetimeFigureOut">
              <a:rPr lang="en-GB" smtClean="0"/>
              <a:t>02/08/2023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328AC0-0580-4F2A-AF25-2CAB3A326298}" type="slidenum">
              <a:rPr lang="en-GB" smtClean="0"/>
              <a:t>‹#›</a:t>
            </a:fld>
            <a:endParaRPr lang="en-GB"/>
          </a:p>
        </p:txBody>
      </p:sp>
    </p:spTree>
    <p:extLst>
      <p:ext uri="{BB962C8B-B14F-4D97-AF65-F5344CB8AC3E}">
        <p14:creationId xmlns:p14="http://schemas.microsoft.com/office/powerpoint/2010/main" val="2682244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package" Target="../embeddings/Microsoft_PowerPoint_Slide.sldx"/><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image" Target="../media/image1.emf"/></Relationships>
</file>

<file path=ppt/notesSlides/_rels/notesSlide4.xml.rels><?xml version="1.0" encoding="UTF-8" standalone="yes"?>
<Relationships xmlns="http://schemas.openxmlformats.org/package/2006/relationships"><Relationship Id="rId3" Type="http://schemas.openxmlformats.org/officeDocument/2006/relationships/package" Target="../embeddings/Microsoft_PowerPoint_Slide.sldx"/><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image" Target="../media/image1.emf"/></Relationships>
</file>

<file path=ppt/notesSlides/_rels/notesSlide5.xml.rels><?xml version="1.0" encoding="UTF-8" standalone="yes"?>
<Relationships xmlns="http://schemas.openxmlformats.org/package/2006/relationships"><Relationship Id="rId3" Type="http://schemas.openxmlformats.org/officeDocument/2006/relationships/package" Target="../embeddings/Microsoft_PowerPoint_Slide.sldx"/><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image" Target="../media/image1.emf"/></Relationships>
</file>

<file path=ppt/notesSlides/_rels/notesSlide6.xml.rels><?xml version="1.0" encoding="UTF-8" standalone="yes"?>
<Relationships xmlns="http://schemas.openxmlformats.org/package/2006/relationships"><Relationship Id="rId3" Type="http://schemas.openxmlformats.org/officeDocument/2006/relationships/package" Target="../embeddings/Microsoft_PowerPoint_Slide.sldx"/><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image" Target="../media/image1.emf"/></Relationships>
</file>

<file path=ppt/notesSlides/_rels/notesSlide7.xml.rels><?xml version="1.0" encoding="UTF-8" standalone="yes"?>
<Relationships xmlns="http://schemas.openxmlformats.org/package/2006/relationships"><Relationship Id="rId3" Type="http://schemas.openxmlformats.org/officeDocument/2006/relationships/package" Target="../embeddings/Microsoft_PowerPoint_Slide.sldx"/><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image" Target="../media/image1.emf"/></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8328AC0-0580-4F2A-AF25-2CAB3A326298}" type="slidenum">
              <a:rPr lang="en-GB" smtClean="0"/>
              <a:t>1</a:t>
            </a:fld>
            <a:endParaRPr lang="en-GB"/>
          </a:p>
        </p:txBody>
      </p:sp>
    </p:spTree>
    <p:extLst>
      <p:ext uri="{BB962C8B-B14F-4D97-AF65-F5344CB8AC3E}">
        <p14:creationId xmlns:p14="http://schemas.microsoft.com/office/powerpoint/2010/main" val="2708333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85FA63E4-45E1-4846-9BD0-50D6E4DEDCA7}"/>
              </a:ext>
            </a:extLst>
          </p:cNvPr>
          <p:cNvSpPr>
            <a:spLocks noGrp="1"/>
          </p:cNvSpPr>
          <p:nvPr>
            <p:ph type="body" idx="1"/>
          </p:nvPr>
        </p:nvSpPr>
        <p:spPr/>
        <p:txBody>
          <a:bodyPr/>
          <a:lstStyle/>
          <a:p>
            <a:r>
              <a:rPr lang="en-US" dirty="0"/>
              <a:t>This is the standard entity-relationship model and RDF graph for an aggregate: a manifestation that embodies two or more expressions.</a:t>
            </a:r>
          </a:p>
          <a:p>
            <a:endParaRPr lang="en-US" dirty="0"/>
          </a:p>
          <a:p>
            <a:r>
              <a:rPr lang="en-US" dirty="0"/>
              <a:t>Any number of expressions can be aggregated and embodied in a single expression.</a:t>
            </a:r>
          </a:p>
          <a:p>
            <a:endParaRPr lang="en-US" dirty="0"/>
          </a:p>
          <a:p>
            <a:r>
              <a:rPr lang="en-US" dirty="0"/>
              <a:t>The model assumes that two or more expressions require selection, arrangement, and presentation in the embodying manifestation. These are creative acts carried out by an aggregator agent on an aggregating work and expression that are also embodied in the manifestation. RDA considers each distinct set of aggregated expressions to be the result of a distinct aggregating work.</a:t>
            </a:r>
          </a:p>
          <a:p>
            <a:endParaRPr lang="en-US" dirty="0"/>
          </a:p>
          <a:p>
            <a:r>
              <a:rPr lang="en-US" dirty="0"/>
              <a:t>The primary relationships between the manifestation and the embodied expressions and works ensure the coherency and consistency of the overall description of the resource that is manifested.</a:t>
            </a:r>
          </a:p>
          <a:p>
            <a:endParaRPr lang="en-US" dirty="0"/>
          </a:p>
          <a:p>
            <a:r>
              <a:rPr lang="en-US" dirty="0"/>
              <a:t>There are no subtypes of the Manifestation, Expression, or Work entities/classes, and the model makes no attempt to distinguish between aggregating and aggregated expressions and works, not between aggregate and non-aggregate manifestations.</a:t>
            </a:r>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85FA63E4-45E1-4846-9BD0-50D6E4DEDCA7}"/>
              </a:ext>
            </a:extLst>
          </p:cNvPr>
          <p:cNvSpPr>
            <a:spLocks noGrp="1"/>
          </p:cNvSpPr>
          <p:nvPr>
            <p:ph type="body" idx="1"/>
          </p:nvPr>
        </p:nvSpPr>
        <p:spPr/>
        <p:txBody>
          <a:bodyPr/>
          <a:lstStyle/>
          <a:p>
            <a:r>
              <a:rPr lang="en-US" dirty="0"/>
              <a:t>The LRM provides a shortcut element to relate an aggregating expression with the expressions that are aggregated, irrespective of the manifestation that embodies them. The shortcut replaces a chain of primary elements from the aggregating expression to the aggregate manifestation to an expression that is aggregated.</a:t>
            </a:r>
          </a:p>
          <a:p>
            <a:endParaRPr lang="en-US" dirty="0"/>
          </a:p>
          <a:p>
            <a:r>
              <a:rPr lang="en-US" dirty="0"/>
              <a:t>The shortcut eliminates the intermediary aggregate manifestation. Its utility is to reduce the number of primary relationships between a manifestation and its aggregated expressions when the same set of aggregated expressions is embodied in distinct manifestations, for example in different carrier formats. The shortcut relationships for the set of expressions are recorded once, and only a single primary relationship from each distinct manifestation to the aggregating expression is recorded subsequently.</a:t>
            </a:r>
          </a:p>
          <a:p>
            <a:endParaRPr lang="en-US" dirty="0"/>
          </a:p>
          <a:p>
            <a:r>
              <a:rPr lang="en-US" dirty="0"/>
              <a:t>The utility depends on knowing which expressions are in the set, and which manifestations embody the whole of the set and nothing but the set.</a:t>
            </a:r>
          </a:p>
          <a:p>
            <a:endParaRPr lang="en-US" dirty="0"/>
          </a:p>
          <a:p>
            <a:r>
              <a:rPr lang="en-US" dirty="0"/>
              <a:t>This is likely to be indeterminate in the legacy Bib/Authority records.</a:t>
            </a:r>
            <a:endParaRPr lang="en-GB" dirty="0"/>
          </a:p>
        </p:txBody>
      </p:sp>
      <p:graphicFrame>
        <p:nvGraphicFramePr>
          <p:cNvPr id="3" name="Objet 2">
            <a:extLst>
              <a:ext uri="{FF2B5EF4-FFF2-40B4-BE49-F238E27FC236}">
                <a16:creationId xmlns:a16="http://schemas.microsoft.com/office/drawing/2014/main" id="{BAAC02A1-2660-46E0-9292-8CE9490ADB51}"/>
              </a:ext>
            </a:extLst>
          </p:cNvPr>
          <p:cNvGraphicFramePr>
            <a:graphicFrameLocks noChangeAspect="1"/>
          </p:cNvGraphicFramePr>
          <p:nvPr>
            <p:extLst>
              <p:ext uri="{D42A27DB-BD31-4B8C-83A1-F6EECF244321}">
                <p14:modId xmlns:p14="http://schemas.microsoft.com/office/powerpoint/2010/main" val="2730913927"/>
              </p:ext>
            </p:extLst>
          </p:nvPr>
        </p:nvGraphicFramePr>
        <p:xfrm>
          <a:off x="6534000" y="1224000"/>
          <a:ext cx="4405685" cy="3304800"/>
        </p:xfrm>
        <a:graphic>
          <a:graphicData uri="http://schemas.openxmlformats.org/presentationml/2006/ole">
            <mc:AlternateContent xmlns:mc="http://schemas.openxmlformats.org/markup-compatibility/2006">
              <mc:Choice xmlns:v="urn:schemas-microsoft-com:vml" Requires="v">
                <p:oleObj name="Slide" r:id="rId3" imgW="6525251" imgH="4894752" progId="PowerPoint.Slide.12">
                  <p:embed/>
                </p:oleObj>
              </mc:Choice>
              <mc:Fallback>
                <p:oleObj name="Slide" r:id="rId3" imgW="6525251" imgH="4894752" progId="PowerPoint.Slide.12">
                  <p:embed/>
                  <p:pic>
                    <p:nvPicPr>
                      <p:cNvPr id="3" name="Objet 2">
                        <a:extLst>
                          <a:ext uri="{FF2B5EF4-FFF2-40B4-BE49-F238E27FC236}">
                            <a16:creationId xmlns:a16="http://schemas.microsoft.com/office/drawing/2014/main" id="{BAAC02A1-2660-46E0-9292-8CE9490ADB51}"/>
                          </a:ext>
                        </a:extLst>
                      </p:cNvPr>
                      <p:cNvPicPr/>
                      <p:nvPr/>
                    </p:nvPicPr>
                    <p:blipFill>
                      <a:blip r:embed="rId4"/>
                      <a:stretch>
                        <a:fillRect/>
                      </a:stretch>
                    </p:blipFill>
                    <p:spPr>
                      <a:xfrm>
                        <a:off x="6534000" y="1224000"/>
                        <a:ext cx="4405685" cy="3304800"/>
                      </a:xfrm>
                      <a:prstGeom prst="rect">
                        <a:avLst/>
                      </a:prstGeom>
                      <a:ln w="12700">
                        <a:solidFill>
                          <a:prstClr val="black"/>
                        </a:solidFill>
                      </a:ln>
                    </p:spPr>
                  </p:pic>
                </p:oleObj>
              </mc:Fallback>
            </mc:AlternateContent>
          </a:graphicData>
        </a:graphic>
      </p:graphicFrame>
    </p:spTree>
    <p:extLst>
      <p:ext uri="{BB962C8B-B14F-4D97-AF65-F5344CB8AC3E}">
        <p14:creationId xmlns:p14="http://schemas.microsoft.com/office/powerpoint/2010/main" val="3135813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85FA63E4-45E1-4846-9BD0-50D6E4DEDCA7}"/>
              </a:ext>
            </a:extLst>
          </p:cNvPr>
          <p:cNvSpPr>
            <a:spLocks noGrp="1"/>
          </p:cNvSpPr>
          <p:nvPr>
            <p:ph type="body" idx="1"/>
          </p:nvPr>
        </p:nvSpPr>
        <p:spPr/>
        <p:txBody>
          <a:bodyPr/>
          <a:lstStyle/>
          <a:p>
            <a:r>
              <a:rPr lang="en-US" dirty="0"/>
              <a:t>RDA provides a general shortcut for primary elements, from any manifestation to an embodied expression to the work realized by the expression.</a:t>
            </a:r>
          </a:p>
          <a:p>
            <a:endParaRPr lang="en-US" dirty="0"/>
          </a:p>
          <a:p>
            <a:r>
              <a:rPr lang="en-US" dirty="0"/>
              <a:t>The shortcut, labelled “work manifested” in RDA, eliminates the embodied expression.</a:t>
            </a:r>
          </a:p>
          <a:p>
            <a:endParaRPr lang="en-US" dirty="0"/>
          </a:p>
          <a:p>
            <a:r>
              <a:rPr lang="en-US" dirty="0"/>
              <a:t>The shortcut can be used to eliminate the aggregating expression that is embodied in an aggregate manifestation. The manifestation is directly related to the aggregating work.</a:t>
            </a:r>
          </a:p>
          <a:p>
            <a:endParaRPr lang="en-US" dirty="0"/>
          </a:p>
          <a:p>
            <a:r>
              <a:rPr lang="en-US" dirty="0"/>
              <a:t>The main purpose for recording the aggregating expression is described in the previous slide. This is unlikely to be relevant to transforming legacy data from Bib/Authority to Linked Open Data.</a:t>
            </a:r>
          </a:p>
          <a:p>
            <a:endParaRPr lang="en-US" dirty="0"/>
          </a:p>
          <a:p>
            <a:r>
              <a:rPr lang="en-US" dirty="0"/>
              <a:t>The “work manifested” shortcut is likely to be very useful for avoiding aggregating expressions in data transformation.</a:t>
            </a:r>
            <a:endParaRPr lang="en-GB" dirty="0"/>
          </a:p>
        </p:txBody>
      </p:sp>
      <p:graphicFrame>
        <p:nvGraphicFramePr>
          <p:cNvPr id="3" name="Objet 2">
            <a:extLst>
              <a:ext uri="{FF2B5EF4-FFF2-40B4-BE49-F238E27FC236}">
                <a16:creationId xmlns:a16="http://schemas.microsoft.com/office/drawing/2014/main" id="{BAAC02A1-2660-46E0-9292-8CE9490ADB51}"/>
              </a:ext>
            </a:extLst>
          </p:cNvPr>
          <p:cNvGraphicFramePr>
            <a:graphicFrameLocks noChangeAspect="1"/>
          </p:cNvGraphicFramePr>
          <p:nvPr>
            <p:extLst>
              <p:ext uri="{D42A27DB-BD31-4B8C-83A1-F6EECF244321}">
                <p14:modId xmlns:p14="http://schemas.microsoft.com/office/powerpoint/2010/main" val="2730913927"/>
              </p:ext>
            </p:extLst>
          </p:nvPr>
        </p:nvGraphicFramePr>
        <p:xfrm>
          <a:off x="6534000" y="1224000"/>
          <a:ext cx="4405685" cy="3304800"/>
        </p:xfrm>
        <a:graphic>
          <a:graphicData uri="http://schemas.openxmlformats.org/presentationml/2006/ole">
            <mc:AlternateContent xmlns:mc="http://schemas.openxmlformats.org/markup-compatibility/2006">
              <mc:Choice xmlns:v="urn:schemas-microsoft-com:vml" Requires="v">
                <p:oleObj name="Slide" r:id="rId3" imgW="6525251" imgH="4894752" progId="PowerPoint.Slide.12">
                  <p:embed/>
                </p:oleObj>
              </mc:Choice>
              <mc:Fallback>
                <p:oleObj name="Slide" r:id="rId3" imgW="6525251" imgH="4894752" progId="PowerPoint.Slide.12">
                  <p:embed/>
                  <p:pic>
                    <p:nvPicPr>
                      <p:cNvPr id="3" name="Objet 2">
                        <a:extLst>
                          <a:ext uri="{FF2B5EF4-FFF2-40B4-BE49-F238E27FC236}">
                            <a16:creationId xmlns:a16="http://schemas.microsoft.com/office/drawing/2014/main" id="{BAAC02A1-2660-46E0-9292-8CE9490ADB51}"/>
                          </a:ext>
                        </a:extLst>
                      </p:cNvPr>
                      <p:cNvPicPr/>
                      <p:nvPr/>
                    </p:nvPicPr>
                    <p:blipFill>
                      <a:blip r:embed="rId4"/>
                      <a:stretch>
                        <a:fillRect/>
                      </a:stretch>
                    </p:blipFill>
                    <p:spPr>
                      <a:xfrm>
                        <a:off x="6534000" y="1224000"/>
                        <a:ext cx="4405685" cy="3304800"/>
                      </a:xfrm>
                      <a:prstGeom prst="rect">
                        <a:avLst/>
                      </a:prstGeom>
                      <a:ln w="12700">
                        <a:solidFill>
                          <a:prstClr val="black"/>
                        </a:solidFill>
                      </a:ln>
                    </p:spPr>
                  </p:pic>
                </p:oleObj>
              </mc:Fallback>
            </mc:AlternateContent>
          </a:graphicData>
        </a:graphic>
      </p:graphicFrame>
    </p:spTree>
    <p:extLst>
      <p:ext uri="{BB962C8B-B14F-4D97-AF65-F5344CB8AC3E}">
        <p14:creationId xmlns:p14="http://schemas.microsoft.com/office/powerpoint/2010/main" val="2733404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85FA63E4-45E1-4846-9BD0-50D6E4DEDCA7}"/>
              </a:ext>
            </a:extLst>
          </p:cNvPr>
          <p:cNvSpPr>
            <a:spLocks noGrp="1"/>
          </p:cNvSpPr>
          <p:nvPr>
            <p:ph type="body" idx="1"/>
          </p:nvPr>
        </p:nvSpPr>
        <p:spPr/>
        <p:txBody>
          <a:bodyPr/>
          <a:lstStyle/>
          <a:p>
            <a:r>
              <a:rPr lang="en-US" dirty="0"/>
              <a:t>RDA provides a set of shortcut elements to relate an aggregate manifestation to an agent who creates an aggregated expression or work.</a:t>
            </a:r>
          </a:p>
          <a:p>
            <a:endParaRPr lang="en-US" dirty="0"/>
          </a:p>
          <a:p>
            <a:r>
              <a:rPr lang="en-US" dirty="0"/>
              <a:t>RDA assumes that the creator of a work is also a creator of every expression that realizes the work.</a:t>
            </a:r>
          </a:p>
          <a:p>
            <a:endParaRPr lang="en-US" dirty="0"/>
          </a:p>
          <a:p>
            <a:r>
              <a:rPr lang="en-US" dirty="0"/>
              <a:t>The shortcut elements go from an aggregate manifestation to an aggregated expression to a creator agent of the expression.</a:t>
            </a:r>
          </a:p>
          <a:p>
            <a:endParaRPr lang="en-US" dirty="0"/>
          </a:p>
          <a:p>
            <a:r>
              <a:rPr lang="en-US" dirty="0"/>
              <a:t>The intermediary aggregated expression and work are eliminated.</a:t>
            </a:r>
          </a:p>
          <a:p>
            <a:endParaRPr lang="en-US" dirty="0"/>
          </a:p>
          <a:p>
            <a:r>
              <a:rPr lang="en-US" dirty="0"/>
              <a:t>The shortcut elements are labelled in RDA as “contributor …” and are based on legacy elements that were used before the LRM treatment of aggregates was finalized.</a:t>
            </a:r>
          </a:p>
          <a:p>
            <a:endParaRPr lang="en-US" dirty="0"/>
          </a:p>
          <a:p>
            <a:r>
              <a:rPr lang="en-US" dirty="0"/>
              <a:t>The shortcuts are useful for providing access to the manifestation from agents who create augmenting expressions such as illustrations, prefatory texts, etc.</a:t>
            </a:r>
          </a:p>
          <a:p>
            <a:endParaRPr lang="en-US" dirty="0"/>
          </a:p>
          <a:p>
            <a:r>
              <a:rPr lang="en-US" dirty="0"/>
              <a:t>The RDA “contributor” shortcut elements are likely to be useful for transforming older Bib/Authority data.</a:t>
            </a:r>
            <a:endParaRPr lang="en-GB" dirty="0"/>
          </a:p>
        </p:txBody>
      </p:sp>
      <p:graphicFrame>
        <p:nvGraphicFramePr>
          <p:cNvPr id="3" name="Objet 2">
            <a:extLst>
              <a:ext uri="{FF2B5EF4-FFF2-40B4-BE49-F238E27FC236}">
                <a16:creationId xmlns:a16="http://schemas.microsoft.com/office/drawing/2014/main" id="{BAAC02A1-2660-46E0-9292-8CE9490ADB51}"/>
              </a:ext>
            </a:extLst>
          </p:cNvPr>
          <p:cNvGraphicFramePr>
            <a:graphicFrameLocks noChangeAspect="1"/>
          </p:cNvGraphicFramePr>
          <p:nvPr>
            <p:extLst>
              <p:ext uri="{D42A27DB-BD31-4B8C-83A1-F6EECF244321}">
                <p14:modId xmlns:p14="http://schemas.microsoft.com/office/powerpoint/2010/main" val="2730913927"/>
              </p:ext>
            </p:extLst>
          </p:nvPr>
        </p:nvGraphicFramePr>
        <p:xfrm>
          <a:off x="6534000" y="1224000"/>
          <a:ext cx="4405685" cy="3304800"/>
        </p:xfrm>
        <a:graphic>
          <a:graphicData uri="http://schemas.openxmlformats.org/presentationml/2006/ole">
            <mc:AlternateContent xmlns:mc="http://schemas.openxmlformats.org/markup-compatibility/2006">
              <mc:Choice xmlns:v="urn:schemas-microsoft-com:vml" Requires="v">
                <p:oleObj name="Slide" r:id="rId3" imgW="6525251" imgH="4894752" progId="PowerPoint.Slide.12">
                  <p:embed/>
                </p:oleObj>
              </mc:Choice>
              <mc:Fallback>
                <p:oleObj name="Slide" r:id="rId3" imgW="6525251" imgH="4894752" progId="PowerPoint.Slide.12">
                  <p:embed/>
                  <p:pic>
                    <p:nvPicPr>
                      <p:cNvPr id="3" name="Objet 2">
                        <a:extLst>
                          <a:ext uri="{FF2B5EF4-FFF2-40B4-BE49-F238E27FC236}">
                            <a16:creationId xmlns:a16="http://schemas.microsoft.com/office/drawing/2014/main" id="{BAAC02A1-2660-46E0-9292-8CE9490ADB51}"/>
                          </a:ext>
                        </a:extLst>
                      </p:cNvPr>
                      <p:cNvPicPr/>
                      <p:nvPr/>
                    </p:nvPicPr>
                    <p:blipFill>
                      <a:blip r:embed="rId4"/>
                      <a:stretch>
                        <a:fillRect/>
                      </a:stretch>
                    </p:blipFill>
                    <p:spPr>
                      <a:xfrm>
                        <a:off x="6534000" y="1224000"/>
                        <a:ext cx="4405685" cy="3304800"/>
                      </a:xfrm>
                      <a:prstGeom prst="rect">
                        <a:avLst/>
                      </a:prstGeom>
                      <a:ln w="12700">
                        <a:solidFill>
                          <a:prstClr val="black"/>
                        </a:solidFill>
                      </a:ln>
                    </p:spPr>
                  </p:pic>
                </p:oleObj>
              </mc:Fallback>
            </mc:AlternateContent>
          </a:graphicData>
        </a:graphic>
      </p:graphicFrame>
    </p:spTree>
    <p:extLst>
      <p:ext uri="{BB962C8B-B14F-4D97-AF65-F5344CB8AC3E}">
        <p14:creationId xmlns:p14="http://schemas.microsoft.com/office/powerpoint/2010/main" val="1778638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85FA63E4-45E1-4846-9BD0-50D6E4DEDCA7}"/>
              </a:ext>
            </a:extLst>
          </p:cNvPr>
          <p:cNvSpPr>
            <a:spLocks noGrp="1"/>
          </p:cNvSpPr>
          <p:nvPr>
            <p:ph type="body" idx="1"/>
          </p:nvPr>
        </p:nvSpPr>
        <p:spPr/>
        <p:txBody>
          <a:bodyPr/>
          <a:lstStyle/>
          <a:p>
            <a:r>
              <a:rPr lang="en-US" dirty="0"/>
              <a:t>RDA provides a set of shortcut elements to relate an aggregate manifestation to a category of content of an aggregated expression.</a:t>
            </a:r>
          </a:p>
          <a:p>
            <a:endParaRPr lang="en-US" dirty="0"/>
          </a:p>
          <a:p>
            <a:r>
              <a:rPr lang="en-US" dirty="0"/>
              <a:t>The shortcut elements go from an aggregate manifestation to an aggregated expression to a category of content of the expression.</a:t>
            </a:r>
          </a:p>
          <a:p>
            <a:endParaRPr lang="en-US" dirty="0"/>
          </a:p>
          <a:p>
            <a:r>
              <a:rPr lang="en-US" dirty="0"/>
              <a:t>The intermediary aggregated expression (and work) are eliminated.</a:t>
            </a:r>
          </a:p>
          <a:p>
            <a:endParaRPr lang="en-US" dirty="0"/>
          </a:p>
          <a:p>
            <a:r>
              <a:rPr lang="en-US" dirty="0"/>
              <a:t>The shortcut elements are labelled in RDA as “… content …” and are based on legacy elements that were used before the LRM treatment of aggregates was finalized.</a:t>
            </a:r>
          </a:p>
          <a:p>
            <a:endParaRPr lang="en-US" dirty="0"/>
          </a:p>
          <a:p>
            <a:r>
              <a:rPr lang="en-US" dirty="0"/>
              <a:t>The shortcuts are useful for providing access to the manifestation from content designators used in elements for extent of the manifestation, including notes and controlled terminology for attribute elements.</a:t>
            </a:r>
          </a:p>
          <a:p>
            <a:endParaRPr lang="en-US" dirty="0"/>
          </a:p>
          <a:p>
            <a:r>
              <a:rPr lang="en-US" dirty="0"/>
              <a:t>The RDA “content” shortcut elements are likely to be useful for transforming older Bib/Authority data.</a:t>
            </a:r>
            <a:endParaRPr lang="en-GB" dirty="0"/>
          </a:p>
          <a:p>
            <a:endParaRPr lang="en-GB" dirty="0"/>
          </a:p>
        </p:txBody>
      </p:sp>
      <p:graphicFrame>
        <p:nvGraphicFramePr>
          <p:cNvPr id="3" name="Objet 2">
            <a:extLst>
              <a:ext uri="{FF2B5EF4-FFF2-40B4-BE49-F238E27FC236}">
                <a16:creationId xmlns:a16="http://schemas.microsoft.com/office/drawing/2014/main" id="{BAAC02A1-2660-46E0-9292-8CE9490ADB51}"/>
              </a:ext>
            </a:extLst>
          </p:cNvPr>
          <p:cNvGraphicFramePr>
            <a:graphicFrameLocks noChangeAspect="1"/>
          </p:cNvGraphicFramePr>
          <p:nvPr>
            <p:extLst>
              <p:ext uri="{D42A27DB-BD31-4B8C-83A1-F6EECF244321}">
                <p14:modId xmlns:p14="http://schemas.microsoft.com/office/powerpoint/2010/main" val="2730913927"/>
              </p:ext>
            </p:extLst>
          </p:nvPr>
        </p:nvGraphicFramePr>
        <p:xfrm>
          <a:off x="6534000" y="1224000"/>
          <a:ext cx="4405685" cy="3304800"/>
        </p:xfrm>
        <a:graphic>
          <a:graphicData uri="http://schemas.openxmlformats.org/presentationml/2006/ole">
            <mc:AlternateContent xmlns:mc="http://schemas.openxmlformats.org/markup-compatibility/2006">
              <mc:Choice xmlns:v="urn:schemas-microsoft-com:vml" Requires="v">
                <p:oleObj name="Slide" r:id="rId3" imgW="6525251" imgH="4894752" progId="PowerPoint.Slide.12">
                  <p:embed/>
                </p:oleObj>
              </mc:Choice>
              <mc:Fallback>
                <p:oleObj name="Slide" r:id="rId3" imgW="6525251" imgH="4894752" progId="PowerPoint.Slide.12">
                  <p:embed/>
                  <p:pic>
                    <p:nvPicPr>
                      <p:cNvPr id="3" name="Objet 2">
                        <a:extLst>
                          <a:ext uri="{FF2B5EF4-FFF2-40B4-BE49-F238E27FC236}">
                            <a16:creationId xmlns:a16="http://schemas.microsoft.com/office/drawing/2014/main" id="{BAAC02A1-2660-46E0-9292-8CE9490ADB51}"/>
                          </a:ext>
                        </a:extLst>
                      </p:cNvPr>
                      <p:cNvPicPr/>
                      <p:nvPr/>
                    </p:nvPicPr>
                    <p:blipFill>
                      <a:blip r:embed="rId4"/>
                      <a:stretch>
                        <a:fillRect/>
                      </a:stretch>
                    </p:blipFill>
                    <p:spPr>
                      <a:xfrm>
                        <a:off x="6534000" y="1224000"/>
                        <a:ext cx="4405685" cy="3304800"/>
                      </a:xfrm>
                      <a:prstGeom prst="rect">
                        <a:avLst/>
                      </a:prstGeom>
                      <a:ln w="12700">
                        <a:solidFill>
                          <a:prstClr val="black"/>
                        </a:solidFill>
                      </a:ln>
                    </p:spPr>
                  </p:pic>
                </p:oleObj>
              </mc:Fallback>
            </mc:AlternateContent>
          </a:graphicData>
        </a:graphic>
      </p:graphicFrame>
    </p:spTree>
    <p:extLst>
      <p:ext uri="{BB962C8B-B14F-4D97-AF65-F5344CB8AC3E}">
        <p14:creationId xmlns:p14="http://schemas.microsoft.com/office/powerpoint/2010/main" val="333295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85FA63E4-45E1-4846-9BD0-50D6E4DEDCA7}"/>
              </a:ext>
            </a:extLst>
          </p:cNvPr>
          <p:cNvSpPr>
            <a:spLocks noGrp="1"/>
          </p:cNvSpPr>
          <p:nvPr>
            <p:ph type="body" idx="1"/>
          </p:nvPr>
        </p:nvSpPr>
        <p:spPr/>
        <p:txBody>
          <a:bodyPr/>
          <a:lstStyle/>
          <a:p>
            <a:r>
              <a:rPr lang="en-US" dirty="0"/>
              <a:t>A combination of shortcut elements can augment yet simplify the aggregates model in the context of transforming data from scenario C to scenario A..</a:t>
            </a:r>
          </a:p>
          <a:p>
            <a:endParaRPr lang="en-US" dirty="0"/>
          </a:p>
          <a:p>
            <a:r>
              <a:rPr lang="en-US" dirty="0"/>
              <a:t>The RDA “work manifested” shortcut applies to all manifestations and works, so it can be used to eliminate an expression that is aggregated.</a:t>
            </a:r>
          </a:p>
          <a:p>
            <a:endParaRPr lang="en-US" dirty="0"/>
          </a:p>
          <a:p>
            <a:r>
              <a:rPr lang="en-US" dirty="0"/>
              <a:t>A common feature is the elimination of expressions, which have less coherent and consistent treatment in legacy Bib/Authority records.</a:t>
            </a:r>
          </a:p>
          <a:p>
            <a:endParaRPr lang="en-US" dirty="0"/>
          </a:p>
          <a:p>
            <a:r>
              <a:rPr lang="en-US" dirty="0"/>
              <a:t>Note that “elimination” refers only to data transformation. In original RDA linked open data cataloguing, the expressions that are aggregated are a key feature for retrieval in multilingual, national, scholarly, and special libraries. The addition of “eliminated” expressions should </a:t>
            </a:r>
            <a:r>
              <a:rPr lang="en-US"/>
              <a:t>be encouraged </a:t>
            </a:r>
            <a:r>
              <a:rPr lang="en-US" dirty="0"/>
              <a:t>in any pre- or post-transform </a:t>
            </a:r>
            <a:r>
              <a:rPr lang="en-US"/>
              <a:t>clean-up activity.</a:t>
            </a:r>
            <a:endParaRPr lang="en-GB" dirty="0"/>
          </a:p>
        </p:txBody>
      </p:sp>
      <p:graphicFrame>
        <p:nvGraphicFramePr>
          <p:cNvPr id="3" name="Objet 2">
            <a:extLst>
              <a:ext uri="{FF2B5EF4-FFF2-40B4-BE49-F238E27FC236}">
                <a16:creationId xmlns:a16="http://schemas.microsoft.com/office/drawing/2014/main" id="{BAAC02A1-2660-46E0-9292-8CE9490ADB51}"/>
              </a:ext>
            </a:extLst>
          </p:cNvPr>
          <p:cNvGraphicFramePr>
            <a:graphicFrameLocks noChangeAspect="1"/>
          </p:cNvGraphicFramePr>
          <p:nvPr>
            <p:extLst>
              <p:ext uri="{D42A27DB-BD31-4B8C-83A1-F6EECF244321}">
                <p14:modId xmlns:p14="http://schemas.microsoft.com/office/powerpoint/2010/main" val="2730913927"/>
              </p:ext>
            </p:extLst>
          </p:nvPr>
        </p:nvGraphicFramePr>
        <p:xfrm>
          <a:off x="6534000" y="1224000"/>
          <a:ext cx="4405685" cy="3304800"/>
        </p:xfrm>
        <a:graphic>
          <a:graphicData uri="http://schemas.openxmlformats.org/presentationml/2006/ole">
            <mc:AlternateContent xmlns:mc="http://schemas.openxmlformats.org/markup-compatibility/2006">
              <mc:Choice xmlns:v="urn:schemas-microsoft-com:vml" Requires="v">
                <p:oleObj name="Slide" r:id="rId3" imgW="6525251" imgH="4894752" progId="PowerPoint.Slide.12">
                  <p:embed/>
                </p:oleObj>
              </mc:Choice>
              <mc:Fallback>
                <p:oleObj name="Slide" r:id="rId3" imgW="6525251" imgH="4894752" progId="PowerPoint.Slide.12">
                  <p:embed/>
                  <p:pic>
                    <p:nvPicPr>
                      <p:cNvPr id="3" name="Objet 2">
                        <a:extLst>
                          <a:ext uri="{FF2B5EF4-FFF2-40B4-BE49-F238E27FC236}">
                            <a16:creationId xmlns:a16="http://schemas.microsoft.com/office/drawing/2014/main" id="{BAAC02A1-2660-46E0-9292-8CE9490ADB51}"/>
                          </a:ext>
                        </a:extLst>
                      </p:cNvPr>
                      <p:cNvPicPr/>
                      <p:nvPr/>
                    </p:nvPicPr>
                    <p:blipFill>
                      <a:blip r:embed="rId4"/>
                      <a:stretch>
                        <a:fillRect/>
                      </a:stretch>
                    </p:blipFill>
                    <p:spPr>
                      <a:xfrm>
                        <a:off x="6534000" y="1224000"/>
                        <a:ext cx="4405685" cy="3304800"/>
                      </a:xfrm>
                      <a:prstGeom prst="rect">
                        <a:avLst/>
                      </a:prstGeom>
                      <a:ln w="12700">
                        <a:solidFill>
                          <a:prstClr val="black"/>
                        </a:solidFill>
                      </a:ln>
                    </p:spPr>
                  </p:pic>
                </p:oleObj>
              </mc:Fallback>
            </mc:AlternateContent>
          </a:graphicData>
        </a:graphic>
      </p:graphicFrame>
    </p:spTree>
    <p:extLst>
      <p:ext uri="{BB962C8B-B14F-4D97-AF65-F5344CB8AC3E}">
        <p14:creationId xmlns:p14="http://schemas.microsoft.com/office/powerpoint/2010/main" val="491781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F6ABA91-CECE-4085-AF12-EFFF54A3162F}" type="datetimeFigureOut">
              <a:rPr lang="en-GB" smtClean="0"/>
              <a:t>02/08/2023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CC3FFF-B3FE-4F9E-8091-3B384EF812C8}" type="slidenum">
              <a:rPr lang="en-GB" smtClean="0"/>
              <a:t>‹#›</a:t>
            </a:fld>
            <a:endParaRPr lang="en-GB"/>
          </a:p>
        </p:txBody>
      </p:sp>
    </p:spTree>
    <p:extLst>
      <p:ext uri="{BB962C8B-B14F-4D97-AF65-F5344CB8AC3E}">
        <p14:creationId xmlns:p14="http://schemas.microsoft.com/office/powerpoint/2010/main" val="2035739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6ABA91-CECE-4085-AF12-EFFF54A3162F}" type="datetimeFigureOut">
              <a:rPr lang="en-GB" smtClean="0"/>
              <a:t>02/08/2023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CC3FFF-B3FE-4F9E-8091-3B384EF812C8}" type="slidenum">
              <a:rPr lang="en-GB" smtClean="0"/>
              <a:t>‹#›</a:t>
            </a:fld>
            <a:endParaRPr lang="en-GB"/>
          </a:p>
        </p:txBody>
      </p:sp>
    </p:spTree>
    <p:extLst>
      <p:ext uri="{BB962C8B-B14F-4D97-AF65-F5344CB8AC3E}">
        <p14:creationId xmlns:p14="http://schemas.microsoft.com/office/powerpoint/2010/main" val="2839370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6ABA91-CECE-4085-AF12-EFFF54A3162F}" type="datetimeFigureOut">
              <a:rPr lang="en-GB" smtClean="0"/>
              <a:t>02/08/2023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CC3FFF-B3FE-4F9E-8091-3B384EF812C8}" type="slidenum">
              <a:rPr lang="en-GB" smtClean="0"/>
              <a:t>‹#›</a:t>
            </a:fld>
            <a:endParaRPr lang="en-GB"/>
          </a:p>
        </p:txBody>
      </p:sp>
    </p:spTree>
    <p:extLst>
      <p:ext uri="{BB962C8B-B14F-4D97-AF65-F5344CB8AC3E}">
        <p14:creationId xmlns:p14="http://schemas.microsoft.com/office/powerpoint/2010/main" val="1149821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CE6F2EA-0AF8-4EF4-BD94-B4017F857E12}"/>
              </a:ext>
            </a:extLst>
          </p:cNvPr>
          <p:cNvSpPr>
            <a:spLocks noGrp="1"/>
          </p:cNvSpPr>
          <p:nvPr>
            <p:ph type="dt" sz="half" idx="10"/>
          </p:nvPr>
        </p:nvSpPr>
        <p:spPr/>
        <p:txBody>
          <a:bodyPr/>
          <a:lstStyle/>
          <a:p>
            <a:fld id="{272804E9-DEAF-46AD-95B2-D63C78700BF2}" type="datetime4">
              <a:rPr lang="en-US" smtClean="0"/>
              <a:t>August 2, 2023</a:t>
            </a:fld>
            <a:endParaRPr lang="en-US" dirty="0"/>
          </a:p>
        </p:txBody>
      </p:sp>
      <p:sp>
        <p:nvSpPr>
          <p:cNvPr id="4" name="Slide Number Placeholder 3">
            <a:extLst>
              <a:ext uri="{FF2B5EF4-FFF2-40B4-BE49-F238E27FC236}">
                <a16:creationId xmlns:a16="http://schemas.microsoft.com/office/drawing/2014/main" id="{5C3EDB0C-E1C2-4B21-AE98-8E76A7AA44C2}"/>
              </a:ext>
            </a:extLst>
          </p:cNvPr>
          <p:cNvSpPr>
            <a:spLocks noGrp="1"/>
          </p:cNvSpPr>
          <p:nvPr>
            <p:ph type="sldNum" sz="quarter" idx="11"/>
          </p:nvPr>
        </p:nvSpPr>
        <p:spPr/>
        <p:txBody>
          <a:bodyPr/>
          <a:lstStyle/>
          <a:p>
            <a:pPr algn="ctr"/>
            <a:fld id="{6B918772-37A3-47DC-BE01-33CAE9FCB74A}" type="slidenum">
              <a:rPr lang="en-US" smtClean="0"/>
              <a:pPr algn="ctr"/>
              <a:t>‹#›</a:t>
            </a:fld>
            <a:endParaRPr lang="en-US" dirty="0"/>
          </a:p>
        </p:txBody>
      </p:sp>
    </p:spTree>
    <p:extLst>
      <p:ext uri="{BB962C8B-B14F-4D97-AF65-F5344CB8AC3E}">
        <p14:creationId xmlns:p14="http://schemas.microsoft.com/office/powerpoint/2010/main" val="2724917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6ABA91-CECE-4085-AF12-EFFF54A3162F}" type="datetimeFigureOut">
              <a:rPr lang="en-GB" smtClean="0"/>
              <a:t>02/08/2023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CC3FFF-B3FE-4F9E-8091-3B384EF812C8}" type="slidenum">
              <a:rPr lang="en-GB" smtClean="0"/>
              <a:t>‹#›</a:t>
            </a:fld>
            <a:endParaRPr lang="en-GB"/>
          </a:p>
        </p:txBody>
      </p:sp>
    </p:spTree>
    <p:extLst>
      <p:ext uri="{BB962C8B-B14F-4D97-AF65-F5344CB8AC3E}">
        <p14:creationId xmlns:p14="http://schemas.microsoft.com/office/powerpoint/2010/main" val="954990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6ABA91-CECE-4085-AF12-EFFF54A3162F}" type="datetimeFigureOut">
              <a:rPr lang="en-GB" smtClean="0"/>
              <a:t>02/08/2023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CC3FFF-B3FE-4F9E-8091-3B384EF812C8}" type="slidenum">
              <a:rPr lang="en-GB" smtClean="0"/>
              <a:t>‹#›</a:t>
            </a:fld>
            <a:endParaRPr lang="en-GB"/>
          </a:p>
        </p:txBody>
      </p:sp>
    </p:spTree>
    <p:extLst>
      <p:ext uri="{BB962C8B-B14F-4D97-AF65-F5344CB8AC3E}">
        <p14:creationId xmlns:p14="http://schemas.microsoft.com/office/powerpoint/2010/main" val="481814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F6ABA91-CECE-4085-AF12-EFFF54A3162F}" type="datetimeFigureOut">
              <a:rPr lang="en-GB" smtClean="0"/>
              <a:t>02/08/2023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CC3FFF-B3FE-4F9E-8091-3B384EF812C8}" type="slidenum">
              <a:rPr lang="en-GB" smtClean="0"/>
              <a:t>‹#›</a:t>
            </a:fld>
            <a:endParaRPr lang="en-GB"/>
          </a:p>
        </p:txBody>
      </p:sp>
    </p:spTree>
    <p:extLst>
      <p:ext uri="{BB962C8B-B14F-4D97-AF65-F5344CB8AC3E}">
        <p14:creationId xmlns:p14="http://schemas.microsoft.com/office/powerpoint/2010/main" val="361503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6ABA91-CECE-4085-AF12-EFFF54A3162F}" type="datetimeFigureOut">
              <a:rPr lang="en-GB" smtClean="0"/>
              <a:t>02/08/2023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CCC3FFF-B3FE-4F9E-8091-3B384EF812C8}" type="slidenum">
              <a:rPr lang="en-GB" smtClean="0"/>
              <a:t>‹#›</a:t>
            </a:fld>
            <a:endParaRPr lang="en-GB"/>
          </a:p>
        </p:txBody>
      </p:sp>
    </p:spTree>
    <p:extLst>
      <p:ext uri="{BB962C8B-B14F-4D97-AF65-F5344CB8AC3E}">
        <p14:creationId xmlns:p14="http://schemas.microsoft.com/office/powerpoint/2010/main" val="3350450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F6ABA91-CECE-4085-AF12-EFFF54A3162F}" type="datetimeFigureOut">
              <a:rPr lang="en-GB" smtClean="0"/>
              <a:t>02/08/2023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CCC3FFF-B3FE-4F9E-8091-3B384EF812C8}" type="slidenum">
              <a:rPr lang="en-GB" smtClean="0"/>
              <a:t>‹#›</a:t>
            </a:fld>
            <a:endParaRPr lang="en-GB"/>
          </a:p>
        </p:txBody>
      </p:sp>
    </p:spTree>
    <p:extLst>
      <p:ext uri="{BB962C8B-B14F-4D97-AF65-F5344CB8AC3E}">
        <p14:creationId xmlns:p14="http://schemas.microsoft.com/office/powerpoint/2010/main" val="2452310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6ABA91-CECE-4085-AF12-EFFF54A3162F}" type="datetimeFigureOut">
              <a:rPr lang="en-GB" smtClean="0"/>
              <a:t>02/08/2023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CCC3FFF-B3FE-4F9E-8091-3B384EF812C8}" type="slidenum">
              <a:rPr lang="en-GB" smtClean="0"/>
              <a:t>‹#›</a:t>
            </a:fld>
            <a:endParaRPr lang="en-GB"/>
          </a:p>
        </p:txBody>
      </p:sp>
    </p:spTree>
    <p:extLst>
      <p:ext uri="{BB962C8B-B14F-4D97-AF65-F5344CB8AC3E}">
        <p14:creationId xmlns:p14="http://schemas.microsoft.com/office/powerpoint/2010/main" val="1065893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6ABA91-CECE-4085-AF12-EFFF54A3162F}" type="datetimeFigureOut">
              <a:rPr lang="en-GB" smtClean="0"/>
              <a:t>02/08/2023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CC3FFF-B3FE-4F9E-8091-3B384EF812C8}" type="slidenum">
              <a:rPr lang="en-GB" smtClean="0"/>
              <a:t>‹#›</a:t>
            </a:fld>
            <a:endParaRPr lang="en-GB"/>
          </a:p>
        </p:txBody>
      </p:sp>
    </p:spTree>
    <p:extLst>
      <p:ext uri="{BB962C8B-B14F-4D97-AF65-F5344CB8AC3E}">
        <p14:creationId xmlns:p14="http://schemas.microsoft.com/office/powerpoint/2010/main" val="1184759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6ABA91-CECE-4085-AF12-EFFF54A3162F}" type="datetimeFigureOut">
              <a:rPr lang="en-GB" smtClean="0"/>
              <a:t>02/08/2023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CC3FFF-B3FE-4F9E-8091-3B384EF812C8}" type="slidenum">
              <a:rPr lang="en-GB" smtClean="0"/>
              <a:t>‹#›</a:t>
            </a:fld>
            <a:endParaRPr lang="en-GB"/>
          </a:p>
        </p:txBody>
      </p:sp>
    </p:spTree>
    <p:extLst>
      <p:ext uri="{BB962C8B-B14F-4D97-AF65-F5344CB8AC3E}">
        <p14:creationId xmlns:p14="http://schemas.microsoft.com/office/powerpoint/2010/main" val="1429931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6ABA91-CECE-4085-AF12-EFFF54A3162F}" type="datetimeFigureOut">
              <a:rPr lang="en-GB" smtClean="0"/>
              <a:t>02/08/2023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CC3FFF-B3FE-4F9E-8091-3B384EF812C8}" type="slidenum">
              <a:rPr lang="en-GB" smtClean="0"/>
              <a:t>‹#›</a:t>
            </a:fld>
            <a:endParaRPr lang="en-GB"/>
          </a:p>
        </p:txBody>
      </p:sp>
    </p:spTree>
    <p:extLst>
      <p:ext uri="{BB962C8B-B14F-4D97-AF65-F5344CB8AC3E}">
        <p14:creationId xmlns:p14="http://schemas.microsoft.com/office/powerpoint/2010/main" val="9566056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21B9B-342B-C549-8268-7E2F82F716D9}"/>
              </a:ext>
            </a:extLst>
          </p:cNvPr>
          <p:cNvSpPr>
            <a:spLocks noGrp="1"/>
          </p:cNvSpPr>
          <p:nvPr>
            <p:ph type="ctrTitle"/>
          </p:nvPr>
        </p:nvSpPr>
        <p:spPr/>
        <p:txBody>
          <a:bodyPr/>
          <a:lstStyle/>
          <a:p>
            <a:r>
              <a:rPr lang="en-US" dirty="0"/>
              <a:t>Aggregate shortcuts in RDA</a:t>
            </a:r>
            <a:endParaRPr lang="en-GB" dirty="0"/>
          </a:p>
        </p:txBody>
      </p:sp>
      <p:sp>
        <p:nvSpPr>
          <p:cNvPr id="3" name="Subtitle 2">
            <a:extLst>
              <a:ext uri="{FF2B5EF4-FFF2-40B4-BE49-F238E27FC236}">
                <a16:creationId xmlns:a16="http://schemas.microsoft.com/office/drawing/2014/main" id="{2B4E9C4C-FDAD-4369-C765-445FC92AD812}"/>
              </a:ext>
            </a:extLst>
          </p:cNvPr>
          <p:cNvSpPr>
            <a:spLocks noGrp="1"/>
          </p:cNvSpPr>
          <p:nvPr>
            <p:ph type="subTitle" idx="1"/>
          </p:nvPr>
        </p:nvSpPr>
        <p:spPr>
          <a:xfrm>
            <a:off x="1143000" y="3602037"/>
            <a:ext cx="6858000" cy="2257849"/>
          </a:xfrm>
        </p:spPr>
        <p:txBody>
          <a:bodyPr>
            <a:normAutofit/>
          </a:bodyPr>
          <a:lstStyle/>
          <a:p>
            <a:r>
              <a:rPr lang="en-US" dirty="0"/>
              <a:t>Utility for transforming Bib/Authority records to Linked open data; from scenario C to scenario A in RDA</a:t>
            </a:r>
          </a:p>
          <a:p>
            <a:r>
              <a:rPr lang="en-US" dirty="0"/>
              <a:t>Gordon Dunsire</a:t>
            </a:r>
          </a:p>
          <a:p>
            <a:r>
              <a:rPr lang="en-US" dirty="0"/>
              <a:t>Presented to the MARC2RDA project, August 2, 2023</a:t>
            </a:r>
            <a:endParaRPr lang="en-GB" dirty="0"/>
          </a:p>
        </p:txBody>
      </p:sp>
    </p:spTree>
    <p:extLst>
      <p:ext uri="{BB962C8B-B14F-4D97-AF65-F5344CB8AC3E}">
        <p14:creationId xmlns:p14="http://schemas.microsoft.com/office/powerpoint/2010/main" val="3331527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Box 51">
            <a:extLst>
              <a:ext uri="{FF2B5EF4-FFF2-40B4-BE49-F238E27FC236}">
                <a16:creationId xmlns:a16="http://schemas.microsoft.com/office/drawing/2014/main" id="{220FA1B7-640D-431D-949B-54902712A4B2}"/>
              </a:ext>
            </a:extLst>
          </p:cNvPr>
          <p:cNvSpPr txBox="1"/>
          <p:nvPr/>
        </p:nvSpPr>
        <p:spPr>
          <a:xfrm>
            <a:off x="4246351" y="4286775"/>
            <a:ext cx="2078125" cy="908864"/>
          </a:xfrm>
          <a:prstGeom prst="ellipse">
            <a:avLst/>
          </a:prstGeom>
          <a:noFill/>
          <a:ln w="19050">
            <a:solidFill>
              <a:schemeClr val="tx1"/>
            </a:solidFill>
          </a:ln>
        </p:spPr>
        <p:txBody>
          <a:bodyPr wrap="none" rtlCol="0">
            <a:spAutoFit/>
          </a:bodyPr>
          <a:lstStyle/>
          <a:p>
            <a:pPr algn="ctr"/>
            <a:r>
              <a:rPr lang="en-GB" dirty="0"/>
              <a:t>manifestation</a:t>
            </a:r>
          </a:p>
          <a:p>
            <a:pPr algn="ctr"/>
            <a:r>
              <a:rPr lang="en-GB" dirty="0"/>
              <a:t>(aggregate)</a:t>
            </a:r>
          </a:p>
        </p:txBody>
      </p:sp>
      <p:sp>
        <p:nvSpPr>
          <p:cNvPr id="53" name="TextBox 52">
            <a:extLst>
              <a:ext uri="{FF2B5EF4-FFF2-40B4-BE49-F238E27FC236}">
                <a16:creationId xmlns:a16="http://schemas.microsoft.com/office/drawing/2014/main" id="{220FA1B7-640D-431D-949B-54902712A4B2}"/>
              </a:ext>
            </a:extLst>
          </p:cNvPr>
          <p:cNvSpPr txBox="1"/>
          <p:nvPr/>
        </p:nvSpPr>
        <p:spPr>
          <a:xfrm>
            <a:off x="3122431" y="2753625"/>
            <a:ext cx="1931967" cy="908864"/>
          </a:xfrm>
          <a:prstGeom prst="ellipse">
            <a:avLst/>
          </a:prstGeom>
          <a:solidFill>
            <a:schemeClr val="bg1"/>
          </a:solidFill>
          <a:ln w="19050">
            <a:solidFill>
              <a:schemeClr val="tx1"/>
            </a:solidFill>
          </a:ln>
        </p:spPr>
        <p:txBody>
          <a:bodyPr wrap="none" rtlCol="0">
            <a:spAutoFit/>
          </a:bodyPr>
          <a:lstStyle/>
          <a:p>
            <a:pPr algn="ctr"/>
            <a:r>
              <a:rPr lang="en-GB" dirty="0"/>
              <a:t>expression1</a:t>
            </a:r>
          </a:p>
          <a:p>
            <a:pPr algn="ctr"/>
            <a:r>
              <a:rPr lang="en-GB" dirty="0"/>
              <a:t>(aggregated)</a:t>
            </a:r>
          </a:p>
        </p:txBody>
      </p:sp>
      <p:sp>
        <p:nvSpPr>
          <p:cNvPr id="54" name="TextBox 53">
            <a:extLst>
              <a:ext uri="{FF2B5EF4-FFF2-40B4-BE49-F238E27FC236}">
                <a16:creationId xmlns:a16="http://schemas.microsoft.com/office/drawing/2014/main" id="{220FA1B7-640D-431D-949B-54902712A4B2}"/>
              </a:ext>
            </a:extLst>
          </p:cNvPr>
          <p:cNvSpPr txBox="1"/>
          <p:nvPr/>
        </p:nvSpPr>
        <p:spPr>
          <a:xfrm>
            <a:off x="3111930" y="1454667"/>
            <a:ext cx="1931966" cy="908864"/>
          </a:xfrm>
          <a:prstGeom prst="ellipse">
            <a:avLst/>
          </a:prstGeom>
          <a:noFill/>
          <a:ln w="19050">
            <a:solidFill>
              <a:schemeClr val="tx1"/>
            </a:solidFill>
          </a:ln>
        </p:spPr>
        <p:txBody>
          <a:bodyPr wrap="none" rtlCol="0">
            <a:spAutoFit/>
          </a:bodyPr>
          <a:lstStyle/>
          <a:p>
            <a:pPr algn="ctr"/>
            <a:r>
              <a:rPr lang="en-GB" dirty="0"/>
              <a:t>work1</a:t>
            </a:r>
          </a:p>
          <a:p>
            <a:pPr algn="ctr"/>
            <a:r>
              <a:rPr lang="en-GB" dirty="0"/>
              <a:t>(aggregated)</a:t>
            </a:r>
          </a:p>
        </p:txBody>
      </p:sp>
      <p:sp>
        <p:nvSpPr>
          <p:cNvPr id="55" name="TextBox 54">
            <a:extLst>
              <a:ext uri="{FF2B5EF4-FFF2-40B4-BE49-F238E27FC236}">
                <a16:creationId xmlns:a16="http://schemas.microsoft.com/office/drawing/2014/main" id="{220FA1B7-640D-431D-949B-54902712A4B2}"/>
              </a:ext>
            </a:extLst>
          </p:cNvPr>
          <p:cNvSpPr txBox="1"/>
          <p:nvPr/>
        </p:nvSpPr>
        <p:spPr>
          <a:xfrm>
            <a:off x="5361934" y="2788834"/>
            <a:ext cx="1931967" cy="908864"/>
          </a:xfrm>
          <a:prstGeom prst="ellipse">
            <a:avLst/>
          </a:prstGeom>
          <a:noFill/>
          <a:ln w="19050">
            <a:solidFill>
              <a:schemeClr val="tx1"/>
            </a:solidFill>
          </a:ln>
        </p:spPr>
        <p:txBody>
          <a:bodyPr wrap="none" rtlCol="0">
            <a:spAutoFit/>
          </a:bodyPr>
          <a:lstStyle/>
          <a:p>
            <a:pPr algn="ctr"/>
            <a:r>
              <a:rPr lang="en-GB" dirty="0"/>
              <a:t>expression2</a:t>
            </a:r>
          </a:p>
          <a:p>
            <a:pPr algn="ctr"/>
            <a:r>
              <a:rPr lang="en-GB" dirty="0"/>
              <a:t>(aggregated)</a:t>
            </a:r>
          </a:p>
        </p:txBody>
      </p:sp>
      <p:sp>
        <p:nvSpPr>
          <p:cNvPr id="56" name="TextBox 55">
            <a:extLst>
              <a:ext uri="{FF2B5EF4-FFF2-40B4-BE49-F238E27FC236}">
                <a16:creationId xmlns:a16="http://schemas.microsoft.com/office/drawing/2014/main" id="{220FA1B7-640D-431D-949B-54902712A4B2}"/>
              </a:ext>
            </a:extLst>
          </p:cNvPr>
          <p:cNvSpPr txBox="1"/>
          <p:nvPr/>
        </p:nvSpPr>
        <p:spPr>
          <a:xfrm>
            <a:off x="5361934" y="1454667"/>
            <a:ext cx="1931966" cy="908864"/>
          </a:xfrm>
          <a:prstGeom prst="ellipse">
            <a:avLst/>
          </a:prstGeom>
          <a:noFill/>
          <a:ln w="19050">
            <a:solidFill>
              <a:schemeClr val="tx1"/>
            </a:solidFill>
          </a:ln>
        </p:spPr>
        <p:txBody>
          <a:bodyPr wrap="none" rtlCol="0">
            <a:spAutoFit/>
          </a:bodyPr>
          <a:lstStyle/>
          <a:p>
            <a:pPr algn="ctr"/>
            <a:r>
              <a:rPr lang="en-GB" dirty="0"/>
              <a:t>work2</a:t>
            </a:r>
          </a:p>
          <a:p>
            <a:pPr algn="ctr"/>
            <a:r>
              <a:rPr lang="en-GB" dirty="0"/>
              <a:t>(aggregated)</a:t>
            </a:r>
          </a:p>
        </p:txBody>
      </p:sp>
      <p:sp>
        <p:nvSpPr>
          <p:cNvPr id="62" name="TextBox 61">
            <a:extLst>
              <a:ext uri="{FF2B5EF4-FFF2-40B4-BE49-F238E27FC236}">
                <a16:creationId xmlns:a16="http://schemas.microsoft.com/office/drawing/2014/main" id="{220FA1B7-640D-431D-949B-54902712A4B2}"/>
              </a:ext>
            </a:extLst>
          </p:cNvPr>
          <p:cNvSpPr txBox="1"/>
          <p:nvPr/>
        </p:nvSpPr>
        <p:spPr>
          <a:xfrm>
            <a:off x="808259" y="2753625"/>
            <a:ext cx="2000853" cy="908864"/>
          </a:xfrm>
          <a:prstGeom prst="ellipse">
            <a:avLst/>
          </a:prstGeom>
          <a:noFill/>
          <a:ln w="19050">
            <a:solidFill>
              <a:schemeClr val="tx1"/>
            </a:solidFill>
            <a:prstDash val="solid"/>
          </a:ln>
        </p:spPr>
        <p:txBody>
          <a:bodyPr wrap="none" rtlCol="0">
            <a:spAutoFit/>
          </a:bodyPr>
          <a:lstStyle/>
          <a:p>
            <a:pPr algn="ctr"/>
            <a:r>
              <a:rPr lang="en-GB" dirty="0"/>
              <a:t>expression</a:t>
            </a:r>
          </a:p>
          <a:p>
            <a:pPr algn="ctr"/>
            <a:r>
              <a:rPr lang="en-GB" dirty="0"/>
              <a:t>(aggregating)</a:t>
            </a:r>
          </a:p>
        </p:txBody>
      </p:sp>
      <p:sp>
        <p:nvSpPr>
          <p:cNvPr id="63" name="TextBox 62">
            <a:extLst>
              <a:ext uri="{FF2B5EF4-FFF2-40B4-BE49-F238E27FC236}">
                <a16:creationId xmlns:a16="http://schemas.microsoft.com/office/drawing/2014/main" id="{220FA1B7-640D-431D-949B-54902712A4B2}"/>
              </a:ext>
            </a:extLst>
          </p:cNvPr>
          <p:cNvSpPr txBox="1"/>
          <p:nvPr/>
        </p:nvSpPr>
        <p:spPr>
          <a:xfrm>
            <a:off x="793041" y="1454667"/>
            <a:ext cx="2000852" cy="908864"/>
          </a:xfrm>
          <a:prstGeom prst="ellipse">
            <a:avLst/>
          </a:prstGeom>
          <a:noFill/>
          <a:ln w="19050">
            <a:solidFill>
              <a:schemeClr val="tx1"/>
            </a:solidFill>
            <a:prstDash val="solid"/>
          </a:ln>
        </p:spPr>
        <p:txBody>
          <a:bodyPr wrap="none" rtlCol="0">
            <a:spAutoFit/>
          </a:bodyPr>
          <a:lstStyle/>
          <a:p>
            <a:pPr algn="ctr"/>
            <a:r>
              <a:rPr lang="en-GB" dirty="0"/>
              <a:t>work</a:t>
            </a:r>
          </a:p>
          <a:p>
            <a:pPr algn="ctr"/>
            <a:r>
              <a:rPr lang="en-GB" dirty="0"/>
              <a:t>(aggregating)</a:t>
            </a:r>
          </a:p>
        </p:txBody>
      </p:sp>
      <p:sp>
        <p:nvSpPr>
          <p:cNvPr id="66" name="TextBox 65"/>
          <p:cNvSpPr txBox="1"/>
          <p:nvPr/>
        </p:nvSpPr>
        <p:spPr>
          <a:xfrm>
            <a:off x="4837243" y="2356308"/>
            <a:ext cx="941182" cy="369332"/>
          </a:xfrm>
          <a:prstGeom prst="rect">
            <a:avLst/>
          </a:prstGeom>
          <a:noFill/>
        </p:spPr>
        <p:txBody>
          <a:bodyPr wrap="square" rtlCol="0">
            <a:spAutoFit/>
          </a:bodyPr>
          <a:lstStyle/>
          <a:p>
            <a:r>
              <a:rPr lang="en-US" dirty="0"/>
              <a:t>realizes</a:t>
            </a:r>
          </a:p>
        </p:txBody>
      </p:sp>
      <p:sp>
        <p:nvSpPr>
          <p:cNvPr id="69" name="TextBox 68"/>
          <p:cNvSpPr txBox="1"/>
          <p:nvPr/>
        </p:nvSpPr>
        <p:spPr>
          <a:xfrm>
            <a:off x="4712411" y="3622905"/>
            <a:ext cx="1190846" cy="369332"/>
          </a:xfrm>
          <a:prstGeom prst="rect">
            <a:avLst/>
          </a:prstGeom>
          <a:noFill/>
        </p:spPr>
        <p:txBody>
          <a:bodyPr wrap="square" rtlCol="0">
            <a:spAutoFit/>
          </a:bodyPr>
          <a:lstStyle/>
          <a:p>
            <a:r>
              <a:rPr lang="en-US" dirty="0"/>
              <a:t>embodies</a:t>
            </a:r>
          </a:p>
        </p:txBody>
      </p:sp>
      <p:cxnSp>
        <p:nvCxnSpPr>
          <p:cNvPr id="21" name="Connector: Curved 20">
            <a:extLst>
              <a:ext uri="{FF2B5EF4-FFF2-40B4-BE49-F238E27FC236}">
                <a16:creationId xmlns:a16="http://schemas.microsoft.com/office/drawing/2014/main" id="{59D28A28-26A7-4B65-A424-FAA7A256B373}"/>
              </a:ext>
            </a:extLst>
          </p:cNvPr>
          <p:cNvCxnSpPr>
            <a:cxnSpLocks/>
            <a:stCxn id="62" idx="0"/>
            <a:endCxn id="63" idx="4"/>
          </p:cNvCxnSpPr>
          <p:nvPr/>
        </p:nvCxnSpPr>
        <p:spPr>
          <a:xfrm rot="16200000" flipV="1">
            <a:off x="1606030" y="2550968"/>
            <a:ext cx="390094" cy="15219"/>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Connector: Curved 23">
            <a:extLst>
              <a:ext uri="{FF2B5EF4-FFF2-40B4-BE49-F238E27FC236}">
                <a16:creationId xmlns:a16="http://schemas.microsoft.com/office/drawing/2014/main" id="{73315FEF-338D-43DF-A03B-389D91B4E815}"/>
              </a:ext>
            </a:extLst>
          </p:cNvPr>
          <p:cNvCxnSpPr>
            <a:cxnSpLocks/>
            <a:stCxn id="53" idx="0"/>
            <a:endCxn id="54" idx="4"/>
          </p:cNvCxnSpPr>
          <p:nvPr/>
        </p:nvCxnSpPr>
        <p:spPr>
          <a:xfrm rot="16200000" flipV="1">
            <a:off x="3888117" y="2553327"/>
            <a:ext cx="390094" cy="10502"/>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Connector: Curved 26">
            <a:extLst>
              <a:ext uri="{FF2B5EF4-FFF2-40B4-BE49-F238E27FC236}">
                <a16:creationId xmlns:a16="http://schemas.microsoft.com/office/drawing/2014/main" id="{B93FA99C-BC4A-4CD6-BBEB-7C7F44F05FD0}"/>
              </a:ext>
            </a:extLst>
          </p:cNvPr>
          <p:cNvCxnSpPr>
            <a:cxnSpLocks/>
            <a:stCxn id="55" idx="0"/>
            <a:endCxn id="56" idx="4"/>
          </p:cNvCxnSpPr>
          <p:nvPr/>
        </p:nvCxnSpPr>
        <p:spPr>
          <a:xfrm rot="16200000" flipV="1">
            <a:off x="6115267" y="2576182"/>
            <a:ext cx="425303" cy="1"/>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0" name="Connector: Curved 29">
            <a:extLst>
              <a:ext uri="{FF2B5EF4-FFF2-40B4-BE49-F238E27FC236}">
                <a16:creationId xmlns:a16="http://schemas.microsoft.com/office/drawing/2014/main" id="{4D3D94E0-E596-47CC-B6BA-207DF89711E5}"/>
              </a:ext>
            </a:extLst>
          </p:cNvPr>
          <p:cNvCxnSpPr>
            <a:cxnSpLocks/>
            <a:stCxn id="52" idx="2"/>
            <a:endCxn id="62" idx="4"/>
          </p:cNvCxnSpPr>
          <p:nvPr/>
        </p:nvCxnSpPr>
        <p:spPr>
          <a:xfrm rot="10800000">
            <a:off x="1808687" y="3662489"/>
            <a:ext cx="2437665" cy="1078718"/>
          </a:xfrm>
          <a:prstGeom prst="curvedConnector2">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4" name="Connector: Curved 33">
            <a:extLst>
              <a:ext uri="{FF2B5EF4-FFF2-40B4-BE49-F238E27FC236}">
                <a16:creationId xmlns:a16="http://schemas.microsoft.com/office/drawing/2014/main" id="{0D398D57-8D05-4CD6-9221-094BC04A7613}"/>
              </a:ext>
            </a:extLst>
          </p:cNvPr>
          <p:cNvCxnSpPr>
            <a:cxnSpLocks/>
            <a:stCxn id="52" idx="0"/>
            <a:endCxn id="55" idx="4"/>
          </p:cNvCxnSpPr>
          <p:nvPr/>
        </p:nvCxnSpPr>
        <p:spPr>
          <a:xfrm rot="5400000" flipH="1" flipV="1">
            <a:off x="5512128" y="3470985"/>
            <a:ext cx="589077" cy="1042504"/>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7" name="Connector: Curved 36">
            <a:extLst>
              <a:ext uri="{FF2B5EF4-FFF2-40B4-BE49-F238E27FC236}">
                <a16:creationId xmlns:a16="http://schemas.microsoft.com/office/drawing/2014/main" id="{55E80DA1-43CB-4559-8310-08383D9DB595}"/>
              </a:ext>
            </a:extLst>
          </p:cNvPr>
          <p:cNvCxnSpPr>
            <a:cxnSpLocks/>
            <a:stCxn id="52" idx="0"/>
            <a:endCxn id="53" idx="4"/>
          </p:cNvCxnSpPr>
          <p:nvPr/>
        </p:nvCxnSpPr>
        <p:spPr>
          <a:xfrm rot="16200000" flipV="1">
            <a:off x="4374772" y="3376132"/>
            <a:ext cx="624286" cy="1196999"/>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5C7195FF-D610-43A3-8C6C-5A428CAADCA0}"/>
              </a:ext>
            </a:extLst>
          </p:cNvPr>
          <p:cNvSpPr txBox="1"/>
          <p:nvPr/>
        </p:nvSpPr>
        <p:spPr>
          <a:xfrm>
            <a:off x="832297" y="2333760"/>
            <a:ext cx="941182" cy="369332"/>
          </a:xfrm>
          <a:prstGeom prst="rect">
            <a:avLst/>
          </a:prstGeom>
          <a:noFill/>
        </p:spPr>
        <p:txBody>
          <a:bodyPr wrap="square" rtlCol="0">
            <a:spAutoFit/>
          </a:bodyPr>
          <a:lstStyle/>
          <a:p>
            <a:pPr algn="r"/>
            <a:r>
              <a:rPr lang="en-US" dirty="0"/>
              <a:t>realizes</a:t>
            </a:r>
          </a:p>
        </p:txBody>
      </p:sp>
      <p:sp>
        <p:nvSpPr>
          <p:cNvPr id="71" name="TextBox 70">
            <a:extLst>
              <a:ext uri="{FF2B5EF4-FFF2-40B4-BE49-F238E27FC236}">
                <a16:creationId xmlns:a16="http://schemas.microsoft.com/office/drawing/2014/main" id="{C72B9097-1FA0-49FF-8153-0A906767EF88}"/>
              </a:ext>
            </a:extLst>
          </p:cNvPr>
          <p:cNvSpPr txBox="1"/>
          <p:nvPr/>
        </p:nvSpPr>
        <p:spPr>
          <a:xfrm>
            <a:off x="617839" y="3643133"/>
            <a:ext cx="1190846" cy="369332"/>
          </a:xfrm>
          <a:prstGeom prst="rect">
            <a:avLst/>
          </a:prstGeom>
          <a:noFill/>
        </p:spPr>
        <p:txBody>
          <a:bodyPr wrap="square" rtlCol="0">
            <a:spAutoFit/>
          </a:bodyPr>
          <a:lstStyle/>
          <a:p>
            <a:pPr algn="r"/>
            <a:r>
              <a:rPr lang="en-US" dirty="0"/>
              <a:t>embodies</a:t>
            </a:r>
          </a:p>
        </p:txBody>
      </p:sp>
      <p:sp>
        <p:nvSpPr>
          <p:cNvPr id="22" name="TextBox 21">
            <a:extLst>
              <a:ext uri="{FF2B5EF4-FFF2-40B4-BE49-F238E27FC236}">
                <a16:creationId xmlns:a16="http://schemas.microsoft.com/office/drawing/2014/main" id="{B30115E5-8E74-4AA1-94F9-F0585902B7C4}"/>
              </a:ext>
            </a:extLst>
          </p:cNvPr>
          <p:cNvSpPr txBox="1"/>
          <p:nvPr/>
        </p:nvSpPr>
        <p:spPr>
          <a:xfrm>
            <a:off x="450238" y="202717"/>
            <a:ext cx="3907993" cy="738985"/>
          </a:xfrm>
          <a:prstGeom prst="rect">
            <a:avLst/>
          </a:prstGeom>
          <a:noFill/>
        </p:spPr>
        <p:txBody>
          <a:bodyPr wrap="none" rtlCol="0">
            <a:spAutoFit/>
          </a:bodyPr>
          <a:lstStyle/>
          <a:p>
            <a:r>
              <a:rPr lang="en-GB" sz="4202" dirty="0">
                <a:solidFill>
                  <a:schemeClr val="tx2"/>
                </a:solidFill>
              </a:rPr>
              <a:t>Aggregate model</a:t>
            </a:r>
          </a:p>
        </p:txBody>
      </p:sp>
      <p:sp>
        <p:nvSpPr>
          <p:cNvPr id="2" name="TextBox 1">
            <a:extLst>
              <a:ext uri="{FF2B5EF4-FFF2-40B4-BE49-F238E27FC236}">
                <a16:creationId xmlns:a16="http://schemas.microsoft.com/office/drawing/2014/main" id="{5CCFEBC4-E8B2-42D1-9754-AE0A6618F2C5}"/>
              </a:ext>
            </a:extLst>
          </p:cNvPr>
          <p:cNvSpPr txBox="1"/>
          <p:nvPr/>
        </p:nvSpPr>
        <p:spPr>
          <a:xfrm>
            <a:off x="1162355" y="5624666"/>
            <a:ext cx="6890264" cy="830997"/>
          </a:xfrm>
          <a:prstGeom prst="rect">
            <a:avLst/>
          </a:prstGeom>
          <a:noFill/>
          <a:ln>
            <a:solidFill>
              <a:schemeClr val="tx1"/>
            </a:solidFill>
          </a:ln>
        </p:spPr>
        <p:txBody>
          <a:bodyPr wrap="square" rtlCol="0">
            <a:spAutoFit/>
          </a:bodyPr>
          <a:lstStyle/>
          <a:p>
            <a:pPr algn="ctr"/>
            <a:r>
              <a:rPr lang="en-US" sz="2400" dirty="0"/>
              <a:t>LRM/RDA “primary” elements for integration of resource description; no class/entity subtypes</a:t>
            </a:r>
            <a:endParaRPr lang="en-GB" sz="2400" dirty="0"/>
          </a:p>
        </p:txBody>
      </p:sp>
    </p:spTree>
    <p:extLst>
      <p:ext uri="{BB962C8B-B14F-4D97-AF65-F5344CB8AC3E}">
        <p14:creationId xmlns:p14="http://schemas.microsoft.com/office/powerpoint/2010/main" val="3077017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Box 51">
            <a:extLst>
              <a:ext uri="{FF2B5EF4-FFF2-40B4-BE49-F238E27FC236}">
                <a16:creationId xmlns:a16="http://schemas.microsoft.com/office/drawing/2014/main" id="{220FA1B7-640D-431D-949B-54902712A4B2}"/>
              </a:ext>
            </a:extLst>
          </p:cNvPr>
          <p:cNvSpPr txBox="1"/>
          <p:nvPr/>
        </p:nvSpPr>
        <p:spPr>
          <a:xfrm>
            <a:off x="4246351" y="4286775"/>
            <a:ext cx="2078125" cy="908864"/>
          </a:xfrm>
          <a:prstGeom prst="ellipse">
            <a:avLst/>
          </a:prstGeom>
          <a:noFill/>
          <a:ln w="19050">
            <a:solidFill>
              <a:schemeClr val="tx1"/>
            </a:solidFill>
          </a:ln>
        </p:spPr>
        <p:txBody>
          <a:bodyPr wrap="none" rtlCol="0">
            <a:spAutoFit/>
          </a:bodyPr>
          <a:lstStyle/>
          <a:p>
            <a:pPr algn="ctr"/>
            <a:r>
              <a:rPr lang="en-GB" dirty="0"/>
              <a:t>manifestation</a:t>
            </a:r>
          </a:p>
          <a:p>
            <a:pPr algn="ctr"/>
            <a:r>
              <a:rPr lang="en-GB" dirty="0"/>
              <a:t>(aggregate)</a:t>
            </a:r>
          </a:p>
        </p:txBody>
      </p:sp>
      <p:sp>
        <p:nvSpPr>
          <p:cNvPr id="53" name="TextBox 52">
            <a:extLst>
              <a:ext uri="{FF2B5EF4-FFF2-40B4-BE49-F238E27FC236}">
                <a16:creationId xmlns:a16="http://schemas.microsoft.com/office/drawing/2014/main" id="{220FA1B7-640D-431D-949B-54902712A4B2}"/>
              </a:ext>
            </a:extLst>
          </p:cNvPr>
          <p:cNvSpPr txBox="1"/>
          <p:nvPr/>
        </p:nvSpPr>
        <p:spPr>
          <a:xfrm>
            <a:off x="3122431" y="2753625"/>
            <a:ext cx="1931967" cy="908864"/>
          </a:xfrm>
          <a:prstGeom prst="ellipse">
            <a:avLst/>
          </a:prstGeom>
          <a:solidFill>
            <a:schemeClr val="bg1"/>
          </a:solidFill>
          <a:ln w="19050">
            <a:solidFill>
              <a:schemeClr val="tx1"/>
            </a:solidFill>
          </a:ln>
        </p:spPr>
        <p:txBody>
          <a:bodyPr wrap="none" rtlCol="0">
            <a:spAutoFit/>
          </a:bodyPr>
          <a:lstStyle/>
          <a:p>
            <a:pPr algn="ctr"/>
            <a:r>
              <a:rPr lang="en-GB" dirty="0"/>
              <a:t>expression1</a:t>
            </a:r>
          </a:p>
          <a:p>
            <a:pPr algn="ctr"/>
            <a:r>
              <a:rPr lang="en-GB" dirty="0"/>
              <a:t>(aggregated)</a:t>
            </a:r>
          </a:p>
        </p:txBody>
      </p:sp>
      <p:sp>
        <p:nvSpPr>
          <p:cNvPr id="54" name="TextBox 53">
            <a:extLst>
              <a:ext uri="{FF2B5EF4-FFF2-40B4-BE49-F238E27FC236}">
                <a16:creationId xmlns:a16="http://schemas.microsoft.com/office/drawing/2014/main" id="{220FA1B7-640D-431D-949B-54902712A4B2}"/>
              </a:ext>
            </a:extLst>
          </p:cNvPr>
          <p:cNvSpPr txBox="1"/>
          <p:nvPr/>
        </p:nvSpPr>
        <p:spPr>
          <a:xfrm>
            <a:off x="3111930" y="1454667"/>
            <a:ext cx="1931966" cy="908864"/>
          </a:xfrm>
          <a:prstGeom prst="ellipse">
            <a:avLst/>
          </a:prstGeom>
          <a:noFill/>
          <a:ln w="19050">
            <a:solidFill>
              <a:schemeClr val="tx1"/>
            </a:solidFill>
          </a:ln>
        </p:spPr>
        <p:txBody>
          <a:bodyPr wrap="none" rtlCol="0">
            <a:spAutoFit/>
          </a:bodyPr>
          <a:lstStyle/>
          <a:p>
            <a:pPr algn="ctr"/>
            <a:r>
              <a:rPr lang="en-GB" dirty="0"/>
              <a:t>work1</a:t>
            </a:r>
          </a:p>
          <a:p>
            <a:pPr algn="ctr"/>
            <a:r>
              <a:rPr lang="en-GB" dirty="0"/>
              <a:t>(aggregated)</a:t>
            </a:r>
          </a:p>
        </p:txBody>
      </p:sp>
      <p:sp>
        <p:nvSpPr>
          <p:cNvPr id="55" name="TextBox 54">
            <a:extLst>
              <a:ext uri="{FF2B5EF4-FFF2-40B4-BE49-F238E27FC236}">
                <a16:creationId xmlns:a16="http://schemas.microsoft.com/office/drawing/2014/main" id="{220FA1B7-640D-431D-949B-54902712A4B2}"/>
              </a:ext>
            </a:extLst>
          </p:cNvPr>
          <p:cNvSpPr txBox="1"/>
          <p:nvPr/>
        </p:nvSpPr>
        <p:spPr>
          <a:xfrm>
            <a:off x="5361934" y="2788834"/>
            <a:ext cx="1931967" cy="908864"/>
          </a:xfrm>
          <a:prstGeom prst="ellipse">
            <a:avLst/>
          </a:prstGeom>
          <a:noFill/>
          <a:ln w="19050">
            <a:solidFill>
              <a:schemeClr val="tx1"/>
            </a:solidFill>
          </a:ln>
        </p:spPr>
        <p:txBody>
          <a:bodyPr wrap="none" rtlCol="0">
            <a:spAutoFit/>
          </a:bodyPr>
          <a:lstStyle/>
          <a:p>
            <a:pPr algn="ctr"/>
            <a:r>
              <a:rPr lang="en-GB" dirty="0"/>
              <a:t>expression2</a:t>
            </a:r>
          </a:p>
          <a:p>
            <a:pPr algn="ctr"/>
            <a:r>
              <a:rPr lang="en-GB" dirty="0"/>
              <a:t>(aggregated)</a:t>
            </a:r>
          </a:p>
        </p:txBody>
      </p:sp>
      <p:sp>
        <p:nvSpPr>
          <p:cNvPr id="56" name="TextBox 55">
            <a:extLst>
              <a:ext uri="{FF2B5EF4-FFF2-40B4-BE49-F238E27FC236}">
                <a16:creationId xmlns:a16="http://schemas.microsoft.com/office/drawing/2014/main" id="{220FA1B7-640D-431D-949B-54902712A4B2}"/>
              </a:ext>
            </a:extLst>
          </p:cNvPr>
          <p:cNvSpPr txBox="1"/>
          <p:nvPr/>
        </p:nvSpPr>
        <p:spPr>
          <a:xfrm>
            <a:off x="5361934" y="1454667"/>
            <a:ext cx="1931966" cy="908864"/>
          </a:xfrm>
          <a:prstGeom prst="ellipse">
            <a:avLst/>
          </a:prstGeom>
          <a:noFill/>
          <a:ln w="19050">
            <a:solidFill>
              <a:schemeClr val="tx1"/>
            </a:solidFill>
          </a:ln>
        </p:spPr>
        <p:txBody>
          <a:bodyPr wrap="none" rtlCol="0">
            <a:spAutoFit/>
          </a:bodyPr>
          <a:lstStyle/>
          <a:p>
            <a:pPr algn="ctr"/>
            <a:r>
              <a:rPr lang="en-GB" dirty="0"/>
              <a:t>work2</a:t>
            </a:r>
          </a:p>
          <a:p>
            <a:pPr algn="ctr"/>
            <a:r>
              <a:rPr lang="en-GB" dirty="0"/>
              <a:t>(aggregated)</a:t>
            </a:r>
          </a:p>
        </p:txBody>
      </p:sp>
      <p:sp>
        <p:nvSpPr>
          <p:cNvPr id="62" name="TextBox 61">
            <a:extLst>
              <a:ext uri="{FF2B5EF4-FFF2-40B4-BE49-F238E27FC236}">
                <a16:creationId xmlns:a16="http://schemas.microsoft.com/office/drawing/2014/main" id="{220FA1B7-640D-431D-949B-54902712A4B2}"/>
              </a:ext>
            </a:extLst>
          </p:cNvPr>
          <p:cNvSpPr txBox="1"/>
          <p:nvPr/>
        </p:nvSpPr>
        <p:spPr>
          <a:xfrm>
            <a:off x="808259" y="2753625"/>
            <a:ext cx="2000853" cy="908864"/>
          </a:xfrm>
          <a:prstGeom prst="ellipse">
            <a:avLst/>
          </a:prstGeom>
          <a:noFill/>
          <a:ln w="19050">
            <a:solidFill>
              <a:schemeClr val="tx1"/>
            </a:solidFill>
            <a:prstDash val="solid"/>
          </a:ln>
        </p:spPr>
        <p:txBody>
          <a:bodyPr wrap="none" rtlCol="0">
            <a:spAutoFit/>
          </a:bodyPr>
          <a:lstStyle/>
          <a:p>
            <a:pPr algn="ctr"/>
            <a:r>
              <a:rPr lang="en-GB" dirty="0"/>
              <a:t>expression</a:t>
            </a:r>
          </a:p>
          <a:p>
            <a:pPr algn="ctr"/>
            <a:r>
              <a:rPr lang="en-GB" dirty="0"/>
              <a:t>(aggregating)</a:t>
            </a:r>
          </a:p>
        </p:txBody>
      </p:sp>
      <p:sp>
        <p:nvSpPr>
          <p:cNvPr id="63" name="TextBox 62">
            <a:extLst>
              <a:ext uri="{FF2B5EF4-FFF2-40B4-BE49-F238E27FC236}">
                <a16:creationId xmlns:a16="http://schemas.microsoft.com/office/drawing/2014/main" id="{220FA1B7-640D-431D-949B-54902712A4B2}"/>
              </a:ext>
            </a:extLst>
          </p:cNvPr>
          <p:cNvSpPr txBox="1"/>
          <p:nvPr/>
        </p:nvSpPr>
        <p:spPr>
          <a:xfrm>
            <a:off x="793041" y="1454667"/>
            <a:ext cx="2000852" cy="908864"/>
          </a:xfrm>
          <a:prstGeom prst="ellipse">
            <a:avLst/>
          </a:prstGeom>
          <a:noFill/>
          <a:ln w="19050">
            <a:solidFill>
              <a:schemeClr val="tx1"/>
            </a:solidFill>
            <a:prstDash val="solid"/>
          </a:ln>
        </p:spPr>
        <p:txBody>
          <a:bodyPr wrap="none" rtlCol="0">
            <a:spAutoFit/>
          </a:bodyPr>
          <a:lstStyle/>
          <a:p>
            <a:pPr algn="ctr"/>
            <a:r>
              <a:rPr lang="en-GB" dirty="0"/>
              <a:t>work</a:t>
            </a:r>
          </a:p>
          <a:p>
            <a:pPr algn="ctr"/>
            <a:r>
              <a:rPr lang="en-GB" dirty="0"/>
              <a:t>(aggregating)</a:t>
            </a:r>
          </a:p>
        </p:txBody>
      </p:sp>
      <p:sp>
        <p:nvSpPr>
          <p:cNvPr id="66" name="TextBox 65"/>
          <p:cNvSpPr txBox="1"/>
          <p:nvPr/>
        </p:nvSpPr>
        <p:spPr>
          <a:xfrm>
            <a:off x="4837243" y="2356308"/>
            <a:ext cx="941182" cy="369332"/>
          </a:xfrm>
          <a:prstGeom prst="rect">
            <a:avLst/>
          </a:prstGeom>
          <a:noFill/>
        </p:spPr>
        <p:txBody>
          <a:bodyPr wrap="square" rtlCol="0">
            <a:spAutoFit/>
          </a:bodyPr>
          <a:lstStyle/>
          <a:p>
            <a:r>
              <a:rPr lang="en-US" dirty="0"/>
              <a:t>realizes</a:t>
            </a:r>
          </a:p>
        </p:txBody>
      </p:sp>
      <p:cxnSp>
        <p:nvCxnSpPr>
          <p:cNvPr id="21" name="Connector: Curved 20">
            <a:extLst>
              <a:ext uri="{FF2B5EF4-FFF2-40B4-BE49-F238E27FC236}">
                <a16:creationId xmlns:a16="http://schemas.microsoft.com/office/drawing/2014/main" id="{59D28A28-26A7-4B65-A424-FAA7A256B373}"/>
              </a:ext>
            </a:extLst>
          </p:cNvPr>
          <p:cNvCxnSpPr>
            <a:cxnSpLocks/>
            <a:stCxn id="62" idx="0"/>
            <a:endCxn id="63" idx="4"/>
          </p:cNvCxnSpPr>
          <p:nvPr/>
        </p:nvCxnSpPr>
        <p:spPr>
          <a:xfrm rot="16200000" flipV="1">
            <a:off x="1606030" y="2550968"/>
            <a:ext cx="390094" cy="15219"/>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Connector: Curved 23">
            <a:extLst>
              <a:ext uri="{FF2B5EF4-FFF2-40B4-BE49-F238E27FC236}">
                <a16:creationId xmlns:a16="http://schemas.microsoft.com/office/drawing/2014/main" id="{73315FEF-338D-43DF-A03B-389D91B4E815}"/>
              </a:ext>
            </a:extLst>
          </p:cNvPr>
          <p:cNvCxnSpPr>
            <a:cxnSpLocks/>
            <a:stCxn id="53" idx="0"/>
            <a:endCxn id="54" idx="4"/>
          </p:cNvCxnSpPr>
          <p:nvPr/>
        </p:nvCxnSpPr>
        <p:spPr>
          <a:xfrm rot="16200000" flipV="1">
            <a:off x="3888117" y="2553327"/>
            <a:ext cx="390094" cy="10502"/>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Connector: Curved 26">
            <a:extLst>
              <a:ext uri="{FF2B5EF4-FFF2-40B4-BE49-F238E27FC236}">
                <a16:creationId xmlns:a16="http://schemas.microsoft.com/office/drawing/2014/main" id="{B93FA99C-BC4A-4CD6-BBEB-7C7F44F05FD0}"/>
              </a:ext>
            </a:extLst>
          </p:cNvPr>
          <p:cNvCxnSpPr>
            <a:cxnSpLocks/>
            <a:stCxn id="55" idx="0"/>
            <a:endCxn id="56" idx="4"/>
          </p:cNvCxnSpPr>
          <p:nvPr/>
        </p:nvCxnSpPr>
        <p:spPr>
          <a:xfrm rot="16200000" flipV="1">
            <a:off x="6115267" y="2576182"/>
            <a:ext cx="425303" cy="1"/>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0" name="Connector: Curved 29">
            <a:extLst>
              <a:ext uri="{FF2B5EF4-FFF2-40B4-BE49-F238E27FC236}">
                <a16:creationId xmlns:a16="http://schemas.microsoft.com/office/drawing/2014/main" id="{4D3D94E0-E596-47CC-B6BA-207DF89711E5}"/>
              </a:ext>
            </a:extLst>
          </p:cNvPr>
          <p:cNvCxnSpPr>
            <a:cxnSpLocks/>
            <a:stCxn id="52" idx="2"/>
            <a:endCxn id="62" idx="4"/>
          </p:cNvCxnSpPr>
          <p:nvPr/>
        </p:nvCxnSpPr>
        <p:spPr>
          <a:xfrm rot="10800000">
            <a:off x="1808687" y="3662489"/>
            <a:ext cx="2437665" cy="1078718"/>
          </a:xfrm>
          <a:prstGeom prst="curvedConnector2">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5C7195FF-D610-43A3-8C6C-5A428CAADCA0}"/>
              </a:ext>
            </a:extLst>
          </p:cNvPr>
          <p:cNvSpPr txBox="1"/>
          <p:nvPr/>
        </p:nvSpPr>
        <p:spPr>
          <a:xfrm>
            <a:off x="832297" y="2333760"/>
            <a:ext cx="941182" cy="369332"/>
          </a:xfrm>
          <a:prstGeom prst="rect">
            <a:avLst/>
          </a:prstGeom>
          <a:noFill/>
        </p:spPr>
        <p:txBody>
          <a:bodyPr wrap="square" rtlCol="0">
            <a:spAutoFit/>
          </a:bodyPr>
          <a:lstStyle/>
          <a:p>
            <a:pPr algn="r"/>
            <a:r>
              <a:rPr lang="en-US" dirty="0"/>
              <a:t>realizes</a:t>
            </a:r>
          </a:p>
        </p:txBody>
      </p:sp>
      <p:sp>
        <p:nvSpPr>
          <p:cNvPr id="71" name="TextBox 70">
            <a:extLst>
              <a:ext uri="{FF2B5EF4-FFF2-40B4-BE49-F238E27FC236}">
                <a16:creationId xmlns:a16="http://schemas.microsoft.com/office/drawing/2014/main" id="{C72B9097-1FA0-49FF-8153-0A906767EF88}"/>
              </a:ext>
            </a:extLst>
          </p:cNvPr>
          <p:cNvSpPr txBox="1"/>
          <p:nvPr/>
        </p:nvSpPr>
        <p:spPr>
          <a:xfrm>
            <a:off x="617839" y="3643133"/>
            <a:ext cx="1190846" cy="369332"/>
          </a:xfrm>
          <a:prstGeom prst="rect">
            <a:avLst/>
          </a:prstGeom>
          <a:noFill/>
        </p:spPr>
        <p:txBody>
          <a:bodyPr wrap="square" rtlCol="0">
            <a:spAutoFit/>
          </a:bodyPr>
          <a:lstStyle/>
          <a:p>
            <a:pPr algn="r"/>
            <a:r>
              <a:rPr lang="en-US" dirty="0"/>
              <a:t>embodies</a:t>
            </a:r>
          </a:p>
        </p:txBody>
      </p:sp>
      <p:sp>
        <p:nvSpPr>
          <p:cNvPr id="22" name="TextBox 21">
            <a:extLst>
              <a:ext uri="{FF2B5EF4-FFF2-40B4-BE49-F238E27FC236}">
                <a16:creationId xmlns:a16="http://schemas.microsoft.com/office/drawing/2014/main" id="{B30115E5-8E74-4AA1-94F9-F0585902B7C4}"/>
              </a:ext>
            </a:extLst>
          </p:cNvPr>
          <p:cNvSpPr txBox="1"/>
          <p:nvPr/>
        </p:nvSpPr>
        <p:spPr>
          <a:xfrm>
            <a:off x="450238" y="202717"/>
            <a:ext cx="3117969" cy="738985"/>
          </a:xfrm>
          <a:prstGeom prst="rect">
            <a:avLst/>
          </a:prstGeom>
          <a:noFill/>
        </p:spPr>
        <p:txBody>
          <a:bodyPr wrap="none" rtlCol="0">
            <a:spAutoFit/>
          </a:bodyPr>
          <a:lstStyle/>
          <a:p>
            <a:r>
              <a:rPr lang="en-GB" sz="4202" dirty="0">
                <a:solidFill>
                  <a:schemeClr val="tx2"/>
                </a:solidFill>
              </a:rPr>
              <a:t>LRM shortcut</a:t>
            </a:r>
          </a:p>
        </p:txBody>
      </p:sp>
      <p:sp>
        <p:nvSpPr>
          <p:cNvPr id="2" name="TextBox 1">
            <a:extLst>
              <a:ext uri="{FF2B5EF4-FFF2-40B4-BE49-F238E27FC236}">
                <a16:creationId xmlns:a16="http://schemas.microsoft.com/office/drawing/2014/main" id="{FD66FAD0-E917-113A-79EF-BEF6504C3BCF}"/>
              </a:ext>
            </a:extLst>
          </p:cNvPr>
          <p:cNvSpPr txBox="1"/>
          <p:nvPr/>
        </p:nvSpPr>
        <p:spPr>
          <a:xfrm>
            <a:off x="4686915" y="3592899"/>
            <a:ext cx="1190846" cy="369332"/>
          </a:xfrm>
          <a:prstGeom prst="rect">
            <a:avLst/>
          </a:prstGeom>
          <a:noFill/>
        </p:spPr>
        <p:txBody>
          <a:bodyPr wrap="square" rtlCol="0">
            <a:spAutoFit/>
          </a:bodyPr>
          <a:lstStyle/>
          <a:p>
            <a:r>
              <a:rPr lang="en-US" dirty="0"/>
              <a:t>embodies</a:t>
            </a:r>
          </a:p>
        </p:txBody>
      </p:sp>
      <p:cxnSp>
        <p:nvCxnSpPr>
          <p:cNvPr id="3" name="Connector: Curved 2">
            <a:extLst>
              <a:ext uri="{FF2B5EF4-FFF2-40B4-BE49-F238E27FC236}">
                <a16:creationId xmlns:a16="http://schemas.microsoft.com/office/drawing/2014/main" id="{2BF8B3B1-5230-C0C4-74D5-AEF38C30A7A7}"/>
              </a:ext>
            </a:extLst>
          </p:cNvPr>
          <p:cNvCxnSpPr>
            <a:cxnSpLocks/>
            <a:stCxn id="52" idx="0"/>
            <a:endCxn id="55" idx="4"/>
          </p:cNvCxnSpPr>
          <p:nvPr/>
        </p:nvCxnSpPr>
        <p:spPr>
          <a:xfrm rot="5400000" flipH="1" flipV="1">
            <a:off x="5512128" y="3470985"/>
            <a:ext cx="589077" cy="1042504"/>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 name="Connector: Curved 3">
            <a:extLst>
              <a:ext uri="{FF2B5EF4-FFF2-40B4-BE49-F238E27FC236}">
                <a16:creationId xmlns:a16="http://schemas.microsoft.com/office/drawing/2014/main" id="{23DE0994-D0AC-8A62-3FE7-1758C7A09DC2}"/>
              </a:ext>
            </a:extLst>
          </p:cNvPr>
          <p:cNvCxnSpPr>
            <a:cxnSpLocks/>
            <a:stCxn id="52" idx="0"/>
            <a:endCxn id="53" idx="4"/>
          </p:cNvCxnSpPr>
          <p:nvPr/>
        </p:nvCxnSpPr>
        <p:spPr>
          <a:xfrm rot="16200000" flipV="1">
            <a:off x="4374772" y="3376132"/>
            <a:ext cx="624286" cy="1196999"/>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 name="Connector: Curved 4">
            <a:extLst>
              <a:ext uri="{FF2B5EF4-FFF2-40B4-BE49-F238E27FC236}">
                <a16:creationId xmlns:a16="http://schemas.microsoft.com/office/drawing/2014/main" id="{3748E45D-512E-1CC9-D987-6DC05AEA750E}"/>
              </a:ext>
            </a:extLst>
          </p:cNvPr>
          <p:cNvCxnSpPr>
            <a:cxnSpLocks/>
            <a:stCxn id="52" idx="1"/>
            <a:endCxn id="53" idx="4"/>
          </p:cNvCxnSpPr>
          <p:nvPr/>
        </p:nvCxnSpPr>
        <p:spPr>
          <a:xfrm rot="16200000" flipV="1">
            <a:off x="3940857" y="3810047"/>
            <a:ext cx="757386" cy="462270"/>
          </a:xfrm>
          <a:prstGeom prst="curvedConnector3">
            <a:avLst>
              <a:gd name="adj1" fmla="val 50000"/>
            </a:avLst>
          </a:prstGeom>
          <a:ln w="28575">
            <a:solidFill>
              <a:schemeClr val="tx1"/>
            </a:solidFill>
            <a:prstDash val="dashDot"/>
            <a:tailEnd type="triangle" w="lg" len="lg"/>
          </a:ln>
        </p:spPr>
        <p:style>
          <a:lnRef idx="1">
            <a:schemeClr val="accent1"/>
          </a:lnRef>
          <a:fillRef idx="0">
            <a:schemeClr val="accent1"/>
          </a:fillRef>
          <a:effectRef idx="0">
            <a:schemeClr val="accent1"/>
          </a:effectRef>
          <a:fontRef idx="minor">
            <a:schemeClr val="tx1"/>
          </a:fontRef>
        </p:style>
      </p:cxnSp>
      <p:cxnSp>
        <p:nvCxnSpPr>
          <p:cNvPr id="6" name="Connector: Curved 5">
            <a:extLst>
              <a:ext uri="{FF2B5EF4-FFF2-40B4-BE49-F238E27FC236}">
                <a16:creationId xmlns:a16="http://schemas.microsoft.com/office/drawing/2014/main" id="{DD4A6B96-94C3-4887-AB56-345E36B0ACE9}"/>
              </a:ext>
            </a:extLst>
          </p:cNvPr>
          <p:cNvCxnSpPr>
            <a:cxnSpLocks/>
            <a:stCxn id="62" idx="5"/>
            <a:endCxn id="52" idx="1"/>
          </p:cNvCxnSpPr>
          <p:nvPr/>
        </p:nvCxnSpPr>
        <p:spPr>
          <a:xfrm rot="16200000" flipH="1">
            <a:off x="3088146" y="2957336"/>
            <a:ext cx="890486" cy="2034591"/>
          </a:xfrm>
          <a:prstGeom prst="curvedConnector3">
            <a:avLst>
              <a:gd name="adj1" fmla="val 50000"/>
            </a:avLst>
          </a:prstGeom>
          <a:ln w="28575">
            <a:solidFill>
              <a:schemeClr val="tx1"/>
            </a:solidFill>
            <a:prstDash val="dashDot"/>
            <a:tailEnd type="triangle" w="lg" len="lg"/>
          </a:ln>
        </p:spPr>
        <p:style>
          <a:lnRef idx="1">
            <a:schemeClr val="accent1"/>
          </a:lnRef>
          <a:fillRef idx="0">
            <a:schemeClr val="accent1"/>
          </a:fillRef>
          <a:effectRef idx="0">
            <a:schemeClr val="accent1"/>
          </a:effectRef>
          <a:fontRef idx="minor">
            <a:schemeClr val="tx1"/>
          </a:fontRef>
        </p:style>
      </p:cxnSp>
      <p:cxnSp>
        <p:nvCxnSpPr>
          <p:cNvPr id="7" name="Connector: Curved 6">
            <a:extLst>
              <a:ext uri="{FF2B5EF4-FFF2-40B4-BE49-F238E27FC236}">
                <a16:creationId xmlns:a16="http://schemas.microsoft.com/office/drawing/2014/main" id="{3960CD9C-171B-3C33-F181-03BE4A702F02}"/>
              </a:ext>
            </a:extLst>
          </p:cNvPr>
          <p:cNvCxnSpPr>
            <a:cxnSpLocks/>
            <a:stCxn id="62" idx="5"/>
            <a:endCxn id="55" idx="4"/>
          </p:cNvCxnSpPr>
          <p:nvPr/>
        </p:nvCxnSpPr>
        <p:spPr>
          <a:xfrm rot="16200000" flipH="1">
            <a:off x="4337852" y="1707631"/>
            <a:ext cx="168309" cy="3811824"/>
          </a:xfrm>
          <a:prstGeom prst="curvedConnector3">
            <a:avLst>
              <a:gd name="adj1" fmla="val 235822"/>
            </a:avLst>
          </a:prstGeom>
          <a:ln w="28575">
            <a:solidFill>
              <a:schemeClr val="tx1"/>
            </a:solidFill>
            <a:prstDash val="lgDash"/>
            <a:tailEnd type="triangle" w="lg" len="lg"/>
          </a:ln>
        </p:spPr>
        <p:style>
          <a:lnRef idx="1">
            <a:schemeClr val="accent1"/>
          </a:lnRef>
          <a:fillRef idx="0">
            <a:schemeClr val="accent1"/>
          </a:fillRef>
          <a:effectRef idx="0">
            <a:schemeClr val="accent1"/>
          </a:effectRef>
          <a:fontRef idx="minor">
            <a:schemeClr val="tx1"/>
          </a:fontRef>
        </p:style>
      </p:cxnSp>
      <p:cxnSp>
        <p:nvCxnSpPr>
          <p:cNvPr id="8" name="Connector: Curved 7">
            <a:extLst>
              <a:ext uri="{FF2B5EF4-FFF2-40B4-BE49-F238E27FC236}">
                <a16:creationId xmlns:a16="http://schemas.microsoft.com/office/drawing/2014/main" id="{C91E3144-672E-0E71-EDD5-8CB5240061DA}"/>
              </a:ext>
            </a:extLst>
          </p:cNvPr>
          <p:cNvCxnSpPr>
            <a:cxnSpLocks/>
            <a:stCxn id="62" idx="5"/>
            <a:endCxn id="53" idx="4"/>
          </p:cNvCxnSpPr>
          <p:nvPr/>
        </p:nvCxnSpPr>
        <p:spPr>
          <a:xfrm rot="16200000" flipH="1">
            <a:off x="3235704" y="2809778"/>
            <a:ext cx="133100" cy="1572321"/>
          </a:xfrm>
          <a:prstGeom prst="curvedConnector3">
            <a:avLst>
              <a:gd name="adj1" fmla="val 271751"/>
            </a:avLst>
          </a:prstGeom>
          <a:ln w="28575">
            <a:solidFill>
              <a:schemeClr val="tx1"/>
            </a:solidFill>
            <a:prstDash val="lgDash"/>
            <a:tailEnd type="triangle" w="lg" len="lg"/>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C4E4090-C4AB-D016-5DCE-E80F02A1A58B}"/>
              </a:ext>
            </a:extLst>
          </p:cNvPr>
          <p:cNvSpPr txBox="1"/>
          <p:nvPr/>
        </p:nvSpPr>
        <p:spPr>
          <a:xfrm>
            <a:off x="2776073" y="4003440"/>
            <a:ext cx="1241750" cy="369332"/>
          </a:xfrm>
          <a:prstGeom prst="rect">
            <a:avLst/>
          </a:prstGeom>
          <a:noFill/>
        </p:spPr>
        <p:txBody>
          <a:bodyPr wrap="none" rtlCol="0">
            <a:spAutoFit/>
          </a:bodyPr>
          <a:lstStyle/>
          <a:p>
            <a:r>
              <a:rPr lang="en-US" i="1" dirty="0"/>
              <a:t>aggregates</a:t>
            </a:r>
          </a:p>
        </p:txBody>
      </p:sp>
      <p:sp>
        <p:nvSpPr>
          <p:cNvPr id="25" name="TextBox 24">
            <a:extLst>
              <a:ext uri="{FF2B5EF4-FFF2-40B4-BE49-F238E27FC236}">
                <a16:creationId xmlns:a16="http://schemas.microsoft.com/office/drawing/2014/main" id="{D8D7A983-8C2D-BD59-D8B6-8ED3404B3797}"/>
              </a:ext>
            </a:extLst>
          </p:cNvPr>
          <p:cNvSpPr txBox="1"/>
          <p:nvPr/>
        </p:nvSpPr>
        <p:spPr>
          <a:xfrm>
            <a:off x="1162355" y="5624671"/>
            <a:ext cx="6581161" cy="461665"/>
          </a:xfrm>
          <a:prstGeom prst="rect">
            <a:avLst/>
          </a:prstGeom>
          <a:noFill/>
          <a:ln>
            <a:solidFill>
              <a:schemeClr val="tx1"/>
            </a:solidFill>
          </a:ln>
        </p:spPr>
        <p:txBody>
          <a:bodyPr wrap="none" rtlCol="0">
            <a:spAutoFit/>
          </a:bodyPr>
          <a:lstStyle/>
          <a:p>
            <a:r>
              <a:rPr lang="en-US" sz="2400" dirty="0"/>
              <a:t>LRM “aggregates” shortcut not useful for transform</a:t>
            </a:r>
            <a:endParaRPr lang="en-GB" sz="2400" dirty="0"/>
          </a:p>
        </p:txBody>
      </p:sp>
    </p:spTree>
    <p:extLst>
      <p:ext uri="{BB962C8B-B14F-4D97-AF65-F5344CB8AC3E}">
        <p14:creationId xmlns:p14="http://schemas.microsoft.com/office/powerpoint/2010/main" val="3105230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1000"/>
                                        <p:tgtEl>
                                          <p:spTgt spid="8"/>
                                        </p:tgtEl>
                                      </p:cBhvr>
                                    </p:animEffect>
                                  </p:childTnLst>
                                </p:cTn>
                              </p:par>
                            </p:childTnLst>
                          </p:cTn>
                        </p:par>
                        <p:par>
                          <p:cTn id="17" fill="hold">
                            <p:stCondLst>
                              <p:cond delay="1000"/>
                            </p:stCondLst>
                            <p:childTnLst>
                              <p:par>
                                <p:cTn id="18" presetID="10" presetClass="exit" presetSubtype="0" fill="hold" nodeType="afterEffect">
                                  <p:stCondLst>
                                    <p:cond delay="0"/>
                                  </p:stCondLst>
                                  <p:childTnLst>
                                    <p:animEffect transition="out" filter="fade">
                                      <p:cBhvr>
                                        <p:cTn id="19" dur="1000"/>
                                        <p:tgtEl>
                                          <p:spTgt spid="6"/>
                                        </p:tgtEl>
                                      </p:cBhvr>
                                    </p:animEffect>
                                    <p:set>
                                      <p:cBhvr>
                                        <p:cTn id="20" dur="1" fill="hold">
                                          <p:stCondLst>
                                            <p:cond delay="999"/>
                                          </p:stCondLst>
                                        </p:cTn>
                                        <p:tgtEl>
                                          <p:spTgt spid="6"/>
                                        </p:tgtEl>
                                        <p:attrNameLst>
                                          <p:attrName>style.visibility</p:attrName>
                                        </p:attrNameLst>
                                      </p:cBhvr>
                                      <p:to>
                                        <p:strVal val="hidden"/>
                                      </p:to>
                                    </p:set>
                                  </p:childTnLst>
                                </p:cTn>
                              </p:par>
                            </p:childTnLst>
                          </p:cTn>
                        </p:par>
                        <p:par>
                          <p:cTn id="21" fill="hold">
                            <p:stCondLst>
                              <p:cond delay="2000"/>
                            </p:stCondLst>
                            <p:childTnLst>
                              <p:par>
                                <p:cTn id="22" presetID="10" presetClass="exit" presetSubtype="0" fill="hold" nodeType="afterEffect">
                                  <p:stCondLst>
                                    <p:cond delay="0"/>
                                  </p:stCondLst>
                                  <p:childTnLst>
                                    <p:animEffect transition="out" filter="fade">
                                      <p:cBhvr>
                                        <p:cTn id="23" dur="1000"/>
                                        <p:tgtEl>
                                          <p:spTgt spid="5"/>
                                        </p:tgtEl>
                                      </p:cBhvr>
                                    </p:animEffect>
                                    <p:set>
                                      <p:cBhvr>
                                        <p:cTn id="24" dur="1" fill="hold">
                                          <p:stCondLst>
                                            <p:cond delay="999"/>
                                          </p:stCondLst>
                                        </p:cTn>
                                        <p:tgtEl>
                                          <p:spTgt spid="5"/>
                                        </p:tgtEl>
                                        <p:attrNameLst>
                                          <p:attrName>style.visibility</p:attrName>
                                        </p:attrNameLst>
                                      </p:cBhvr>
                                      <p:to>
                                        <p:strVal val="hidden"/>
                                      </p:to>
                                    </p:set>
                                  </p:childTnLst>
                                </p:cTn>
                              </p:par>
                            </p:childTnLst>
                          </p:cTn>
                        </p:par>
                        <p:par>
                          <p:cTn id="25" fill="hold">
                            <p:stCondLst>
                              <p:cond delay="3000"/>
                            </p:stCondLst>
                            <p:childTnLst>
                              <p:par>
                                <p:cTn id="26" presetID="10" presetClass="entr" presetSubtype="0" fill="hold"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childTnLst>
                                </p:cTn>
                              </p:par>
                            </p:childTnLst>
                          </p:cTn>
                        </p:par>
                        <p:par>
                          <p:cTn id="29" fill="hold">
                            <p:stCondLst>
                              <p:cond delay="4000"/>
                            </p:stCondLst>
                            <p:childTnLst>
                              <p:par>
                                <p:cTn id="30" presetID="10" presetClass="exit" presetSubtype="0" fill="hold" nodeType="afterEffect">
                                  <p:stCondLst>
                                    <p:cond delay="0"/>
                                  </p:stCondLst>
                                  <p:childTnLst>
                                    <p:animEffect transition="out" filter="fade">
                                      <p:cBhvr>
                                        <p:cTn id="31" dur="1000"/>
                                        <p:tgtEl>
                                          <p:spTgt spid="4"/>
                                        </p:tgtEl>
                                      </p:cBhvr>
                                    </p:animEffect>
                                    <p:set>
                                      <p:cBhvr>
                                        <p:cTn id="32" dur="1" fill="hold">
                                          <p:stCondLst>
                                            <p:cond delay="999"/>
                                          </p:stCondLst>
                                        </p:cTn>
                                        <p:tgtEl>
                                          <p:spTgt spid="4"/>
                                        </p:tgtEl>
                                        <p:attrNameLst>
                                          <p:attrName>style.visibility</p:attrName>
                                        </p:attrNameLst>
                                      </p:cBhvr>
                                      <p:to>
                                        <p:strVal val="hidden"/>
                                      </p:to>
                                    </p:set>
                                  </p:childTnLst>
                                </p:cTn>
                              </p:par>
                            </p:childTnLst>
                          </p:cTn>
                        </p:par>
                        <p:par>
                          <p:cTn id="33" fill="hold">
                            <p:stCondLst>
                              <p:cond delay="5000"/>
                            </p:stCondLst>
                            <p:childTnLst>
                              <p:par>
                                <p:cTn id="34" presetID="10" presetClass="exit" presetSubtype="0" fill="hold" nodeType="afterEffect">
                                  <p:stCondLst>
                                    <p:cond delay="0"/>
                                  </p:stCondLst>
                                  <p:childTnLst>
                                    <p:animEffect transition="out" filter="fade">
                                      <p:cBhvr>
                                        <p:cTn id="35" dur="1000"/>
                                        <p:tgtEl>
                                          <p:spTgt spid="3"/>
                                        </p:tgtEl>
                                      </p:cBhvr>
                                    </p:animEffect>
                                    <p:set>
                                      <p:cBhvr>
                                        <p:cTn id="36" dur="1" fill="hold">
                                          <p:stCondLst>
                                            <p:cond delay="999"/>
                                          </p:stCondLst>
                                        </p:cTn>
                                        <p:tgtEl>
                                          <p:spTgt spid="3"/>
                                        </p:tgtEl>
                                        <p:attrNameLst>
                                          <p:attrName>style.visibility</p:attrName>
                                        </p:attrNameLst>
                                      </p:cBhvr>
                                      <p:to>
                                        <p:strVal val="hidden"/>
                                      </p:to>
                                    </p:set>
                                  </p:childTnLst>
                                </p:cTn>
                              </p:par>
                            </p:childTnLst>
                          </p:cTn>
                        </p:par>
                        <p:par>
                          <p:cTn id="37" fill="hold">
                            <p:stCondLst>
                              <p:cond delay="6000"/>
                            </p:stCondLst>
                            <p:childTnLst>
                              <p:par>
                                <p:cTn id="38" presetID="10" presetClass="exit" presetSubtype="0" fill="hold" grpId="0" nodeType="afterEffect">
                                  <p:stCondLst>
                                    <p:cond delay="0"/>
                                  </p:stCondLst>
                                  <p:childTnLst>
                                    <p:animEffect transition="out" filter="fade">
                                      <p:cBhvr>
                                        <p:cTn id="39" dur="1000"/>
                                        <p:tgtEl>
                                          <p:spTgt spid="2"/>
                                        </p:tgtEl>
                                      </p:cBhvr>
                                    </p:animEffect>
                                    <p:set>
                                      <p:cBhvr>
                                        <p:cTn id="40" dur="1" fill="hold">
                                          <p:stCondLst>
                                            <p:cond delay="999"/>
                                          </p:stCondLst>
                                        </p:cTn>
                                        <p:tgtEl>
                                          <p:spTgt spid="2"/>
                                        </p:tgtEl>
                                        <p:attrNameLst>
                                          <p:attrName>style.visibility</p:attrName>
                                        </p:attrNameLst>
                                      </p:cBhvr>
                                      <p:to>
                                        <p:strVal val="hidden"/>
                                      </p:to>
                                    </p:set>
                                  </p:childTnLst>
                                </p:cTn>
                              </p:par>
                            </p:childTnLst>
                          </p:cTn>
                        </p:par>
                        <p:par>
                          <p:cTn id="41" fill="hold">
                            <p:stCondLst>
                              <p:cond delay="7000"/>
                            </p:stCondLst>
                            <p:childTnLst>
                              <p:par>
                                <p:cTn id="42" presetID="10" presetClass="entr" presetSubtype="0" fill="hold" grpId="0" nodeType="after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10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fade">
                                      <p:cBhvr>
                                        <p:cTn id="49"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2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Box 51">
            <a:extLst>
              <a:ext uri="{FF2B5EF4-FFF2-40B4-BE49-F238E27FC236}">
                <a16:creationId xmlns:a16="http://schemas.microsoft.com/office/drawing/2014/main" id="{220FA1B7-640D-431D-949B-54902712A4B2}"/>
              </a:ext>
            </a:extLst>
          </p:cNvPr>
          <p:cNvSpPr txBox="1"/>
          <p:nvPr/>
        </p:nvSpPr>
        <p:spPr>
          <a:xfrm>
            <a:off x="4246351" y="4286775"/>
            <a:ext cx="2078125" cy="908864"/>
          </a:xfrm>
          <a:prstGeom prst="ellipse">
            <a:avLst/>
          </a:prstGeom>
          <a:noFill/>
          <a:ln w="19050">
            <a:solidFill>
              <a:schemeClr val="tx1"/>
            </a:solidFill>
          </a:ln>
        </p:spPr>
        <p:txBody>
          <a:bodyPr wrap="none" rtlCol="0">
            <a:spAutoFit/>
          </a:bodyPr>
          <a:lstStyle/>
          <a:p>
            <a:pPr algn="ctr"/>
            <a:r>
              <a:rPr lang="en-GB" dirty="0"/>
              <a:t>manifestation</a:t>
            </a:r>
          </a:p>
          <a:p>
            <a:pPr algn="ctr"/>
            <a:r>
              <a:rPr lang="en-GB" dirty="0"/>
              <a:t>(aggregate)</a:t>
            </a:r>
          </a:p>
        </p:txBody>
      </p:sp>
      <p:sp>
        <p:nvSpPr>
          <p:cNvPr id="53" name="TextBox 52">
            <a:extLst>
              <a:ext uri="{FF2B5EF4-FFF2-40B4-BE49-F238E27FC236}">
                <a16:creationId xmlns:a16="http://schemas.microsoft.com/office/drawing/2014/main" id="{220FA1B7-640D-431D-949B-54902712A4B2}"/>
              </a:ext>
            </a:extLst>
          </p:cNvPr>
          <p:cNvSpPr txBox="1"/>
          <p:nvPr/>
        </p:nvSpPr>
        <p:spPr>
          <a:xfrm>
            <a:off x="3122431" y="2753625"/>
            <a:ext cx="1931967" cy="908864"/>
          </a:xfrm>
          <a:prstGeom prst="ellipse">
            <a:avLst/>
          </a:prstGeom>
          <a:solidFill>
            <a:schemeClr val="bg1"/>
          </a:solidFill>
          <a:ln w="19050">
            <a:solidFill>
              <a:schemeClr val="tx1"/>
            </a:solidFill>
          </a:ln>
        </p:spPr>
        <p:txBody>
          <a:bodyPr wrap="none" rtlCol="0">
            <a:spAutoFit/>
          </a:bodyPr>
          <a:lstStyle/>
          <a:p>
            <a:pPr algn="ctr"/>
            <a:r>
              <a:rPr lang="en-GB" dirty="0"/>
              <a:t>expression1</a:t>
            </a:r>
          </a:p>
          <a:p>
            <a:pPr algn="ctr"/>
            <a:r>
              <a:rPr lang="en-GB" dirty="0"/>
              <a:t>(aggregated)</a:t>
            </a:r>
          </a:p>
        </p:txBody>
      </p:sp>
      <p:sp>
        <p:nvSpPr>
          <p:cNvPr id="54" name="TextBox 53">
            <a:extLst>
              <a:ext uri="{FF2B5EF4-FFF2-40B4-BE49-F238E27FC236}">
                <a16:creationId xmlns:a16="http://schemas.microsoft.com/office/drawing/2014/main" id="{220FA1B7-640D-431D-949B-54902712A4B2}"/>
              </a:ext>
            </a:extLst>
          </p:cNvPr>
          <p:cNvSpPr txBox="1"/>
          <p:nvPr/>
        </p:nvSpPr>
        <p:spPr>
          <a:xfrm>
            <a:off x="3111930" y="1454667"/>
            <a:ext cx="1931966" cy="908864"/>
          </a:xfrm>
          <a:prstGeom prst="ellipse">
            <a:avLst/>
          </a:prstGeom>
          <a:noFill/>
          <a:ln w="19050">
            <a:solidFill>
              <a:schemeClr val="tx1"/>
            </a:solidFill>
          </a:ln>
        </p:spPr>
        <p:txBody>
          <a:bodyPr wrap="none" rtlCol="0">
            <a:spAutoFit/>
          </a:bodyPr>
          <a:lstStyle/>
          <a:p>
            <a:pPr algn="ctr"/>
            <a:r>
              <a:rPr lang="en-GB" dirty="0"/>
              <a:t>work1</a:t>
            </a:r>
          </a:p>
          <a:p>
            <a:pPr algn="ctr"/>
            <a:r>
              <a:rPr lang="en-GB" dirty="0"/>
              <a:t>(aggregated)</a:t>
            </a:r>
          </a:p>
        </p:txBody>
      </p:sp>
      <p:sp>
        <p:nvSpPr>
          <p:cNvPr id="55" name="TextBox 54">
            <a:extLst>
              <a:ext uri="{FF2B5EF4-FFF2-40B4-BE49-F238E27FC236}">
                <a16:creationId xmlns:a16="http://schemas.microsoft.com/office/drawing/2014/main" id="{220FA1B7-640D-431D-949B-54902712A4B2}"/>
              </a:ext>
            </a:extLst>
          </p:cNvPr>
          <p:cNvSpPr txBox="1"/>
          <p:nvPr/>
        </p:nvSpPr>
        <p:spPr>
          <a:xfrm>
            <a:off x="5361934" y="2788834"/>
            <a:ext cx="1931967" cy="908864"/>
          </a:xfrm>
          <a:prstGeom prst="ellipse">
            <a:avLst/>
          </a:prstGeom>
          <a:noFill/>
          <a:ln w="19050">
            <a:solidFill>
              <a:schemeClr val="tx1"/>
            </a:solidFill>
          </a:ln>
        </p:spPr>
        <p:txBody>
          <a:bodyPr wrap="none" rtlCol="0">
            <a:spAutoFit/>
          </a:bodyPr>
          <a:lstStyle/>
          <a:p>
            <a:pPr algn="ctr"/>
            <a:r>
              <a:rPr lang="en-GB" dirty="0"/>
              <a:t>expression2</a:t>
            </a:r>
          </a:p>
          <a:p>
            <a:pPr algn="ctr"/>
            <a:r>
              <a:rPr lang="en-GB" dirty="0"/>
              <a:t>(aggregated)</a:t>
            </a:r>
          </a:p>
        </p:txBody>
      </p:sp>
      <p:sp>
        <p:nvSpPr>
          <p:cNvPr id="56" name="TextBox 55">
            <a:extLst>
              <a:ext uri="{FF2B5EF4-FFF2-40B4-BE49-F238E27FC236}">
                <a16:creationId xmlns:a16="http://schemas.microsoft.com/office/drawing/2014/main" id="{220FA1B7-640D-431D-949B-54902712A4B2}"/>
              </a:ext>
            </a:extLst>
          </p:cNvPr>
          <p:cNvSpPr txBox="1"/>
          <p:nvPr/>
        </p:nvSpPr>
        <p:spPr>
          <a:xfrm>
            <a:off x="5361934" y="1454667"/>
            <a:ext cx="1931966" cy="908864"/>
          </a:xfrm>
          <a:prstGeom prst="ellipse">
            <a:avLst/>
          </a:prstGeom>
          <a:noFill/>
          <a:ln w="19050">
            <a:solidFill>
              <a:schemeClr val="tx1"/>
            </a:solidFill>
          </a:ln>
        </p:spPr>
        <p:txBody>
          <a:bodyPr wrap="none" rtlCol="0">
            <a:spAutoFit/>
          </a:bodyPr>
          <a:lstStyle/>
          <a:p>
            <a:pPr algn="ctr"/>
            <a:r>
              <a:rPr lang="en-GB" dirty="0"/>
              <a:t>work2</a:t>
            </a:r>
          </a:p>
          <a:p>
            <a:pPr algn="ctr"/>
            <a:r>
              <a:rPr lang="en-GB" dirty="0"/>
              <a:t>(aggregated)</a:t>
            </a:r>
          </a:p>
        </p:txBody>
      </p:sp>
      <p:sp>
        <p:nvSpPr>
          <p:cNvPr id="63" name="TextBox 62">
            <a:extLst>
              <a:ext uri="{FF2B5EF4-FFF2-40B4-BE49-F238E27FC236}">
                <a16:creationId xmlns:a16="http://schemas.microsoft.com/office/drawing/2014/main" id="{220FA1B7-640D-431D-949B-54902712A4B2}"/>
              </a:ext>
            </a:extLst>
          </p:cNvPr>
          <p:cNvSpPr txBox="1"/>
          <p:nvPr/>
        </p:nvSpPr>
        <p:spPr>
          <a:xfrm>
            <a:off x="793041" y="1454667"/>
            <a:ext cx="2000852" cy="908864"/>
          </a:xfrm>
          <a:prstGeom prst="ellipse">
            <a:avLst/>
          </a:prstGeom>
          <a:noFill/>
          <a:ln w="19050">
            <a:solidFill>
              <a:schemeClr val="tx1"/>
            </a:solidFill>
            <a:prstDash val="solid"/>
          </a:ln>
        </p:spPr>
        <p:txBody>
          <a:bodyPr wrap="none" rtlCol="0">
            <a:spAutoFit/>
          </a:bodyPr>
          <a:lstStyle/>
          <a:p>
            <a:pPr algn="ctr"/>
            <a:r>
              <a:rPr lang="en-GB" dirty="0"/>
              <a:t>work</a:t>
            </a:r>
          </a:p>
          <a:p>
            <a:pPr algn="ctr"/>
            <a:r>
              <a:rPr lang="en-GB" dirty="0"/>
              <a:t>(aggregating)</a:t>
            </a:r>
          </a:p>
        </p:txBody>
      </p:sp>
      <p:sp>
        <p:nvSpPr>
          <p:cNvPr id="66" name="TextBox 65"/>
          <p:cNvSpPr txBox="1"/>
          <p:nvPr/>
        </p:nvSpPr>
        <p:spPr>
          <a:xfrm>
            <a:off x="4837243" y="2356308"/>
            <a:ext cx="941182" cy="369332"/>
          </a:xfrm>
          <a:prstGeom prst="rect">
            <a:avLst/>
          </a:prstGeom>
          <a:noFill/>
        </p:spPr>
        <p:txBody>
          <a:bodyPr wrap="square" rtlCol="0">
            <a:spAutoFit/>
          </a:bodyPr>
          <a:lstStyle/>
          <a:p>
            <a:r>
              <a:rPr lang="en-US" dirty="0"/>
              <a:t>realizes</a:t>
            </a:r>
          </a:p>
        </p:txBody>
      </p:sp>
      <p:sp>
        <p:nvSpPr>
          <p:cNvPr id="69" name="TextBox 68"/>
          <p:cNvSpPr txBox="1"/>
          <p:nvPr/>
        </p:nvSpPr>
        <p:spPr>
          <a:xfrm>
            <a:off x="4712411" y="3622905"/>
            <a:ext cx="1190846" cy="369332"/>
          </a:xfrm>
          <a:prstGeom prst="rect">
            <a:avLst/>
          </a:prstGeom>
          <a:noFill/>
        </p:spPr>
        <p:txBody>
          <a:bodyPr wrap="square" rtlCol="0">
            <a:spAutoFit/>
          </a:bodyPr>
          <a:lstStyle/>
          <a:p>
            <a:r>
              <a:rPr lang="en-US" dirty="0"/>
              <a:t>embodies</a:t>
            </a:r>
          </a:p>
        </p:txBody>
      </p:sp>
      <p:cxnSp>
        <p:nvCxnSpPr>
          <p:cNvPr id="24" name="Connector: Curved 23">
            <a:extLst>
              <a:ext uri="{FF2B5EF4-FFF2-40B4-BE49-F238E27FC236}">
                <a16:creationId xmlns:a16="http://schemas.microsoft.com/office/drawing/2014/main" id="{73315FEF-338D-43DF-A03B-389D91B4E815}"/>
              </a:ext>
            </a:extLst>
          </p:cNvPr>
          <p:cNvCxnSpPr>
            <a:cxnSpLocks/>
            <a:stCxn id="53" idx="0"/>
            <a:endCxn id="54" idx="4"/>
          </p:cNvCxnSpPr>
          <p:nvPr/>
        </p:nvCxnSpPr>
        <p:spPr>
          <a:xfrm rot="16200000" flipV="1">
            <a:off x="3888117" y="2553327"/>
            <a:ext cx="390094" cy="10502"/>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Connector: Curved 26">
            <a:extLst>
              <a:ext uri="{FF2B5EF4-FFF2-40B4-BE49-F238E27FC236}">
                <a16:creationId xmlns:a16="http://schemas.microsoft.com/office/drawing/2014/main" id="{B93FA99C-BC4A-4CD6-BBEB-7C7F44F05FD0}"/>
              </a:ext>
            </a:extLst>
          </p:cNvPr>
          <p:cNvCxnSpPr>
            <a:cxnSpLocks/>
            <a:stCxn id="55" idx="0"/>
            <a:endCxn id="56" idx="4"/>
          </p:cNvCxnSpPr>
          <p:nvPr/>
        </p:nvCxnSpPr>
        <p:spPr>
          <a:xfrm rot="16200000" flipV="1">
            <a:off x="6115267" y="2576182"/>
            <a:ext cx="425303" cy="1"/>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4" name="Connector: Curved 33">
            <a:extLst>
              <a:ext uri="{FF2B5EF4-FFF2-40B4-BE49-F238E27FC236}">
                <a16:creationId xmlns:a16="http://schemas.microsoft.com/office/drawing/2014/main" id="{0D398D57-8D05-4CD6-9221-094BC04A7613}"/>
              </a:ext>
            </a:extLst>
          </p:cNvPr>
          <p:cNvCxnSpPr>
            <a:cxnSpLocks/>
            <a:stCxn id="52" idx="0"/>
            <a:endCxn id="55" idx="4"/>
          </p:cNvCxnSpPr>
          <p:nvPr/>
        </p:nvCxnSpPr>
        <p:spPr>
          <a:xfrm rot="5400000" flipH="1" flipV="1">
            <a:off x="5512128" y="3470985"/>
            <a:ext cx="589077" cy="1042504"/>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7" name="Connector: Curved 36">
            <a:extLst>
              <a:ext uri="{FF2B5EF4-FFF2-40B4-BE49-F238E27FC236}">
                <a16:creationId xmlns:a16="http://schemas.microsoft.com/office/drawing/2014/main" id="{55E80DA1-43CB-4559-8310-08383D9DB595}"/>
              </a:ext>
            </a:extLst>
          </p:cNvPr>
          <p:cNvCxnSpPr>
            <a:cxnSpLocks/>
            <a:stCxn id="52" idx="0"/>
            <a:endCxn id="53" idx="4"/>
          </p:cNvCxnSpPr>
          <p:nvPr/>
        </p:nvCxnSpPr>
        <p:spPr>
          <a:xfrm rot="16200000" flipV="1">
            <a:off x="4374772" y="3376132"/>
            <a:ext cx="624286" cy="1196999"/>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C72B9097-1FA0-49FF-8153-0A906767EF88}"/>
              </a:ext>
            </a:extLst>
          </p:cNvPr>
          <p:cNvSpPr txBox="1"/>
          <p:nvPr/>
        </p:nvSpPr>
        <p:spPr>
          <a:xfrm>
            <a:off x="617839" y="3643133"/>
            <a:ext cx="1190846" cy="369332"/>
          </a:xfrm>
          <a:prstGeom prst="rect">
            <a:avLst/>
          </a:prstGeom>
          <a:noFill/>
        </p:spPr>
        <p:txBody>
          <a:bodyPr wrap="square" rtlCol="0">
            <a:spAutoFit/>
          </a:bodyPr>
          <a:lstStyle/>
          <a:p>
            <a:pPr algn="r"/>
            <a:r>
              <a:rPr lang="en-US" dirty="0"/>
              <a:t>embodies</a:t>
            </a:r>
          </a:p>
        </p:txBody>
      </p:sp>
      <p:sp>
        <p:nvSpPr>
          <p:cNvPr id="22" name="TextBox 21">
            <a:extLst>
              <a:ext uri="{FF2B5EF4-FFF2-40B4-BE49-F238E27FC236}">
                <a16:creationId xmlns:a16="http://schemas.microsoft.com/office/drawing/2014/main" id="{B30115E5-8E74-4AA1-94F9-F0585902B7C4}"/>
              </a:ext>
            </a:extLst>
          </p:cNvPr>
          <p:cNvSpPr txBox="1"/>
          <p:nvPr/>
        </p:nvSpPr>
        <p:spPr>
          <a:xfrm>
            <a:off x="450238" y="202717"/>
            <a:ext cx="4908075" cy="738985"/>
          </a:xfrm>
          <a:prstGeom prst="rect">
            <a:avLst/>
          </a:prstGeom>
          <a:noFill/>
        </p:spPr>
        <p:txBody>
          <a:bodyPr wrap="none" rtlCol="0">
            <a:spAutoFit/>
          </a:bodyPr>
          <a:lstStyle/>
          <a:p>
            <a:r>
              <a:rPr lang="en-GB" sz="4202" dirty="0">
                <a:solidFill>
                  <a:schemeClr val="tx2"/>
                </a:solidFill>
              </a:rPr>
              <a:t>RDA primary shortcut</a:t>
            </a:r>
          </a:p>
        </p:txBody>
      </p:sp>
      <p:sp>
        <p:nvSpPr>
          <p:cNvPr id="2" name="TextBox 1">
            <a:extLst>
              <a:ext uri="{FF2B5EF4-FFF2-40B4-BE49-F238E27FC236}">
                <a16:creationId xmlns:a16="http://schemas.microsoft.com/office/drawing/2014/main" id="{ECF09FD9-0936-7752-A757-2CB6A7A2B3F8}"/>
              </a:ext>
            </a:extLst>
          </p:cNvPr>
          <p:cNvSpPr txBox="1"/>
          <p:nvPr/>
        </p:nvSpPr>
        <p:spPr>
          <a:xfrm>
            <a:off x="782153" y="2716083"/>
            <a:ext cx="2000853" cy="908864"/>
          </a:xfrm>
          <a:prstGeom prst="ellipse">
            <a:avLst/>
          </a:prstGeom>
          <a:noFill/>
          <a:ln w="19050">
            <a:solidFill>
              <a:schemeClr val="tx1"/>
            </a:solidFill>
            <a:prstDash val="solid"/>
          </a:ln>
        </p:spPr>
        <p:txBody>
          <a:bodyPr wrap="none" rtlCol="0">
            <a:spAutoFit/>
          </a:bodyPr>
          <a:lstStyle/>
          <a:p>
            <a:pPr algn="ctr"/>
            <a:r>
              <a:rPr lang="en-GB" dirty="0"/>
              <a:t>expression</a:t>
            </a:r>
          </a:p>
          <a:p>
            <a:pPr algn="ctr"/>
            <a:r>
              <a:rPr lang="en-GB" dirty="0"/>
              <a:t>(aggregating)</a:t>
            </a:r>
          </a:p>
        </p:txBody>
      </p:sp>
      <p:cxnSp>
        <p:nvCxnSpPr>
          <p:cNvPr id="3" name="Connector: Curved 2">
            <a:extLst>
              <a:ext uri="{FF2B5EF4-FFF2-40B4-BE49-F238E27FC236}">
                <a16:creationId xmlns:a16="http://schemas.microsoft.com/office/drawing/2014/main" id="{176FB7FE-4BF7-82C4-034C-B5C87668AB44}"/>
              </a:ext>
            </a:extLst>
          </p:cNvPr>
          <p:cNvCxnSpPr>
            <a:cxnSpLocks/>
            <a:stCxn id="2" idx="0"/>
            <a:endCxn id="63" idx="4"/>
          </p:cNvCxnSpPr>
          <p:nvPr/>
        </p:nvCxnSpPr>
        <p:spPr>
          <a:xfrm rot="5400000" flipH="1" flipV="1">
            <a:off x="1611747" y="2534364"/>
            <a:ext cx="352552" cy="10887"/>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 name="Connector: Curved 4">
            <a:extLst>
              <a:ext uri="{FF2B5EF4-FFF2-40B4-BE49-F238E27FC236}">
                <a16:creationId xmlns:a16="http://schemas.microsoft.com/office/drawing/2014/main" id="{7590AA14-DD39-4693-3AF5-9798BC3CA6AA}"/>
              </a:ext>
            </a:extLst>
          </p:cNvPr>
          <p:cNvCxnSpPr>
            <a:cxnSpLocks/>
            <a:stCxn id="52" idx="2"/>
            <a:endCxn id="2" idx="4"/>
          </p:cNvCxnSpPr>
          <p:nvPr/>
        </p:nvCxnSpPr>
        <p:spPr>
          <a:xfrm rot="10800000">
            <a:off x="1782581" y="3624947"/>
            <a:ext cx="2463771" cy="1116260"/>
          </a:xfrm>
          <a:prstGeom prst="curvedConnector2">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88A3FD4D-E3A3-8A38-6F6E-48EF7A086E6D}"/>
              </a:ext>
            </a:extLst>
          </p:cNvPr>
          <p:cNvSpPr txBox="1"/>
          <p:nvPr/>
        </p:nvSpPr>
        <p:spPr>
          <a:xfrm>
            <a:off x="832209" y="2355141"/>
            <a:ext cx="941182" cy="369332"/>
          </a:xfrm>
          <a:prstGeom prst="rect">
            <a:avLst/>
          </a:prstGeom>
          <a:noFill/>
        </p:spPr>
        <p:txBody>
          <a:bodyPr wrap="square" rtlCol="0">
            <a:spAutoFit/>
          </a:bodyPr>
          <a:lstStyle/>
          <a:p>
            <a:pPr algn="r"/>
            <a:r>
              <a:rPr lang="en-US" dirty="0"/>
              <a:t>realizes</a:t>
            </a:r>
          </a:p>
        </p:txBody>
      </p:sp>
      <p:cxnSp>
        <p:nvCxnSpPr>
          <p:cNvPr id="7" name="Connector: Curved 6">
            <a:extLst>
              <a:ext uri="{FF2B5EF4-FFF2-40B4-BE49-F238E27FC236}">
                <a16:creationId xmlns:a16="http://schemas.microsoft.com/office/drawing/2014/main" id="{0C2B3E48-B8CC-7DEC-F3C0-AA408DF80D56}"/>
              </a:ext>
            </a:extLst>
          </p:cNvPr>
          <p:cNvCxnSpPr>
            <a:cxnSpLocks/>
            <a:stCxn id="2" idx="6"/>
            <a:endCxn id="63" idx="4"/>
          </p:cNvCxnSpPr>
          <p:nvPr/>
        </p:nvCxnSpPr>
        <p:spPr>
          <a:xfrm flipH="1" flipV="1">
            <a:off x="1793467" y="2363531"/>
            <a:ext cx="989539" cy="806984"/>
          </a:xfrm>
          <a:prstGeom prst="curvedConnector4">
            <a:avLst>
              <a:gd name="adj1" fmla="val -23102"/>
              <a:gd name="adj2" fmla="val 78156"/>
            </a:avLst>
          </a:prstGeom>
          <a:ln w="28575">
            <a:solidFill>
              <a:schemeClr val="tx1"/>
            </a:solidFill>
            <a:prstDash val="dashDot"/>
            <a:tailEnd type="triangle" w="lg" len="lg"/>
          </a:ln>
        </p:spPr>
        <p:style>
          <a:lnRef idx="1">
            <a:schemeClr val="accent1"/>
          </a:lnRef>
          <a:fillRef idx="0">
            <a:schemeClr val="accent1"/>
          </a:fillRef>
          <a:effectRef idx="0">
            <a:schemeClr val="accent1"/>
          </a:effectRef>
          <a:fontRef idx="minor">
            <a:schemeClr val="tx1"/>
          </a:fontRef>
        </p:style>
      </p:cxnSp>
      <p:cxnSp>
        <p:nvCxnSpPr>
          <p:cNvPr id="8" name="Connector: Curved 7">
            <a:extLst>
              <a:ext uri="{FF2B5EF4-FFF2-40B4-BE49-F238E27FC236}">
                <a16:creationId xmlns:a16="http://schemas.microsoft.com/office/drawing/2014/main" id="{F455808A-855D-DB33-FAEF-553711472CED}"/>
              </a:ext>
            </a:extLst>
          </p:cNvPr>
          <p:cNvCxnSpPr>
            <a:cxnSpLocks/>
            <a:stCxn id="52" idx="2"/>
            <a:endCxn id="2" idx="6"/>
          </p:cNvCxnSpPr>
          <p:nvPr/>
        </p:nvCxnSpPr>
        <p:spPr>
          <a:xfrm rot="10800000">
            <a:off x="2783007" y="3170515"/>
            <a:ext cx="1463345" cy="1570692"/>
          </a:xfrm>
          <a:prstGeom prst="curvedConnector3">
            <a:avLst>
              <a:gd name="adj1" fmla="val 50000"/>
            </a:avLst>
          </a:prstGeom>
          <a:ln w="28575">
            <a:solidFill>
              <a:schemeClr val="tx1"/>
            </a:solidFill>
            <a:prstDash val="dashDot"/>
            <a:tailEnd type="triangle" w="lg" len="lg"/>
          </a:ln>
        </p:spPr>
        <p:style>
          <a:lnRef idx="1">
            <a:schemeClr val="accent1"/>
          </a:lnRef>
          <a:fillRef idx="0">
            <a:schemeClr val="accent1"/>
          </a:fillRef>
          <a:effectRef idx="0">
            <a:schemeClr val="accent1"/>
          </a:effectRef>
          <a:fontRef idx="minor">
            <a:schemeClr val="tx1"/>
          </a:fontRef>
        </p:style>
      </p:cxnSp>
      <p:cxnSp>
        <p:nvCxnSpPr>
          <p:cNvPr id="9" name="Connector: Curved 8">
            <a:extLst>
              <a:ext uri="{FF2B5EF4-FFF2-40B4-BE49-F238E27FC236}">
                <a16:creationId xmlns:a16="http://schemas.microsoft.com/office/drawing/2014/main" id="{8C6A0E9D-CF16-06A0-BBC4-9EC2BC42CBCD}"/>
              </a:ext>
            </a:extLst>
          </p:cNvPr>
          <p:cNvCxnSpPr>
            <a:cxnSpLocks/>
            <a:stCxn id="52" idx="2"/>
            <a:endCxn id="63" idx="4"/>
          </p:cNvCxnSpPr>
          <p:nvPr/>
        </p:nvCxnSpPr>
        <p:spPr>
          <a:xfrm rot="10800000">
            <a:off x="1793467" y="2363531"/>
            <a:ext cx="2452884" cy="2377676"/>
          </a:xfrm>
          <a:prstGeom prst="curvedConnector2">
            <a:avLst/>
          </a:prstGeom>
          <a:ln w="28575">
            <a:solidFill>
              <a:schemeClr val="tx1"/>
            </a:solidFill>
            <a:prstDash val="lgDash"/>
            <a:tailEnd type="triangle" w="lg" len="lg"/>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604A50C9-DC5A-7B84-A23E-05FA3E00569D}"/>
              </a:ext>
            </a:extLst>
          </p:cNvPr>
          <p:cNvSpPr txBox="1"/>
          <p:nvPr/>
        </p:nvSpPr>
        <p:spPr>
          <a:xfrm>
            <a:off x="883212" y="5675971"/>
            <a:ext cx="7410298" cy="461665"/>
          </a:xfrm>
          <a:prstGeom prst="rect">
            <a:avLst/>
          </a:prstGeom>
          <a:noFill/>
          <a:ln>
            <a:solidFill>
              <a:schemeClr val="tx1"/>
            </a:solidFill>
          </a:ln>
        </p:spPr>
        <p:txBody>
          <a:bodyPr wrap="none" rtlCol="0">
            <a:spAutoFit/>
          </a:bodyPr>
          <a:lstStyle/>
          <a:p>
            <a:r>
              <a:rPr lang="en-US" sz="2400" dirty="0"/>
              <a:t>RDA “work manifested” shortcut very useful for transform</a:t>
            </a:r>
            <a:endParaRPr lang="en-GB" sz="2400" dirty="0"/>
          </a:p>
        </p:txBody>
      </p:sp>
    </p:spTree>
    <p:extLst>
      <p:ext uri="{BB962C8B-B14F-4D97-AF65-F5344CB8AC3E}">
        <p14:creationId xmlns:p14="http://schemas.microsoft.com/office/powerpoint/2010/main" val="1081979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childTnLst>
                                </p:cTn>
                              </p:par>
                            </p:childTnLst>
                          </p:cTn>
                        </p:par>
                        <p:par>
                          <p:cTn id="17" fill="hold">
                            <p:stCondLst>
                              <p:cond delay="1000"/>
                            </p:stCondLst>
                            <p:childTnLst>
                              <p:par>
                                <p:cTn id="18" presetID="10" presetClass="exit" presetSubtype="0" fill="hold" nodeType="afterEffect">
                                  <p:stCondLst>
                                    <p:cond delay="0"/>
                                  </p:stCondLst>
                                  <p:childTnLst>
                                    <p:animEffect transition="out" filter="fade">
                                      <p:cBhvr>
                                        <p:cTn id="19" dur="1000"/>
                                        <p:tgtEl>
                                          <p:spTgt spid="8"/>
                                        </p:tgtEl>
                                      </p:cBhvr>
                                    </p:animEffect>
                                    <p:set>
                                      <p:cBhvr>
                                        <p:cTn id="20" dur="1" fill="hold">
                                          <p:stCondLst>
                                            <p:cond delay="999"/>
                                          </p:stCondLst>
                                        </p:cTn>
                                        <p:tgtEl>
                                          <p:spTgt spid="8"/>
                                        </p:tgtEl>
                                        <p:attrNameLst>
                                          <p:attrName>style.visibility</p:attrName>
                                        </p:attrNameLst>
                                      </p:cBhvr>
                                      <p:to>
                                        <p:strVal val="hidden"/>
                                      </p:to>
                                    </p:set>
                                  </p:childTnLst>
                                </p:cTn>
                              </p:par>
                            </p:childTnLst>
                          </p:cTn>
                        </p:par>
                        <p:par>
                          <p:cTn id="21" fill="hold">
                            <p:stCondLst>
                              <p:cond delay="2000"/>
                            </p:stCondLst>
                            <p:childTnLst>
                              <p:par>
                                <p:cTn id="22" presetID="10" presetClass="exit" presetSubtype="0" fill="hold" nodeType="afterEffect">
                                  <p:stCondLst>
                                    <p:cond delay="0"/>
                                  </p:stCondLst>
                                  <p:childTnLst>
                                    <p:animEffect transition="out" filter="fade">
                                      <p:cBhvr>
                                        <p:cTn id="23" dur="1000"/>
                                        <p:tgtEl>
                                          <p:spTgt spid="7"/>
                                        </p:tgtEl>
                                      </p:cBhvr>
                                    </p:animEffect>
                                    <p:set>
                                      <p:cBhvr>
                                        <p:cTn id="24" dur="1" fill="hold">
                                          <p:stCondLst>
                                            <p:cond delay="999"/>
                                          </p:stCondLst>
                                        </p:cTn>
                                        <p:tgtEl>
                                          <p:spTgt spid="7"/>
                                        </p:tgtEl>
                                        <p:attrNameLst>
                                          <p:attrName>style.visibility</p:attrName>
                                        </p:attrNameLst>
                                      </p:cBhvr>
                                      <p:to>
                                        <p:strVal val="hidden"/>
                                      </p:to>
                                    </p:set>
                                  </p:childTnLst>
                                </p:cTn>
                              </p:par>
                            </p:childTnLst>
                          </p:cTn>
                        </p:par>
                        <p:par>
                          <p:cTn id="25" fill="hold">
                            <p:stCondLst>
                              <p:cond delay="3000"/>
                            </p:stCondLst>
                            <p:childTnLst>
                              <p:par>
                                <p:cTn id="26" presetID="10" presetClass="exit" presetSubtype="0" fill="hold" nodeType="afterEffect">
                                  <p:stCondLst>
                                    <p:cond delay="0"/>
                                  </p:stCondLst>
                                  <p:childTnLst>
                                    <p:animEffect transition="out" filter="fade">
                                      <p:cBhvr>
                                        <p:cTn id="27" dur="1000"/>
                                        <p:tgtEl>
                                          <p:spTgt spid="5"/>
                                        </p:tgtEl>
                                      </p:cBhvr>
                                    </p:animEffect>
                                    <p:set>
                                      <p:cBhvr>
                                        <p:cTn id="28" dur="1" fill="hold">
                                          <p:stCondLst>
                                            <p:cond delay="999"/>
                                          </p:stCondLst>
                                        </p:cTn>
                                        <p:tgtEl>
                                          <p:spTgt spid="5"/>
                                        </p:tgtEl>
                                        <p:attrNameLst>
                                          <p:attrName>style.visibility</p:attrName>
                                        </p:attrNameLst>
                                      </p:cBhvr>
                                      <p:to>
                                        <p:strVal val="hidden"/>
                                      </p:to>
                                    </p:set>
                                  </p:childTnLst>
                                </p:cTn>
                              </p:par>
                            </p:childTnLst>
                          </p:cTn>
                        </p:par>
                        <p:par>
                          <p:cTn id="29" fill="hold">
                            <p:stCondLst>
                              <p:cond delay="4000"/>
                            </p:stCondLst>
                            <p:childTnLst>
                              <p:par>
                                <p:cTn id="30" presetID="10" presetClass="exit" presetSubtype="0" fill="hold" grpId="0" nodeType="afterEffect">
                                  <p:stCondLst>
                                    <p:cond delay="0"/>
                                  </p:stCondLst>
                                  <p:childTnLst>
                                    <p:animEffect transition="out" filter="fade">
                                      <p:cBhvr>
                                        <p:cTn id="31" dur="1000"/>
                                        <p:tgtEl>
                                          <p:spTgt spid="2"/>
                                        </p:tgtEl>
                                      </p:cBhvr>
                                    </p:animEffect>
                                    <p:set>
                                      <p:cBhvr>
                                        <p:cTn id="32" dur="1" fill="hold">
                                          <p:stCondLst>
                                            <p:cond delay="999"/>
                                          </p:stCondLst>
                                        </p:cTn>
                                        <p:tgtEl>
                                          <p:spTgt spid="2"/>
                                        </p:tgtEl>
                                        <p:attrNameLst>
                                          <p:attrName>style.visibility</p:attrName>
                                        </p:attrNameLst>
                                      </p:cBhvr>
                                      <p:to>
                                        <p:strVal val="hidden"/>
                                      </p:to>
                                    </p:set>
                                  </p:childTnLst>
                                </p:cTn>
                              </p:par>
                            </p:childTnLst>
                          </p:cTn>
                        </p:par>
                        <p:par>
                          <p:cTn id="33" fill="hold">
                            <p:stCondLst>
                              <p:cond delay="5000"/>
                            </p:stCondLst>
                            <p:childTnLst>
                              <p:par>
                                <p:cTn id="34" presetID="10" presetClass="exit" presetSubtype="0" fill="hold" nodeType="afterEffect">
                                  <p:stCondLst>
                                    <p:cond delay="0"/>
                                  </p:stCondLst>
                                  <p:childTnLst>
                                    <p:animEffect transition="out" filter="fade">
                                      <p:cBhvr>
                                        <p:cTn id="35" dur="1000"/>
                                        <p:tgtEl>
                                          <p:spTgt spid="3"/>
                                        </p:tgtEl>
                                      </p:cBhvr>
                                    </p:animEffect>
                                    <p:set>
                                      <p:cBhvr>
                                        <p:cTn id="36" dur="1" fill="hold">
                                          <p:stCondLst>
                                            <p:cond delay="999"/>
                                          </p:stCondLst>
                                        </p:cTn>
                                        <p:tgtEl>
                                          <p:spTgt spid="3"/>
                                        </p:tgtEl>
                                        <p:attrNameLst>
                                          <p:attrName>style.visibility</p:attrName>
                                        </p:attrNameLst>
                                      </p:cBhvr>
                                      <p:to>
                                        <p:strVal val="hidden"/>
                                      </p:to>
                                    </p:set>
                                  </p:childTnLst>
                                </p:cTn>
                              </p:par>
                            </p:childTnLst>
                          </p:cTn>
                        </p:par>
                        <p:par>
                          <p:cTn id="37" fill="hold">
                            <p:stCondLst>
                              <p:cond delay="6000"/>
                            </p:stCondLst>
                            <p:childTnLst>
                              <p:par>
                                <p:cTn id="38" presetID="10" presetClass="exit" presetSubtype="0" fill="hold" grpId="0" nodeType="afterEffect">
                                  <p:stCondLst>
                                    <p:cond delay="0"/>
                                  </p:stCondLst>
                                  <p:childTnLst>
                                    <p:animEffect transition="out" filter="fade">
                                      <p:cBhvr>
                                        <p:cTn id="39" dur="1000"/>
                                        <p:tgtEl>
                                          <p:spTgt spid="6"/>
                                        </p:tgtEl>
                                      </p:cBhvr>
                                    </p:animEffect>
                                    <p:set>
                                      <p:cBhvr>
                                        <p:cTn id="40" dur="1" fill="hold">
                                          <p:stCondLst>
                                            <p:cond delay="999"/>
                                          </p:stCondLst>
                                        </p:cTn>
                                        <p:tgtEl>
                                          <p:spTgt spid="6"/>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fade">
                                      <p:cBhvr>
                                        <p:cTn id="45"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2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Box 51">
            <a:extLst>
              <a:ext uri="{FF2B5EF4-FFF2-40B4-BE49-F238E27FC236}">
                <a16:creationId xmlns:a16="http://schemas.microsoft.com/office/drawing/2014/main" id="{220FA1B7-640D-431D-949B-54902712A4B2}"/>
              </a:ext>
            </a:extLst>
          </p:cNvPr>
          <p:cNvSpPr txBox="1"/>
          <p:nvPr/>
        </p:nvSpPr>
        <p:spPr>
          <a:xfrm>
            <a:off x="4246351" y="4286775"/>
            <a:ext cx="2078125" cy="908864"/>
          </a:xfrm>
          <a:prstGeom prst="ellipse">
            <a:avLst/>
          </a:prstGeom>
          <a:noFill/>
          <a:ln w="19050">
            <a:solidFill>
              <a:schemeClr val="tx1"/>
            </a:solidFill>
          </a:ln>
        </p:spPr>
        <p:txBody>
          <a:bodyPr wrap="none" rtlCol="0">
            <a:spAutoFit/>
          </a:bodyPr>
          <a:lstStyle/>
          <a:p>
            <a:pPr algn="ctr"/>
            <a:r>
              <a:rPr lang="en-GB" dirty="0"/>
              <a:t>manifestation</a:t>
            </a:r>
          </a:p>
          <a:p>
            <a:pPr algn="ctr"/>
            <a:r>
              <a:rPr lang="en-GB" dirty="0"/>
              <a:t>(aggregate)</a:t>
            </a:r>
          </a:p>
        </p:txBody>
      </p:sp>
      <p:sp>
        <p:nvSpPr>
          <p:cNvPr id="53" name="TextBox 52">
            <a:extLst>
              <a:ext uri="{FF2B5EF4-FFF2-40B4-BE49-F238E27FC236}">
                <a16:creationId xmlns:a16="http://schemas.microsoft.com/office/drawing/2014/main" id="{220FA1B7-640D-431D-949B-54902712A4B2}"/>
              </a:ext>
            </a:extLst>
          </p:cNvPr>
          <p:cNvSpPr txBox="1"/>
          <p:nvPr/>
        </p:nvSpPr>
        <p:spPr>
          <a:xfrm>
            <a:off x="3122431" y="2753625"/>
            <a:ext cx="1931967" cy="908864"/>
          </a:xfrm>
          <a:prstGeom prst="ellipse">
            <a:avLst/>
          </a:prstGeom>
          <a:solidFill>
            <a:schemeClr val="bg1"/>
          </a:solidFill>
          <a:ln w="19050">
            <a:solidFill>
              <a:schemeClr val="tx1"/>
            </a:solidFill>
          </a:ln>
        </p:spPr>
        <p:txBody>
          <a:bodyPr wrap="none" rtlCol="0">
            <a:spAutoFit/>
          </a:bodyPr>
          <a:lstStyle/>
          <a:p>
            <a:pPr algn="ctr"/>
            <a:r>
              <a:rPr lang="en-GB" dirty="0"/>
              <a:t>expression1</a:t>
            </a:r>
          </a:p>
          <a:p>
            <a:pPr algn="ctr"/>
            <a:r>
              <a:rPr lang="en-GB" dirty="0"/>
              <a:t>(aggregated)</a:t>
            </a:r>
          </a:p>
        </p:txBody>
      </p:sp>
      <p:sp>
        <p:nvSpPr>
          <p:cNvPr id="54" name="TextBox 53">
            <a:extLst>
              <a:ext uri="{FF2B5EF4-FFF2-40B4-BE49-F238E27FC236}">
                <a16:creationId xmlns:a16="http://schemas.microsoft.com/office/drawing/2014/main" id="{220FA1B7-640D-431D-949B-54902712A4B2}"/>
              </a:ext>
            </a:extLst>
          </p:cNvPr>
          <p:cNvSpPr txBox="1"/>
          <p:nvPr/>
        </p:nvSpPr>
        <p:spPr>
          <a:xfrm>
            <a:off x="3111930" y="1454667"/>
            <a:ext cx="1931966" cy="908864"/>
          </a:xfrm>
          <a:prstGeom prst="ellipse">
            <a:avLst/>
          </a:prstGeom>
          <a:noFill/>
          <a:ln w="19050">
            <a:solidFill>
              <a:schemeClr val="tx1"/>
            </a:solidFill>
          </a:ln>
        </p:spPr>
        <p:txBody>
          <a:bodyPr wrap="none" rtlCol="0">
            <a:spAutoFit/>
          </a:bodyPr>
          <a:lstStyle/>
          <a:p>
            <a:pPr algn="ctr"/>
            <a:r>
              <a:rPr lang="en-GB" dirty="0"/>
              <a:t>work1</a:t>
            </a:r>
          </a:p>
          <a:p>
            <a:pPr algn="ctr"/>
            <a:r>
              <a:rPr lang="en-GB" dirty="0"/>
              <a:t>(aggregated)</a:t>
            </a:r>
          </a:p>
        </p:txBody>
      </p:sp>
      <p:sp>
        <p:nvSpPr>
          <p:cNvPr id="55" name="TextBox 54">
            <a:extLst>
              <a:ext uri="{FF2B5EF4-FFF2-40B4-BE49-F238E27FC236}">
                <a16:creationId xmlns:a16="http://schemas.microsoft.com/office/drawing/2014/main" id="{220FA1B7-640D-431D-949B-54902712A4B2}"/>
              </a:ext>
            </a:extLst>
          </p:cNvPr>
          <p:cNvSpPr txBox="1"/>
          <p:nvPr/>
        </p:nvSpPr>
        <p:spPr>
          <a:xfrm>
            <a:off x="5361934" y="2788834"/>
            <a:ext cx="1931967" cy="908864"/>
          </a:xfrm>
          <a:prstGeom prst="ellipse">
            <a:avLst/>
          </a:prstGeom>
          <a:noFill/>
          <a:ln w="19050">
            <a:solidFill>
              <a:schemeClr val="tx1"/>
            </a:solidFill>
          </a:ln>
        </p:spPr>
        <p:txBody>
          <a:bodyPr wrap="none" rtlCol="0">
            <a:spAutoFit/>
          </a:bodyPr>
          <a:lstStyle/>
          <a:p>
            <a:pPr algn="ctr"/>
            <a:r>
              <a:rPr lang="en-GB" dirty="0"/>
              <a:t>expression2</a:t>
            </a:r>
          </a:p>
          <a:p>
            <a:pPr algn="ctr"/>
            <a:r>
              <a:rPr lang="en-GB" dirty="0"/>
              <a:t>(aggregated)</a:t>
            </a:r>
          </a:p>
        </p:txBody>
      </p:sp>
      <p:sp>
        <p:nvSpPr>
          <p:cNvPr id="56" name="TextBox 55">
            <a:extLst>
              <a:ext uri="{FF2B5EF4-FFF2-40B4-BE49-F238E27FC236}">
                <a16:creationId xmlns:a16="http://schemas.microsoft.com/office/drawing/2014/main" id="{220FA1B7-640D-431D-949B-54902712A4B2}"/>
              </a:ext>
            </a:extLst>
          </p:cNvPr>
          <p:cNvSpPr txBox="1"/>
          <p:nvPr/>
        </p:nvSpPr>
        <p:spPr>
          <a:xfrm>
            <a:off x="5361934" y="1454667"/>
            <a:ext cx="1931966" cy="908864"/>
          </a:xfrm>
          <a:prstGeom prst="ellipse">
            <a:avLst/>
          </a:prstGeom>
          <a:noFill/>
          <a:ln w="19050">
            <a:solidFill>
              <a:schemeClr val="tx1"/>
            </a:solidFill>
          </a:ln>
        </p:spPr>
        <p:txBody>
          <a:bodyPr wrap="none" rtlCol="0">
            <a:spAutoFit/>
          </a:bodyPr>
          <a:lstStyle/>
          <a:p>
            <a:pPr algn="ctr"/>
            <a:r>
              <a:rPr lang="en-GB" dirty="0"/>
              <a:t>work2</a:t>
            </a:r>
          </a:p>
          <a:p>
            <a:pPr algn="ctr"/>
            <a:r>
              <a:rPr lang="en-GB" dirty="0"/>
              <a:t>(aggregated)</a:t>
            </a:r>
          </a:p>
        </p:txBody>
      </p:sp>
      <p:sp>
        <p:nvSpPr>
          <p:cNvPr id="62" name="TextBox 61">
            <a:extLst>
              <a:ext uri="{FF2B5EF4-FFF2-40B4-BE49-F238E27FC236}">
                <a16:creationId xmlns:a16="http://schemas.microsoft.com/office/drawing/2014/main" id="{220FA1B7-640D-431D-949B-54902712A4B2}"/>
              </a:ext>
            </a:extLst>
          </p:cNvPr>
          <p:cNvSpPr txBox="1"/>
          <p:nvPr/>
        </p:nvSpPr>
        <p:spPr>
          <a:xfrm>
            <a:off x="808259" y="2753625"/>
            <a:ext cx="2000853" cy="908864"/>
          </a:xfrm>
          <a:prstGeom prst="ellipse">
            <a:avLst/>
          </a:prstGeom>
          <a:noFill/>
          <a:ln w="19050">
            <a:solidFill>
              <a:schemeClr val="tx1"/>
            </a:solidFill>
            <a:prstDash val="solid"/>
          </a:ln>
        </p:spPr>
        <p:txBody>
          <a:bodyPr wrap="none" rtlCol="0">
            <a:spAutoFit/>
          </a:bodyPr>
          <a:lstStyle/>
          <a:p>
            <a:pPr algn="ctr"/>
            <a:r>
              <a:rPr lang="en-GB" dirty="0"/>
              <a:t>expression</a:t>
            </a:r>
          </a:p>
          <a:p>
            <a:pPr algn="ctr"/>
            <a:r>
              <a:rPr lang="en-GB" dirty="0"/>
              <a:t>(aggregating)</a:t>
            </a:r>
          </a:p>
        </p:txBody>
      </p:sp>
      <p:sp>
        <p:nvSpPr>
          <p:cNvPr id="63" name="TextBox 62">
            <a:extLst>
              <a:ext uri="{FF2B5EF4-FFF2-40B4-BE49-F238E27FC236}">
                <a16:creationId xmlns:a16="http://schemas.microsoft.com/office/drawing/2014/main" id="{220FA1B7-640D-431D-949B-54902712A4B2}"/>
              </a:ext>
            </a:extLst>
          </p:cNvPr>
          <p:cNvSpPr txBox="1"/>
          <p:nvPr/>
        </p:nvSpPr>
        <p:spPr>
          <a:xfrm>
            <a:off x="793041" y="1454667"/>
            <a:ext cx="2000852" cy="908864"/>
          </a:xfrm>
          <a:prstGeom prst="ellipse">
            <a:avLst/>
          </a:prstGeom>
          <a:noFill/>
          <a:ln w="19050">
            <a:solidFill>
              <a:schemeClr val="tx1"/>
            </a:solidFill>
            <a:prstDash val="solid"/>
          </a:ln>
        </p:spPr>
        <p:txBody>
          <a:bodyPr wrap="none" rtlCol="0">
            <a:spAutoFit/>
          </a:bodyPr>
          <a:lstStyle/>
          <a:p>
            <a:pPr algn="ctr"/>
            <a:r>
              <a:rPr lang="en-GB" dirty="0"/>
              <a:t>work</a:t>
            </a:r>
          </a:p>
          <a:p>
            <a:pPr algn="ctr"/>
            <a:r>
              <a:rPr lang="en-GB" dirty="0"/>
              <a:t>(aggregating)</a:t>
            </a:r>
          </a:p>
        </p:txBody>
      </p:sp>
      <p:sp>
        <p:nvSpPr>
          <p:cNvPr id="66" name="TextBox 65"/>
          <p:cNvSpPr txBox="1"/>
          <p:nvPr/>
        </p:nvSpPr>
        <p:spPr>
          <a:xfrm>
            <a:off x="4837243" y="2356308"/>
            <a:ext cx="941182" cy="369332"/>
          </a:xfrm>
          <a:prstGeom prst="rect">
            <a:avLst/>
          </a:prstGeom>
          <a:noFill/>
        </p:spPr>
        <p:txBody>
          <a:bodyPr wrap="square" rtlCol="0">
            <a:spAutoFit/>
          </a:bodyPr>
          <a:lstStyle/>
          <a:p>
            <a:r>
              <a:rPr lang="en-US" dirty="0"/>
              <a:t>realizes</a:t>
            </a:r>
          </a:p>
        </p:txBody>
      </p:sp>
      <p:sp>
        <p:nvSpPr>
          <p:cNvPr id="69" name="TextBox 68"/>
          <p:cNvSpPr txBox="1"/>
          <p:nvPr/>
        </p:nvSpPr>
        <p:spPr>
          <a:xfrm>
            <a:off x="4712411" y="3622905"/>
            <a:ext cx="1190846" cy="369332"/>
          </a:xfrm>
          <a:prstGeom prst="rect">
            <a:avLst/>
          </a:prstGeom>
          <a:noFill/>
        </p:spPr>
        <p:txBody>
          <a:bodyPr wrap="square" rtlCol="0">
            <a:spAutoFit/>
          </a:bodyPr>
          <a:lstStyle/>
          <a:p>
            <a:r>
              <a:rPr lang="en-US" dirty="0"/>
              <a:t>embodies</a:t>
            </a:r>
          </a:p>
        </p:txBody>
      </p:sp>
      <p:cxnSp>
        <p:nvCxnSpPr>
          <p:cNvPr id="21" name="Connector: Curved 20">
            <a:extLst>
              <a:ext uri="{FF2B5EF4-FFF2-40B4-BE49-F238E27FC236}">
                <a16:creationId xmlns:a16="http://schemas.microsoft.com/office/drawing/2014/main" id="{59D28A28-26A7-4B65-A424-FAA7A256B373}"/>
              </a:ext>
            </a:extLst>
          </p:cNvPr>
          <p:cNvCxnSpPr>
            <a:cxnSpLocks/>
            <a:stCxn id="62" idx="0"/>
            <a:endCxn id="63" idx="4"/>
          </p:cNvCxnSpPr>
          <p:nvPr/>
        </p:nvCxnSpPr>
        <p:spPr>
          <a:xfrm rot="16200000" flipV="1">
            <a:off x="1606030" y="2550968"/>
            <a:ext cx="390094" cy="15219"/>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Connector: Curved 23">
            <a:extLst>
              <a:ext uri="{FF2B5EF4-FFF2-40B4-BE49-F238E27FC236}">
                <a16:creationId xmlns:a16="http://schemas.microsoft.com/office/drawing/2014/main" id="{73315FEF-338D-43DF-A03B-389D91B4E815}"/>
              </a:ext>
            </a:extLst>
          </p:cNvPr>
          <p:cNvCxnSpPr>
            <a:cxnSpLocks/>
            <a:stCxn id="53" idx="0"/>
            <a:endCxn id="54" idx="4"/>
          </p:cNvCxnSpPr>
          <p:nvPr/>
        </p:nvCxnSpPr>
        <p:spPr>
          <a:xfrm rot="16200000" flipV="1">
            <a:off x="3888117" y="2553327"/>
            <a:ext cx="390094" cy="10502"/>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Connector: Curved 26">
            <a:extLst>
              <a:ext uri="{FF2B5EF4-FFF2-40B4-BE49-F238E27FC236}">
                <a16:creationId xmlns:a16="http://schemas.microsoft.com/office/drawing/2014/main" id="{B93FA99C-BC4A-4CD6-BBEB-7C7F44F05FD0}"/>
              </a:ext>
            </a:extLst>
          </p:cNvPr>
          <p:cNvCxnSpPr>
            <a:cxnSpLocks/>
            <a:stCxn id="55" idx="0"/>
            <a:endCxn id="56" idx="4"/>
          </p:cNvCxnSpPr>
          <p:nvPr/>
        </p:nvCxnSpPr>
        <p:spPr>
          <a:xfrm rot="16200000" flipV="1">
            <a:off x="6115267" y="2576182"/>
            <a:ext cx="425303" cy="1"/>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0" name="Connector: Curved 29">
            <a:extLst>
              <a:ext uri="{FF2B5EF4-FFF2-40B4-BE49-F238E27FC236}">
                <a16:creationId xmlns:a16="http://schemas.microsoft.com/office/drawing/2014/main" id="{4D3D94E0-E596-47CC-B6BA-207DF89711E5}"/>
              </a:ext>
            </a:extLst>
          </p:cNvPr>
          <p:cNvCxnSpPr>
            <a:cxnSpLocks/>
            <a:stCxn id="52" idx="2"/>
            <a:endCxn id="62" idx="4"/>
          </p:cNvCxnSpPr>
          <p:nvPr/>
        </p:nvCxnSpPr>
        <p:spPr>
          <a:xfrm rot="10800000">
            <a:off x="1808687" y="3662489"/>
            <a:ext cx="2437665" cy="1078718"/>
          </a:xfrm>
          <a:prstGeom prst="curvedConnector2">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4" name="Connector: Curved 33">
            <a:extLst>
              <a:ext uri="{FF2B5EF4-FFF2-40B4-BE49-F238E27FC236}">
                <a16:creationId xmlns:a16="http://schemas.microsoft.com/office/drawing/2014/main" id="{0D398D57-8D05-4CD6-9221-094BC04A7613}"/>
              </a:ext>
            </a:extLst>
          </p:cNvPr>
          <p:cNvCxnSpPr>
            <a:cxnSpLocks/>
          </p:cNvCxnSpPr>
          <p:nvPr/>
        </p:nvCxnSpPr>
        <p:spPr>
          <a:xfrm rot="5400000" flipH="1" flipV="1">
            <a:off x="5512358" y="3470984"/>
            <a:ext cx="589077" cy="1042504"/>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7" name="Connector: Curved 36">
            <a:extLst>
              <a:ext uri="{FF2B5EF4-FFF2-40B4-BE49-F238E27FC236}">
                <a16:creationId xmlns:a16="http://schemas.microsoft.com/office/drawing/2014/main" id="{55E80DA1-43CB-4559-8310-08383D9DB595}"/>
              </a:ext>
            </a:extLst>
          </p:cNvPr>
          <p:cNvCxnSpPr>
            <a:cxnSpLocks/>
            <a:stCxn id="52" idx="0"/>
            <a:endCxn id="53" idx="4"/>
          </p:cNvCxnSpPr>
          <p:nvPr/>
        </p:nvCxnSpPr>
        <p:spPr>
          <a:xfrm rot="16200000" flipV="1">
            <a:off x="4374772" y="3376132"/>
            <a:ext cx="624286" cy="1196999"/>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5C7195FF-D610-43A3-8C6C-5A428CAADCA0}"/>
              </a:ext>
            </a:extLst>
          </p:cNvPr>
          <p:cNvSpPr txBox="1"/>
          <p:nvPr/>
        </p:nvSpPr>
        <p:spPr>
          <a:xfrm>
            <a:off x="832297" y="2333760"/>
            <a:ext cx="941182" cy="369332"/>
          </a:xfrm>
          <a:prstGeom prst="rect">
            <a:avLst/>
          </a:prstGeom>
          <a:noFill/>
        </p:spPr>
        <p:txBody>
          <a:bodyPr wrap="square" rtlCol="0">
            <a:spAutoFit/>
          </a:bodyPr>
          <a:lstStyle/>
          <a:p>
            <a:pPr algn="r"/>
            <a:r>
              <a:rPr lang="en-US" dirty="0"/>
              <a:t>realizes</a:t>
            </a:r>
          </a:p>
        </p:txBody>
      </p:sp>
      <p:sp>
        <p:nvSpPr>
          <p:cNvPr id="71" name="TextBox 70">
            <a:extLst>
              <a:ext uri="{FF2B5EF4-FFF2-40B4-BE49-F238E27FC236}">
                <a16:creationId xmlns:a16="http://schemas.microsoft.com/office/drawing/2014/main" id="{C72B9097-1FA0-49FF-8153-0A906767EF88}"/>
              </a:ext>
            </a:extLst>
          </p:cNvPr>
          <p:cNvSpPr txBox="1"/>
          <p:nvPr/>
        </p:nvSpPr>
        <p:spPr>
          <a:xfrm>
            <a:off x="617839" y="3643133"/>
            <a:ext cx="1190846" cy="369332"/>
          </a:xfrm>
          <a:prstGeom prst="rect">
            <a:avLst/>
          </a:prstGeom>
          <a:noFill/>
        </p:spPr>
        <p:txBody>
          <a:bodyPr wrap="square" rtlCol="0">
            <a:spAutoFit/>
          </a:bodyPr>
          <a:lstStyle/>
          <a:p>
            <a:pPr algn="r"/>
            <a:r>
              <a:rPr lang="en-US" dirty="0"/>
              <a:t>embodies</a:t>
            </a:r>
          </a:p>
        </p:txBody>
      </p:sp>
      <p:sp>
        <p:nvSpPr>
          <p:cNvPr id="22" name="TextBox 21">
            <a:extLst>
              <a:ext uri="{FF2B5EF4-FFF2-40B4-BE49-F238E27FC236}">
                <a16:creationId xmlns:a16="http://schemas.microsoft.com/office/drawing/2014/main" id="{B30115E5-8E74-4AA1-94F9-F0585902B7C4}"/>
              </a:ext>
            </a:extLst>
          </p:cNvPr>
          <p:cNvSpPr txBox="1"/>
          <p:nvPr/>
        </p:nvSpPr>
        <p:spPr>
          <a:xfrm>
            <a:off x="450238" y="202717"/>
            <a:ext cx="8315866" cy="738985"/>
          </a:xfrm>
          <a:prstGeom prst="rect">
            <a:avLst/>
          </a:prstGeom>
          <a:noFill/>
        </p:spPr>
        <p:txBody>
          <a:bodyPr wrap="none" rtlCol="0">
            <a:spAutoFit/>
          </a:bodyPr>
          <a:lstStyle/>
          <a:p>
            <a:r>
              <a:rPr lang="en-GB" sz="4202" dirty="0">
                <a:solidFill>
                  <a:schemeClr val="tx2"/>
                </a:solidFill>
              </a:rPr>
              <a:t>RDA aggregate shortcuts: contributor</a:t>
            </a:r>
          </a:p>
        </p:txBody>
      </p:sp>
      <p:sp>
        <p:nvSpPr>
          <p:cNvPr id="3" name="TextBox 2">
            <a:extLst>
              <a:ext uri="{FF2B5EF4-FFF2-40B4-BE49-F238E27FC236}">
                <a16:creationId xmlns:a16="http://schemas.microsoft.com/office/drawing/2014/main" id="{77646C6B-468F-06B8-A453-225F67653283}"/>
              </a:ext>
            </a:extLst>
          </p:cNvPr>
          <p:cNvSpPr txBox="1"/>
          <p:nvPr/>
        </p:nvSpPr>
        <p:spPr>
          <a:xfrm>
            <a:off x="7370420" y="2160520"/>
            <a:ext cx="1407928" cy="908864"/>
          </a:xfrm>
          <a:prstGeom prst="ellipse">
            <a:avLst/>
          </a:prstGeom>
          <a:noFill/>
          <a:ln w="19050">
            <a:solidFill>
              <a:schemeClr val="tx1"/>
            </a:solidFill>
          </a:ln>
        </p:spPr>
        <p:txBody>
          <a:bodyPr wrap="none" rtlCol="0">
            <a:spAutoFit/>
          </a:bodyPr>
          <a:lstStyle/>
          <a:p>
            <a:pPr algn="ctr"/>
            <a:r>
              <a:rPr lang="en-GB" dirty="0" err="1"/>
              <a:t>agentA</a:t>
            </a:r>
            <a:endParaRPr lang="en-GB" dirty="0"/>
          </a:p>
          <a:p>
            <a:pPr algn="ctr"/>
            <a:r>
              <a:rPr lang="en-GB" dirty="0"/>
              <a:t>(creator)</a:t>
            </a:r>
          </a:p>
        </p:txBody>
      </p:sp>
      <p:cxnSp>
        <p:nvCxnSpPr>
          <p:cNvPr id="4" name="Connector: Curved 3">
            <a:extLst>
              <a:ext uri="{FF2B5EF4-FFF2-40B4-BE49-F238E27FC236}">
                <a16:creationId xmlns:a16="http://schemas.microsoft.com/office/drawing/2014/main" id="{32E5BE78-70FD-DC13-142D-1E464168BB4A}"/>
              </a:ext>
            </a:extLst>
          </p:cNvPr>
          <p:cNvCxnSpPr>
            <a:cxnSpLocks/>
            <a:stCxn id="56" idx="5"/>
            <a:endCxn id="3" idx="2"/>
          </p:cNvCxnSpPr>
          <p:nvPr/>
        </p:nvCxnSpPr>
        <p:spPr>
          <a:xfrm rot="16200000" flipH="1">
            <a:off x="6998435" y="2242966"/>
            <a:ext cx="384521" cy="359450"/>
          </a:xfrm>
          <a:prstGeom prst="curvedConnector2">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 name="Connector: Curved 4">
            <a:extLst>
              <a:ext uri="{FF2B5EF4-FFF2-40B4-BE49-F238E27FC236}">
                <a16:creationId xmlns:a16="http://schemas.microsoft.com/office/drawing/2014/main" id="{1F8BF203-961F-CD2C-B5A3-9B7D61A99E16}"/>
              </a:ext>
            </a:extLst>
          </p:cNvPr>
          <p:cNvCxnSpPr>
            <a:cxnSpLocks/>
            <a:stCxn id="55" idx="7"/>
            <a:endCxn id="3" idx="2"/>
          </p:cNvCxnSpPr>
          <p:nvPr/>
        </p:nvCxnSpPr>
        <p:spPr>
          <a:xfrm rot="5400000" flipH="1" flipV="1">
            <a:off x="7037204" y="2588719"/>
            <a:ext cx="306982" cy="359449"/>
          </a:xfrm>
          <a:prstGeom prst="curvedConnector2">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0" name="Connector: Curved 9">
            <a:extLst>
              <a:ext uri="{FF2B5EF4-FFF2-40B4-BE49-F238E27FC236}">
                <a16:creationId xmlns:a16="http://schemas.microsoft.com/office/drawing/2014/main" id="{8E3CDCD1-5E65-A74D-6EA5-78F754CEF5EB}"/>
              </a:ext>
            </a:extLst>
          </p:cNvPr>
          <p:cNvCxnSpPr>
            <a:cxnSpLocks/>
            <a:stCxn id="52" idx="6"/>
            <a:endCxn id="55" idx="6"/>
          </p:cNvCxnSpPr>
          <p:nvPr/>
        </p:nvCxnSpPr>
        <p:spPr>
          <a:xfrm flipV="1">
            <a:off x="6324476" y="3243266"/>
            <a:ext cx="969425" cy="1497941"/>
          </a:xfrm>
          <a:prstGeom prst="curvedConnector3">
            <a:avLst>
              <a:gd name="adj1" fmla="val 123581"/>
            </a:avLst>
          </a:prstGeom>
          <a:ln w="28575">
            <a:solidFill>
              <a:schemeClr val="tx1"/>
            </a:solidFill>
            <a:prstDash val="dashDot"/>
            <a:tailEnd type="triangle" w="lg" len="lg"/>
          </a:ln>
        </p:spPr>
        <p:style>
          <a:lnRef idx="1">
            <a:schemeClr val="accent1"/>
          </a:lnRef>
          <a:fillRef idx="0">
            <a:schemeClr val="accent1"/>
          </a:fillRef>
          <a:effectRef idx="0">
            <a:schemeClr val="accent1"/>
          </a:effectRef>
          <a:fontRef idx="minor">
            <a:schemeClr val="tx1"/>
          </a:fontRef>
        </p:style>
      </p:cxnSp>
      <p:cxnSp>
        <p:nvCxnSpPr>
          <p:cNvPr id="13" name="Connector: Curved 12">
            <a:extLst>
              <a:ext uri="{FF2B5EF4-FFF2-40B4-BE49-F238E27FC236}">
                <a16:creationId xmlns:a16="http://schemas.microsoft.com/office/drawing/2014/main" id="{6EEC795C-3155-060D-44B7-D51592928CED}"/>
              </a:ext>
            </a:extLst>
          </p:cNvPr>
          <p:cNvCxnSpPr>
            <a:cxnSpLocks/>
            <a:stCxn id="55" idx="6"/>
            <a:endCxn id="3" idx="4"/>
          </p:cNvCxnSpPr>
          <p:nvPr/>
        </p:nvCxnSpPr>
        <p:spPr>
          <a:xfrm flipV="1">
            <a:off x="7293901" y="3069384"/>
            <a:ext cx="780483" cy="173882"/>
          </a:xfrm>
          <a:prstGeom prst="curvedConnector2">
            <a:avLst/>
          </a:prstGeom>
          <a:ln w="28575">
            <a:solidFill>
              <a:schemeClr val="tx1"/>
            </a:solidFill>
            <a:prstDash val="dashDot"/>
            <a:tailEnd type="triangle" w="lg" len="lg"/>
          </a:ln>
        </p:spPr>
        <p:style>
          <a:lnRef idx="1">
            <a:schemeClr val="accent1"/>
          </a:lnRef>
          <a:fillRef idx="0">
            <a:schemeClr val="accent1"/>
          </a:fillRef>
          <a:effectRef idx="0">
            <a:schemeClr val="accent1"/>
          </a:effectRef>
          <a:fontRef idx="minor">
            <a:schemeClr val="tx1"/>
          </a:fontRef>
        </p:style>
      </p:cxnSp>
      <p:cxnSp>
        <p:nvCxnSpPr>
          <p:cNvPr id="16" name="Connector: Curved 15">
            <a:extLst>
              <a:ext uri="{FF2B5EF4-FFF2-40B4-BE49-F238E27FC236}">
                <a16:creationId xmlns:a16="http://schemas.microsoft.com/office/drawing/2014/main" id="{8D512E0C-8B61-72F4-09E7-E1445370322F}"/>
              </a:ext>
            </a:extLst>
          </p:cNvPr>
          <p:cNvCxnSpPr>
            <a:cxnSpLocks/>
            <a:stCxn id="52" idx="6"/>
            <a:endCxn id="3" idx="4"/>
          </p:cNvCxnSpPr>
          <p:nvPr/>
        </p:nvCxnSpPr>
        <p:spPr>
          <a:xfrm flipV="1">
            <a:off x="6324476" y="3069384"/>
            <a:ext cx="1749908" cy="1671823"/>
          </a:xfrm>
          <a:prstGeom prst="curvedConnector2">
            <a:avLst/>
          </a:prstGeom>
          <a:ln w="28575">
            <a:solidFill>
              <a:schemeClr val="tx1"/>
            </a:solidFill>
            <a:prstDash val="lgDash"/>
            <a:tailEnd type="triangle" w="lg" len="lg"/>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E4CCE4F8-5A01-FFBE-EA54-D7C8475A3BE1}"/>
              </a:ext>
            </a:extLst>
          </p:cNvPr>
          <p:cNvSpPr txBox="1"/>
          <p:nvPr/>
        </p:nvSpPr>
        <p:spPr>
          <a:xfrm>
            <a:off x="7684142" y="4102109"/>
            <a:ext cx="1277122" cy="369332"/>
          </a:xfrm>
          <a:prstGeom prst="rect">
            <a:avLst/>
          </a:prstGeom>
          <a:noFill/>
        </p:spPr>
        <p:txBody>
          <a:bodyPr wrap="none" rtlCol="0">
            <a:spAutoFit/>
          </a:bodyPr>
          <a:lstStyle/>
          <a:p>
            <a:r>
              <a:rPr lang="en-US" dirty="0"/>
              <a:t>contributor</a:t>
            </a:r>
          </a:p>
        </p:txBody>
      </p:sp>
      <p:sp>
        <p:nvSpPr>
          <p:cNvPr id="28" name="TextBox 27">
            <a:extLst>
              <a:ext uri="{FF2B5EF4-FFF2-40B4-BE49-F238E27FC236}">
                <a16:creationId xmlns:a16="http://schemas.microsoft.com/office/drawing/2014/main" id="{2D6F3C14-6A8C-8AEA-CEB7-E91426139E55}"/>
              </a:ext>
            </a:extLst>
          </p:cNvPr>
          <p:cNvSpPr txBox="1"/>
          <p:nvPr/>
        </p:nvSpPr>
        <p:spPr>
          <a:xfrm>
            <a:off x="1432622" y="5733220"/>
            <a:ext cx="6251520" cy="461665"/>
          </a:xfrm>
          <a:prstGeom prst="rect">
            <a:avLst/>
          </a:prstGeom>
          <a:noFill/>
          <a:ln>
            <a:solidFill>
              <a:schemeClr val="tx1"/>
            </a:solidFill>
          </a:ln>
        </p:spPr>
        <p:txBody>
          <a:bodyPr wrap="none" rtlCol="0">
            <a:spAutoFit/>
          </a:bodyPr>
          <a:lstStyle/>
          <a:p>
            <a:r>
              <a:rPr lang="en-US" sz="2400" dirty="0"/>
              <a:t>RDA “contributor” shortcuts useful for transform</a:t>
            </a:r>
            <a:endParaRPr lang="en-GB" sz="2400" dirty="0"/>
          </a:p>
        </p:txBody>
      </p:sp>
    </p:spTree>
    <p:extLst>
      <p:ext uri="{BB962C8B-B14F-4D97-AF65-F5344CB8AC3E}">
        <p14:creationId xmlns:p14="http://schemas.microsoft.com/office/powerpoint/2010/main" val="168252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childTnLst>
                                </p:cTn>
                              </p:par>
                            </p:childTnLst>
                          </p:cTn>
                        </p:par>
                        <p:par>
                          <p:cTn id="22" fill="hold">
                            <p:stCondLst>
                              <p:cond delay="1000"/>
                            </p:stCondLst>
                            <p:childTnLst>
                              <p:par>
                                <p:cTn id="23" presetID="10" presetClass="entr" presetSubtype="0" fill="hold"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10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1000"/>
                                        <p:tgtEl>
                                          <p:spTgt spid="16"/>
                                        </p:tgtEl>
                                      </p:cBhvr>
                                    </p:animEffect>
                                  </p:childTnLst>
                                </p:cTn>
                              </p:par>
                            </p:childTnLst>
                          </p:cTn>
                        </p:par>
                        <p:par>
                          <p:cTn id="31" fill="hold">
                            <p:stCondLst>
                              <p:cond delay="1000"/>
                            </p:stCondLst>
                            <p:childTnLst>
                              <p:par>
                                <p:cTn id="32" presetID="10" presetClass="exit" presetSubtype="0" fill="hold" nodeType="afterEffect">
                                  <p:stCondLst>
                                    <p:cond delay="0"/>
                                  </p:stCondLst>
                                  <p:childTnLst>
                                    <p:animEffect transition="out" filter="fade">
                                      <p:cBhvr>
                                        <p:cTn id="33" dur="1000"/>
                                        <p:tgtEl>
                                          <p:spTgt spid="10"/>
                                        </p:tgtEl>
                                      </p:cBhvr>
                                    </p:animEffect>
                                    <p:set>
                                      <p:cBhvr>
                                        <p:cTn id="34" dur="1" fill="hold">
                                          <p:stCondLst>
                                            <p:cond delay="999"/>
                                          </p:stCondLst>
                                        </p:cTn>
                                        <p:tgtEl>
                                          <p:spTgt spid="10"/>
                                        </p:tgtEl>
                                        <p:attrNameLst>
                                          <p:attrName>style.visibility</p:attrName>
                                        </p:attrNameLst>
                                      </p:cBhvr>
                                      <p:to>
                                        <p:strVal val="hidden"/>
                                      </p:to>
                                    </p:set>
                                  </p:childTnLst>
                                </p:cTn>
                              </p:par>
                            </p:childTnLst>
                          </p:cTn>
                        </p:par>
                        <p:par>
                          <p:cTn id="35" fill="hold">
                            <p:stCondLst>
                              <p:cond delay="2000"/>
                            </p:stCondLst>
                            <p:childTnLst>
                              <p:par>
                                <p:cTn id="36" presetID="10" presetClass="exit" presetSubtype="0" fill="hold" nodeType="afterEffect">
                                  <p:stCondLst>
                                    <p:cond delay="0"/>
                                  </p:stCondLst>
                                  <p:childTnLst>
                                    <p:animEffect transition="out" filter="fade">
                                      <p:cBhvr>
                                        <p:cTn id="37" dur="1000"/>
                                        <p:tgtEl>
                                          <p:spTgt spid="13"/>
                                        </p:tgtEl>
                                      </p:cBhvr>
                                    </p:animEffect>
                                    <p:set>
                                      <p:cBhvr>
                                        <p:cTn id="38" dur="1" fill="hold">
                                          <p:stCondLst>
                                            <p:cond delay="999"/>
                                          </p:stCondLst>
                                        </p:cTn>
                                        <p:tgtEl>
                                          <p:spTgt spid="13"/>
                                        </p:tgtEl>
                                        <p:attrNameLst>
                                          <p:attrName>style.visibility</p:attrName>
                                        </p:attrNameLst>
                                      </p:cBhvr>
                                      <p:to>
                                        <p:strVal val="hidden"/>
                                      </p:to>
                                    </p:set>
                                  </p:childTnLst>
                                </p:cTn>
                              </p:par>
                            </p:childTnLst>
                          </p:cTn>
                        </p:par>
                        <p:par>
                          <p:cTn id="39" fill="hold">
                            <p:stCondLst>
                              <p:cond delay="3000"/>
                            </p:stCondLst>
                            <p:childTnLst>
                              <p:par>
                                <p:cTn id="40" presetID="10" presetClass="exit" presetSubtype="0" fill="hold" nodeType="afterEffect">
                                  <p:stCondLst>
                                    <p:cond delay="0"/>
                                  </p:stCondLst>
                                  <p:childTnLst>
                                    <p:animEffect transition="out" filter="fade">
                                      <p:cBhvr>
                                        <p:cTn id="41" dur="1000"/>
                                        <p:tgtEl>
                                          <p:spTgt spid="34"/>
                                        </p:tgtEl>
                                      </p:cBhvr>
                                    </p:animEffect>
                                    <p:set>
                                      <p:cBhvr>
                                        <p:cTn id="42" dur="1" fill="hold">
                                          <p:stCondLst>
                                            <p:cond delay="999"/>
                                          </p:stCondLst>
                                        </p:cTn>
                                        <p:tgtEl>
                                          <p:spTgt spid="34"/>
                                        </p:tgtEl>
                                        <p:attrNameLst>
                                          <p:attrName>style.visibility</p:attrName>
                                        </p:attrNameLst>
                                      </p:cBhvr>
                                      <p:to>
                                        <p:strVal val="hidden"/>
                                      </p:to>
                                    </p:set>
                                  </p:childTnLst>
                                </p:cTn>
                              </p:par>
                            </p:childTnLst>
                          </p:cTn>
                        </p:par>
                        <p:par>
                          <p:cTn id="43" fill="hold">
                            <p:stCondLst>
                              <p:cond delay="4000"/>
                            </p:stCondLst>
                            <p:childTnLst>
                              <p:par>
                                <p:cTn id="44" presetID="10" presetClass="exit" presetSubtype="0" fill="hold" grpId="0" nodeType="afterEffect">
                                  <p:stCondLst>
                                    <p:cond delay="0"/>
                                  </p:stCondLst>
                                  <p:childTnLst>
                                    <p:animEffect transition="out" filter="fade">
                                      <p:cBhvr>
                                        <p:cTn id="45" dur="1000"/>
                                        <p:tgtEl>
                                          <p:spTgt spid="55"/>
                                        </p:tgtEl>
                                      </p:cBhvr>
                                    </p:animEffect>
                                    <p:set>
                                      <p:cBhvr>
                                        <p:cTn id="46" dur="1" fill="hold">
                                          <p:stCondLst>
                                            <p:cond delay="999"/>
                                          </p:stCondLst>
                                        </p:cTn>
                                        <p:tgtEl>
                                          <p:spTgt spid="55"/>
                                        </p:tgtEl>
                                        <p:attrNameLst>
                                          <p:attrName>style.visibility</p:attrName>
                                        </p:attrNameLst>
                                      </p:cBhvr>
                                      <p:to>
                                        <p:strVal val="hidden"/>
                                      </p:to>
                                    </p:set>
                                  </p:childTnLst>
                                </p:cTn>
                              </p:par>
                            </p:childTnLst>
                          </p:cTn>
                        </p:par>
                        <p:par>
                          <p:cTn id="47" fill="hold">
                            <p:stCondLst>
                              <p:cond delay="5000"/>
                            </p:stCondLst>
                            <p:childTnLst>
                              <p:par>
                                <p:cTn id="48" presetID="10" presetClass="exit" presetSubtype="0" fill="hold" nodeType="afterEffect">
                                  <p:stCondLst>
                                    <p:cond delay="0"/>
                                  </p:stCondLst>
                                  <p:childTnLst>
                                    <p:animEffect transition="out" filter="fade">
                                      <p:cBhvr>
                                        <p:cTn id="49" dur="1000"/>
                                        <p:tgtEl>
                                          <p:spTgt spid="27"/>
                                        </p:tgtEl>
                                      </p:cBhvr>
                                    </p:animEffect>
                                    <p:set>
                                      <p:cBhvr>
                                        <p:cTn id="50" dur="1" fill="hold">
                                          <p:stCondLst>
                                            <p:cond delay="999"/>
                                          </p:stCondLst>
                                        </p:cTn>
                                        <p:tgtEl>
                                          <p:spTgt spid="27"/>
                                        </p:tgtEl>
                                        <p:attrNameLst>
                                          <p:attrName>style.visibility</p:attrName>
                                        </p:attrNameLst>
                                      </p:cBhvr>
                                      <p:to>
                                        <p:strVal val="hidden"/>
                                      </p:to>
                                    </p:set>
                                  </p:childTnLst>
                                </p:cTn>
                              </p:par>
                            </p:childTnLst>
                          </p:cTn>
                        </p:par>
                        <p:par>
                          <p:cTn id="51" fill="hold">
                            <p:stCondLst>
                              <p:cond delay="6000"/>
                            </p:stCondLst>
                            <p:childTnLst>
                              <p:par>
                                <p:cTn id="52" presetID="10" presetClass="exit" presetSubtype="0" fill="hold" grpId="0" nodeType="afterEffect">
                                  <p:stCondLst>
                                    <p:cond delay="0"/>
                                  </p:stCondLst>
                                  <p:childTnLst>
                                    <p:animEffect transition="out" filter="fade">
                                      <p:cBhvr>
                                        <p:cTn id="53" dur="1000"/>
                                        <p:tgtEl>
                                          <p:spTgt spid="56"/>
                                        </p:tgtEl>
                                      </p:cBhvr>
                                    </p:animEffect>
                                    <p:set>
                                      <p:cBhvr>
                                        <p:cTn id="54" dur="1" fill="hold">
                                          <p:stCondLst>
                                            <p:cond delay="999"/>
                                          </p:stCondLst>
                                        </p:cTn>
                                        <p:tgtEl>
                                          <p:spTgt spid="56"/>
                                        </p:tgtEl>
                                        <p:attrNameLst>
                                          <p:attrName>style.visibility</p:attrName>
                                        </p:attrNameLst>
                                      </p:cBhvr>
                                      <p:to>
                                        <p:strVal val="hidden"/>
                                      </p:to>
                                    </p:set>
                                  </p:childTnLst>
                                </p:cTn>
                              </p:par>
                            </p:childTnLst>
                          </p:cTn>
                        </p:par>
                        <p:par>
                          <p:cTn id="55" fill="hold">
                            <p:stCondLst>
                              <p:cond delay="7000"/>
                            </p:stCondLst>
                            <p:childTnLst>
                              <p:par>
                                <p:cTn id="56" presetID="10" presetClass="exit" presetSubtype="0" fill="hold" nodeType="afterEffect">
                                  <p:stCondLst>
                                    <p:cond delay="0"/>
                                  </p:stCondLst>
                                  <p:childTnLst>
                                    <p:animEffect transition="out" filter="fade">
                                      <p:cBhvr>
                                        <p:cTn id="57" dur="1000"/>
                                        <p:tgtEl>
                                          <p:spTgt spid="4"/>
                                        </p:tgtEl>
                                      </p:cBhvr>
                                    </p:animEffect>
                                    <p:set>
                                      <p:cBhvr>
                                        <p:cTn id="58" dur="1" fill="hold">
                                          <p:stCondLst>
                                            <p:cond delay="999"/>
                                          </p:stCondLst>
                                        </p:cTn>
                                        <p:tgtEl>
                                          <p:spTgt spid="4"/>
                                        </p:tgtEl>
                                        <p:attrNameLst>
                                          <p:attrName>style.visibility</p:attrName>
                                        </p:attrNameLst>
                                      </p:cBhvr>
                                      <p:to>
                                        <p:strVal val="hidden"/>
                                      </p:to>
                                    </p:set>
                                  </p:childTnLst>
                                </p:cTn>
                              </p:par>
                            </p:childTnLst>
                          </p:cTn>
                        </p:par>
                        <p:par>
                          <p:cTn id="59" fill="hold">
                            <p:stCondLst>
                              <p:cond delay="8000"/>
                            </p:stCondLst>
                            <p:childTnLst>
                              <p:par>
                                <p:cTn id="60" presetID="10" presetClass="exit" presetSubtype="0" fill="hold" nodeType="afterEffect">
                                  <p:stCondLst>
                                    <p:cond delay="0"/>
                                  </p:stCondLst>
                                  <p:childTnLst>
                                    <p:animEffect transition="out" filter="fade">
                                      <p:cBhvr>
                                        <p:cTn id="61" dur="1000"/>
                                        <p:tgtEl>
                                          <p:spTgt spid="5"/>
                                        </p:tgtEl>
                                      </p:cBhvr>
                                    </p:animEffect>
                                    <p:set>
                                      <p:cBhvr>
                                        <p:cTn id="62" dur="1" fill="hold">
                                          <p:stCondLst>
                                            <p:cond delay="999"/>
                                          </p:stCondLst>
                                        </p:cTn>
                                        <p:tgtEl>
                                          <p:spTgt spid="5"/>
                                        </p:tgtEl>
                                        <p:attrNameLst>
                                          <p:attrName>style.visibility</p:attrName>
                                        </p:attrNameLst>
                                      </p:cBhvr>
                                      <p:to>
                                        <p:strVal val="hidden"/>
                                      </p:to>
                                    </p:set>
                                  </p:childTnLst>
                                </p:cTn>
                              </p:par>
                            </p:childTnLst>
                          </p:cTn>
                        </p:par>
                        <p:par>
                          <p:cTn id="63" fill="hold">
                            <p:stCondLst>
                              <p:cond delay="9000"/>
                            </p:stCondLst>
                            <p:childTnLst>
                              <p:par>
                                <p:cTn id="64" presetID="10" presetClass="entr" presetSubtype="0" fill="hold" grpId="0" nodeType="after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fade">
                                      <p:cBhvr>
                                        <p:cTn id="66" dur="1000"/>
                                        <p:tgtEl>
                                          <p:spTgt spid="26"/>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fade">
                                      <p:cBhvr>
                                        <p:cTn id="71"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6" grpId="0" animBg="1"/>
      <p:bldP spid="3" grpId="0" animBg="1"/>
      <p:bldP spid="26" grpId="0"/>
      <p:bldP spid="2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Box 51">
            <a:extLst>
              <a:ext uri="{FF2B5EF4-FFF2-40B4-BE49-F238E27FC236}">
                <a16:creationId xmlns:a16="http://schemas.microsoft.com/office/drawing/2014/main" id="{220FA1B7-640D-431D-949B-54902712A4B2}"/>
              </a:ext>
            </a:extLst>
          </p:cNvPr>
          <p:cNvSpPr txBox="1"/>
          <p:nvPr/>
        </p:nvSpPr>
        <p:spPr>
          <a:xfrm>
            <a:off x="4246351" y="4286775"/>
            <a:ext cx="2078125" cy="908864"/>
          </a:xfrm>
          <a:prstGeom prst="ellipse">
            <a:avLst/>
          </a:prstGeom>
          <a:noFill/>
          <a:ln w="19050">
            <a:solidFill>
              <a:schemeClr val="tx1"/>
            </a:solidFill>
          </a:ln>
        </p:spPr>
        <p:txBody>
          <a:bodyPr wrap="none" rtlCol="0">
            <a:spAutoFit/>
          </a:bodyPr>
          <a:lstStyle/>
          <a:p>
            <a:pPr algn="ctr"/>
            <a:r>
              <a:rPr lang="en-GB" dirty="0"/>
              <a:t>manifestation</a:t>
            </a:r>
          </a:p>
          <a:p>
            <a:pPr algn="ctr"/>
            <a:r>
              <a:rPr lang="en-GB" dirty="0"/>
              <a:t>(aggregate)</a:t>
            </a:r>
          </a:p>
        </p:txBody>
      </p:sp>
      <p:sp>
        <p:nvSpPr>
          <p:cNvPr id="53" name="TextBox 52">
            <a:extLst>
              <a:ext uri="{FF2B5EF4-FFF2-40B4-BE49-F238E27FC236}">
                <a16:creationId xmlns:a16="http://schemas.microsoft.com/office/drawing/2014/main" id="{220FA1B7-640D-431D-949B-54902712A4B2}"/>
              </a:ext>
            </a:extLst>
          </p:cNvPr>
          <p:cNvSpPr txBox="1"/>
          <p:nvPr/>
        </p:nvSpPr>
        <p:spPr>
          <a:xfrm>
            <a:off x="3122431" y="2753625"/>
            <a:ext cx="1931967" cy="908864"/>
          </a:xfrm>
          <a:prstGeom prst="ellipse">
            <a:avLst/>
          </a:prstGeom>
          <a:solidFill>
            <a:schemeClr val="bg1"/>
          </a:solidFill>
          <a:ln w="19050">
            <a:solidFill>
              <a:schemeClr val="tx1"/>
            </a:solidFill>
          </a:ln>
        </p:spPr>
        <p:txBody>
          <a:bodyPr wrap="none" rtlCol="0">
            <a:spAutoFit/>
          </a:bodyPr>
          <a:lstStyle/>
          <a:p>
            <a:pPr algn="ctr"/>
            <a:r>
              <a:rPr lang="en-GB" dirty="0"/>
              <a:t>expression1</a:t>
            </a:r>
          </a:p>
          <a:p>
            <a:pPr algn="ctr"/>
            <a:r>
              <a:rPr lang="en-GB" dirty="0"/>
              <a:t>(aggregated)</a:t>
            </a:r>
          </a:p>
        </p:txBody>
      </p:sp>
      <p:sp>
        <p:nvSpPr>
          <p:cNvPr id="54" name="TextBox 53">
            <a:extLst>
              <a:ext uri="{FF2B5EF4-FFF2-40B4-BE49-F238E27FC236}">
                <a16:creationId xmlns:a16="http://schemas.microsoft.com/office/drawing/2014/main" id="{220FA1B7-640D-431D-949B-54902712A4B2}"/>
              </a:ext>
            </a:extLst>
          </p:cNvPr>
          <p:cNvSpPr txBox="1"/>
          <p:nvPr/>
        </p:nvSpPr>
        <p:spPr>
          <a:xfrm>
            <a:off x="3111930" y="1454667"/>
            <a:ext cx="1931966" cy="908864"/>
          </a:xfrm>
          <a:prstGeom prst="ellipse">
            <a:avLst/>
          </a:prstGeom>
          <a:noFill/>
          <a:ln w="19050">
            <a:solidFill>
              <a:schemeClr val="tx1"/>
            </a:solidFill>
          </a:ln>
        </p:spPr>
        <p:txBody>
          <a:bodyPr wrap="none" rtlCol="0">
            <a:spAutoFit/>
          </a:bodyPr>
          <a:lstStyle/>
          <a:p>
            <a:pPr algn="ctr"/>
            <a:r>
              <a:rPr lang="en-GB" dirty="0"/>
              <a:t>work1</a:t>
            </a:r>
          </a:p>
          <a:p>
            <a:pPr algn="ctr"/>
            <a:r>
              <a:rPr lang="en-GB" dirty="0"/>
              <a:t>(aggregated)</a:t>
            </a:r>
          </a:p>
        </p:txBody>
      </p:sp>
      <p:sp>
        <p:nvSpPr>
          <p:cNvPr id="55" name="TextBox 54">
            <a:extLst>
              <a:ext uri="{FF2B5EF4-FFF2-40B4-BE49-F238E27FC236}">
                <a16:creationId xmlns:a16="http://schemas.microsoft.com/office/drawing/2014/main" id="{220FA1B7-640D-431D-949B-54902712A4B2}"/>
              </a:ext>
            </a:extLst>
          </p:cNvPr>
          <p:cNvSpPr txBox="1"/>
          <p:nvPr/>
        </p:nvSpPr>
        <p:spPr>
          <a:xfrm>
            <a:off x="5361934" y="2788834"/>
            <a:ext cx="1931967" cy="908864"/>
          </a:xfrm>
          <a:prstGeom prst="ellipse">
            <a:avLst/>
          </a:prstGeom>
          <a:noFill/>
          <a:ln w="19050">
            <a:solidFill>
              <a:schemeClr val="tx1"/>
            </a:solidFill>
          </a:ln>
        </p:spPr>
        <p:txBody>
          <a:bodyPr wrap="none" rtlCol="0">
            <a:spAutoFit/>
          </a:bodyPr>
          <a:lstStyle/>
          <a:p>
            <a:pPr algn="ctr"/>
            <a:r>
              <a:rPr lang="en-GB" dirty="0"/>
              <a:t>expression2</a:t>
            </a:r>
          </a:p>
          <a:p>
            <a:pPr algn="ctr"/>
            <a:r>
              <a:rPr lang="en-GB" dirty="0"/>
              <a:t>(aggregated)</a:t>
            </a:r>
          </a:p>
        </p:txBody>
      </p:sp>
      <p:sp>
        <p:nvSpPr>
          <p:cNvPr id="56" name="TextBox 55">
            <a:extLst>
              <a:ext uri="{FF2B5EF4-FFF2-40B4-BE49-F238E27FC236}">
                <a16:creationId xmlns:a16="http://schemas.microsoft.com/office/drawing/2014/main" id="{220FA1B7-640D-431D-949B-54902712A4B2}"/>
              </a:ext>
            </a:extLst>
          </p:cNvPr>
          <p:cNvSpPr txBox="1"/>
          <p:nvPr/>
        </p:nvSpPr>
        <p:spPr>
          <a:xfrm>
            <a:off x="5361934" y="1469105"/>
            <a:ext cx="1931966" cy="908864"/>
          </a:xfrm>
          <a:prstGeom prst="ellipse">
            <a:avLst/>
          </a:prstGeom>
          <a:noFill/>
          <a:ln w="19050">
            <a:solidFill>
              <a:schemeClr val="tx1"/>
            </a:solidFill>
          </a:ln>
        </p:spPr>
        <p:txBody>
          <a:bodyPr wrap="none" rtlCol="0">
            <a:spAutoFit/>
          </a:bodyPr>
          <a:lstStyle/>
          <a:p>
            <a:pPr algn="ctr"/>
            <a:r>
              <a:rPr lang="en-GB" dirty="0"/>
              <a:t>work2</a:t>
            </a:r>
          </a:p>
          <a:p>
            <a:pPr algn="ctr"/>
            <a:r>
              <a:rPr lang="en-GB" dirty="0"/>
              <a:t>(aggregated)</a:t>
            </a:r>
          </a:p>
        </p:txBody>
      </p:sp>
      <p:sp>
        <p:nvSpPr>
          <p:cNvPr id="62" name="TextBox 61">
            <a:extLst>
              <a:ext uri="{FF2B5EF4-FFF2-40B4-BE49-F238E27FC236}">
                <a16:creationId xmlns:a16="http://schemas.microsoft.com/office/drawing/2014/main" id="{220FA1B7-640D-431D-949B-54902712A4B2}"/>
              </a:ext>
            </a:extLst>
          </p:cNvPr>
          <p:cNvSpPr txBox="1"/>
          <p:nvPr/>
        </p:nvSpPr>
        <p:spPr>
          <a:xfrm>
            <a:off x="808259" y="2753625"/>
            <a:ext cx="2000853" cy="908864"/>
          </a:xfrm>
          <a:prstGeom prst="ellipse">
            <a:avLst/>
          </a:prstGeom>
          <a:noFill/>
          <a:ln w="19050">
            <a:solidFill>
              <a:schemeClr val="tx1"/>
            </a:solidFill>
            <a:prstDash val="solid"/>
          </a:ln>
        </p:spPr>
        <p:txBody>
          <a:bodyPr wrap="none" rtlCol="0">
            <a:spAutoFit/>
          </a:bodyPr>
          <a:lstStyle/>
          <a:p>
            <a:pPr algn="ctr"/>
            <a:r>
              <a:rPr lang="en-GB" dirty="0"/>
              <a:t>expression</a:t>
            </a:r>
          </a:p>
          <a:p>
            <a:pPr algn="ctr"/>
            <a:r>
              <a:rPr lang="en-GB" dirty="0"/>
              <a:t>(aggregating)</a:t>
            </a:r>
          </a:p>
        </p:txBody>
      </p:sp>
      <p:sp>
        <p:nvSpPr>
          <p:cNvPr id="63" name="TextBox 62">
            <a:extLst>
              <a:ext uri="{FF2B5EF4-FFF2-40B4-BE49-F238E27FC236}">
                <a16:creationId xmlns:a16="http://schemas.microsoft.com/office/drawing/2014/main" id="{220FA1B7-640D-431D-949B-54902712A4B2}"/>
              </a:ext>
            </a:extLst>
          </p:cNvPr>
          <p:cNvSpPr txBox="1"/>
          <p:nvPr/>
        </p:nvSpPr>
        <p:spPr>
          <a:xfrm>
            <a:off x="793041" y="1454667"/>
            <a:ext cx="2000852" cy="908864"/>
          </a:xfrm>
          <a:prstGeom prst="ellipse">
            <a:avLst/>
          </a:prstGeom>
          <a:noFill/>
          <a:ln w="19050">
            <a:solidFill>
              <a:schemeClr val="tx1"/>
            </a:solidFill>
            <a:prstDash val="solid"/>
          </a:ln>
        </p:spPr>
        <p:txBody>
          <a:bodyPr wrap="none" rtlCol="0">
            <a:spAutoFit/>
          </a:bodyPr>
          <a:lstStyle/>
          <a:p>
            <a:pPr algn="ctr"/>
            <a:r>
              <a:rPr lang="en-GB" dirty="0"/>
              <a:t>work</a:t>
            </a:r>
          </a:p>
          <a:p>
            <a:pPr algn="ctr"/>
            <a:r>
              <a:rPr lang="en-GB" dirty="0"/>
              <a:t>(aggregating)</a:t>
            </a:r>
          </a:p>
        </p:txBody>
      </p:sp>
      <p:sp>
        <p:nvSpPr>
          <p:cNvPr id="66" name="TextBox 65"/>
          <p:cNvSpPr txBox="1"/>
          <p:nvPr/>
        </p:nvSpPr>
        <p:spPr>
          <a:xfrm>
            <a:off x="4813102" y="2353045"/>
            <a:ext cx="941182" cy="369332"/>
          </a:xfrm>
          <a:prstGeom prst="rect">
            <a:avLst/>
          </a:prstGeom>
          <a:noFill/>
        </p:spPr>
        <p:txBody>
          <a:bodyPr wrap="square" rtlCol="0">
            <a:spAutoFit/>
          </a:bodyPr>
          <a:lstStyle/>
          <a:p>
            <a:r>
              <a:rPr lang="en-US" dirty="0"/>
              <a:t>realizes</a:t>
            </a:r>
          </a:p>
        </p:txBody>
      </p:sp>
      <p:sp>
        <p:nvSpPr>
          <p:cNvPr id="69" name="TextBox 68"/>
          <p:cNvSpPr txBox="1"/>
          <p:nvPr/>
        </p:nvSpPr>
        <p:spPr>
          <a:xfrm>
            <a:off x="4712411" y="3622905"/>
            <a:ext cx="1190846" cy="369332"/>
          </a:xfrm>
          <a:prstGeom prst="rect">
            <a:avLst/>
          </a:prstGeom>
          <a:noFill/>
        </p:spPr>
        <p:txBody>
          <a:bodyPr wrap="square" rtlCol="0">
            <a:spAutoFit/>
          </a:bodyPr>
          <a:lstStyle/>
          <a:p>
            <a:r>
              <a:rPr lang="en-US" dirty="0"/>
              <a:t>embodies</a:t>
            </a:r>
          </a:p>
        </p:txBody>
      </p:sp>
      <p:cxnSp>
        <p:nvCxnSpPr>
          <p:cNvPr id="21" name="Connector: Curved 20">
            <a:extLst>
              <a:ext uri="{FF2B5EF4-FFF2-40B4-BE49-F238E27FC236}">
                <a16:creationId xmlns:a16="http://schemas.microsoft.com/office/drawing/2014/main" id="{59D28A28-26A7-4B65-A424-FAA7A256B373}"/>
              </a:ext>
            </a:extLst>
          </p:cNvPr>
          <p:cNvCxnSpPr>
            <a:cxnSpLocks/>
            <a:stCxn id="62" idx="0"/>
            <a:endCxn id="63" idx="4"/>
          </p:cNvCxnSpPr>
          <p:nvPr/>
        </p:nvCxnSpPr>
        <p:spPr>
          <a:xfrm rot="16200000" flipV="1">
            <a:off x="1606030" y="2550968"/>
            <a:ext cx="390094" cy="15219"/>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Connector: Curved 23">
            <a:extLst>
              <a:ext uri="{FF2B5EF4-FFF2-40B4-BE49-F238E27FC236}">
                <a16:creationId xmlns:a16="http://schemas.microsoft.com/office/drawing/2014/main" id="{73315FEF-338D-43DF-A03B-389D91B4E815}"/>
              </a:ext>
            </a:extLst>
          </p:cNvPr>
          <p:cNvCxnSpPr>
            <a:cxnSpLocks/>
            <a:stCxn id="53" idx="0"/>
            <a:endCxn id="54" idx="4"/>
          </p:cNvCxnSpPr>
          <p:nvPr/>
        </p:nvCxnSpPr>
        <p:spPr>
          <a:xfrm rot="16200000" flipV="1">
            <a:off x="3888117" y="2553327"/>
            <a:ext cx="390094" cy="10502"/>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Connector: Curved 26">
            <a:extLst>
              <a:ext uri="{FF2B5EF4-FFF2-40B4-BE49-F238E27FC236}">
                <a16:creationId xmlns:a16="http://schemas.microsoft.com/office/drawing/2014/main" id="{B93FA99C-BC4A-4CD6-BBEB-7C7F44F05FD0}"/>
              </a:ext>
            </a:extLst>
          </p:cNvPr>
          <p:cNvCxnSpPr>
            <a:cxnSpLocks/>
            <a:stCxn id="55" idx="0"/>
            <a:endCxn id="56" idx="4"/>
          </p:cNvCxnSpPr>
          <p:nvPr/>
        </p:nvCxnSpPr>
        <p:spPr>
          <a:xfrm rot="16200000" flipV="1">
            <a:off x="6122486" y="2583401"/>
            <a:ext cx="410865" cy="1"/>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0" name="Connector: Curved 29">
            <a:extLst>
              <a:ext uri="{FF2B5EF4-FFF2-40B4-BE49-F238E27FC236}">
                <a16:creationId xmlns:a16="http://schemas.microsoft.com/office/drawing/2014/main" id="{4D3D94E0-E596-47CC-B6BA-207DF89711E5}"/>
              </a:ext>
            </a:extLst>
          </p:cNvPr>
          <p:cNvCxnSpPr>
            <a:cxnSpLocks/>
            <a:stCxn id="52" idx="2"/>
            <a:endCxn id="62" idx="4"/>
          </p:cNvCxnSpPr>
          <p:nvPr/>
        </p:nvCxnSpPr>
        <p:spPr>
          <a:xfrm rot="10800000">
            <a:off x="1808687" y="3662489"/>
            <a:ext cx="2437665" cy="1078718"/>
          </a:xfrm>
          <a:prstGeom prst="curvedConnector2">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4" name="Connector: Curved 33">
            <a:extLst>
              <a:ext uri="{FF2B5EF4-FFF2-40B4-BE49-F238E27FC236}">
                <a16:creationId xmlns:a16="http://schemas.microsoft.com/office/drawing/2014/main" id="{0D398D57-8D05-4CD6-9221-094BC04A7613}"/>
              </a:ext>
            </a:extLst>
          </p:cNvPr>
          <p:cNvCxnSpPr>
            <a:cxnSpLocks/>
          </p:cNvCxnSpPr>
          <p:nvPr/>
        </p:nvCxnSpPr>
        <p:spPr>
          <a:xfrm rot="5400000" flipH="1" flipV="1">
            <a:off x="5510407" y="3470984"/>
            <a:ext cx="589077" cy="1042504"/>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7" name="Connector: Curved 36">
            <a:extLst>
              <a:ext uri="{FF2B5EF4-FFF2-40B4-BE49-F238E27FC236}">
                <a16:creationId xmlns:a16="http://schemas.microsoft.com/office/drawing/2014/main" id="{55E80DA1-43CB-4559-8310-08383D9DB595}"/>
              </a:ext>
            </a:extLst>
          </p:cNvPr>
          <p:cNvCxnSpPr>
            <a:cxnSpLocks/>
            <a:stCxn id="52" idx="0"/>
            <a:endCxn id="53" idx="4"/>
          </p:cNvCxnSpPr>
          <p:nvPr/>
        </p:nvCxnSpPr>
        <p:spPr>
          <a:xfrm rot="16200000" flipV="1">
            <a:off x="4374772" y="3376132"/>
            <a:ext cx="624286" cy="1196999"/>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5C7195FF-D610-43A3-8C6C-5A428CAADCA0}"/>
              </a:ext>
            </a:extLst>
          </p:cNvPr>
          <p:cNvSpPr txBox="1"/>
          <p:nvPr/>
        </p:nvSpPr>
        <p:spPr>
          <a:xfrm>
            <a:off x="832297" y="2333760"/>
            <a:ext cx="941182" cy="369332"/>
          </a:xfrm>
          <a:prstGeom prst="rect">
            <a:avLst/>
          </a:prstGeom>
          <a:noFill/>
        </p:spPr>
        <p:txBody>
          <a:bodyPr wrap="square" rtlCol="0">
            <a:spAutoFit/>
          </a:bodyPr>
          <a:lstStyle/>
          <a:p>
            <a:pPr algn="r"/>
            <a:r>
              <a:rPr lang="en-US" dirty="0"/>
              <a:t>realizes</a:t>
            </a:r>
          </a:p>
        </p:txBody>
      </p:sp>
      <p:sp>
        <p:nvSpPr>
          <p:cNvPr id="71" name="TextBox 70">
            <a:extLst>
              <a:ext uri="{FF2B5EF4-FFF2-40B4-BE49-F238E27FC236}">
                <a16:creationId xmlns:a16="http://schemas.microsoft.com/office/drawing/2014/main" id="{C72B9097-1FA0-49FF-8153-0A906767EF88}"/>
              </a:ext>
            </a:extLst>
          </p:cNvPr>
          <p:cNvSpPr txBox="1"/>
          <p:nvPr/>
        </p:nvSpPr>
        <p:spPr>
          <a:xfrm>
            <a:off x="617839" y="3643133"/>
            <a:ext cx="1190846" cy="369332"/>
          </a:xfrm>
          <a:prstGeom prst="rect">
            <a:avLst/>
          </a:prstGeom>
          <a:noFill/>
        </p:spPr>
        <p:txBody>
          <a:bodyPr wrap="square" rtlCol="0">
            <a:spAutoFit/>
          </a:bodyPr>
          <a:lstStyle/>
          <a:p>
            <a:pPr algn="r"/>
            <a:r>
              <a:rPr lang="en-US" dirty="0"/>
              <a:t>embodies</a:t>
            </a:r>
          </a:p>
        </p:txBody>
      </p:sp>
      <p:sp>
        <p:nvSpPr>
          <p:cNvPr id="22" name="TextBox 21">
            <a:extLst>
              <a:ext uri="{FF2B5EF4-FFF2-40B4-BE49-F238E27FC236}">
                <a16:creationId xmlns:a16="http://schemas.microsoft.com/office/drawing/2014/main" id="{B30115E5-8E74-4AA1-94F9-F0585902B7C4}"/>
              </a:ext>
            </a:extLst>
          </p:cNvPr>
          <p:cNvSpPr txBox="1"/>
          <p:nvPr/>
        </p:nvSpPr>
        <p:spPr>
          <a:xfrm>
            <a:off x="450238" y="202717"/>
            <a:ext cx="7699608" cy="738985"/>
          </a:xfrm>
          <a:prstGeom prst="rect">
            <a:avLst/>
          </a:prstGeom>
          <a:noFill/>
        </p:spPr>
        <p:txBody>
          <a:bodyPr wrap="none" rtlCol="0">
            <a:spAutoFit/>
          </a:bodyPr>
          <a:lstStyle/>
          <a:p>
            <a:r>
              <a:rPr lang="en-GB" sz="4202" dirty="0">
                <a:solidFill>
                  <a:schemeClr val="tx2"/>
                </a:solidFill>
              </a:rPr>
              <a:t>RDA aggregate shortcuts: content</a:t>
            </a:r>
          </a:p>
        </p:txBody>
      </p:sp>
      <p:sp>
        <p:nvSpPr>
          <p:cNvPr id="3" name="TextBox 2">
            <a:extLst>
              <a:ext uri="{FF2B5EF4-FFF2-40B4-BE49-F238E27FC236}">
                <a16:creationId xmlns:a16="http://schemas.microsoft.com/office/drawing/2014/main" id="{A52F7840-2CCD-021B-E689-88452E8279FE}"/>
              </a:ext>
            </a:extLst>
          </p:cNvPr>
          <p:cNvSpPr txBox="1"/>
          <p:nvPr/>
        </p:nvSpPr>
        <p:spPr>
          <a:xfrm>
            <a:off x="7366981" y="3555517"/>
            <a:ext cx="1497886" cy="923330"/>
          </a:xfrm>
          <a:prstGeom prst="rect">
            <a:avLst/>
          </a:prstGeom>
          <a:noFill/>
          <a:ln w="19050">
            <a:solidFill>
              <a:schemeClr val="tx1"/>
            </a:solidFill>
          </a:ln>
        </p:spPr>
        <p:txBody>
          <a:bodyPr wrap="square" rtlCol="0">
            <a:spAutoFit/>
          </a:bodyPr>
          <a:lstStyle/>
          <a:p>
            <a:r>
              <a:rPr lang="en-GB" dirty="0"/>
              <a:t>category of expression</a:t>
            </a:r>
          </a:p>
          <a:p>
            <a:r>
              <a:rPr lang="en-GB" dirty="0"/>
              <a:t>(content)</a:t>
            </a:r>
          </a:p>
        </p:txBody>
      </p:sp>
      <p:cxnSp>
        <p:nvCxnSpPr>
          <p:cNvPr id="4" name="Connector: Curved 3">
            <a:extLst>
              <a:ext uri="{FF2B5EF4-FFF2-40B4-BE49-F238E27FC236}">
                <a16:creationId xmlns:a16="http://schemas.microsoft.com/office/drawing/2014/main" id="{EA03AA0C-6AE1-CEDD-3AF3-2CFF48742C6D}"/>
              </a:ext>
            </a:extLst>
          </p:cNvPr>
          <p:cNvCxnSpPr>
            <a:cxnSpLocks/>
            <a:stCxn id="55" idx="6"/>
            <a:endCxn id="3" idx="0"/>
          </p:cNvCxnSpPr>
          <p:nvPr/>
        </p:nvCxnSpPr>
        <p:spPr>
          <a:xfrm>
            <a:off x="7293901" y="3243266"/>
            <a:ext cx="822023" cy="312251"/>
          </a:xfrm>
          <a:prstGeom prst="curvedConnector2">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 name="Connector: Curved 1">
            <a:extLst>
              <a:ext uri="{FF2B5EF4-FFF2-40B4-BE49-F238E27FC236}">
                <a16:creationId xmlns:a16="http://schemas.microsoft.com/office/drawing/2014/main" id="{08C83E7F-4649-28BF-E8D1-A472E6503B1A}"/>
              </a:ext>
            </a:extLst>
          </p:cNvPr>
          <p:cNvCxnSpPr>
            <a:cxnSpLocks/>
            <a:stCxn id="52" idx="6"/>
            <a:endCxn id="55" idx="5"/>
          </p:cNvCxnSpPr>
          <p:nvPr/>
        </p:nvCxnSpPr>
        <p:spPr>
          <a:xfrm flipV="1">
            <a:off x="6324476" y="3564598"/>
            <a:ext cx="686495" cy="1176609"/>
          </a:xfrm>
          <a:prstGeom prst="curvedConnector2">
            <a:avLst/>
          </a:prstGeom>
          <a:ln w="28575">
            <a:solidFill>
              <a:schemeClr val="tx1"/>
            </a:solidFill>
            <a:prstDash val="dashDot"/>
            <a:tailEnd type="triangle" w="lg" len="lg"/>
          </a:ln>
        </p:spPr>
        <p:style>
          <a:lnRef idx="1">
            <a:schemeClr val="accent1"/>
          </a:lnRef>
          <a:fillRef idx="0">
            <a:schemeClr val="accent1"/>
          </a:fillRef>
          <a:effectRef idx="0">
            <a:schemeClr val="accent1"/>
          </a:effectRef>
          <a:fontRef idx="minor">
            <a:schemeClr val="tx1"/>
          </a:fontRef>
        </p:style>
      </p:cxnSp>
      <p:cxnSp>
        <p:nvCxnSpPr>
          <p:cNvPr id="7" name="Connector: Curved 6">
            <a:extLst>
              <a:ext uri="{FF2B5EF4-FFF2-40B4-BE49-F238E27FC236}">
                <a16:creationId xmlns:a16="http://schemas.microsoft.com/office/drawing/2014/main" id="{8B586145-F869-2056-70F1-12DB97DA5431}"/>
              </a:ext>
            </a:extLst>
          </p:cNvPr>
          <p:cNvCxnSpPr>
            <a:cxnSpLocks/>
            <a:stCxn id="55" idx="5"/>
            <a:endCxn id="3" idx="1"/>
          </p:cNvCxnSpPr>
          <p:nvPr/>
        </p:nvCxnSpPr>
        <p:spPr>
          <a:xfrm rot="16200000" flipH="1">
            <a:off x="6962684" y="3612885"/>
            <a:ext cx="452584" cy="356010"/>
          </a:xfrm>
          <a:prstGeom prst="curvedConnector2">
            <a:avLst/>
          </a:prstGeom>
          <a:ln w="28575">
            <a:solidFill>
              <a:schemeClr val="tx1"/>
            </a:solidFill>
            <a:prstDash val="dashDot"/>
            <a:tailEnd type="triangle" w="lg" len="lg"/>
          </a:ln>
        </p:spPr>
        <p:style>
          <a:lnRef idx="1">
            <a:schemeClr val="accent1"/>
          </a:lnRef>
          <a:fillRef idx="0">
            <a:schemeClr val="accent1"/>
          </a:fillRef>
          <a:effectRef idx="0">
            <a:schemeClr val="accent1"/>
          </a:effectRef>
          <a:fontRef idx="minor">
            <a:schemeClr val="tx1"/>
          </a:fontRef>
        </p:style>
      </p:cxnSp>
      <p:cxnSp>
        <p:nvCxnSpPr>
          <p:cNvPr id="10" name="Connector: Curved 9">
            <a:extLst>
              <a:ext uri="{FF2B5EF4-FFF2-40B4-BE49-F238E27FC236}">
                <a16:creationId xmlns:a16="http://schemas.microsoft.com/office/drawing/2014/main" id="{BDFA118A-0ED1-818E-F18F-9984482A162B}"/>
              </a:ext>
            </a:extLst>
          </p:cNvPr>
          <p:cNvCxnSpPr>
            <a:cxnSpLocks/>
            <a:stCxn id="52" idx="6"/>
            <a:endCxn id="3" idx="1"/>
          </p:cNvCxnSpPr>
          <p:nvPr/>
        </p:nvCxnSpPr>
        <p:spPr>
          <a:xfrm flipV="1">
            <a:off x="6324476" y="4017182"/>
            <a:ext cx="1042505" cy="724025"/>
          </a:xfrm>
          <a:prstGeom prst="curvedConnector3">
            <a:avLst>
              <a:gd name="adj1" fmla="val 50000"/>
            </a:avLst>
          </a:prstGeom>
          <a:ln w="28575">
            <a:solidFill>
              <a:schemeClr val="tx1"/>
            </a:solidFill>
            <a:prstDash val="lgDash"/>
            <a:tailEnd type="triangle" w="lg" len="lg"/>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21A72D46-8C8A-E7BD-3A04-3647CF4FB1C1}"/>
              </a:ext>
            </a:extLst>
          </p:cNvPr>
          <p:cNvSpPr txBox="1"/>
          <p:nvPr/>
        </p:nvSpPr>
        <p:spPr>
          <a:xfrm>
            <a:off x="6785863" y="4562995"/>
            <a:ext cx="1770421" cy="369332"/>
          </a:xfrm>
          <a:prstGeom prst="rect">
            <a:avLst/>
          </a:prstGeom>
          <a:noFill/>
        </p:spPr>
        <p:txBody>
          <a:bodyPr wrap="none" rtlCol="0">
            <a:spAutoFit/>
          </a:bodyPr>
          <a:lstStyle/>
          <a:p>
            <a:r>
              <a:rPr lang="en-US" dirty="0"/>
              <a:t>content category</a:t>
            </a:r>
          </a:p>
        </p:txBody>
      </p:sp>
      <p:sp>
        <p:nvSpPr>
          <p:cNvPr id="19" name="TextBox 18">
            <a:extLst>
              <a:ext uri="{FF2B5EF4-FFF2-40B4-BE49-F238E27FC236}">
                <a16:creationId xmlns:a16="http://schemas.microsoft.com/office/drawing/2014/main" id="{CA7659F3-D642-3B67-CF08-C5B494778CD4}"/>
              </a:ext>
            </a:extLst>
          </p:cNvPr>
          <p:cNvSpPr txBox="1"/>
          <p:nvPr/>
        </p:nvSpPr>
        <p:spPr>
          <a:xfrm>
            <a:off x="1576934" y="5758449"/>
            <a:ext cx="5790047" cy="461665"/>
          </a:xfrm>
          <a:prstGeom prst="rect">
            <a:avLst/>
          </a:prstGeom>
          <a:noFill/>
          <a:ln>
            <a:solidFill>
              <a:schemeClr val="tx1"/>
            </a:solidFill>
          </a:ln>
        </p:spPr>
        <p:txBody>
          <a:bodyPr wrap="none" rtlCol="0">
            <a:spAutoFit/>
          </a:bodyPr>
          <a:lstStyle/>
          <a:p>
            <a:r>
              <a:rPr lang="en-US" sz="2400" dirty="0"/>
              <a:t>RDA “content” shortcuts useful for transform</a:t>
            </a:r>
            <a:endParaRPr lang="en-GB" sz="2400" dirty="0"/>
          </a:p>
        </p:txBody>
      </p:sp>
    </p:spTree>
    <p:extLst>
      <p:ext uri="{BB962C8B-B14F-4D97-AF65-F5344CB8AC3E}">
        <p14:creationId xmlns:p14="http://schemas.microsoft.com/office/powerpoint/2010/main" val="4110574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childTnLst>
                                </p:cTn>
                              </p:par>
                            </p:childTnLst>
                          </p:cTn>
                        </p:par>
                        <p:par>
                          <p:cTn id="26" fill="hold">
                            <p:stCondLst>
                              <p:cond delay="1000"/>
                            </p:stCondLst>
                            <p:childTnLst>
                              <p:par>
                                <p:cTn id="27" presetID="10" presetClass="exit" presetSubtype="0" fill="hold" nodeType="afterEffect">
                                  <p:stCondLst>
                                    <p:cond delay="0"/>
                                  </p:stCondLst>
                                  <p:childTnLst>
                                    <p:animEffect transition="out" filter="fade">
                                      <p:cBhvr>
                                        <p:cTn id="28" dur="1000"/>
                                        <p:tgtEl>
                                          <p:spTgt spid="2"/>
                                        </p:tgtEl>
                                      </p:cBhvr>
                                    </p:animEffect>
                                    <p:set>
                                      <p:cBhvr>
                                        <p:cTn id="29" dur="1" fill="hold">
                                          <p:stCondLst>
                                            <p:cond delay="999"/>
                                          </p:stCondLst>
                                        </p:cTn>
                                        <p:tgtEl>
                                          <p:spTgt spid="2"/>
                                        </p:tgtEl>
                                        <p:attrNameLst>
                                          <p:attrName>style.visibility</p:attrName>
                                        </p:attrNameLst>
                                      </p:cBhvr>
                                      <p:to>
                                        <p:strVal val="hidden"/>
                                      </p:to>
                                    </p:set>
                                  </p:childTnLst>
                                </p:cTn>
                              </p:par>
                            </p:childTnLst>
                          </p:cTn>
                        </p:par>
                        <p:par>
                          <p:cTn id="30" fill="hold">
                            <p:stCondLst>
                              <p:cond delay="2000"/>
                            </p:stCondLst>
                            <p:childTnLst>
                              <p:par>
                                <p:cTn id="31" presetID="10" presetClass="exit" presetSubtype="0" fill="hold" nodeType="afterEffect">
                                  <p:stCondLst>
                                    <p:cond delay="0"/>
                                  </p:stCondLst>
                                  <p:childTnLst>
                                    <p:animEffect transition="out" filter="fade">
                                      <p:cBhvr>
                                        <p:cTn id="32" dur="1000"/>
                                        <p:tgtEl>
                                          <p:spTgt spid="7"/>
                                        </p:tgtEl>
                                      </p:cBhvr>
                                    </p:animEffect>
                                    <p:set>
                                      <p:cBhvr>
                                        <p:cTn id="33" dur="1" fill="hold">
                                          <p:stCondLst>
                                            <p:cond delay="999"/>
                                          </p:stCondLst>
                                        </p:cTn>
                                        <p:tgtEl>
                                          <p:spTgt spid="7"/>
                                        </p:tgtEl>
                                        <p:attrNameLst>
                                          <p:attrName>style.visibility</p:attrName>
                                        </p:attrNameLst>
                                      </p:cBhvr>
                                      <p:to>
                                        <p:strVal val="hidden"/>
                                      </p:to>
                                    </p:set>
                                  </p:childTnLst>
                                </p:cTn>
                              </p:par>
                            </p:childTnLst>
                          </p:cTn>
                        </p:par>
                        <p:par>
                          <p:cTn id="34" fill="hold">
                            <p:stCondLst>
                              <p:cond delay="3000"/>
                            </p:stCondLst>
                            <p:childTnLst>
                              <p:par>
                                <p:cTn id="35" presetID="10" presetClass="exit" presetSubtype="0" fill="hold" nodeType="afterEffect">
                                  <p:stCondLst>
                                    <p:cond delay="0"/>
                                  </p:stCondLst>
                                  <p:childTnLst>
                                    <p:animEffect transition="out" filter="fade">
                                      <p:cBhvr>
                                        <p:cTn id="36" dur="1000"/>
                                        <p:tgtEl>
                                          <p:spTgt spid="34"/>
                                        </p:tgtEl>
                                      </p:cBhvr>
                                    </p:animEffect>
                                    <p:set>
                                      <p:cBhvr>
                                        <p:cTn id="37" dur="1" fill="hold">
                                          <p:stCondLst>
                                            <p:cond delay="999"/>
                                          </p:stCondLst>
                                        </p:cTn>
                                        <p:tgtEl>
                                          <p:spTgt spid="34"/>
                                        </p:tgtEl>
                                        <p:attrNameLst>
                                          <p:attrName>style.visibility</p:attrName>
                                        </p:attrNameLst>
                                      </p:cBhvr>
                                      <p:to>
                                        <p:strVal val="hidden"/>
                                      </p:to>
                                    </p:set>
                                  </p:childTnLst>
                                </p:cTn>
                              </p:par>
                            </p:childTnLst>
                          </p:cTn>
                        </p:par>
                        <p:par>
                          <p:cTn id="38" fill="hold">
                            <p:stCondLst>
                              <p:cond delay="4000"/>
                            </p:stCondLst>
                            <p:childTnLst>
                              <p:par>
                                <p:cTn id="39" presetID="10" presetClass="exit" presetSubtype="0" fill="hold" grpId="0" nodeType="afterEffect">
                                  <p:stCondLst>
                                    <p:cond delay="0"/>
                                  </p:stCondLst>
                                  <p:childTnLst>
                                    <p:animEffect transition="out" filter="fade">
                                      <p:cBhvr>
                                        <p:cTn id="40" dur="1000"/>
                                        <p:tgtEl>
                                          <p:spTgt spid="55"/>
                                        </p:tgtEl>
                                      </p:cBhvr>
                                    </p:animEffect>
                                    <p:set>
                                      <p:cBhvr>
                                        <p:cTn id="41" dur="1" fill="hold">
                                          <p:stCondLst>
                                            <p:cond delay="999"/>
                                          </p:stCondLst>
                                        </p:cTn>
                                        <p:tgtEl>
                                          <p:spTgt spid="55"/>
                                        </p:tgtEl>
                                        <p:attrNameLst>
                                          <p:attrName>style.visibility</p:attrName>
                                        </p:attrNameLst>
                                      </p:cBhvr>
                                      <p:to>
                                        <p:strVal val="hidden"/>
                                      </p:to>
                                    </p:set>
                                  </p:childTnLst>
                                </p:cTn>
                              </p:par>
                            </p:childTnLst>
                          </p:cTn>
                        </p:par>
                        <p:par>
                          <p:cTn id="42" fill="hold">
                            <p:stCondLst>
                              <p:cond delay="5000"/>
                            </p:stCondLst>
                            <p:childTnLst>
                              <p:par>
                                <p:cTn id="43" presetID="10" presetClass="exit" presetSubtype="0" fill="hold" nodeType="afterEffect">
                                  <p:stCondLst>
                                    <p:cond delay="0"/>
                                  </p:stCondLst>
                                  <p:childTnLst>
                                    <p:animEffect transition="out" filter="fade">
                                      <p:cBhvr>
                                        <p:cTn id="44" dur="1000"/>
                                        <p:tgtEl>
                                          <p:spTgt spid="4"/>
                                        </p:tgtEl>
                                      </p:cBhvr>
                                    </p:animEffect>
                                    <p:set>
                                      <p:cBhvr>
                                        <p:cTn id="45" dur="1" fill="hold">
                                          <p:stCondLst>
                                            <p:cond delay="999"/>
                                          </p:stCondLst>
                                        </p:cTn>
                                        <p:tgtEl>
                                          <p:spTgt spid="4"/>
                                        </p:tgtEl>
                                        <p:attrNameLst>
                                          <p:attrName>style.visibility</p:attrName>
                                        </p:attrNameLst>
                                      </p:cBhvr>
                                      <p:to>
                                        <p:strVal val="hidden"/>
                                      </p:to>
                                    </p:set>
                                  </p:childTnLst>
                                </p:cTn>
                              </p:par>
                            </p:childTnLst>
                          </p:cTn>
                        </p:par>
                        <p:par>
                          <p:cTn id="46" fill="hold">
                            <p:stCondLst>
                              <p:cond delay="6000"/>
                            </p:stCondLst>
                            <p:childTnLst>
                              <p:par>
                                <p:cTn id="47" presetID="10" presetClass="exit" presetSubtype="0" fill="hold" nodeType="afterEffect">
                                  <p:stCondLst>
                                    <p:cond delay="0"/>
                                  </p:stCondLst>
                                  <p:childTnLst>
                                    <p:animEffect transition="out" filter="fade">
                                      <p:cBhvr>
                                        <p:cTn id="48" dur="1000"/>
                                        <p:tgtEl>
                                          <p:spTgt spid="27"/>
                                        </p:tgtEl>
                                      </p:cBhvr>
                                    </p:animEffect>
                                    <p:set>
                                      <p:cBhvr>
                                        <p:cTn id="49" dur="1" fill="hold">
                                          <p:stCondLst>
                                            <p:cond delay="999"/>
                                          </p:stCondLst>
                                        </p:cTn>
                                        <p:tgtEl>
                                          <p:spTgt spid="27"/>
                                        </p:tgtEl>
                                        <p:attrNameLst>
                                          <p:attrName>style.visibility</p:attrName>
                                        </p:attrNameLst>
                                      </p:cBhvr>
                                      <p:to>
                                        <p:strVal val="hidden"/>
                                      </p:to>
                                    </p:set>
                                  </p:childTnLst>
                                </p:cTn>
                              </p:par>
                            </p:childTnLst>
                          </p:cTn>
                        </p:par>
                        <p:par>
                          <p:cTn id="50" fill="hold">
                            <p:stCondLst>
                              <p:cond delay="7000"/>
                            </p:stCondLst>
                            <p:childTnLst>
                              <p:par>
                                <p:cTn id="51" presetID="10" presetClass="exit" presetSubtype="0" fill="hold" grpId="0" nodeType="afterEffect">
                                  <p:stCondLst>
                                    <p:cond delay="0"/>
                                  </p:stCondLst>
                                  <p:childTnLst>
                                    <p:animEffect transition="out" filter="fade">
                                      <p:cBhvr>
                                        <p:cTn id="52" dur="1000"/>
                                        <p:tgtEl>
                                          <p:spTgt spid="56"/>
                                        </p:tgtEl>
                                      </p:cBhvr>
                                    </p:animEffect>
                                    <p:set>
                                      <p:cBhvr>
                                        <p:cTn id="53" dur="1" fill="hold">
                                          <p:stCondLst>
                                            <p:cond delay="999"/>
                                          </p:stCondLst>
                                        </p:cTn>
                                        <p:tgtEl>
                                          <p:spTgt spid="56"/>
                                        </p:tgtEl>
                                        <p:attrNameLst>
                                          <p:attrName>style.visibility</p:attrName>
                                        </p:attrNameLst>
                                      </p:cBhvr>
                                      <p:to>
                                        <p:strVal val="hidden"/>
                                      </p:to>
                                    </p:set>
                                  </p:childTnLst>
                                </p:cTn>
                              </p:par>
                            </p:childTnLst>
                          </p:cTn>
                        </p:par>
                        <p:par>
                          <p:cTn id="54" fill="hold">
                            <p:stCondLst>
                              <p:cond delay="8000"/>
                            </p:stCondLst>
                            <p:childTnLst>
                              <p:par>
                                <p:cTn id="55" presetID="10" presetClass="entr" presetSubtype="0" fill="hold" grpId="0" nodeType="after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10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6" grpId="0" animBg="1"/>
      <p:bldP spid="3" grpId="0" animBg="1"/>
      <p:bldP spid="16" grpId="0"/>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Box 51">
            <a:extLst>
              <a:ext uri="{FF2B5EF4-FFF2-40B4-BE49-F238E27FC236}">
                <a16:creationId xmlns:a16="http://schemas.microsoft.com/office/drawing/2014/main" id="{220FA1B7-640D-431D-949B-54902712A4B2}"/>
              </a:ext>
            </a:extLst>
          </p:cNvPr>
          <p:cNvSpPr txBox="1"/>
          <p:nvPr/>
        </p:nvSpPr>
        <p:spPr>
          <a:xfrm>
            <a:off x="4246351" y="4286775"/>
            <a:ext cx="2078125" cy="908864"/>
          </a:xfrm>
          <a:prstGeom prst="ellipse">
            <a:avLst/>
          </a:prstGeom>
          <a:noFill/>
          <a:ln w="19050">
            <a:solidFill>
              <a:schemeClr val="tx1"/>
            </a:solidFill>
          </a:ln>
        </p:spPr>
        <p:txBody>
          <a:bodyPr wrap="none" rtlCol="0">
            <a:spAutoFit/>
          </a:bodyPr>
          <a:lstStyle/>
          <a:p>
            <a:pPr algn="ctr"/>
            <a:r>
              <a:rPr lang="en-GB" dirty="0"/>
              <a:t>manifestation</a:t>
            </a:r>
          </a:p>
          <a:p>
            <a:pPr algn="ctr"/>
            <a:r>
              <a:rPr lang="en-GB" dirty="0"/>
              <a:t>(aggregate)</a:t>
            </a:r>
          </a:p>
        </p:txBody>
      </p:sp>
      <p:sp>
        <p:nvSpPr>
          <p:cNvPr id="53" name="TextBox 52">
            <a:extLst>
              <a:ext uri="{FF2B5EF4-FFF2-40B4-BE49-F238E27FC236}">
                <a16:creationId xmlns:a16="http://schemas.microsoft.com/office/drawing/2014/main" id="{220FA1B7-640D-431D-949B-54902712A4B2}"/>
              </a:ext>
            </a:extLst>
          </p:cNvPr>
          <p:cNvSpPr txBox="1"/>
          <p:nvPr/>
        </p:nvSpPr>
        <p:spPr>
          <a:xfrm>
            <a:off x="3122431" y="2753625"/>
            <a:ext cx="1931967" cy="908864"/>
          </a:xfrm>
          <a:prstGeom prst="ellipse">
            <a:avLst/>
          </a:prstGeom>
          <a:solidFill>
            <a:schemeClr val="bg1"/>
          </a:solidFill>
          <a:ln w="19050">
            <a:solidFill>
              <a:schemeClr val="tx1"/>
            </a:solidFill>
          </a:ln>
        </p:spPr>
        <p:txBody>
          <a:bodyPr wrap="none" rtlCol="0">
            <a:spAutoFit/>
          </a:bodyPr>
          <a:lstStyle/>
          <a:p>
            <a:pPr algn="ctr"/>
            <a:r>
              <a:rPr lang="en-GB" dirty="0"/>
              <a:t>expression1</a:t>
            </a:r>
          </a:p>
          <a:p>
            <a:pPr algn="ctr"/>
            <a:r>
              <a:rPr lang="en-GB" dirty="0"/>
              <a:t>(aggregated)</a:t>
            </a:r>
          </a:p>
        </p:txBody>
      </p:sp>
      <p:sp>
        <p:nvSpPr>
          <p:cNvPr id="54" name="TextBox 53">
            <a:extLst>
              <a:ext uri="{FF2B5EF4-FFF2-40B4-BE49-F238E27FC236}">
                <a16:creationId xmlns:a16="http://schemas.microsoft.com/office/drawing/2014/main" id="{220FA1B7-640D-431D-949B-54902712A4B2}"/>
              </a:ext>
            </a:extLst>
          </p:cNvPr>
          <p:cNvSpPr txBox="1"/>
          <p:nvPr/>
        </p:nvSpPr>
        <p:spPr>
          <a:xfrm>
            <a:off x="3111930" y="1454667"/>
            <a:ext cx="1931966" cy="908864"/>
          </a:xfrm>
          <a:prstGeom prst="ellipse">
            <a:avLst/>
          </a:prstGeom>
          <a:noFill/>
          <a:ln w="19050">
            <a:solidFill>
              <a:schemeClr val="tx1"/>
            </a:solidFill>
          </a:ln>
        </p:spPr>
        <p:txBody>
          <a:bodyPr wrap="none" rtlCol="0">
            <a:spAutoFit/>
          </a:bodyPr>
          <a:lstStyle/>
          <a:p>
            <a:pPr algn="ctr"/>
            <a:r>
              <a:rPr lang="en-GB" dirty="0"/>
              <a:t>work1</a:t>
            </a:r>
          </a:p>
          <a:p>
            <a:pPr algn="ctr"/>
            <a:r>
              <a:rPr lang="en-GB" dirty="0"/>
              <a:t>(aggregated)</a:t>
            </a:r>
          </a:p>
        </p:txBody>
      </p:sp>
      <p:sp>
        <p:nvSpPr>
          <p:cNvPr id="55" name="TextBox 54">
            <a:extLst>
              <a:ext uri="{FF2B5EF4-FFF2-40B4-BE49-F238E27FC236}">
                <a16:creationId xmlns:a16="http://schemas.microsoft.com/office/drawing/2014/main" id="{220FA1B7-640D-431D-949B-54902712A4B2}"/>
              </a:ext>
            </a:extLst>
          </p:cNvPr>
          <p:cNvSpPr txBox="1"/>
          <p:nvPr/>
        </p:nvSpPr>
        <p:spPr>
          <a:xfrm>
            <a:off x="5361934" y="2788834"/>
            <a:ext cx="1931967" cy="908864"/>
          </a:xfrm>
          <a:prstGeom prst="ellipse">
            <a:avLst/>
          </a:prstGeom>
          <a:noFill/>
          <a:ln w="19050">
            <a:solidFill>
              <a:schemeClr val="tx1"/>
            </a:solidFill>
          </a:ln>
        </p:spPr>
        <p:txBody>
          <a:bodyPr wrap="none" rtlCol="0">
            <a:spAutoFit/>
          </a:bodyPr>
          <a:lstStyle/>
          <a:p>
            <a:pPr algn="ctr"/>
            <a:r>
              <a:rPr lang="en-GB" dirty="0"/>
              <a:t>expression2</a:t>
            </a:r>
          </a:p>
          <a:p>
            <a:pPr algn="ctr"/>
            <a:r>
              <a:rPr lang="en-GB" dirty="0"/>
              <a:t>(aggregated)</a:t>
            </a:r>
          </a:p>
        </p:txBody>
      </p:sp>
      <p:sp>
        <p:nvSpPr>
          <p:cNvPr id="56" name="TextBox 55">
            <a:extLst>
              <a:ext uri="{FF2B5EF4-FFF2-40B4-BE49-F238E27FC236}">
                <a16:creationId xmlns:a16="http://schemas.microsoft.com/office/drawing/2014/main" id="{220FA1B7-640D-431D-949B-54902712A4B2}"/>
              </a:ext>
            </a:extLst>
          </p:cNvPr>
          <p:cNvSpPr txBox="1"/>
          <p:nvPr/>
        </p:nvSpPr>
        <p:spPr>
          <a:xfrm>
            <a:off x="5361934" y="1454667"/>
            <a:ext cx="1931966" cy="908864"/>
          </a:xfrm>
          <a:prstGeom prst="ellipse">
            <a:avLst/>
          </a:prstGeom>
          <a:noFill/>
          <a:ln w="19050">
            <a:solidFill>
              <a:schemeClr val="tx1"/>
            </a:solidFill>
          </a:ln>
        </p:spPr>
        <p:txBody>
          <a:bodyPr wrap="none" rtlCol="0">
            <a:spAutoFit/>
          </a:bodyPr>
          <a:lstStyle/>
          <a:p>
            <a:pPr algn="ctr"/>
            <a:r>
              <a:rPr lang="en-GB" dirty="0"/>
              <a:t>work2</a:t>
            </a:r>
          </a:p>
          <a:p>
            <a:pPr algn="ctr"/>
            <a:r>
              <a:rPr lang="en-GB" dirty="0"/>
              <a:t>(aggregated)</a:t>
            </a:r>
          </a:p>
        </p:txBody>
      </p:sp>
      <p:sp>
        <p:nvSpPr>
          <p:cNvPr id="62" name="TextBox 61">
            <a:extLst>
              <a:ext uri="{FF2B5EF4-FFF2-40B4-BE49-F238E27FC236}">
                <a16:creationId xmlns:a16="http://schemas.microsoft.com/office/drawing/2014/main" id="{220FA1B7-640D-431D-949B-54902712A4B2}"/>
              </a:ext>
            </a:extLst>
          </p:cNvPr>
          <p:cNvSpPr txBox="1"/>
          <p:nvPr/>
        </p:nvSpPr>
        <p:spPr>
          <a:xfrm>
            <a:off x="808259" y="2753625"/>
            <a:ext cx="2000853" cy="908864"/>
          </a:xfrm>
          <a:prstGeom prst="ellipse">
            <a:avLst/>
          </a:prstGeom>
          <a:noFill/>
          <a:ln w="19050">
            <a:solidFill>
              <a:schemeClr val="tx1"/>
            </a:solidFill>
            <a:prstDash val="solid"/>
          </a:ln>
        </p:spPr>
        <p:txBody>
          <a:bodyPr wrap="none" rtlCol="0">
            <a:spAutoFit/>
          </a:bodyPr>
          <a:lstStyle/>
          <a:p>
            <a:pPr algn="ctr"/>
            <a:r>
              <a:rPr lang="en-GB" dirty="0"/>
              <a:t>expression</a:t>
            </a:r>
          </a:p>
          <a:p>
            <a:pPr algn="ctr"/>
            <a:r>
              <a:rPr lang="en-GB" dirty="0"/>
              <a:t>(aggregating)</a:t>
            </a:r>
          </a:p>
        </p:txBody>
      </p:sp>
      <p:sp>
        <p:nvSpPr>
          <p:cNvPr id="63" name="TextBox 62">
            <a:extLst>
              <a:ext uri="{FF2B5EF4-FFF2-40B4-BE49-F238E27FC236}">
                <a16:creationId xmlns:a16="http://schemas.microsoft.com/office/drawing/2014/main" id="{220FA1B7-640D-431D-949B-54902712A4B2}"/>
              </a:ext>
            </a:extLst>
          </p:cNvPr>
          <p:cNvSpPr txBox="1"/>
          <p:nvPr/>
        </p:nvSpPr>
        <p:spPr>
          <a:xfrm>
            <a:off x="793041" y="1454667"/>
            <a:ext cx="2000852" cy="908864"/>
          </a:xfrm>
          <a:prstGeom prst="ellipse">
            <a:avLst/>
          </a:prstGeom>
          <a:noFill/>
          <a:ln w="19050">
            <a:solidFill>
              <a:schemeClr val="tx1"/>
            </a:solidFill>
            <a:prstDash val="solid"/>
          </a:ln>
        </p:spPr>
        <p:txBody>
          <a:bodyPr wrap="none" rtlCol="0">
            <a:spAutoFit/>
          </a:bodyPr>
          <a:lstStyle/>
          <a:p>
            <a:pPr algn="ctr"/>
            <a:r>
              <a:rPr lang="en-GB" dirty="0"/>
              <a:t>work</a:t>
            </a:r>
          </a:p>
          <a:p>
            <a:pPr algn="ctr"/>
            <a:r>
              <a:rPr lang="en-GB" dirty="0"/>
              <a:t>(aggregating)</a:t>
            </a:r>
          </a:p>
        </p:txBody>
      </p:sp>
      <p:sp>
        <p:nvSpPr>
          <p:cNvPr id="66" name="TextBox 65"/>
          <p:cNvSpPr txBox="1"/>
          <p:nvPr/>
        </p:nvSpPr>
        <p:spPr>
          <a:xfrm>
            <a:off x="4837243" y="2356308"/>
            <a:ext cx="941182" cy="369332"/>
          </a:xfrm>
          <a:prstGeom prst="rect">
            <a:avLst/>
          </a:prstGeom>
          <a:noFill/>
        </p:spPr>
        <p:txBody>
          <a:bodyPr wrap="square" rtlCol="0">
            <a:spAutoFit/>
          </a:bodyPr>
          <a:lstStyle/>
          <a:p>
            <a:r>
              <a:rPr lang="en-US" dirty="0"/>
              <a:t>realizes</a:t>
            </a:r>
          </a:p>
        </p:txBody>
      </p:sp>
      <p:sp>
        <p:nvSpPr>
          <p:cNvPr id="69" name="TextBox 68"/>
          <p:cNvSpPr txBox="1"/>
          <p:nvPr/>
        </p:nvSpPr>
        <p:spPr>
          <a:xfrm>
            <a:off x="4712411" y="3622905"/>
            <a:ext cx="1190846" cy="369332"/>
          </a:xfrm>
          <a:prstGeom prst="rect">
            <a:avLst/>
          </a:prstGeom>
          <a:noFill/>
        </p:spPr>
        <p:txBody>
          <a:bodyPr wrap="square" rtlCol="0">
            <a:spAutoFit/>
          </a:bodyPr>
          <a:lstStyle/>
          <a:p>
            <a:r>
              <a:rPr lang="en-US" dirty="0"/>
              <a:t>embodies</a:t>
            </a:r>
          </a:p>
        </p:txBody>
      </p:sp>
      <p:cxnSp>
        <p:nvCxnSpPr>
          <p:cNvPr id="21" name="Connector: Curved 20">
            <a:extLst>
              <a:ext uri="{FF2B5EF4-FFF2-40B4-BE49-F238E27FC236}">
                <a16:creationId xmlns:a16="http://schemas.microsoft.com/office/drawing/2014/main" id="{59D28A28-26A7-4B65-A424-FAA7A256B373}"/>
              </a:ext>
            </a:extLst>
          </p:cNvPr>
          <p:cNvCxnSpPr>
            <a:cxnSpLocks/>
            <a:stCxn id="62" idx="0"/>
            <a:endCxn id="63" idx="4"/>
          </p:cNvCxnSpPr>
          <p:nvPr/>
        </p:nvCxnSpPr>
        <p:spPr>
          <a:xfrm rot="16200000" flipV="1">
            <a:off x="1606030" y="2550968"/>
            <a:ext cx="390094" cy="15219"/>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Connector: Curved 23">
            <a:extLst>
              <a:ext uri="{FF2B5EF4-FFF2-40B4-BE49-F238E27FC236}">
                <a16:creationId xmlns:a16="http://schemas.microsoft.com/office/drawing/2014/main" id="{73315FEF-338D-43DF-A03B-389D91B4E815}"/>
              </a:ext>
            </a:extLst>
          </p:cNvPr>
          <p:cNvCxnSpPr>
            <a:cxnSpLocks/>
            <a:stCxn id="53" idx="0"/>
            <a:endCxn id="54" idx="4"/>
          </p:cNvCxnSpPr>
          <p:nvPr/>
        </p:nvCxnSpPr>
        <p:spPr>
          <a:xfrm rot="16200000" flipV="1">
            <a:off x="3888117" y="2553327"/>
            <a:ext cx="390094" cy="10502"/>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Connector: Curved 26">
            <a:extLst>
              <a:ext uri="{FF2B5EF4-FFF2-40B4-BE49-F238E27FC236}">
                <a16:creationId xmlns:a16="http://schemas.microsoft.com/office/drawing/2014/main" id="{B93FA99C-BC4A-4CD6-BBEB-7C7F44F05FD0}"/>
              </a:ext>
            </a:extLst>
          </p:cNvPr>
          <p:cNvCxnSpPr>
            <a:cxnSpLocks/>
            <a:stCxn id="55" idx="0"/>
            <a:endCxn id="56" idx="4"/>
          </p:cNvCxnSpPr>
          <p:nvPr/>
        </p:nvCxnSpPr>
        <p:spPr>
          <a:xfrm rot="16200000" flipV="1">
            <a:off x="6115267" y="2576182"/>
            <a:ext cx="425303" cy="1"/>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0" name="Connector: Curved 29">
            <a:extLst>
              <a:ext uri="{FF2B5EF4-FFF2-40B4-BE49-F238E27FC236}">
                <a16:creationId xmlns:a16="http://schemas.microsoft.com/office/drawing/2014/main" id="{4D3D94E0-E596-47CC-B6BA-207DF89711E5}"/>
              </a:ext>
            </a:extLst>
          </p:cNvPr>
          <p:cNvCxnSpPr>
            <a:cxnSpLocks/>
            <a:stCxn id="52" idx="2"/>
            <a:endCxn id="62" idx="4"/>
          </p:cNvCxnSpPr>
          <p:nvPr/>
        </p:nvCxnSpPr>
        <p:spPr>
          <a:xfrm rot="10800000">
            <a:off x="1808687" y="3662489"/>
            <a:ext cx="2437665" cy="1078718"/>
          </a:xfrm>
          <a:prstGeom prst="curvedConnector2">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4" name="Connector: Curved 33">
            <a:extLst>
              <a:ext uri="{FF2B5EF4-FFF2-40B4-BE49-F238E27FC236}">
                <a16:creationId xmlns:a16="http://schemas.microsoft.com/office/drawing/2014/main" id="{0D398D57-8D05-4CD6-9221-094BC04A7613}"/>
              </a:ext>
            </a:extLst>
          </p:cNvPr>
          <p:cNvCxnSpPr>
            <a:cxnSpLocks/>
            <a:stCxn id="52" idx="0"/>
            <a:endCxn id="55" idx="4"/>
          </p:cNvCxnSpPr>
          <p:nvPr/>
        </p:nvCxnSpPr>
        <p:spPr>
          <a:xfrm rot="5400000" flipH="1" flipV="1">
            <a:off x="5512128" y="3470985"/>
            <a:ext cx="589077" cy="1042504"/>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7" name="Connector: Curved 36">
            <a:extLst>
              <a:ext uri="{FF2B5EF4-FFF2-40B4-BE49-F238E27FC236}">
                <a16:creationId xmlns:a16="http://schemas.microsoft.com/office/drawing/2014/main" id="{55E80DA1-43CB-4559-8310-08383D9DB595}"/>
              </a:ext>
            </a:extLst>
          </p:cNvPr>
          <p:cNvCxnSpPr>
            <a:cxnSpLocks/>
            <a:stCxn id="52" idx="0"/>
            <a:endCxn id="53" idx="4"/>
          </p:cNvCxnSpPr>
          <p:nvPr/>
        </p:nvCxnSpPr>
        <p:spPr>
          <a:xfrm rot="16200000" flipV="1">
            <a:off x="4374772" y="3376132"/>
            <a:ext cx="624286" cy="1196999"/>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5C7195FF-D610-43A3-8C6C-5A428CAADCA0}"/>
              </a:ext>
            </a:extLst>
          </p:cNvPr>
          <p:cNvSpPr txBox="1"/>
          <p:nvPr/>
        </p:nvSpPr>
        <p:spPr>
          <a:xfrm>
            <a:off x="832297" y="2333760"/>
            <a:ext cx="941182" cy="369332"/>
          </a:xfrm>
          <a:prstGeom prst="rect">
            <a:avLst/>
          </a:prstGeom>
          <a:noFill/>
        </p:spPr>
        <p:txBody>
          <a:bodyPr wrap="square" rtlCol="0">
            <a:spAutoFit/>
          </a:bodyPr>
          <a:lstStyle/>
          <a:p>
            <a:pPr algn="r"/>
            <a:r>
              <a:rPr lang="en-US" dirty="0"/>
              <a:t>realizes</a:t>
            </a:r>
          </a:p>
        </p:txBody>
      </p:sp>
      <p:sp>
        <p:nvSpPr>
          <p:cNvPr id="71" name="TextBox 70">
            <a:extLst>
              <a:ext uri="{FF2B5EF4-FFF2-40B4-BE49-F238E27FC236}">
                <a16:creationId xmlns:a16="http://schemas.microsoft.com/office/drawing/2014/main" id="{C72B9097-1FA0-49FF-8153-0A906767EF88}"/>
              </a:ext>
            </a:extLst>
          </p:cNvPr>
          <p:cNvSpPr txBox="1"/>
          <p:nvPr/>
        </p:nvSpPr>
        <p:spPr>
          <a:xfrm>
            <a:off x="617839" y="3643133"/>
            <a:ext cx="1190846" cy="369332"/>
          </a:xfrm>
          <a:prstGeom prst="rect">
            <a:avLst/>
          </a:prstGeom>
          <a:noFill/>
        </p:spPr>
        <p:txBody>
          <a:bodyPr wrap="square" rtlCol="0">
            <a:spAutoFit/>
          </a:bodyPr>
          <a:lstStyle/>
          <a:p>
            <a:pPr algn="r"/>
            <a:r>
              <a:rPr lang="en-US" dirty="0"/>
              <a:t>embodies</a:t>
            </a:r>
          </a:p>
        </p:txBody>
      </p:sp>
      <p:sp>
        <p:nvSpPr>
          <p:cNvPr id="22" name="TextBox 21">
            <a:extLst>
              <a:ext uri="{FF2B5EF4-FFF2-40B4-BE49-F238E27FC236}">
                <a16:creationId xmlns:a16="http://schemas.microsoft.com/office/drawing/2014/main" id="{B30115E5-8E74-4AA1-94F9-F0585902B7C4}"/>
              </a:ext>
            </a:extLst>
          </p:cNvPr>
          <p:cNvSpPr txBox="1"/>
          <p:nvPr/>
        </p:nvSpPr>
        <p:spPr>
          <a:xfrm>
            <a:off x="450238" y="202717"/>
            <a:ext cx="3890937" cy="738985"/>
          </a:xfrm>
          <a:prstGeom prst="rect">
            <a:avLst/>
          </a:prstGeom>
          <a:noFill/>
        </p:spPr>
        <p:txBody>
          <a:bodyPr wrap="none" rtlCol="0">
            <a:spAutoFit/>
          </a:bodyPr>
          <a:lstStyle/>
          <a:p>
            <a:r>
              <a:rPr lang="en-GB" sz="4202" dirty="0">
                <a:solidFill>
                  <a:schemeClr val="tx2"/>
                </a:solidFill>
              </a:rPr>
              <a:t>Shortcuts combo</a:t>
            </a:r>
          </a:p>
        </p:txBody>
      </p:sp>
      <p:cxnSp>
        <p:nvCxnSpPr>
          <p:cNvPr id="2" name="Connector: Curved 1">
            <a:extLst>
              <a:ext uri="{FF2B5EF4-FFF2-40B4-BE49-F238E27FC236}">
                <a16:creationId xmlns:a16="http://schemas.microsoft.com/office/drawing/2014/main" id="{705977C0-9A12-4E72-0D38-76687301DECE}"/>
              </a:ext>
            </a:extLst>
          </p:cNvPr>
          <p:cNvCxnSpPr>
            <a:cxnSpLocks/>
            <a:stCxn id="52" idx="2"/>
            <a:endCxn id="63" idx="4"/>
          </p:cNvCxnSpPr>
          <p:nvPr/>
        </p:nvCxnSpPr>
        <p:spPr>
          <a:xfrm rot="10800000">
            <a:off x="1793467" y="2363531"/>
            <a:ext cx="2452884" cy="2377676"/>
          </a:xfrm>
          <a:prstGeom prst="curvedConnector2">
            <a:avLst/>
          </a:prstGeom>
          <a:ln w="28575">
            <a:solidFill>
              <a:schemeClr val="tx1"/>
            </a:solidFill>
            <a:prstDash val="lgDash"/>
            <a:tailEnd type="triangle" w="lg" len="lg"/>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CE916CC-33F8-7864-0A8C-9E2C43DAF3D4}"/>
              </a:ext>
            </a:extLst>
          </p:cNvPr>
          <p:cNvSpPr txBox="1"/>
          <p:nvPr/>
        </p:nvSpPr>
        <p:spPr>
          <a:xfrm>
            <a:off x="7370420" y="2160520"/>
            <a:ext cx="1407928" cy="908864"/>
          </a:xfrm>
          <a:prstGeom prst="ellipse">
            <a:avLst/>
          </a:prstGeom>
          <a:noFill/>
          <a:ln w="19050">
            <a:solidFill>
              <a:schemeClr val="tx1"/>
            </a:solidFill>
          </a:ln>
        </p:spPr>
        <p:txBody>
          <a:bodyPr wrap="none" rtlCol="0">
            <a:spAutoFit/>
          </a:bodyPr>
          <a:lstStyle/>
          <a:p>
            <a:pPr algn="ctr"/>
            <a:r>
              <a:rPr lang="en-GB" dirty="0" err="1"/>
              <a:t>agentA</a:t>
            </a:r>
            <a:endParaRPr lang="en-GB" dirty="0"/>
          </a:p>
          <a:p>
            <a:pPr algn="ctr"/>
            <a:r>
              <a:rPr lang="en-GB" dirty="0"/>
              <a:t>(creator)</a:t>
            </a:r>
          </a:p>
        </p:txBody>
      </p:sp>
      <p:cxnSp>
        <p:nvCxnSpPr>
          <p:cNvPr id="11" name="Connector: Curved 10">
            <a:extLst>
              <a:ext uri="{FF2B5EF4-FFF2-40B4-BE49-F238E27FC236}">
                <a16:creationId xmlns:a16="http://schemas.microsoft.com/office/drawing/2014/main" id="{B2FC5A2A-14F7-7345-1A5D-96B623FFCB87}"/>
              </a:ext>
            </a:extLst>
          </p:cNvPr>
          <p:cNvCxnSpPr>
            <a:cxnSpLocks/>
            <a:endCxn id="9" idx="4"/>
          </p:cNvCxnSpPr>
          <p:nvPr/>
        </p:nvCxnSpPr>
        <p:spPr>
          <a:xfrm flipV="1">
            <a:off x="6324476" y="3069384"/>
            <a:ext cx="1749908" cy="1671823"/>
          </a:xfrm>
          <a:prstGeom prst="curvedConnector2">
            <a:avLst/>
          </a:prstGeom>
          <a:ln w="28575">
            <a:solidFill>
              <a:schemeClr val="tx1"/>
            </a:solidFill>
            <a:prstDash val="lgDash"/>
            <a:tailEnd type="triangle" w="lg" len="lg"/>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5D15D29-A7B3-CECD-9859-366571D0DA68}"/>
              </a:ext>
            </a:extLst>
          </p:cNvPr>
          <p:cNvSpPr txBox="1"/>
          <p:nvPr/>
        </p:nvSpPr>
        <p:spPr>
          <a:xfrm>
            <a:off x="7279475" y="5076308"/>
            <a:ext cx="1497886" cy="923330"/>
          </a:xfrm>
          <a:prstGeom prst="rect">
            <a:avLst/>
          </a:prstGeom>
          <a:noFill/>
          <a:ln w="19050">
            <a:solidFill>
              <a:schemeClr val="tx1"/>
            </a:solidFill>
          </a:ln>
        </p:spPr>
        <p:txBody>
          <a:bodyPr wrap="square" rtlCol="0">
            <a:spAutoFit/>
          </a:bodyPr>
          <a:lstStyle/>
          <a:p>
            <a:r>
              <a:rPr lang="en-GB" dirty="0"/>
              <a:t>category of expression</a:t>
            </a:r>
          </a:p>
          <a:p>
            <a:r>
              <a:rPr lang="en-GB" dirty="0"/>
              <a:t>(content)</a:t>
            </a:r>
          </a:p>
        </p:txBody>
      </p:sp>
      <p:cxnSp>
        <p:nvCxnSpPr>
          <p:cNvPr id="13" name="Connector: Curved 12">
            <a:extLst>
              <a:ext uri="{FF2B5EF4-FFF2-40B4-BE49-F238E27FC236}">
                <a16:creationId xmlns:a16="http://schemas.microsoft.com/office/drawing/2014/main" id="{9D190989-4CFB-2503-DBB7-E7078EA6DA12}"/>
              </a:ext>
            </a:extLst>
          </p:cNvPr>
          <p:cNvCxnSpPr>
            <a:cxnSpLocks/>
            <a:stCxn id="52" idx="6"/>
            <a:endCxn id="12" idx="1"/>
          </p:cNvCxnSpPr>
          <p:nvPr/>
        </p:nvCxnSpPr>
        <p:spPr>
          <a:xfrm>
            <a:off x="6324476" y="4741207"/>
            <a:ext cx="954999" cy="796766"/>
          </a:xfrm>
          <a:prstGeom prst="curvedConnector3">
            <a:avLst>
              <a:gd name="adj1" fmla="val 50000"/>
            </a:avLst>
          </a:prstGeom>
          <a:ln w="28575">
            <a:solidFill>
              <a:schemeClr val="tx1"/>
            </a:solidFill>
            <a:prstDash val="lgDash"/>
            <a:tailEnd type="triangle" w="lg" len="lg"/>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3CAB9DD5-A99B-21DB-0FCC-304E9DD41B96}"/>
              </a:ext>
            </a:extLst>
          </p:cNvPr>
          <p:cNvSpPr txBox="1"/>
          <p:nvPr/>
        </p:nvSpPr>
        <p:spPr>
          <a:xfrm>
            <a:off x="5307834" y="5447060"/>
            <a:ext cx="1770421" cy="369332"/>
          </a:xfrm>
          <a:prstGeom prst="rect">
            <a:avLst/>
          </a:prstGeom>
          <a:noFill/>
        </p:spPr>
        <p:txBody>
          <a:bodyPr wrap="none" rtlCol="0">
            <a:spAutoFit/>
          </a:bodyPr>
          <a:lstStyle/>
          <a:p>
            <a:r>
              <a:rPr lang="en-US" dirty="0"/>
              <a:t>content category</a:t>
            </a:r>
          </a:p>
        </p:txBody>
      </p:sp>
      <p:sp>
        <p:nvSpPr>
          <p:cNvPr id="17" name="TextBox 16">
            <a:extLst>
              <a:ext uri="{FF2B5EF4-FFF2-40B4-BE49-F238E27FC236}">
                <a16:creationId xmlns:a16="http://schemas.microsoft.com/office/drawing/2014/main" id="{C552EBA4-82D5-D94B-7439-2CDEE28F96AC}"/>
              </a:ext>
            </a:extLst>
          </p:cNvPr>
          <p:cNvSpPr txBox="1"/>
          <p:nvPr/>
        </p:nvSpPr>
        <p:spPr>
          <a:xfrm>
            <a:off x="7684142" y="4102109"/>
            <a:ext cx="1277122" cy="369332"/>
          </a:xfrm>
          <a:prstGeom prst="rect">
            <a:avLst/>
          </a:prstGeom>
          <a:noFill/>
        </p:spPr>
        <p:txBody>
          <a:bodyPr wrap="none" rtlCol="0">
            <a:spAutoFit/>
          </a:bodyPr>
          <a:lstStyle/>
          <a:p>
            <a:r>
              <a:rPr lang="en-US" dirty="0"/>
              <a:t>contributor</a:t>
            </a:r>
          </a:p>
        </p:txBody>
      </p:sp>
      <p:cxnSp>
        <p:nvCxnSpPr>
          <p:cNvPr id="18" name="Connector: Curved 17">
            <a:extLst>
              <a:ext uri="{FF2B5EF4-FFF2-40B4-BE49-F238E27FC236}">
                <a16:creationId xmlns:a16="http://schemas.microsoft.com/office/drawing/2014/main" id="{8CB49087-DCCD-E5B0-CFDD-5E251339EAEE}"/>
              </a:ext>
            </a:extLst>
          </p:cNvPr>
          <p:cNvCxnSpPr>
            <a:cxnSpLocks/>
            <a:stCxn id="52" idx="7"/>
            <a:endCxn id="56" idx="4"/>
          </p:cNvCxnSpPr>
          <p:nvPr/>
        </p:nvCxnSpPr>
        <p:spPr>
          <a:xfrm rot="5400000" flipH="1" flipV="1">
            <a:off x="5145857" y="3237816"/>
            <a:ext cx="2056344" cy="307775"/>
          </a:xfrm>
          <a:prstGeom prst="curvedConnector3">
            <a:avLst>
              <a:gd name="adj1" fmla="val 50000"/>
            </a:avLst>
          </a:prstGeom>
          <a:ln w="28575">
            <a:solidFill>
              <a:schemeClr val="tx1"/>
            </a:solidFill>
            <a:prstDash val="lgDash"/>
            <a:tailEnd type="triangle" w="lg" len="lg"/>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52B2094F-B4ED-A0CC-F595-181D215B983D}"/>
              </a:ext>
            </a:extLst>
          </p:cNvPr>
          <p:cNvSpPr txBox="1"/>
          <p:nvPr/>
        </p:nvSpPr>
        <p:spPr>
          <a:xfrm>
            <a:off x="617839" y="5999638"/>
            <a:ext cx="7113807" cy="461665"/>
          </a:xfrm>
          <a:prstGeom prst="rect">
            <a:avLst/>
          </a:prstGeom>
          <a:noFill/>
          <a:ln>
            <a:solidFill>
              <a:schemeClr val="tx1"/>
            </a:solidFill>
          </a:ln>
        </p:spPr>
        <p:txBody>
          <a:bodyPr wrap="none" rtlCol="0">
            <a:spAutoFit/>
          </a:bodyPr>
          <a:lstStyle/>
          <a:p>
            <a:r>
              <a:rPr lang="en-US" sz="2400" dirty="0"/>
              <a:t>Combination of RDA shortcuts very useful for transform</a:t>
            </a:r>
            <a:endParaRPr lang="en-GB" sz="2400" dirty="0"/>
          </a:p>
        </p:txBody>
      </p:sp>
    </p:spTree>
    <p:extLst>
      <p:ext uri="{BB962C8B-B14F-4D97-AF65-F5344CB8AC3E}">
        <p14:creationId xmlns:p14="http://schemas.microsoft.com/office/powerpoint/2010/main" val="970445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0" presetClass="exit" presetSubtype="0" fill="hold" nodeType="afterEffect">
                                  <p:stCondLst>
                                    <p:cond delay="0"/>
                                  </p:stCondLst>
                                  <p:childTnLst>
                                    <p:animEffect transition="out" filter="fade">
                                      <p:cBhvr>
                                        <p:cTn id="10" dur="1000"/>
                                        <p:tgtEl>
                                          <p:spTgt spid="30"/>
                                        </p:tgtEl>
                                      </p:cBhvr>
                                    </p:animEffect>
                                    <p:set>
                                      <p:cBhvr>
                                        <p:cTn id="11" dur="1" fill="hold">
                                          <p:stCondLst>
                                            <p:cond delay="999"/>
                                          </p:stCondLst>
                                        </p:cTn>
                                        <p:tgtEl>
                                          <p:spTgt spid="30"/>
                                        </p:tgtEl>
                                        <p:attrNameLst>
                                          <p:attrName>style.visibility</p:attrName>
                                        </p:attrNameLst>
                                      </p:cBhvr>
                                      <p:to>
                                        <p:strVal val="hidden"/>
                                      </p:to>
                                    </p:set>
                                  </p:childTnLst>
                                </p:cTn>
                              </p:par>
                            </p:childTnLst>
                          </p:cTn>
                        </p:par>
                        <p:par>
                          <p:cTn id="12" fill="hold">
                            <p:stCondLst>
                              <p:cond delay="2000"/>
                            </p:stCondLst>
                            <p:childTnLst>
                              <p:par>
                                <p:cTn id="13" presetID="10" presetClass="exit" presetSubtype="0" fill="hold" grpId="0" nodeType="afterEffect">
                                  <p:stCondLst>
                                    <p:cond delay="0"/>
                                  </p:stCondLst>
                                  <p:childTnLst>
                                    <p:animEffect transition="out" filter="fade">
                                      <p:cBhvr>
                                        <p:cTn id="14" dur="1000"/>
                                        <p:tgtEl>
                                          <p:spTgt spid="62"/>
                                        </p:tgtEl>
                                      </p:cBhvr>
                                    </p:animEffect>
                                    <p:set>
                                      <p:cBhvr>
                                        <p:cTn id="15" dur="1" fill="hold">
                                          <p:stCondLst>
                                            <p:cond delay="999"/>
                                          </p:stCondLst>
                                        </p:cTn>
                                        <p:tgtEl>
                                          <p:spTgt spid="62"/>
                                        </p:tgtEl>
                                        <p:attrNameLst>
                                          <p:attrName>style.visibility</p:attrName>
                                        </p:attrNameLst>
                                      </p:cBhvr>
                                      <p:to>
                                        <p:strVal val="hidden"/>
                                      </p:to>
                                    </p:set>
                                  </p:childTnLst>
                                </p:cTn>
                              </p:par>
                            </p:childTnLst>
                          </p:cTn>
                        </p:par>
                        <p:par>
                          <p:cTn id="16" fill="hold">
                            <p:stCondLst>
                              <p:cond delay="3000"/>
                            </p:stCondLst>
                            <p:childTnLst>
                              <p:par>
                                <p:cTn id="17" presetID="10" presetClass="exit" presetSubtype="0" fill="hold" grpId="0" nodeType="afterEffect">
                                  <p:stCondLst>
                                    <p:cond delay="0"/>
                                  </p:stCondLst>
                                  <p:childTnLst>
                                    <p:animEffect transition="out" filter="fade">
                                      <p:cBhvr>
                                        <p:cTn id="18" dur="1000"/>
                                        <p:tgtEl>
                                          <p:spTgt spid="70"/>
                                        </p:tgtEl>
                                      </p:cBhvr>
                                    </p:animEffect>
                                    <p:set>
                                      <p:cBhvr>
                                        <p:cTn id="19" dur="1" fill="hold">
                                          <p:stCondLst>
                                            <p:cond delay="999"/>
                                          </p:stCondLst>
                                        </p:cTn>
                                        <p:tgtEl>
                                          <p:spTgt spid="70"/>
                                        </p:tgtEl>
                                        <p:attrNameLst>
                                          <p:attrName>style.visibility</p:attrName>
                                        </p:attrNameLst>
                                      </p:cBhvr>
                                      <p:to>
                                        <p:strVal val="hidden"/>
                                      </p:to>
                                    </p:set>
                                  </p:childTnLst>
                                </p:cTn>
                              </p:par>
                            </p:childTnLst>
                          </p:cTn>
                        </p:par>
                        <p:par>
                          <p:cTn id="20" fill="hold">
                            <p:stCondLst>
                              <p:cond delay="4000"/>
                            </p:stCondLst>
                            <p:childTnLst>
                              <p:par>
                                <p:cTn id="21" presetID="10" presetClass="exit" presetSubtype="0" fill="hold" nodeType="afterEffect">
                                  <p:stCondLst>
                                    <p:cond delay="0"/>
                                  </p:stCondLst>
                                  <p:childTnLst>
                                    <p:animEffect transition="out" filter="fade">
                                      <p:cBhvr>
                                        <p:cTn id="22" dur="1000"/>
                                        <p:tgtEl>
                                          <p:spTgt spid="21"/>
                                        </p:tgtEl>
                                      </p:cBhvr>
                                    </p:animEffect>
                                    <p:set>
                                      <p:cBhvr>
                                        <p:cTn id="23" dur="1" fill="hold">
                                          <p:stCondLst>
                                            <p:cond delay="999"/>
                                          </p:stCondLst>
                                        </p:cTn>
                                        <p:tgtEl>
                                          <p:spTgt spid="21"/>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childTnLst>
                                </p:cTn>
                              </p:par>
                            </p:childTnLst>
                          </p:cTn>
                        </p:par>
                        <p:par>
                          <p:cTn id="29" fill="hold">
                            <p:stCondLst>
                              <p:cond delay="1000"/>
                            </p:stCondLst>
                            <p:childTnLst>
                              <p:par>
                                <p:cTn id="30" presetID="10" presetClass="entr" presetSubtype="0"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childTnLst>
                                </p:cTn>
                              </p:par>
                            </p:childTnLst>
                          </p:cTn>
                        </p:par>
                        <p:par>
                          <p:cTn id="33" fill="hold">
                            <p:stCondLst>
                              <p:cond delay="2000"/>
                            </p:stCondLst>
                            <p:childTnLst>
                              <p:par>
                                <p:cTn id="34" presetID="10" presetClass="entr" presetSubtype="0" fill="hold" grpId="0" nodeType="after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fade">
                                      <p:cBhvr>
                                        <p:cTn id="36" dur="1000"/>
                                        <p:tgtEl>
                                          <p:spTgt spid="17"/>
                                        </p:tgtEl>
                                      </p:cBhvr>
                                    </p:animEffect>
                                  </p:childTnLst>
                                </p:cTn>
                              </p:par>
                            </p:childTnLst>
                          </p:cTn>
                        </p:par>
                        <p:par>
                          <p:cTn id="37" fill="hold">
                            <p:stCondLst>
                              <p:cond delay="3000"/>
                            </p:stCondLst>
                            <p:childTnLst>
                              <p:par>
                                <p:cTn id="38" presetID="10" presetClass="entr" presetSubtype="0" fill="hold"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1000"/>
                                        <p:tgtEl>
                                          <p:spTgt spid="13"/>
                                        </p:tgtEl>
                                      </p:cBhvr>
                                    </p:animEffect>
                                  </p:childTnLst>
                                </p:cTn>
                              </p:par>
                            </p:childTnLst>
                          </p:cTn>
                        </p:par>
                        <p:par>
                          <p:cTn id="41" fill="hold">
                            <p:stCondLst>
                              <p:cond delay="4000"/>
                            </p:stCondLst>
                            <p:childTnLst>
                              <p:par>
                                <p:cTn id="42" presetID="10" presetClass="entr" presetSubtype="0" fill="hold" grpId="0" nodeType="after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1000"/>
                                        <p:tgtEl>
                                          <p:spTgt spid="12"/>
                                        </p:tgtEl>
                                      </p:cBhvr>
                                    </p:animEffect>
                                  </p:childTnLst>
                                </p:cTn>
                              </p:par>
                            </p:childTnLst>
                          </p:cTn>
                        </p:par>
                        <p:par>
                          <p:cTn id="45" fill="hold">
                            <p:stCondLst>
                              <p:cond delay="5000"/>
                            </p:stCondLst>
                            <p:childTnLst>
                              <p:par>
                                <p:cTn id="46" presetID="10" presetClass="entr" presetSubtype="0"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fade">
                                      <p:cBhvr>
                                        <p:cTn id="48" dur="1000"/>
                                        <p:tgtEl>
                                          <p:spTgt spid="14"/>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fade">
                                      <p:cBhvr>
                                        <p:cTn id="53" dur="1000"/>
                                        <p:tgtEl>
                                          <p:spTgt spid="18"/>
                                        </p:tgtEl>
                                      </p:cBhvr>
                                    </p:animEffect>
                                  </p:childTnLst>
                                </p:cTn>
                              </p:par>
                            </p:childTnLst>
                          </p:cTn>
                        </p:par>
                        <p:par>
                          <p:cTn id="54" fill="hold">
                            <p:stCondLst>
                              <p:cond delay="1000"/>
                            </p:stCondLst>
                            <p:childTnLst>
                              <p:par>
                                <p:cTn id="55" presetID="10" presetClass="exit" presetSubtype="0" fill="hold" nodeType="afterEffect">
                                  <p:stCondLst>
                                    <p:cond delay="0"/>
                                  </p:stCondLst>
                                  <p:childTnLst>
                                    <p:animEffect transition="out" filter="fade">
                                      <p:cBhvr>
                                        <p:cTn id="56" dur="1000"/>
                                        <p:tgtEl>
                                          <p:spTgt spid="34"/>
                                        </p:tgtEl>
                                      </p:cBhvr>
                                    </p:animEffect>
                                    <p:set>
                                      <p:cBhvr>
                                        <p:cTn id="57" dur="1" fill="hold">
                                          <p:stCondLst>
                                            <p:cond delay="999"/>
                                          </p:stCondLst>
                                        </p:cTn>
                                        <p:tgtEl>
                                          <p:spTgt spid="34"/>
                                        </p:tgtEl>
                                        <p:attrNameLst>
                                          <p:attrName>style.visibility</p:attrName>
                                        </p:attrNameLst>
                                      </p:cBhvr>
                                      <p:to>
                                        <p:strVal val="hidden"/>
                                      </p:to>
                                    </p:set>
                                  </p:childTnLst>
                                </p:cTn>
                              </p:par>
                            </p:childTnLst>
                          </p:cTn>
                        </p:par>
                        <p:par>
                          <p:cTn id="58" fill="hold">
                            <p:stCondLst>
                              <p:cond delay="2000"/>
                            </p:stCondLst>
                            <p:childTnLst>
                              <p:par>
                                <p:cTn id="59" presetID="10" presetClass="exit" presetSubtype="0" fill="hold" grpId="0" nodeType="afterEffect">
                                  <p:stCondLst>
                                    <p:cond delay="0"/>
                                  </p:stCondLst>
                                  <p:childTnLst>
                                    <p:animEffect transition="out" filter="fade">
                                      <p:cBhvr>
                                        <p:cTn id="60" dur="1000"/>
                                        <p:tgtEl>
                                          <p:spTgt spid="55"/>
                                        </p:tgtEl>
                                      </p:cBhvr>
                                    </p:animEffect>
                                    <p:set>
                                      <p:cBhvr>
                                        <p:cTn id="61" dur="1" fill="hold">
                                          <p:stCondLst>
                                            <p:cond delay="999"/>
                                          </p:stCondLst>
                                        </p:cTn>
                                        <p:tgtEl>
                                          <p:spTgt spid="55"/>
                                        </p:tgtEl>
                                        <p:attrNameLst>
                                          <p:attrName>style.visibility</p:attrName>
                                        </p:attrNameLst>
                                      </p:cBhvr>
                                      <p:to>
                                        <p:strVal val="hidden"/>
                                      </p:to>
                                    </p:set>
                                  </p:childTnLst>
                                </p:cTn>
                              </p:par>
                            </p:childTnLst>
                          </p:cTn>
                        </p:par>
                        <p:par>
                          <p:cTn id="62" fill="hold">
                            <p:stCondLst>
                              <p:cond delay="3000"/>
                            </p:stCondLst>
                            <p:childTnLst>
                              <p:par>
                                <p:cTn id="63" presetID="10" presetClass="exit" presetSubtype="0" fill="hold" nodeType="afterEffect">
                                  <p:stCondLst>
                                    <p:cond delay="0"/>
                                  </p:stCondLst>
                                  <p:childTnLst>
                                    <p:animEffect transition="out" filter="fade">
                                      <p:cBhvr>
                                        <p:cTn id="64" dur="1000"/>
                                        <p:tgtEl>
                                          <p:spTgt spid="27"/>
                                        </p:tgtEl>
                                      </p:cBhvr>
                                    </p:animEffect>
                                    <p:set>
                                      <p:cBhvr>
                                        <p:cTn id="65" dur="1" fill="hold">
                                          <p:stCondLst>
                                            <p:cond delay="999"/>
                                          </p:stCondLst>
                                        </p:cTn>
                                        <p:tgtEl>
                                          <p:spTgt spid="27"/>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26"/>
                                        </p:tgtEl>
                                        <p:attrNameLst>
                                          <p:attrName>style.visibility</p:attrName>
                                        </p:attrNameLst>
                                      </p:cBhvr>
                                      <p:to>
                                        <p:strVal val="visible"/>
                                      </p:to>
                                    </p:set>
                                    <p:animEffect transition="in" filter="fade">
                                      <p:cBhvr>
                                        <p:cTn id="70"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62" grpId="0" animBg="1"/>
      <p:bldP spid="70" grpId="0"/>
      <p:bldP spid="9" grpId="0" animBg="1"/>
      <p:bldP spid="12" grpId="0" animBg="1"/>
      <p:bldP spid="14" grpId="0"/>
      <p:bldP spid="17" grpId="0"/>
      <p:bldP spid="26"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235</TotalTime>
  <Words>1202</Words>
  <Application>Microsoft Office PowerPoint</Application>
  <PresentationFormat>On-screen Show (4:3)</PresentationFormat>
  <Paragraphs>194</Paragraphs>
  <Slides>7</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2" baseType="lpstr">
      <vt:lpstr>Arial</vt:lpstr>
      <vt:lpstr>Calibri</vt:lpstr>
      <vt:lpstr>Calibri Light</vt:lpstr>
      <vt:lpstr>Office Theme</vt:lpstr>
      <vt:lpstr>Slide</vt:lpstr>
      <vt:lpstr>Aggregate shortcuts in RDA</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Aggregates</dc:title>
  <dc:creator>Gordon Dunsire</dc:creator>
  <cp:lastModifiedBy>Gordon Dunsire</cp:lastModifiedBy>
  <cp:revision>1</cp:revision>
  <dcterms:created xsi:type="dcterms:W3CDTF">2023-07-30T09:21:11Z</dcterms:created>
  <dcterms:modified xsi:type="dcterms:W3CDTF">2023-08-02T13:46:54Z</dcterms:modified>
</cp:coreProperties>
</file>