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2A6F-F066-409D-AC83-9F3B7102EBEC}" type="datetimeFigureOut">
              <a:rPr lang="en-GB" smtClean="0"/>
              <a:t>19/08/2014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AD012A6F-F066-409D-AC83-9F3B7102EBEC}" type="datetimeFigureOut">
              <a:rPr lang="en-GB" smtClean="0"/>
              <a:t>19/08/2014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AD012A6F-F066-409D-AC83-9F3B7102EBEC}" type="datetimeFigureOut">
              <a:rPr lang="en-GB" smtClean="0"/>
              <a:t>19/08/2014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AD012A6F-F066-409D-AC83-9F3B7102EBEC}" type="datetimeFigureOut">
              <a:rPr lang="en-GB" smtClean="0"/>
              <a:t>19/08/2014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AD012A6F-F066-409D-AC83-9F3B7102EBEC}" type="datetimeFigureOut">
              <a:rPr lang="en-GB" smtClean="0"/>
              <a:t>19/08/2014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971651"/>
          </a:xfrm>
        </p:spPr>
        <p:txBody>
          <a:bodyPr>
            <a:normAutofit fontScale="90000"/>
          </a:bodyPr>
          <a:lstStyle/>
          <a:p>
            <a:r>
              <a:rPr lang="en-GB" dirty="0"/>
              <a:t>The local in the global: universal bibliographic control from the bottom 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Gordon Dunsire and Mirna </a:t>
            </a:r>
            <a:r>
              <a:rPr lang="en-GB" dirty="0" smtClean="0"/>
              <a:t>Willer</a:t>
            </a:r>
          </a:p>
          <a:p>
            <a:r>
              <a:rPr lang="en-GB" dirty="0" smtClean="0"/>
              <a:t>Presented to </a:t>
            </a:r>
            <a:r>
              <a:rPr lang="en-GB" dirty="0"/>
              <a:t>Session 86 — Universal Bibliographic Control in the Digital Age: Golden Opportunity or Paradise Lost</a:t>
            </a:r>
            <a:r>
              <a:rPr lang="en-GB" dirty="0" smtClean="0"/>
              <a:t>?</a:t>
            </a:r>
          </a:p>
          <a:p>
            <a:r>
              <a:rPr lang="en-GB" dirty="0" smtClean="0"/>
              <a:t>IFLA WLIC, 18 August 2014, Lyon, France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68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190493" y="2352548"/>
              <a:ext cx="2578877" cy="2263309"/>
              <a:chOff x="3190493" y="2352548"/>
              <a:chExt cx="2578877" cy="226330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4767858" y="4255817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5301370" y="2376395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3356865" y="2445183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391617" y="384641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968723" y="2376395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730493" y="3816737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418597" y="1941695"/>
              <a:ext cx="20805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Record breaker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796840"/>
            <a:ext cx="2381250" cy="15906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74" y="361406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72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467794" y="2078958"/>
            <a:ext cx="1400349" cy="1440000"/>
            <a:chOff x="2987824" y="1988840"/>
            <a:chExt cx="2880320" cy="2808000"/>
          </a:xfrm>
        </p:grpSpPr>
        <p:sp>
          <p:nvSpPr>
            <p:cNvPr id="3" name="Rectangle 2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190493" y="2352548"/>
              <a:ext cx="2578877" cy="2263309"/>
              <a:chOff x="3190493" y="2352548"/>
              <a:chExt cx="2578877" cy="226330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5-Point Star 7"/>
              <p:cNvSpPr/>
              <p:nvPr/>
            </p:nvSpPr>
            <p:spPr>
              <a:xfrm>
                <a:off x="4767858" y="4255817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5-Point Star 9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5-Point Star 10"/>
              <p:cNvSpPr>
                <a:spLocks noChangeAspect="1"/>
              </p:cNvSpPr>
              <p:nvPr/>
            </p:nvSpPr>
            <p:spPr>
              <a:xfrm rot="10800000" flipH="1">
                <a:off x="5301370" y="2376395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5-Point Star 11"/>
              <p:cNvSpPr/>
              <p:nvPr/>
            </p:nvSpPr>
            <p:spPr>
              <a:xfrm flipH="1">
                <a:off x="3356865" y="2445183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391617" y="384641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968723" y="2376395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 flipV="1">
                <a:off x="3730493" y="3816737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4603377" y="3499587"/>
            <a:ext cx="1333198" cy="1440000"/>
            <a:chOff x="2987824" y="1988840"/>
            <a:chExt cx="2880320" cy="2808000"/>
          </a:xfrm>
        </p:grpSpPr>
        <p:sp>
          <p:nvSpPr>
            <p:cNvPr id="18" name="Rectangle 17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190493" y="2335442"/>
              <a:ext cx="2488630" cy="2183643"/>
              <a:chOff x="3190493" y="2335442"/>
              <a:chExt cx="2488630" cy="2183643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5-Point Star 2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5-Point Star 23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5-Point Star 24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5-Point Star 25"/>
              <p:cNvSpPr>
                <a:spLocks noChangeAspect="1"/>
              </p:cNvSpPr>
              <p:nvPr/>
            </p:nvSpPr>
            <p:spPr>
              <a:xfrm rot="10800000" flipH="1">
                <a:off x="4713878" y="2335442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5-Point Star 26"/>
              <p:cNvSpPr/>
              <p:nvPr/>
            </p:nvSpPr>
            <p:spPr>
              <a:xfrm flipH="1">
                <a:off x="4534332" y="3936396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880371" y="240336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095018" y="3769273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256753" y="2044197"/>
            <a:ext cx="1212979" cy="1440000"/>
            <a:chOff x="2987824" y="1988840"/>
            <a:chExt cx="2880320" cy="2808000"/>
          </a:xfrm>
        </p:grpSpPr>
        <p:sp>
          <p:nvSpPr>
            <p:cNvPr id="33" name="Rectangle 32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3218615" y="2172528"/>
              <a:ext cx="2432268" cy="2561072"/>
              <a:chOff x="3218615" y="2172528"/>
              <a:chExt cx="2432268" cy="2561072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5-Point Star 37"/>
              <p:cNvSpPr/>
              <p:nvPr/>
            </p:nvSpPr>
            <p:spPr>
              <a:xfrm>
                <a:off x="5290843" y="3726435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5-Point Star 38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5-Point Star 39"/>
              <p:cNvSpPr/>
              <p:nvPr/>
            </p:nvSpPr>
            <p:spPr>
              <a:xfrm rot="5400000" flipH="1">
                <a:off x="3244324" y="2943517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5-Point Star 40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5-Point Star 41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895830" y="3964159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flipV="1">
                <a:off x="5290843" y="244256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664800" y="3692330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3278612" y="3499587"/>
            <a:ext cx="1324765" cy="1440000"/>
            <a:chOff x="2987824" y="1988840"/>
            <a:chExt cx="2880320" cy="2808000"/>
          </a:xfrm>
        </p:grpSpPr>
        <p:sp>
          <p:nvSpPr>
            <p:cNvPr id="49" name="Rectangle 48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218615" y="2172528"/>
              <a:ext cx="2460572" cy="2502276"/>
              <a:chOff x="3218615" y="2172528"/>
              <a:chExt cx="2460572" cy="2502276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5-Point Star 53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5-Point Star 54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5-Point Star 55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5-Point Star 56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5-Point Star 57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344861" y="2515461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flipV="1">
                <a:off x="4981233" y="246377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807512" y="2643028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</p:grpSp>
      <p:sp>
        <p:nvSpPr>
          <p:cNvPr id="78" name="Bent Arrow 77"/>
          <p:cNvSpPr>
            <a:spLocks noChangeAspect="1"/>
          </p:cNvSpPr>
          <p:nvPr/>
        </p:nvSpPr>
        <p:spPr>
          <a:xfrm flipV="1">
            <a:off x="1636753" y="2292727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Bent Arrow 78"/>
          <p:cNvSpPr>
            <a:spLocks noChangeAspect="1"/>
          </p:cNvSpPr>
          <p:nvPr/>
        </p:nvSpPr>
        <p:spPr>
          <a:xfrm rot="16200000" flipH="1" flipV="1">
            <a:off x="5936575" y="340086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99592" y="1691297"/>
            <a:ext cx="1878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Act locally</a:t>
            </a:r>
            <a:endParaRPr lang="en-GB" sz="3200" dirty="0"/>
          </a:p>
        </p:txBody>
      </p:sp>
      <p:sp>
        <p:nvSpPr>
          <p:cNvPr id="81" name="TextBox 80"/>
          <p:cNvSpPr txBox="1"/>
          <p:nvPr/>
        </p:nvSpPr>
        <p:spPr>
          <a:xfrm>
            <a:off x="5936575" y="5020860"/>
            <a:ext cx="2484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Think globally</a:t>
            </a:r>
            <a:endParaRPr lang="en-GB" sz="3200" dirty="0"/>
          </a:p>
        </p:txBody>
      </p:sp>
      <p:sp>
        <p:nvSpPr>
          <p:cNvPr id="82" name="TextBox 81"/>
          <p:cNvSpPr txBox="1"/>
          <p:nvPr/>
        </p:nvSpPr>
        <p:spPr>
          <a:xfrm>
            <a:off x="3740983" y="1096798"/>
            <a:ext cx="1385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Magic?</a:t>
            </a:r>
            <a:endParaRPr lang="en-GB" sz="3200" dirty="0"/>
          </a:p>
        </p:txBody>
      </p:sp>
      <p:sp>
        <p:nvSpPr>
          <p:cNvPr id="83" name="TextBox 82"/>
          <p:cNvSpPr txBox="1"/>
          <p:nvPr/>
        </p:nvSpPr>
        <p:spPr>
          <a:xfrm>
            <a:off x="3345413" y="5332068"/>
            <a:ext cx="25879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Or Technique?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2044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/>
      <p:bldP spid="81" grpId="0"/>
      <p:bldP spid="82" grpId="0"/>
      <p:bldP spid="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Merci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6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07" y="116632"/>
            <a:ext cx="4521200" cy="2971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528" y="5673660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 smtClean="0"/>
              <a:t>BibO</a:t>
            </a:r>
            <a:r>
              <a:rPr lang="en-GB" dirty="0" smtClean="0"/>
              <a:t>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Ontology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30" y="116632"/>
            <a:ext cx="6660000" cy="4878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00845" y="3690267"/>
            <a:ext cx="2044662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Confusing</a:t>
            </a:r>
          </a:p>
          <a:p>
            <a:pPr algn="ctr"/>
            <a:r>
              <a:rPr lang="en-GB" sz="3600" dirty="0" smtClean="0"/>
              <a:t>tongues?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024232" y="5078876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BIBFRAME: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Framework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40050" y="5480251"/>
            <a:ext cx="1905457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Say what</a:t>
            </a:r>
          </a:p>
          <a:p>
            <a:pPr algn="ctr"/>
            <a:r>
              <a:rPr lang="en-GB" sz="3600" dirty="0"/>
              <a:t>w</a:t>
            </a:r>
            <a:r>
              <a:rPr lang="en-GB" sz="3600" dirty="0" smtClean="0"/>
              <a:t>e mean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672345" y="5952568"/>
            <a:ext cx="1809085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CRM: Conceptual</a:t>
            </a:r>
          </a:p>
          <a:p>
            <a:r>
              <a:rPr lang="en-GB" dirty="0" smtClean="0"/>
              <a:t>Reference Model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335401" y="5632874"/>
            <a:ext cx="167084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DC: Dublin Core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413243" y="5051610"/>
            <a:ext cx="151515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FR: Functional</a:t>
            </a:r>
          </a:p>
          <a:p>
            <a:r>
              <a:rPr lang="en-GB" dirty="0" smtClean="0"/>
              <a:t>Requirements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4603" y="5078876"/>
            <a:ext cx="2842573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ISBD: International Standard</a:t>
            </a:r>
          </a:p>
          <a:p>
            <a:r>
              <a:rPr lang="en-GB" dirty="0" smtClean="0"/>
              <a:t>Bibliographic Description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396934" y="5952568"/>
            <a:ext cx="99533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MARC21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408319" y="5697941"/>
            <a:ext cx="1557221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RDA: Resource</a:t>
            </a:r>
          </a:p>
          <a:p>
            <a:r>
              <a:rPr lang="en-GB" dirty="0" smtClean="0"/>
              <a:t>Description</a:t>
            </a:r>
          </a:p>
          <a:p>
            <a:r>
              <a:rPr lang="en-GB" dirty="0" smtClean="0"/>
              <a:t>and Access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693070" y="5979648"/>
            <a:ext cx="12699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GB" dirty="0" smtClean="0"/>
              <a:t>chema.org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86903" y="6312400"/>
            <a:ext cx="11155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UNIMARC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92022" y="3105492"/>
            <a:ext cx="1253485" cy="5847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KOS++</a:t>
            </a:r>
            <a:endParaRPr lang="en-GB" sz="3200" dirty="0"/>
          </a:p>
        </p:txBody>
      </p:sp>
      <p:sp>
        <p:nvSpPr>
          <p:cNvPr id="19" name="Plus 18"/>
          <p:cNvSpPr/>
          <p:nvPr/>
        </p:nvSpPr>
        <p:spPr>
          <a:xfrm>
            <a:off x="7012685" y="3171350"/>
            <a:ext cx="446387" cy="45305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827642" y="116632"/>
            <a:ext cx="207364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Universal</a:t>
            </a:r>
          </a:p>
          <a:p>
            <a:r>
              <a:rPr lang="en-GB" sz="2800" dirty="0" smtClean="0"/>
              <a:t>Bibliographic</a:t>
            </a:r>
          </a:p>
          <a:p>
            <a:r>
              <a:rPr lang="en-GB" sz="2800" dirty="0" smtClean="0"/>
              <a:t>Control</a:t>
            </a:r>
            <a:endParaRPr lang="en-GB" sz="28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6970447" y="4862257"/>
            <a:ext cx="1905457" cy="646331"/>
            <a:chOff x="7040050" y="4862257"/>
            <a:chExt cx="1905457" cy="646331"/>
          </a:xfrm>
        </p:grpSpPr>
        <p:sp>
          <p:nvSpPr>
            <p:cNvPr id="21" name="Down Arrow 20"/>
            <p:cNvSpPr/>
            <p:nvPr/>
          </p:nvSpPr>
          <p:spPr>
            <a:xfrm>
              <a:off x="7040050" y="4890595"/>
              <a:ext cx="1905457" cy="589655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27747" y="4862257"/>
              <a:ext cx="9300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RDF</a:t>
              </a:r>
              <a:endParaRPr lang="en-GB" sz="36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763523" y="2626767"/>
            <a:ext cx="2281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Thinking globally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89979" y="243900"/>
            <a:ext cx="2383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Acting locally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9453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14" grpId="0" animBg="1"/>
      <p:bldP spid="16" grpId="0" animBg="1"/>
      <p:bldP spid="10" grpId="0" animBg="1"/>
      <p:bldP spid="17" grpId="0" animBg="1"/>
      <p:bldP spid="3" grpId="0" animBg="1"/>
      <p:bldP spid="9" grpId="0" animBg="1"/>
      <p:bldP spid="11" grpId="0" animBg="1"/>
      <p:bldP spid="13" grpId="0" animBg="1"/>
      <p:bldP spid="8" grpId="0" animBg="1"/>
      <p:bldP spid="18" grpId="0" animBg="1"/>
      <p:bldP spid="19" grpId="0" animBg="1"/>
      <p:bldP spid="20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678420"/>
              </p:ext>
            </p:extLst>
          </p:nvPr>
        </p:nvGraphicFramePr>
        <p:xfrm>
          <a:off x="467544" y="1340768"/>
          <a:ext cx="8352928" cy="3744417"/>
        </p:xfrm>
        <a:graphic>
          <a:graphicData uri="http://schemas.openxmlformats.org/drawingml/2006/table">
            <a:tbl>
              <a:tblPr firstRow="1" firstCol="1" bandRow="1">
                <a:tableStyleId>{91EBBBCC-DAD2-459C-BE2E-F6DE35CF9A28}</a:tableStyleId>
              </a:tblPr>
              <a:tblGrid>
                <a:gridCol w="6604802"/>
                <a:gridCol w="1748126"/>
              </a:tblGrid>
              <a:tr h="5349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Property label in English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Granularity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5349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RDA: has place of publication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Fine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1069833">
                <a:tc>
                  <a:txBody>
                    <a:bodyPr/>
                    <a:lstStyle/>
                    <a:p>
                      <a:pPr marL="22225"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ISBD: has place of publication, production, distribution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Medium</a:t>
                      </a:r>
                      <a:endParaRPr lang="en-GB" sz="24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1604750">
                <a:tc>
                  <a:txBody>
                    <a:bodyPr/>
                    <a:lstStyle/>
                    <a:p>
                      <a:pPr marL="22225" algn="l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BIBFRAME: Place, name, and/or date information relating to the publication, printing, distribution, issue, release, or production instance</a:t>
                      </a:r>
                      <a:endParaRPr lang="en-GB" sz="24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Coarse</a:t>
                      </a:r>
                      <a:endParaRPr lang="en-GB" sz="24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5469" y="399895"/>
            <a:ext cx="5092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Granularities and overlaps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5445224"/>
            <a:ext cx="3352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Granularity of “Place”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5445224"/>
            <a:ext cx="37351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Aggregation of “Place” +</a:t>
            </a:r>
          </a:p>
          <a:p>
            <a:r>
              <a:rPr lang="en-GB" sz="2800" dirty="0"/>
              <a:t>o</a:t>
            </a:r>
            <a:r>
              <a:rPr lang="en-GB" sz="2800" dirty="0" smtClean="0"/>
              <a:t>ther elements</a:t>
            </a:r>
            <a:endParaRPr lang="en-GB" sz="2800" dirty="0"/>
          </a:p>
        </p:txBody>
      </p:sp>
      <p:sp>
        <p:nvSpPr>
          <p:cNvPr id="6" name="Oval 5"/>
          <p:cNvSpPr/>
          <p:nvPr/>
        </p:nvSpPr>
        <p:spPr>
          <a:xfrm>
            <a:off x="1619672" y="1844824"/>
            <a:ext cx="266429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619672" y="2379915"/>
            <a:ext cx="439248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835695" y="3356992"/>
            <a:ext cx="3562193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071956" y="2348880"/>
            <a:ext cx="879864" cy="3096344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0"/>
          </p:cNvCxnSpPr>
          <p:nvPr/>
        </p:nvCxnSpPr>
        <p:spPr>
          <a:xfrm flipV="1">
            <a:off x="2071957" y="2883971"/>
            <a:ext cx="1544834" cy="2561253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0"/>
            <a:endCxn id="8" idx="4"/>
          </p:cNvCxnSpPr>
          <p:nvPr/>
        </p:nvCxnSpPr>
        <p:spPr>
          <a:xfrm flipH="1" flipV="1">
            <a:off x="3616792" y="3933056"/>
            <a:ext cx="3254819" cy="1512168"/>
          </a:xfrm>
          <a:prstGeom prst="straightConnector1">
            <a:avLst/>
          </a:prstGeom>
          <a:ln w="22225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64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988840"/>
            <a:ext cx="2880320" cy="2808000"/>
          </a:xfrm>
          <a:prstGeom prst="rect">
            <a:avLst/>
          </a:prstGeom>
          <a:solidFill>
            <a:schemeClr val="tx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3176781" y="2281461"/>
            <a:ext cx="2502406" cy="2222758"/>
            <a:chOff x="3176781" y="2281461"/>
            <a:chExt cx="2502406" cy="2222758"/>
          </a:xfrm>
        </p:grpSpPr>
        <p:sp>
          <p:nvSpPr>
            <p:cNvPr id="7" name="TextBox 6"/>
            <p:cNvSpPr txBox="1"/>
            <p:nvPr/>
          </p:nvSpPr>
          <p:spPr>
            <a:xfrm>
              <a:off x="3424344" y="2731121"/>
              <a:ext cx="2007281" cy="1323439"/>
            </a:xfrm>
            <a:prstGeom prst="rect">
              <a:avLst/>
            </a:prstGeom>
            <a:noFill/>
            <a:ln w="19050">
              <a:noFill/>
            </a:ln>
            <a:effectLst>
              <a:glow rad="228600">
                <a:schemeClr val="bg1">
                  <a:lumMod val="8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La</a:t>
              </a:r>
            </a:p>
            <a:p>
              <a:pPr algn="ctr"/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boîte</a:t>
              </a:r>
              <a:endPara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  <a:p>
              <a:pPr algn="ctr"/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bibliographique</a:t>
              </a:r>
              <a:endPara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  <a:p>
              <a:pPr algn="ctr"/>
              <a:r>
                <a:rPr lang="en-GB" sz="2000" b="1" dirty="0" err="1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magique</a:t>
              </a:r>
              <a:endPara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356865" y="2352548"/>
              <a:ext cx="2142238" cy="2080584"/>
            </a:xfrm>
            <a:prstGeom prst="rect">
              <a:avLst/>
            </a:prstGeom>
            <a:noFill/>
            <a:ln w="25400">
              <a:gradFill>
                <a:gsLst>
                  <a:gs pos="0">
                    <a:srgbClr val="FFFFFF"/>
                  </a:gs>
                  <a:gs pos="7001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85001">
                    <a:srgbClr val="7D8496"/>
                  </a:gs>
                  <a:gs pos="100000">
                    <a:srgbClr val="E6E6E6"/>
                  </a:gs>
                </a:gsLst>
                <a:lin ang="540000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5-Point Star 2"/>
            <p:cNvSpPr/>
            <p:nvPr/>
          </p:nvSpPr>
          <p:spPr>
            <a:xfrm>
              <a:off x="3700551" y="4144179"/>
              <a:ext cx="360040" cy="36004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5-Point Star 3"/>
            <p:cNvSpPr>
              <a:spLocks noChangeAspect="1"/>
            </p:cNvSpPr>
            <p:nvPr/>
          </p:nvSpPr>
          <p:spPr>
            <a:xfrm rot="16200000">
              <a:off x="5013464" y="2281462"/>
              <a:ext cx="540000" cy="5400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5-Point Star 4"/>
            <p:cNvSpPr/>
            <p:nvPr/>
          </p:nvSpPr>
          <p:spPr>
            <a:xfrm rot="5400000" flipH="1">
              <a:off x="5319147" y="3964159"/>
              <a:ext cx="360040" cy="36004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5-Point Star 5"/>
            <p:cNvSpPr>
              <a:spLocks noChangeAspect="1"/>
            </p:cNvSpPr>
            <p:nvPr/>
          </p:nvSpPr>
          <p:spPr>
            <a:xfrm rot="10800000" flipH="1">
              <a:off x="3412572" y="2281461"/>
              <a:ext cx="468000" cy="46800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5-Point Star 8"/>
            <p:cNvSpPr/>
            <p:nvPr/>
          </p:nvSpPr>
          <p:spPr>
            <a:xfrm flipH="1">
              <a:off x="3176781" y="2870959"/>
              <a:ext cx="360040" cy="360040"/>
            </a:xfrm>
            <a:prstGeom prst="star5">
              <a:avLst/>
            </a:prstGeom>
            <a:solidFill>
              <a:srgbClr val="00B0F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25958" y="2461558"/>
              <a:ext cx="287506" cy="769441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FF00"/>
                  </a:solidFill>
                  <a:latin typeface="Adobe Caslon Pro Bold" pitchFamily="18" charset="0"/>
                </a:rPr>
                <a:t>?</a:t>
              </a:r>
              <a:endParaRPr lang="en-GB" sz="4400" dirty="0">
                <a:solidFill>
                  <a:srgbClr val="FFFF00"/>
                </a:solidFill>
                <a:latin typeface="Adobe Caslon Pro Bold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flipV="1">
              <a:off x="3331257" y="3421763"/>
              <a:ext cx="287506" cy="769441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FF00"/>
                  </a:solidFill>
                  <a:latin typeface="Adobe Caslon Pro Bold" pitchFamily="18" charset="0"/>
                </a:rPr>
                <a:t>?</a:t>
              </a:r>
              <a:endParaRPr lang="en-GB" sz="4400" dirty="0">
                <a:solidFill>
                  <a:srgbClr val="FFFF00"/>
                </a:solidFill>
                <a:latin typeface="Adobe Caslon Pro Bold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70482" y="2676073"/>
              <a:ext cx="220179" cy="74981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00B0F0"/>
                  </a:solidFill>
                  <a:latin typeface="Adobe Caslon Pro Bold" pitchFamily="18" charset="0"/>
                </a:rPr>
                <a:t>!</a:t>
              </a:r>
              <a:endParaRPr lang="en-GB" sz="4400" dirty="0">
                <a:solidFill>
                  <a:srgbClr val="00B0F0"/>
                </a:solidFill>
                <a:latin typeface="Adobe Caslon Pro Bold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flipV="1">
              <a:off x="5035084" y="3558125"/>
              <a:ext cx="220179" cy="74981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en-GB" sz="4400" dirty="0" smtClean="0">
                  <a:solidFill>
                    <a:srgbClr val="FF0000"/>
                  </a:solidFill>
                  <a:latin typeface="Adobe Caslon Pro Bold" pitchFamily="18" charset="0"/>
                </a:rPr>
                <a:t>!</a:t>
              </a:r>
              <a:endParaRPr lang="en-GB" sz="4400" dirty="0">
                <a:solidFill>
                  <a:srgbClr val="FF0000"/>
                </a:solidFill>
                <a:latin typeface="Adobe Caslon Pro Bold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05469" y="399895"/>
            <a:ext cx="2538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Black box</a:t>
            </a:r>
            <a:endParaRPr lang="en-GB" sz="48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367824" y="2043944"/>
            <a:ext cx="1620000" cy="1620000"/>
            <a:chOff x="1367824" y="2043944"/>
            <a:chExt cx="1620000" cy="1620000"/>
          </a:xfrm>
        </p:grpSpPr>
        <p:sp>
          <p:nvSpPr>
            <p:cNvPr id="16" name="Bent Arrow 15"/>
            <p:cNvSpPr>
              <a:spLocks noChangeAspect="1"/>
            </p:cNvSpPr>
            <p:nvPr/>
          </p:nvSpPr>
          <p:spPr>
            <a:xfrm flipV="1">
              <a:off x="1367824" y="2043944"/>
              <a:ext cx="1620000" cy="1620000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17650" y="2938611"/>
              <a:ext cx="1075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Input</a:t>
              </a:r>
              <a:endParaRPr lang="en-GB" sz="3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868144" y="3059718"/>
            <a:ext cx="2016224" cy="1737122"/>
            <a:chOff x="5868144" y="3059718"/>
            <a:chExt cx="2016224" cy="1737122"/>
          </a:xfrm>
        </p:grpSpPr>
        <p:sp>
          <p:nvSpPr>
            <p:cNvPr id="17" name="Bent Arrow 16"/>
            <p:cNvSpPr>
              <a:spLocks noChangeAspect="1"/>
            </p:cNvSpPr>
            <p:nvPr/>
          </p:nvSpPr>
          <p:spPr>
            <a:xfrm rot="16200000" flipH="1" flipV="1">
              <a:off x="6066256" y="2978728"/>
              <a:ext cx="1620000" cy="2016224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68144" y="3059718"/>
              <a:ext cx="13821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Output</a:t>
              </a:r>
              <a:endParaRPr lang="en-GB" sz="32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6618" y="4941168"/>
            <a:ext cx="7710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We do not need to know what goes on inside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2963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583925"/>
              </p:ext>
            </p:extLst>
          </p:nvPr>
        </p:nvGraphicFramePr>
        <p:xfrm>
          <a:off x="207223" y="635604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2208"/>
                <a:gridCol w="5616624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place of publication (RDA)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rdam:P30088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613831"/>
              </p:ext>
            </p:extLst>
          </p:nvPr>
        </p:nvGraphicFramePr>
        <p:xfrm>
          <a:off x="207223" y="4796840"/>
          <a:ext cx="8784975" cy="1737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2208"/>
                <a:gridCol w="5616624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place of publication, production, distribution (ISBD)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isbdu:P1016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176781" y="2208073"/>
              <a:ext cx="2556386" cy="2495059"/>
              <a:chOff x="3176781" y="2208073"/>
              <a:chExt cx="2556386" cy="249505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4447146" y="2262053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6200000">
                <a:off x="4329711" y="4163132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5265167" y="2208073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3176781" y="28709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891331" y="2469223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3618763" y="3558125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770482" y="2676073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5035084" y="355812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176781" y="1914445"/>
              <a:ext cx="2479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Schema Translator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893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1988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Bent Arrow 18"/>
          <p:cNvSpPr>
            <a:spLocks noChangeAspect="1"/>
          </p:cNvSpPr>
          <p:nvPr/>
        </p:nvSpPr>
        <p:spPr>
          <a:xfrm>
            <a:off x="1385116" y="3176840"/>
            <a:ext cx="1620000" cy="16200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>
            <a:spLocks noChangeAspect="1"/>
          </p:cNvSpPr>
          <p:nvPr/>
        </p:nvSpPr>
        <p:spPr>
          <a:xfrm rot="5400000" flipH="1">
            <a:off x="5868144" y="2010529"/>
            <a:ext cx="1620000" cy="16200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472904"/>
              </p:ext>
            </p:extLst>
          </p:nvPr>
        </p:nvGraphicFramePr>
        <p:xfrm>
          <a:off x="219191" y="610131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4752528"/>
                <a:gridCol w="180019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frequency of issue … (UNIMARC)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“daily"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unimarc:U110__a1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err="1" smtClean="0"/>
                        <a:t>unimarccf:h</a:t>
                      </a:r>
                      <a:endParaRPr lang="en-GB" sz="2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378981"/>
              </p:ext>
            </p:extLst>
          </p:nvPr>
        </p:nvGraphicFramePr>
        <p:xfrm>
          <a:off x="219191" y="4796840"/>
          <a:ext cx="8784975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5040560"/>
                <a:gridCol w="151216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Predicate/property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This resource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has frequency of issue … (UNIMARC)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“daily"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unimarc:U110__a1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rdaf:1010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3176781" y="2276265"/>
              <a:ext cx="2599531" cy="2382939"/>
              <a:chOff x="3176781" y="2276265"/>
              <a:chExt cx="2599531" cy="238293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 flipH="1">
                <a:off x="4244286" y="2389422"/>
                <a:ext cx="367393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6200000">
                <a:off x="5236312" y="4054560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229103" y="2276265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756661" y="4191204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3176781" y="28709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60493" y="253078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3536821" y="353849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008924" y="263630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5160831" y="3441392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3376562" y="1914445"/>
              <a:ext cx="2129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Term Translator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223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864136"/>
              </p:ext>
            </p:extLst>
          </p:nvPr>
        </p:nvGraphicFramePr>
        <p:xfrm>
          <a:off x="179512" y="188640"/>
          <a:ext cx="8784975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isbd:P1018</a:t>
                      </a:r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“2012”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66965"/>
              </p:ext>
            </p:extLst>
          </p:nvPr>
        </p:nvGraphicFramePr>
        <p:xfrm>
          <a:off x="107504" y="4830012"/>
          <a:ext cx="8784975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 : 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, 2012"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14445"/>
            <a:ext cx="2880320" cy="2882395"/>
            <a:chOff x="2987824" y="1914445"/>
            <a:chExt cx="2880320" cy="288239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218615" y="2172528"/>
              <a:ext cx="2460572" cy="2502276"/>
              <a:chOff x="3218615" y="2172528"/>
              <a:chExt cx="2460572" cy="250227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319147" y="3964159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344861" y="2515461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4981233" y="246377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807512" y="2643028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51411" y="1914445"/>
              <a:ext cx="23531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Statement Maker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268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61055"/>
              </p:ext>
            </p:extLst>
          </p:nvPr>
        </p:nvGraphicFramePr>
        <p:xfrm>
          <a:off x="179512" y="4796840"/>
          <a:ext cx="8784975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“Zagreb"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ex:Resource1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isbd:P1017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"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isbd:P1018</a:t>
                      </a:r>
                      <a:endParaRPr lang="en-GB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“2012”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56813"/>
              </p:ext>
            </p:extLst>
          </p:nvPr>
        </p:nvGraphicFramePr>
        <p:xfrm>
          <a:off x="179512" y="708680"/>
          <a:ext cx="8784975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248"/>
                <a:gridCol w="1584176"/>
                <a:gridCol w="49685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Subject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Predicate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Object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ex:Resource1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isbd:P1162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"Zagreb : </a:t>
                      </a:r>
                      <a:r>
                        <a:rPr lang="en-GB" sz="2400" dirty="0" err="1" smtClean="0"/>
                        <a:t>Hrvatsko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knjižničarsko</a:t>
                      </a:r>
                      <a:r>
                        <a:rPr lang="en-GB" sz="2400" dirty="0" smtClean="0"/>
                        <a:t> </a:t>
                      </a:r>
                      <a:r>
                        <a:rPr lang="en-GB" sz="2400" dirty="0" err="1" smtClean="0"/>
                        <a:t>društvo</a:t>
                      </a:r>
                      <a:r>
                        <a:rPr lang="en-GB" sz="2400" dirty="0" smtClean="0"/>
                        <a:t>, 2012"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218615" y="2172528"/>
              <a:ext cx="2432268" cy="2561072"/>
              <a:chOff x="3218615" y="2172528"/>
              <a:chExt cx="2432268" cy="256107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290843" y="3726435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218615" y="4134804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3244324" y="2943517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3880572" y="2206997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981233" y="2172528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895830" y="3964159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5290843" y="2442566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664800" y="3692330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154569" y="1941695"/>
              <a:ext cx="25142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Statement Breaker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454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ent Arrow 16"/>
          <p:cNvSpPr>
            <a:spLocks noChangeAspect="1"/>
          </p:cNvSpPr>
          <p:nvPr/>
        </p:nvSpPr>
        <p:spPr>
          <a:xfrm flipV="1">
            <a:off x="1367824" y="2043944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>
            <a:spLocks noChangeAspect="1"/>
          </p:cNvSpPr>
          <p:nvPr/>
        </p:nvSpPr>
        <p:spPr>
          <a:xfrm rot="16200000" flipH="1" flipV="1">
            <a:off x="5868144" y="3176840"/>
            <a:ext cx="1620000" cy="1620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987824" y="1941695"/>
            <a:ext cx="2880320" cy="2855145"/>
            <a:chOff x="2987824" y="1941695"/>
            <a:chExt cx="2880320" cy="2855145"/>
          </a:xfrm>
        </p:grpSpPr>
        <p:sp>
          <p:nvSpPr>
            <p:cNvPr id="2" name="Rectangle 1"/>
            <p:cNvSpPr/>
            <p:nvPr/>
          </p:nvSpPr>
          <p:spPr>
            <a:xfrm>
              <a:off x="2987824" y="1988840"/>
              <a:ext cx="2880320" cy="2808000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3190493" y="2335442"/>
              <a:ext cx="2488630" cy="2183643"/>
              <a:chOff x="3190493" y="2335442"/>
              <a:chExt cx="2488630" cy="218364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424344" y="2731121"/>
                <a:ext cx="2007281" cy="1323439"/>
              </a:xfrm>
              <a:prstGeom prst="rect">
                <a:avLst/>
              </a:prstGeom>
              <a:noFill/>
              <a:ln w="19050">
                <a:noFill/>
              </a:ln>
              <a:effectLst>
                <a:glow rad="228600">
                  <a:schemeClr val="bg1">
                    <a:lumMod val="8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b="1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La</a:t>
                </a: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boîte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bibliographique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b="1" dirty="0" err="1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magique</a:t>
                </a:r>
                <a:endParaRPr lang="en-GB" sz="2000" b="1" dirty="0" smtClean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6865" y="2352548"/>
                <a:ext cx="2142238" cy="2080584"/>
              </a:xfrm>
              <a:prstGeom prst="rect">
                <a:avLst/>
              </a:prstGeom>
              <a:noFill/>
              <a:ln w="2540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5-Point Star 2"/>
              <p:cNvSpPr/>
              <p:nvPr/>
            </p:nvSpPr>
            <p:spPr>
              <a:xfrm>
                <a:off x="5319083" y="2569442"/>
                <a:ext cx="360040" cy="36004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5-Point Star 3"/>
              <p:cNvSpPr>
                <a:spLocks noChangeAspect="1"/>
              </p:cNvSpPr>
              <p:nvPr/>
            </p:nvSpPr>
            <p:spPr>
              <a:xfrm rot="10800000">
                <a:off x="3190493" y="3846416"/>
                <a:ext cx="540000" cy="540000"/>
              </a:xfrm>
              <a:prstGeom prst="star5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5-Point Star 4"/>
              <p:cNvSpPr/>
              <p:nvPr/>
            </p:nvSpPr>
            <p:spPr>
              <a:xfrm rot="5400000" flipH="1">
                <a:off x="5285801" y="3332154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5-Point Star 5"/>
              <p:cNvSpPr>
                <a:spLocks noChangeAspect="1"/>
              </p:cNvSpPr>
              <p:nvPr/>
            </p:nvSpPr>
            <p:spPr>
              <a:xfrm rot="10800000" flipH="1">
                <a:off x="4713878" y="2335442"/>
                <a:ext cx="468000" cy="46800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5-Point Star 8"/>
              <p:cNvSpPr/>
              <p:nvPr/>
            </p:nvSpPr>
            <p:spPr>
              <a:xfrm flipH="1">
                <a:off x="4534332" y="3936396"/>
                <a:ext cx="360040" cy="360040"/>
              </a:xfrm>
              <a:prstGeom prst="star5">
                <a:avLst/>
              </a:prstGeom>
              <a:solidFill>
                <a:srgbClr val="00B0F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880371" y="240336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flipV="1">
                <a:off x="4894372" y="2518800"/>
                <a:ext cx="287506" cy="769441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FF00"/>
                    </a:solidFill>
                    <a:latin typeface="Adobe Caslon Pro Bold" pitchFamily="18" charset="0"/>
                  </a:rPr>
                  <a:t>?</a:t>
                </a:r>
                <a:endParaRPr lang="en-GB" sz="4400" dirty="0">
                  <a:solidFill>
                    <a:srgbClr val="FFFF0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095018" y="3769273"/>
                <a:ext cx="173721" cy="74981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00B0F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00B0F0"/>
                  </a:solidFill>
                  <a:latin typeface="Adobe Caslon Pro Bold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flipV="1">
                <a:off x="3660192" y="2525275"/>
                <a:ext cx="220179" cy="749812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>
                <a:spAutoFit/>
              </a:bodyPr>
              <a:lstStyle/>
              <a:p>
                <a:r>
                  <a:rPr lang="en-GB" sz="4400" dirty="0" smtClean="0">
                    <a:solidFill>
                      <a:srgbClr val="FF0000"/>
                    </a:solidFill>
                    <a:latin typeface="Adobe Caslon Pro Bold" pitchFamily="18" charset="0"/>
                  </a:rPr>
                  <a:t>!</a:t>
                </a:r>
                <a:endParaRPr lang="en-GB" sz="4400" dirty="0">
                  <a:solidFill>
                    <a:srgbClr val="FF0000"/>
                  </a:solidFill>
                  <a:latin typeface="Adobe Caslon Pro Bold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488614" y="1941695"/>
              <a:ext cx="19066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Record maker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53269"/>
            <a:ext cx="2381250" cy="15906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796840"/>
            <a:ext cx="2762250" cy="165735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267752" y="506167"/>
            <a:ext cx="2600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Soup of triples</a:t>
            </a:r>
            <a:endParaRPr lang="en-GB" sz="3200" dirty="0"/>
          </a:p>
        </p:txBody>
      </p:sp>
      <p:sp>
        <p:nvSpPr>
          <p:cNvPr id="16" name="Left Arrow 15"/>
          <p:cNvSpPr/>
          <p:nvPr/>
        </p:nvSpPr>
        <p:spPr>
          <a:xfrm>
            <a:off x="2949852" y="652360"/>
            <a:ext cx="270120" cy="2923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987824" y="5377850"/>
            <a:ext cx="25021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Reconstituted</a:t>
            </a:r>
          </a:p>
          <a:p>
            <a:pPr algn="r"/>
            <a:r>
              <a:rPr lang="en-GB" sz="3200" dirty="0" smtClean="0"/>
              <a:t>ingredient</a:t>
            </a:r>
            <a:endParaRPr lang="en-GB" sz="3200" dirty="0"/>
          </a:p>
        </p:txBody>
      </p:sp>
      <p:sp>
        <p:nvSpPr>
          <p:cNvPr id="25" name="Left Arrow 24"/>
          <p:cNvSpPr/>
          <p:nvPr/>
        </p:nvSpPr>
        <p:spPr>
          <a:xfrm flipH="1">
            <a:off x="5558684" y="5770265"/>
            <a:ext cx="270120" cy="2923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50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3" grpId="0"/>
      <p:bldP spid="16" grpId="0" animBg="1"/>
      <p:bldP spid="24" grpId="0"/>
      <p:bldP spid="25" grpId="0" animBg="1"/>
    </p:bld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687</TotalTime>
  <Words>433</Words>
  <Application>Microsoft Office PowerPoint</Application>
  <PresentationFormat>On-screen Show (4:3)</PresentationFormat>
  <Paragraphs>208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GordonPPT</vt:lpstr>
      <vt:lpstr>The local in the global: universal bibliographic control from the bottom 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Merci!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local in the global: universal bibliographic control from the bottom up</dc:title>
  <dc:creator>Gordon Dunsire</dc:creator>
  <cp:lastModifiedBy>Gordon Dunsire</cp:lastModifiedBy>
  <cp:revision>42</cp:revision>
  <dcterms:created xsi:type="dcterms:W3CDTF">2014-08-04T12:40:59Z</dcterms:created>
  <dcterms:modified xsi:type="dcterms:W3CDTF">2014-08-19T11:45:54Z</dcterms:modified>
</cp:coreProperties>
</file>