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7" r:id="rId9"/>
    <p:sldId id="266" r:id="rId10"/>
    <p:sldId id="268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F22884-FD34-42C6-81A8-BFA25A911B48}" type="datetimeFigureOut">
              <a:rPr lang="en-GB" smtClean="0"/>
              <a:t>28/11/2014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E69CD-09BA-40EF-8CDF-A1E909E0E2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066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A7461-92AF-4912-BB52-1E1C2285BF3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108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0182-D9E6-4A56-9251-64CFA1AB1737}" type="datetimeFigureOut">
              <a:rPr lang="en-GB" smtClean="0"/>
              <a:t>28/11/2014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E52B0182-D9E6-4A56-9251-64CFA1AB1737}" type="datetimeFigureOut">
              <a:rPr lang="en-GB" smtClean="0"/>
              <a:t>28/11/2014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E52B0182-D9E6-4A56-9251-64CFA1AB1737}" type="datetimeFigureOut">
              <a:rPr lang="en-GB" smtClean="0"/>
              <a:t>28/11/2014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E52B0182-D9E6-4A56-9251-64CFA1AB1737}" type="datetimeFigureOut">
              <a:rPr lang="en-GB" smtClean="0"/>
              <a:t>28/11/2014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E52B0182-D9E6-4A56-9251-64CFA1AB1737}" type="datetimeFigureOut">
              <a:rPr lang="en-GB" smtClean="0"/>
              <a:t>28/11/2014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gordon@gordondunsire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Linking bibliographic standards: alignments and maps, protocols and</a:t>
            </a:r>
            <a:br>
              <a:rPr lang="en-GB" dirty="0" smtClean="0"/>
            </a:br>
            <a:r>
              <a:rPr lang="en-GB" dirty="0" smtClean="0"/>
              <a:t>liaisons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at AKM 18, </a:t>
            </a:r>
            <a:r>
              <a:rPr lang="en-GB" dirty="0" err="1" smtClean="0"/>
              <a:t>Rovinj</a:t>
            </a:r>
            <a:r>
              <a:rPr lang="en-GB" dirty="0" smtClean="0"/>
              <a:t>, Croatia, 26-28 Nov 2014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747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26917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Conclusion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1538634"/>
            <a:ext cx="75026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Semantic mappings support interoperability</a:t>
            </a:r>
          </a:p>
          <a:p>
            <a:r>
              <a:rPr lang="en-GB" sz="3200" dirty="0"/>
              <a:t>o</a:t>
            </a:r>
            <a:r>
              <a:rPr lang="en-GB" sz="3200" dirty="0" smtClean="0"/>
              <a:t>f linked data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2923808"/>
            <a:ext cx="50656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Mappings require alignments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3816539"/>
            <a:ext cx="80889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smtClean="0"/>
              <a:t>Both sides </a:t>
            </a:r>
            <a:r>
              <a:rPr lang="en-GB" sz="3200" dirty="0" smtClean="0"/>
              <a:t>must agree and maintain alignments</a:t>
            </a:r>
          </a:p>
          <a:p>
            <a:r>
              <a:rPr lang="en-GB" sz="3200" dirty="0"/>
              <a:t>a</a:t>
            </a:r>
            <a:r>
              <a:rPr lang="en-GB" sz="3200" dirty="0" smtClean="0"/>
              <a:t>nd mappings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5201714"/>
            <a:ext cx="53389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Maintenance requires protocol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9631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gordon@gordondunsire.com</a:t>
            </a:r>
            <a:endParaRPr lang="en-GB" dirty="0" smtClean="0"/>
          </a:p>
          <a:p>
            <a:r>
              <a:rPr lang="en-GB" dirty="0" err="1"/>
              <a:t>Michaelangelo</a:t>
            </a:r>
            <a:r>
              <a:rPr lang="en-GB" dirty="0"/>
              <a:t>, Creation of Adam, Sistine Chapel, 1511-1512</a:t>
            </a:r>
          </a:p>
          <a:p>
            <a:r>
              <a:rPr lang="en-GB" dirty="0"/>
              <a:t>Pieter </a:t>
            </a:r>
            <a:r>
              <a:rPr lang="en-GB" dirty="0" err="1"/>
              <a:t>Bruegel</a:t>
            </a:r>
            <a:r>
              <a:rPr lang="en-GB" dirty="0"/>
              <a:t> the Elder, The Tower of Babel, 1563</a:t>
            </a:r>
          </a:p>
          <a:p>
            <a:r>
              <a:rPr lang="en-GB" dirty="0"/>
              <a:t>Jan van Eyck, Portrait of Giovanni </a:t>
            </a:r>
            <a:r>
              <a:rPr lang="en-GB" dirty="0" err="1"/>
              <a:t>Arnolfini</a:t>
            </a:r>
            <a:r>
              <a:rPr lang="en-GB" dirty="0"/>
              <a:t> and his Wife, </a:t>
            </a:r>
            <a:r>
              <a:rPr lang="en-GB" dirty="0" smtClean="0"/>
              <a:t>1434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287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307" y="116632"/>
            <a:ext cx="4521200" cy="2971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3528" y="5673660"/>
            <a:ext cx="1401409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err="1" smtClean="0"/>
              <a:t>BibO</a:t>
            </a:r>
            <a:r>
              <a:rPr lang="en-GB" dirty="0" smtClean="0"/>
              <a:t>:</a:t>
            </a:r>
          </a:p>
          <a:p>
            <a:r>
              <a:rPr lang="en-GB" dirty="0" smtClean="0"/>
              <a:t>Bibliographic</a:t>
            </a:r>
          </a:p>
          <a:p>
            <a:r>
              <a:rPr lang="en-GB" dirty="0" smtClean="0"/>
              <a:t>Ontology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30" y="116632"/>
            <a:ext cx="6660000" cy="4878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00845" y="3690267"/>
            <a:ext cx="2044662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/>
              <a:t>Confusing</a:t>
            </a:r>
          </a:p>
          <a:p>
            <a:pPr algn="ctr"/>
            <a:r>
              <a:rPr lang="en-GB" sz="3600" dirty="0" smtClean="0"/>
              <a:t>tongues?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024232" y="5078876"/>
            <a:ext cx="1401409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BIBFRAME:</a:t>
            </a:r>
          </a:p>
          <a:p>
            <a:r>
              <a:rPr lang="en-GB" dirty="0" smtClean="0"/>
              <a:t>Bibliographic</a:t>
            </a:r>
          </a:p>
          <a:p>
            <a:r>
              <a:rPr lang="en-GB" dirty="0" smtClean="0"/>
              <a:t>Framework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040050" y="5480251"/>
            <a:ext cx="1905457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/>
              <a:t>Say what</a:t>
            </a:r>
          </a:p>
          <a:p>
            <a:pPr algn="ctr"/>
            <a:r>
              <a:rPr lang="en-GB" sz="3600" dirty="0"/>
              <a:t>w</a:t>
            </a:r>
            <a:r>
              <a:rPr lang="en-GB" sz="3600" dirty="0" smtClean="0"/>
              <a:t>e mean</a:t>
            </a:r>
            <a:endParaRPr lang="en-GB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1672345" y="5952568"/>
            <a:ext cx="1809085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CRM: Conceptual</a:t>
            </a:r>
          </a:p>
          <a:p>
            <a:r>
              <a:rPr lang="en-GB" dirty="0" smtClean="0"/>
              <a:t>Reference Model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335401" y="5632874"/>
            <a:ext cx="1670842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DC: Dublin Core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413243" y="5051610"/>
            <a:ext cx="151515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FR: Functional</a:t>
            </a:r>
          </a:p>
          <a:p>
            <a:r>
              <a:rPr lang="en-GB" dirty="0" smtClean="0"/>
              <a:t>Requirements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94603" y="5078876"/>
            <a:ext cx="2842573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ISBD: International Standard</a:t>
            </a:r>
          </a:p>
          <a:p>
            <a:r>
              <a:rPr lang="en-GB" dirty="0" smtClean="0"/>
              <a:t>Bibliographic Description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396934" y="5952568"/>
            <a:ext cx="995337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MARC21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408319" y="5697941"/>
            <a:ext cx="1557221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RDA: Resource</a:t>
            </a:r>
          </a:p>
          <a:p>
            <a:r>
              <a:rPr lang="en-GB" dirty="0" smtClean="0"/>
              <a:t>Description</a:t>
            </a:r>
          </a:p>
          <a:p>
            <a:r>
              <a:rPr lang="en-GB" dirty="0" smtClean="0"/>
              <a:t>and Access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693070" y="5979648"/>
            <a:ext cx="126996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GB" dirty="0" smtClean="0"/>
              <a:t>chema.org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86903" y="6312400"/>
            <a:ext cx="111556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UNIMARC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692022" y="3105492"/>
            <a:ext cx="1253485" cy="58477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KOS++</a:t>
            </a:r>
            <a:endParaRPr lang="en-GB" sz="3200" dirty="0"/>
          </a:p>
        </p:txBody>
      </p:sp>
      <p:sp>
        <p:nvSpPr>
          <p:cNvPr id="19" name="Plus 18"/>
          <p:cNvSpPr/>
          <p:nvPr/>
        </p:nvSpPr>
        <p:spPr>
          <a:xfrm>
            <a:off x="7012685" y="3171350"/>
            <a:ext cx="446387" cy="45305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979586" y="278531"/>
            <a:ext cx="15371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Universal</a:t>
            </a:r>
          </a:p>
          <a:p>
            <a:r>
              <a:rPr lang="en-GB" sz="2000" dirty="0" smtClean="0"/>
              <a:t>Bibliographic</a:t>
            </a:r>
          </a:p>
          <a:p>
            <a:r>
              <a:rPr lang="en-GB" sz="2000" dirty="0" smtClean="0"/>
              <a:t>Control</a:t>
            </a:r>
            <a:endParaRPr lang="en-GB" sz="20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6970447" y="4862257"/>
            <a:ext cx="1905457" cy="646331"/>
            <a:chOff x="7040050" y="4862257"/>
            <a:chExt cx="1905457" cy="646331"/>
          </a:xfrm>
        </p:grpSpPr>
        <p:sp>
          <p:nvSpPr>
            <p:cNvPr id="21" name="Down Arrow 20"/>
            <p:cNvSpPr/>
            <p:nvPr/>
          </p:nvSpPr>
          <p:spPr>
            <a:xfrm>
              <a:off x="7040050" y="4890595"/>
              <a:ext cx="1905457" cy="589655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27747" y="4862257"/>
              <a:ext cx="9300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/>
                <a:t>RDF</a:t>
              </a:r>
              <a:endParaRPr lang="en-GB" sz="36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908328" y="2688322"/>
            <a:ext cx="1933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Thinking globally</a:t>
            </a:r>
            <a:endParaRPr lang="en-GB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289979" y="243900"/>
            <a:ext cx="1559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Acting locally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6530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1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  <p:bldP spid="14" grpId="0" animBg="1"/>
      <p:bldP spid="16" grpId="0" animBg="1"/>
      <p:bldP spid="10" grpId="0" animBg="1"/>
      <p:bldP spid="17" grpId="0" animBg="1"/>
      <p:bldP spid="3" grpId="0" animBg="1"/>
      <p:bldP spid="9" grpId="0" animBg="1"/>
      <p:bldP spid="11" grpId="0" animBg="1"/>
      <p:bldP spid="13" grpId="0" animBg="1"/>
      <p:bldP spid="8" grpId="0" animBg="1"/>
      <p:bldP spid="18" grpId="0" animBg="1"/>
      <p:bldP spid="19" grpId="0" animBg="1"/>
      <p:bldP spid="20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727" y="1268760"/>
            <a:ext cx="3902546" cy="5343486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1403648" y="257294"/>
            <a:ext cx="3008077" cy="2022932"/>
            <a:chOff x="1403648" y="257294"/>
            <a:chExt cx="3008077" cy="202293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403648" y="257294"/>
              <a:ext cx="3008077" cy="2022932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756794" y="548680"/>
              <a:ext cx="2301784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800" dirty="0" smtClean="0"/>
                <a:t>ISBD:</a:t>
              </a:r>
            </a:p>
            <a:p>
              <a:pPr algn="ctr"/>
              <a:r>
                <a:rPr lang="en-GB" sz="2800" dirty="0" smtClean="0"/>
                <a:t>Content form?</a:t>
              </a:r>
              <a:endParaRPr lang="en-GB" sz="28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16016" y="257294"/>
            <a:ext cx="3008077" cy="2022932"/>
            <a:chOff x="4716016" y="257294"/>
            <a:chExt cx="3008077" cy="202293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257294"/>
              <a:ext cx="3008077" cy="2022932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095834" y="555217"/>
              <a:ext cx="224843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800" dirty="0" smtClean="0"/>
                <a:t>RDA:</a:t>
              </a:r>
            </a:p>
            <a:p>
              <a:pPr algn="ctr"/>
              <a:r>
                <a:rPr lang="en-GB" sz="2800" dirty="0" smtClean="0"/>
                <a:t>Content type?</a:t>
              </a:r>
              <a:endParaRPr lang="en-GB" sz="28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95536" y="1916832"/>
            <a:ext cx="18722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 category that reflects the fundamental form or forms in which the content is expressed.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910821" y="1893789"/>
            <a:ext cx="194421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A categorization reflecting the fundamental form of communication in which the content is expressed and the human sense through which it is intended to be perceived. </a:t>
            </a:r>
            <a:endParaRPr lang="en-GB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996169" y="5987217"/>
            <a:ext cx="1521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Resource</a:t>
            </a:r>
            <a:endParaRPr lang="en-GB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709999" y="5987217"/>
            <a:ext cx="17444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Expression</a:t>
            </a:r>
            <a:endParaRPr lang="en-GB" sz="2800" dirty="0"/>
          </a:p>
        </p:txBody>
      </p:sp>
      <p:sp>
        <p:nvSpPr>
          <p:cNvPr id="11" name="Bent Arrow 10"/>
          <p:cNvSpPr/>
          <p:nvPr/>
        </p:nvSpPr>
        <p:spPr>
          <a:xfrm flipV="1">
            <a:off x="509809" y="5877272"/>
            <a:ext cx="400585" cy="50405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Bent Arrow 11"/>
          <p:cNvSpPr/>
          <p:nvPr/>
        </p:nvSpPr>
        <p:spPr>
          <a:xfrm flipH="1" flipV="1">
            <a:off x="8454451" y="5877272"/>
            <a:ext cx="400585" cy="50405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64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64710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Do you mean what I mean?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1032042" y="1782144"/>
            <a:ext cx="4326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Communication protocol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233507" y="2839000"/>
            <a:ext cx="3923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Alignment of concepts</a:t>
            </a:r>
            <a:endParaRPr lang="en-GB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050668" y="3895858"/>
            <a:ext cx="4289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Mapping of vocabularies</a:t>
            </a:r>
            <a:endParaRPr lang="en-GB" sz="32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100229" y="5386280"/>
            <a:ext cx="4668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Continuing interoperability</a:t>
            </a:r>
            <a:endParaRPr lang="en-GB" sz="3200" u="sng" dirty="0"/>
          </a:p>
        </p:txBody>
      </p:sp>
      <p:sp>
        <p:nvSpPr>
          <p:cNvPr id="7" name="Bent Arrow 6"/>
          <p:cNvSpPr/>
          <p:nvPr/>
        </p:nvSpPr>
        <p:spPr>
          <a:xfrm flipV="1">
            <a:off x="3131840" y="4733855"/>
            <a:ext cx="720080" cy="109100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Bent Arrow 7"/>
          <p:cNvSpPr/>
          <p:nvPr/>
        </p:nvSpPr>
        <p:spPr>
          <a:xfrm flipH="1">
            <a:off x="6074450" y="1992724"/>
            <a:ext cx="720080" cy="316446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3015242" y="2411616"/>
            <a:ext cx="360040" cy="382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>
            <a:off x="3015242" y="3468472"/>
            <a:ext cx="360040" cy="382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21066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Protocol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5652120" y="1803011"/>
            <a:ext cx="26038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dirty="0" smtClean="0"/>
              <a:t>ISBD Review Group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68162" y="1556790"/>
            <a:ext cx="37318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Joint Steering Committee for Development of RDA</a:t>
            </a:r>
            <a:endParaRPr lang="en-GB" sz="32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4618237" y="1610214"/>
            <a:ext cx="915635" cy="951060"/>
            <a:chOff x="4618237" y="1610214"/>
            <a:chExt cx="915635" cy="951060"/>
          </a:xfrm>
        </p:grpSpPr>
        <p:sp>
          <p:nvSpPr>
            <p:cNvPr id="5" name="Left-Right Arrow 4"/>
            <p:cNvSpPr/>
            <p:nvPr/>
          </p:nvSpPr>
          <p:spPr>
            <a:xfrm>
              <a:off x="4618237" y="2121966"/>
              <a:ext cx="915635" cy="439308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618237" y="1610214"/>
              <a:ext cx="91563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/>
                <a:t>2014</a:t>
              </a:r>
              <a:endParaRPr lang="en-GB" sz="28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690320" y="3356992"/>
            <a:ext cx="3385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JSC liaison on ISBD RG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690320" y="5229200"/>
            <a:ext cx="6246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Joint development of element alignments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690320" y="3981061"/>
            <a:ext cx="497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Publication </a:t>
            </a:r>
            <a:r>
              <a:rPr lang="en-GB" sz="2800" dirty="0"/>
              <a:t>of shared documents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0320" y="4605130"/>
            <a:ext cx="4828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Advance </a:t>
            </a:r>
            <a:r>
              <a:rPr lang="en-GB" sz="2800" dirty="0"/>
              <a:t>notification of changes</a:t>
            </a:r>
          </a:p>
        </p:txBody>
      </p:sp>
    </p:spTree>
    <p:extLst>
      <p:ext uri="{BB962C8B-B14F-4D97-AF65-F5344CB8AC3E}">
        <p14:creationId xmlns:p14="http://schemas.microsoft.com/office/powerpoint/2010/main" val="191291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45150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Element alignment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615389" y="1484784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“enable </a:t>
            </a:r>
            <a:r>
              <a:rPr lang="en-GB" sz="2800" dirty="0"/>
              <a:t>harmonization between data produced according to the ISBD or RDA metadata content </a:t>
            </a:r>
            <a:r>
              <a:rPr lang="en-GB" sz="2800" dirty="0" smtClean="0"/>
              <a:t>rules”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682010" y="2834944"/>
            <a:ext cx="3931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Version 3.0 (August 2014)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82168" y="3754217"/>
            <a:ext cx="7931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Alignment values: narrower (&lt;), broader (&gt;), same (=)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88261" y="4673491"/>
            <a:ext cx="3106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Content form (ISBD)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06014" y="4673491"/>
            <a:ext cx="3001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Content type (RDA)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518282" y="447343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>
                <a:solidFill>
                  <a:srgbClr val="C00000"/>
                </a:solidFill>
              </a:rPr>
              <a:t>&lt;</a:t>
            </a:r>
            <a:endParaRPr lang="en-GB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07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44305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Semantic mapping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377775" y="1484784"/>
            <a:ext cx="8388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RDF (Resource Description Framework) Schema ontology</a:t>
            </a:r>
            <a:endParaRPr lang="en-GB" sz="2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943964"/>
              </p:ext>
            </p:extLst>
          </p:nvPr>
        </p:nvGraphicFramePr>
        <p:xfrm>
          <a:off x="2578730" y="2453944"/>
          <a:ext cx="5184576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345638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Alignment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Mapping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 &lt; B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 </a:t>
                      </a:r>
                      <a:r>
                        <a:rPr lang="en-GB" sz="2400" dirty="0" err="1" smtClean="0"/>
                        <a:t>rdfs:subPropertyOf</a:t>
                      </a:r>
                      <a:r>
                        <a:rPr lang="en-GB" sz="2400" dirty="0" smtClean="0"/>
                        <a:t> B .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 &gt; B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B </a:t>
                      </a:r>
                      <a:r>
                        <a:rPr lang="en-GB" sz="2400" dirty="0" err="1" smtClean="0"/>
                        <a:t>rdfs:subPropertyOf</a:t>
                      </a:r>
                      <a:r>
                        <a:rPr lang="en-GB" sz="2400" baseline="0" dirty="0" smtClean="0"/>
                        <a:t> A .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 = B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 </a:t>
                      </a:r>
                      <a:r>
                        <a:rPr lang="en-GB" sz="2400" dirty="0" err="1" smtClean="0"/>
                        <a:t>rdfs:subPropertyOf</a:t>
                      </a:r>
                      <a:r>
                        <a:rPr lang="en-GB" sz="2400" baseline="0" dirty="0" smtClean="0"/>
                        <a:t> B .</a:t>
                      </a:r>
                    </a:p>
                    <a:p>
                      <a:r>
                        <a:rPr lang="en-GB" sz="2400" baseline="0" dirty="0" smtClean="0"/>
                        <a:t>B </a:t>
                      </a:r>
                      <a:r>
                        <a:rPr lang="en-GB" sz="2400" baseline="0" dirty="0" err="1" smtClean="0"/>
                        <a:t>rdfs:subpropertyOf</a:t>
                      </a:r>
                      <a:r>
                        <a:rPr lang="en-GB" sz="2400" baseline="0" dirty="0" smtClean="0"/>
                        <a:t> A .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0015" y="4977192"/>
            <a:ext cx="79439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isbdu:P1001 </a:t>
            </a:r>
            <a:r>
              <a:rPr lang="en-GB" sz="3200" dirty="0" err="1"/>
              <a:t>rdfs:subPropertyOf</a:t>
            </a:r>
            <a:r>
              <a:rPr lang="en-GB" sz="3200" dirty="0"/>
              <a:t> rdau:P60049 </a:t>
            </a:r>
            <a:r>
              <a:rPr lang="en-GB" sz="3200" dirty="0" smtClean="0"/>
              <a:t>.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77775" y="3645024"/>
            <a:ext cx="16140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Terse triple</a:t>
            </a:r>
          </a:p>
          <a:p>
            <a:r>
              <a:rPr lang="en-GB" sz="2000" dirty="0" smtClean="0"/>
              <a:t>language</a:t>
            </a:r>
          </a:p>
          <a:p>
            <a:r>
              <a:rPr lang="en-GB" sz="2000" dirty="0" smtClean="0"/>
              <a:t>(</a:t>
            </a:r>
            <a:r>
              <a:rPr lang="en-GB" sz="2000" dirty="0" err="1" smtClean="0"/>
              <a:t>ttl</a:t>
            </a:r>
            <a:r>
              <a:rPr lang="en-GB" sz="2000" dirty="0"/>
              <a:t> </a:t>
            </a:r>
            <a:r>
              <a:rPr lang="en-GB" sz="2000" dirty="0" smtClean="0"/>
              <a:t>– “turtle”)</a:t>
            </a:r>
            <a:endParaRPr lang="en-GB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54073" y="5949280"/>
            <a:ext cx="8197629" cy="52322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 smtClean="0"/>
              <a:t>“Unconstrained” elements (not constrained to entities)</a:t>
            </a:r>
            <a:endParaRPr lang="en-GB" sz="2800" dirty="0"/>
          </a:p>
        </p:txBody>
      </p:sp>
      <p:sp>
        <p:nvSpPr>
          <p:cNvPr id="13" name="Oval 12"/>
          <p:cNvSpPr/>
          <p:nvPr/>
        </p:nvSpPr>
        <p:spPr>
          <a:xfrm>
            <a:off x="554073" y="5053555"/>
            <a:ext cx="1137607" cy="50841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940152" y="5053555"/>
            <a:ext cx="1137607" cy="50841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2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7132975" y="2997481"/>
            <a:ext cx="1656184" cy="1008000"/>
            <a:chOff x="5796136" y="4368320"/>
            <a:chExt cx="1656184" cy="1008000"/>
          </a:xfrm>
        </p:grpSpPr>
        <p:sp>
          <p:nvSpPr>
            <p:cNvPr id="3" name="Oval 2"/>
            <p:cNvSpPr/>
            <p:nvPr/>
          </p:nvSpPr>
          <p:spPr>
            <a:xfrm>
              <a:off x="5796136" y="4368320"/>
              <a:ext cx="1656184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4931" y="4466637"/>
              <a:ext cx="1218594" cy="811367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isbd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Resource</a:t>
              </a:r>
              <a:endParaRPr lang="en-GB" sz="24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669994" y="1931888"/>
            <a:ext cx="1008000" cy="1008000"/>
            <a:chOff x="6047417" y="1383314"/>
            <a:chExt cx="1008000" cy="1008000"/>
          </a:xfrm>
        </p:grpSpPr>
        <p:sp>
          <p:nvSpPr>
            <p:cNvPr id="9" name="TextBox 8"/>
            <p:cNvSpPr txBox="1"/>
            <p:nvPr/>
          </p:nvSpPr>
          <p:spPr>
            <a:xfrm>
              <a:off x="6078256" y="1481631"/>
              <a:ext cx="946323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b</a:t>
              </a:r>
              <a:r>
                <a:rPr lang="en-GB" sz="2400" dirty="0" smtClean="0"/>
                <a:t>f:</a:t>
              </a:r>
            </a:p>
            <a:p>
              <a:pPr algn="ctr"/>
              <a:r>
                <a:rPr lang="en-GB" sz="2400" dirty="0" smtClean="0"/>
                <a:t>Work</a:t>
              </a:r>
              <a:endParaRPr lang="en-GB" sz="2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6047417" y="1383314"/>
              <a:ext cx="1008000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442710" y="3945701"/>
            <a:ext cx="1440000" cy="1008000"/>
            <a:chOff x="5979783" y="2883904"/>
            <a:chExt cx="1440000" cy="1008000"/>
          </a:xfrm>
        </p:grpSpPr>
        <p:sp>
          <p:nvSpPr>
            <p:cNvPr id="10" name="TextBox 9"/>
            <p:cNvSpPr txBox="1"/>
            <p:nvPr/>
          </p:nvSpPr>
          <p:spPr>
            <a:xfrm>
              <a:off x="6080393" y="2982221"/>
              <a:ext cx="12387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bf:</a:t>
              </a:r>
            </a:p>
            <a:p>
              <a:pPr algn="ctr"/>
              <a:r>
                <a:rPr lang="en-GB" sz="2400" dirty="0" smtClean="0"/>
                <a:t>Instance</a:t>
              </a:r>
              <a:endParaRPr lang="en-GB" sz="2400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5979783" y="2883904"/>
              <a:ext cx="1440000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090786" y="502768"/>
            <a:ext cx="1008000" cy="1008000"/>
            <a:chOff x="1833235" y="525688"/>
            <a:chExt cx="1008000" cy="1008000"/>
          </a:xfrm>
        </p:grpSpPr>
        <p:sp>
          <p:nvSpPr>
            <p:cNvPr id="4" name="TextBox 3"/>
            <p:cNvSpPr txBox="1"/>
            <p:nvPr/>
          </p:nvSpPr>
          <p:spPr>
            <a:xfrm>
              <a:off x="1864074" y="624005"/>
              <a:ext cx="946323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r</a:t>
              </a:r>
              <a:r>
                <a:rPr lang="en-GB" sz="2400" dirty="0" err="1" smtClean="0"/>
                <a:t>da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Work</a:t>
              </a:r>
              <a:endParaRPr lang="en-GB" sz="2400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1833235" y="525688"/>
              <a:ext cx="1008000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694786" y="1925538"/>
            <a:ext cx="1800000" cy="1008000"/>
            <a:chOff x="1493658" y="2123044"/>
            <a:chExt cx="1800000" cy="1008000"/>
          </a:xfrm>
        </p:grpSpPr>
        <p:sp>
          <p:nvSpPr>
            <p:cNvPr id="6" name="TextBox 5"/>
            <p:cNvSpPr txBox="1"/>
            <p:nvPr/>
          </p:nvSpPr>
          <p:spPr>
            <a:xfrm>
              <a:off x="1565566" y="2221361"/>
              <a:ext cx="1656184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r</a:t>
              </a:r>
              <a:r>
                <a:rPr lang="en-GB" sz="2400" dirty="0" err="1" smtClean="0"/>
                <a:t>da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Expression</a:t>
              </a:r>
              <a:endParaRPr lang="en-GB" sz="2400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1493658" y="2123044"/>
              <a:ext cx="1800000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442786" y="3939351"/>
            <a:ext cx="2304000" cy="1008000"/>
            <a:chOff x="1331640" y="3746599"/>
            <a:chExt cx="2304000" cy="1008000"/>
          </a:xfrm>
        </p:grpSpPr>
        <p:sp>
          <p:nvSpPr>
            <p:cNvPr id="7" name="TextBox 6"/>
            <p:cNvSpPr txBox="1"/>
            <p:nvPr/>
          </p:nvSpPr>
          <p:spPr>
            <a:xfrm>
              <a:off x="1511532" y="3844916"/>
              <a:ext cx="1944216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r</a:t>
              </a:r>
              <a:r>
                <a:rPr lang="en-GB" sz="2400" dirty="0" err="1" smtClean="0"/>
                <a:t>da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Manifestation</a:t>
              </a:r>
              <a:endParaRPr lang="en-GB" sz="2400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331640" y="3746599"/>
              <a:ext cx="2304000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90786" y="5347233"/>
            <a:ext cx="1008000" cy="1008000"/>
            <a:chOff x="1842167" y="5370153"/>
            <a:chExt cx="1008000" cy="1008000"/>
          </a:xfrm>
        </p:grpSpPr>
        <p:sp>
          <p:nvSpPr>
            <p:cNvPr id="8" name="TextBox 7"/>
            <p:cNvSpPr txBox="1"/>
            <p:nvPr/>
          </p:nvSpPr>
          <p:spPr>
            <a:xfrm>
              <a:off x="1873006" y="5468470"/>
              <a:ext cx="946323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r</a:t>
              </a:r>
              <a:r>
                <a:rPr lang="en-GB" sz="2400" dirty="0" err="1" smtClean="0"/>
                <a:t>da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Item</a:t>
              </a:r>
              <a:endParaRPr lang="en-GB" sz="2400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1842167" y="5370153"/>
              <a:ext cx="1008000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3" name="Curved Connector 22"/>
          <p:cNvCxnSpPr>
            <a:stCxn id="3" idx="0"/>
            <a:endCxn id="14" idx="6"/>
          </p:cNvCxnSpPr>
          <p:nvPr/>
        </p:nvCxnSpPr>
        <p:spPr>
          <a:xfrm rot="16200000" flipV="1">
            <a:off x="5534571" y="570984"/>
            <a:ext cx="1990713" cy="2862281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3" idx="4"/>
            <a:endCxn id="17" idx="6"/>
          </p:cNvCxnSpPr>
          <p:nvPr/>
        </p:nvCxnSpPr>
        <p:spPr>
          <a:xfrm rot="5400000">
            <a:off x="5607051" y="3497217"/>
            <a:ext cx="1845752" cy="2862281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3" idx="1"/>
            <a:endCxn id="15" idx="6"/>
          </p:cNvCxnSpPr>
          <p:nvPr/>
        </p:nvCxnSpPr>
        <p:spPr>
          <a:xfrm rot="16200000" flipV="1">
            <a:off x="6077372" y="1846953"/>
            <a:ext cx="715561" cy="1880732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3" idx="3"/>
            <a:endCxn id="16" idx="6"/>
          </p:cNvCxnSpPr>
          <p:nvPr/>
        </p:nvCxnSpPr>
        <p:spPr>
          <a:xfrm rot="5400000">
            <a:off x="6268408" y="3336241"/>
            <a:ext cx="585488" cy="1628732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19" idx="6"/>
            <a:endCxn id="16" idx="2"/>
          </p:cNvCxnSpPr>
          <p:nvPr/>
        </p:nvCxnSpPr>
        <p:spPr>
          <a:xfrm flipV="1">
            <a:off x="2882710" y="4443351"/>
            <a:ext cx="560076" cy="6350"/>
          </a:xfrm>
          <a:prstGeom prst="curvedConnector3">
            <a:avLst>
              <a:gd name="adj1" fmla="val 50000"/>
            </a:avLst>
          </a:prstGeom>
          <a:ln w="25400">
            <a:prstDash val="dash"/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04048" y="632584"/>
            <a:ext cx="3029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isbd:P1193  (</a:t>
            </a:r>
            <a:r>
              <a:rPr lang="en-GB" dirty="0"/>
              <a:t>has work aspect 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5435621" y="1783207"/>
            <a:ext cx="2473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isbd:P1190</a:t>
            </a:r>
          </a:p>
          <a:p>
            <a:r>
              <a:rPr lang="en-GB" dirty="0" smtClean="0"/>
              <a:t>(</a:t>
            </a:r>
            <a:r>
              <a:rPr lang="en-GB" dirty="0"/>
              <a:t>has </a:t>
            </a:r>
            <a:r>
              <a:rPr lang="en-GB" dirty="0" smtClean="0"/>
              <a:t>expression aspect )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5706390" y="4443351"/>
            <a:ext cx="2817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isbd:P1192</a:t>
            </a:r>
          </a:p>
          <a:p>
            <a:r>
              <a:rPr lang="en-GB" dirty="0" smtClean="0"/>
              <a:t>(</a:t>
            </a:r>
            <a:r>
              <a:rPr lang="en-GB" dirty="0"/>
              <a:t>has </a:t>
            </a:r>
            <a:r>
              <a:rPr lang="en-GB" dirty="0" smtClean="0"/>
              <a:t>manifestation aspect )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5064858" y="5849617"/>
            <a:ext cx="3104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isbd:P1191  (</a:t>
            </a:r>
            <a:r>
              <a:rPr lang="en-GB" dirty="0"/>
              <a:t>has </a:t>
            </a:r>
            <a:r>
              <a:rPr lang="en-GB" dirty="0" smtClean="0"/>
              <a:t>item aspect )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4698723" y="1437037"/>
            <a:ext cx="3409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rdae:P20231 (has work expressed)</a:t>
            </a:r>
            <a:endParaRPr lang="en-GB" dirty="0"/>
          </a:p>
        </p:txBody>
      </p:sp>
      <p:cxnSp>
        <p:nvCxnSpPr>
          <p:cNvPr id="40" name="Curved Connector 39"/>
          <p:cNvCxnSpPr>
            <a:stCxn id="15" idx="0"/>
            <a:endCxn id="14" idx="4"/>
          </p:cNvCxnSpPr>
          <p:nvPr/>
        </p:nvCxnSpPr>
        <p:spPr>
          <a:xfrm rot="5400000" flipH="1" flipV="1">
            <a:off x="4387401" y="1718153"/>
            <a:ext cx="414770" cy="12700"/>
          </a:xfrm>
          <a:prstGeom prst="curvedConnector3">
            <a:avLst>
              <a:gd name="adj1" fmla="val 50000"/>
            </a:avLst>
          </a:prstGeom>
          <a:ln w="508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698723" y="5075285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rdai:P40049 (has manifestation exemplified)</a:t>
            </a:r>
            <a:endParaRPr lang="en-GB" dirty="0"/>
          </a:p>
        </p:txBody>
      </p:sp>
      <p:cxnSp>
        <p:nvCxnSpPr>
          <p:cNvPr id="43" name="Curved Connector 42"/>
          <p:cNvCxnSpPr>
            <a:stCxn id="17" idx="0"/>
            <a:endCxn id="16" idx="4"/>
          </p:cNvCxnSpPr>
          <p:nvPr/>
        </p:nvCxnSpPr>
        <p:spPr>
          <a:xfrm rot="5400000" flipH="1" flipV="1">
            <a:off x="4394845" y="5147292"/>
            <a:ext cx="399882" cy="12700"/>
          </a:xfrm>
          <a:prstGeom prst="curvedConnector3">
            <a:avLst>
              <a:gd name="adj1" fmla="val 50000"/>
            </a:avLst>
          </a:prstGeom>
          <a:ln w="508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16" idx="0"/>
            <a:endCxn id="15" idx="4"/>
          </p:cNvCxnSpPr>
          <p:nvPr/>
        </p:nvCxnSpPr>
        <p:spPr>
          <a:xfrm rot="5400000" flipH="1" flipV="1">
            <a:off x="4091880" y="3436445"/>
            <a:ext cx="1005813" cy="12700"/>
          </a:xfrm>
          <a:prstGeom prst="curvedConnector3">
            <a:avLst>
              <a:gd name="adj1" fmla="val 50000"/>
            </a:avLst>
          </a:prstGeom>
          <a:ln w="508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698723" y="2947694"/>
            <a:ext cx="16321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rdam:P30139</a:t>
            </a:r>
          </a:p>
          <a:p>
            <a:r>
              <a:rPr lang="en-GB" dirty="0" smtClean="0"/>
              <a:t>(has expression</a:t>
            </a:r>
          </a:p>
          <a:p>
            <a:r>
              <a:rPr lang="en-GB" dirty="0" smtClean="0"/>
              <a:t>manifested)</a:t>
            </a:r>
            <a:endParaRPr lang="en-GB" dirty="0"/>
          </a:p>
        </p:txBody>
      </p:sp>
      <p:cxnSp>
        <p:nvCxnSpPr>
          <p:cNvPr id="60" name="Curved Connector 59"/>
          <p:cNvCxnSpPr>
            <a:stCxn id="19" idx="0"/>
            <a:endCxn id="18" idx="4"/>
          </p:cNvCxnSpPr>
          <p:nvPr/>
        </p:nvCxnSpPr>
        <p:spPr>
          <a:xfrm rot="5400000" flipH="1" flipV="1">
            <a:off x="1665446" y="3437153"/>
            <a:ext cx="1005813" cy="11284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2181010" y="2997481"/>
            <a:ext cx="1189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</a:t>
            </a:r>
            <a:r>
              <a:rPr lang="en-GB" dirty="0" smtClean="0"/>
              <a:t>f:</a:t>
            </a:r>
          </a:p>
          <a:p>
            <a:r>
              <a:rPr lang="en-GB" dirty="0" err="1" smtClean="0"/>
              <a:t>instanceOf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213381" y="1252483"/>
            <a:ext cx="14092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</a:t>
            </a:r>
            <a:r>
              <a:rPr lang="en-GB" dirty="0" smtClean="0"/>
              <a:t>f:</a:t>
            </a:r>
          </a:p>
          <a:p>
            <a:r>
              <a:rPr lang="en-GB" dirty="0" err="1" smtClean="0"/>
              <a:t>expressionOf</a:t>
            </a:r>
            <a:endParaRPr lang="en-GB" dirty="0"/>
          </a:p>
        </p:txBody>
      </p:sp>
      <p:cxnSp>
        <p:nvCxnSpPr>
          <p:cNvPr id="64" name="Curved Connector 63"/>
          <p:cNvCxnSpPr>
            <a:stCxn id="18" idx="2"/>
            <a:endCxn id="18" idx="0"/>
          </p:cNvCxnSpPr>
          <p:nvPr/>
        </p:nvCxnSpPr>
        <p:spPr>
          <a:xfrm rot="10800000" flipH="1">
            <a:off x="1669994" y="1931888"/>
            <a:ext cx="504000" cy="504000"/>
          </a:xfrm>
          <a:prstGeom prst="curvedConnector4">
            <a:avLst>
              <a:gd name="adj1" fmla="val -45357"/>
              <a:gd name="adj2" fmla="val 145357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stCxn id="18" idx="6"/>
            <a:endCxn id="15" idx="2"/>
          </p:cNvCxnSpPr>
          <p:nvPr/>
        </p:nvCxnSpPr>
        <p:spPr>
          <a:xfrm flipV="1">
            <a:off x="2677994" y="2429538"/>
            <a:ext cx="1016792" cy="6350"/>
          </a:xfrm>
          <a:prstGeom prst="curvedConnector3">
            <a:avLst>
              <a:gd name="adj1" fmla="val 50000"/>
            </a:avLst>
          </a:prstGeom>
          <a:ln w="25400">
            <a:prstDash val="dash"/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281573" y="2997481"/>
            <a:ext cx="1656184" cy="1008000"/>
            <a:chOff x="5796136" y="4368320"/>
            <a:chExt cx="1656184" cy="1008000"/>
          </a:xfrm>
        </p:grpSpPr>
        <p:sp>
          <p:nvSpPr>
            <p:cNvPr id="71" name="Oval 70"/>
            <p:cNvSpPr/>
            <p:nvPr/>
          </p:nvSpPr>
          <p:spPr>
            <a:xfrm>
              <a:off x="5796136" y="4368320"/>
              <a:ext cx="1656184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014931" y="4466637"/>
              <a:ext cx="1218594" cy="811367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marc21:</a:t>
              </a:r>
            </a:p>
            <a:p>
              <a:pPr algn="ctr"/>
              <a:r>
                <a:rPr lang="en-GB" sz="2400" dirty="0" smtClean="0"/>
                <a:t>Resource</a:t>
              </a:r>
              <a:endParaRPr lang="en-GB" sz="2400" dirty="0"/>
            </a:p>
          </p:txBody>
        </p:sp>
      </p:grpSp>
      <p:cxnSp>
        <p:nvCxnSpPr>
          <p:cNvPr id="73" name="Curved Connector 72"/>
          <p:cNvCxnSpPr>
            <a:stCxn id="71" idx="0"/>
            <a:endCxn id="18" idx="2"/>
          </p:cNvCxnSpPr>
          <p:nvPr/>
        </p:nvCxnSpPr>
        <p:spPr>
          <a:xfrm rot="5400000" flipH="1" flipV="1">
            <a:off x="1109033" y="2436521"/>
            <a:ext cx="561593" cy="560329"/>
          </a:xfrm>
          <a:prstGeom prst="curvedConnector2">
            <a:avLst/>
          </a:prstGeom>
          <a:ln w="25400">
            <a:prstDash val="dash"/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urved Connector 80"/>
          <p:cNvCxnSpPr>
            <a:stCxn id="71" idx="4"/>
            <a:endCxn id="19" idx="2"/>
          </p:cNvCxnSpPr>
          <p:nvPr/>
        </p:nvCxnSpPr>
        <p:spPr>
          <a:xfrm rot="16200000" flipH="1">
            <a:off x="1054077" y="4061068"/>
            <a:ext cx="444220" cy="333045"/>
          </a:xfrm>
          <a:prstGeom prst="curvedConnector2">
            <a:avLst/>
          </a:prstGeom>
          <a:ln w="25400">
            <a:prstDash val="dash"/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2951390" y="2020389"/>
            <a:ext cx="4700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?</a:t>
            </a:r>
            <a:endParaRPr lang="en-GB" sz="48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281573" y="310439"/>
            <a:ext cx="18501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Mapping</a:t>
            </a:r>
          </a:p>
          <a:p>
            <a:r>
              <a:rPr lang="en-GB" sz="3600" dirty="0" smtClean="0"/>
              <a:t>entities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7725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  <p:bldP spid="36" grpId="0"/>
      <p:bldP spid="38" grpId="0"/>
      <p:bldP spid="39" grpId="0"/>
      <p:bldP spid="42" grpId="0"/>
      <p:bldP spid="58" grpId="0"/>
      <p:bldP spid="62" grpId="0"/>
      <p:bldP spid="63" grpId="0"/>
      <p:bldP spid="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402353" y="3225748"/>
            <a:ext cx="2088232" cy="1008000"/>
            <a:chOff x="5729156" y="4411495"/>
            <a:chExt cx="2088232" cy="1008000"/>
          </a:xfrm>
        </p:grpSpPr>
        <p:sp>
          <p:nvSpPr>
            <p:cNvPr id="4" name="Oval 3"/>
            <p:cNvSpPr/>
            <p:nvPr/>
          </p:nvSpPr>
          <p:spPr>
            <a:xfrm>
              <a:off x="5729156" y="4411495"/>
              <a:ext cx="2088232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811219" y="4509812"/>
              <a:ext cx="1924107" cy="811367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rdact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“spoken word”</a:t>
              </a:r>
              <a:endParaRPr lang="en-GB" sz="2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712096" y="1221290"/>
            <a:ext cx="1656184" cy="1008000"/>
            <a:chOff x="5796136" y="4411495"/>
            <a:chExt cx="1656184" cy="1008000"/>
          </a:xfrm>
        </p:grpSpPr>
        <p:sp>
          <p:nvSpPr>
            <p:cNvPr id="7" name="Oval 6"/>
            <p:cNvSpPr/>
            <p:nvPr/>
          </p:nvSpPr>
          <p:spPr>
            <a:xfrm>
              <a:off x="5796136" y="4411495"/>
              <a:ext cx="1656184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97463" y="4509812"/>
              <a:ext cx="1453530" cy="811367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r</a:t>
              </a:r>
              <a:r>
                <a:rPr lang="en-GB" sz="2400" dirty="0" err="1" smtClean="0"/>
                <a:t>ofch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“language”</a:t>
              </a:r>
              <a:endParaRPr lang="en-GB" sz="24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712096" y="2557595"/>
            <a:ext cx="1656184" cy="1008000"/>
            <a:chOff x="5796136" y="4411495"/>
            <a:chExt cx="1656184" cy="1008000"/>
          </a:xfrm>
        </p:grpSpPr>
        <p:sp>
          <p:nvSpPr>
            <p:cNvPr id="10" name="Oval 9"/>
            <p:cNvSpPr/>
            <p:nvPr/>
          </p:nvSpPr>
          <p:spPr>
            <a:xfrm>
              <a:off x="5796136" y="4411495"/>
              <a:ext cx="1656184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79697" y="4509812"/>
              <a:ext cx="1289063" cy="811367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rofsm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“hearing”</a:t>
              </a:r>
              <a:endParaRPr lang="en-GB" sz="24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712096" y="3893900"/>
            <a:ext cx="1656184" cy="1008000"/>
            <a:chOff x="5796136" y="4411495"/>
            <a:chExt cx="1656184" cy="1008000"/>
          </a:xfrm>
        </p:grpSpPr>
        <p:sp>
          <p:nvSpPr>
            <p:cNvPr id="13" name="Oval 12"/>
            <p:cNvSpPr/>
            <p:nvPr/>
          </p:nvSpPr>
          <p:spPr>
            <a:xfrm>
              <a:off x="5796136" y="4411495"/>
              <a:ext cx="1656184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251310" y="4509812"/>
              <a:ext cx="745836" cy="811367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rofid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“n/a”</a:t>
              </a:r>
              <a:endParaRPr lang="en-GB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12096" y="5230206"/>
            <a:ext cx="1656184" cy="1008000"/>
            <a:chOff x="5796136" y="4411495"/>
            <a:chExt cx="1656184" cy="1008000"/>
          </a:xfrm>
        </p:grpSpPr>
        <p:sp>
          <p:nvSpPr>
            <p:cNvPr id="16" name="Oval 15"/>
            <p:cNvSpPr/>
            <p:nvPr/>
          </p:nvSpPr>
          <p:spPr>
            <a:xfrm>
              <a:off x="5796136" y="4411495"/>
              <a:ext cx="1656184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209632" y="4509812"/>
              <a:ext cx="829193" cy="811367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rofim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“n/a”</a:t>
              </a:r>
              <a:endParaRPr lang="en-GB" sz="24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80119" y="3214090"/>
            <a:ext cx="2088232" cy="1008000"/>
            <a:chOff x="5729156" y="4411495"/>
            <a:chExt cx="2088232" cy="1008000"/>
          </a:xfrm>
        </p:grpSpPr>
        <p:sp>
          <p:nvSpPr>
            <p:cNvPr id="19" name="Oval 18"/>
            <p:cNvSpPr/>
            <p:nvPr/>
          </p:nvSpPr>
          <p:spPr>
            <a:xfrm>
              <a:off x="5729156" y="4411495"/>
              <a:ext cx="2088232" cy="1008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11219" y="4509812"/>
              <a:ext cx="1924107" cy="811367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isbdcf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“spoken word”</a:t>
              </a:r>
              <a:endParaRPr lang="en-GB" sz="24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524234" y="1319607"/>
            <a:ext cx="2187861" cy="1894484"/>
            <a:chOff x="1524234" y="1319607"/>
            <a:chExt cx="2187861" cy="1894484"/>
          </a:xfrm>
        </p:grpSpPr>
        <p:cxnSp>
          <p:nvCxnSpPr>
            <p:cNvPr id="22" name="Curved Connector 21"/>
            <p:cNvCxnSpPr>
              <a:stCxn id="19" idx="0"/>
              <a:endCxn id="7" idx="2"/>
            </p:cNvCxnSpPr>
            <p:nvPr/>
          </p:nvCxnSpPr>
          <p:spPr>
            <a:xfrm rot="5400000" flipH="1" flipV="1">
              <a:off x="1873765" y="1375760"/>
              <a:ext cx="1488800" cy="2187861"/>
            </a:xfrm>
            <a:prstGeom prst="curvedConnector2">
              <a:avLst/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207035" y="1319607"/>
              <a:ext cx="1469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has Character</a:t>
              </a:r>
              <a:endParaRPr lang="en-GB" dirty="0"/>
            </a:p>
          </p:txBody>
        </p:sp>
      </p:grpSp>
      <p:cxnSp>
        <p:nvCxnSpPr>
          <p:cNvPr id="36" name="Curved Connector 35"/>
          <p:cNvCxnSpPr>
            <a:stCxn id="4" idx="0"/>
            <a:endCxn id="7" idx="6"/>
          </p:cNvCxnSpPr>
          <p:nvPr/>
        </p:nvCxnSpPr>
        <p:spPr>
          <a:xfrm rot="16200000" flipV="1">
            <a:off x="5657146" y="1436424"/>
            <a:ext cx="1500458" cy="2078189"/>
          </a:xfrm>
          <a:prstGeom prst="curved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4" idx="1"/>
            <a:endCxn id="10" idx="6"/>
          </p:cNvCxnSpPr>
          <p:nvPr/>
        </p:nvCxnSpPr>
        <p:spPr>
          <a:xfrm rot="16200000" flipV="1">
            <a:off x="5882339" y="2547537"/>
            <a:ext cx="311771" cy="1339887"/>
          </a:xfrm>
          <a:prstGeom prst="curved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4" idx="3"/>
            <a:endCxn id="13" idx="6"/>
          </p:cNvCxnSpPr>
          <p:nvPr/>
        </p:nvCxnSpPr>
        <p:spPr>
          <a:xfrm rot="5400000">
            <a:off x="5882339" y="3572072"/>
            <a:ext cx="311770" cy="1339887"/>
          </a:xfrm>
          <a:prstGeom prst="curved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4" idx="4"/>
            <a:endCxn id="16" idx="6"/>
          </p:cNvCxnSpPr>
          <p:nvPr/>
        </p:nvCxnSpPr>
        <p:spPr>
          <a:xfrm rot="5400000">
            <a:off x="5657146" y="3944883"/>
            <a:ext cx="1500458" cy="2078189"/>
          </a:xfrm>
          <a:prstGeom prst="curved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/>
          <p:cNvGrpSpPr/>
          <p:nvPr/>
        </p:nvGrpSpPr>
        <p:grpSpPr>
          <a:xfrm>
            <a:off x="1822017" y="2679836"/>
            <a:ext cx="1896225" cy="681873"/>
            <a:chOff x="1822017" y="2679836"/>
            <a:chExt cx="1896225" cy="681873"/>
          </a:xfrm>
        </p:grpSpPr>
        <p:cxnSp>
          <p:nvCxnSpPr>
            <p:cNvPr id="26" name="Curved Connector 25"/>
            <p:cNvCxnSpPr>
              <a:stCxn id="19" idx="7"/>
              <a:endCxn id="10" idx="2"/>
            </p:cNvCxnSpPr>
            <p:nvPr/>
          </p:nvCxnSpPr>
          <p:spPr>
            <a:xfrm rot="5400000" flipH="1" flipV="1">
              <a:off x="2837260" y="2486873"/>
              <a:ext cx="300113" cy="1449559"/>
            </a:xfrm>
            <a:prstGeom prst="curvedConnector2">
              <a:avLst/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1822017" y="2679836"/>
              <a:ext cx="1896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has Sensory mode</a:t>
              </a:r>
              <a:endParaRPr lang="en-GB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100491" y="4074472"/>
            <a:ext cx="1617751" cy="986728"/>
            <a:chOff x="2100491" y="4074472"/>
            <a:chExt cx="1617751" cy="986728"/>
          </a:xfrm>
        </p:grpSpPr>
        <p:cxnSp>
          <p:nvCxnSpPr>
            <p:cNvPr id="30" name="Curved Connector 29"/>
            <p:cNvCxnSpPr>
              <a:stCxn id="19" idx="5"/>
              <a:endCxn id="13" idx="2"/>
            </p:cNvCxnSpPr>
            <p:nvPr/>
          </p:nvCxnSpPr>
          <p:spPr>
            <a:xfrm rot="16200000" flipH="1">
              <a:off x="2825602" y="3511406"/>
              <a:ext cx="323428" cy="1449559"/>
            </a:xfrm>
            <a:prstGeom prst="curvedConnector2">
              <a:avLst/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100491" y="4414869"/>
              <a:ext cx="16177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 smtClean="0"/>
                <a:t>has Image</a:t>
              </a:r>
            </a:p>
            <a:p>
              <a:pPr algn="r"/>
              <a:r>
                <a:rPr lang="en-GB" dirty="0" smtClean="0"/>
                <a:t>dimensionality</a:t>
              </a:r>
              <a:endParaRPr lang="en-GB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485938" y="4222090"/>
            <a:ext cx="2226157" cy="1881448"/>
            <a:chOff x="1485938" y="4222090"/>
            <a:chExt cx="2226157" cy="1881448"/>
          </a:xfrm>
        </p:grpSpPr>
        <p:cxnSp>
          <p:nvCxnSpPr>
            <p:cNvPr id="33" name="Curved Connector 32"/>
            <p:cNvCxnSpPr>
              <a:stCxn id="19" idx="4"/>
              <a:endCxn id="16" idx="2"/>
            </p:cNvCxnSpPr>
            <p:nvPr/>
          </p:nvCxnSpPr>
          <p:spPr>
            <a:xfrm rot="16200000" flipH="1">
              <a:off x="1862107" y="3884217"/>
              <a:ext cx="1512116" cy="2187861"/>
            </a:xfrm>
            <a:prstGeom prst="curvedConnector2">
              <a:avLst/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1485938" y="5734206"/>
              <a:ext cx="22067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has Image movement</a:t>
              </a:r>
              <a:endParaRPr lang="en-GB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644008" y="157578"/>
            <a:ext cx="425776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800" dirty="0" smtClean="0"/>
              <a:t>RDA/ONIX Framework</a:t>
            </a:r>
          </a:p>
          <a:p>
            <a:pPr algn="r"/>
            <a:r>
              <a:rPr lang="en-GB" sz="2800" dirty="0" smtClean="0"/>
              <a:t>For Resource Categorization</a:t>
            </a:r>
            <a:endParaRPr lang="en-GB" sz="2800" dirty="0"/>
          </a:p>
        </p:txBody>
      </p:sp>
      <p:sp>
        <p:nvSpPr>
          <p:cNvPr id="53" name="TextBox 52"/>
          <p:cNvSpPr txBox="1"/>
          <p:nvPr/>
        </p:nvSpPr>
        <p:spPr>
          <a:xfrm>
            <a:off x="281573" y="310439"/>
            <a:ext cx="18501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Mapping</a:t>
            </a:r>
          </a:p>
          <a:p>
            <a:r>
              <a:rPr lang="en-GB" sz="3600" dirty="0" smtClean="0"/>
              <a:t>values</a:t>
            </a:r>
            <a:endParaRPr lang="en-GB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2529487" y="3456480"/>
            <a:ext cx="3954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&lt;===================&gt;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75578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183</TotalTime>
  <Words>471</Words>
  <Application>Microsoft Office PowerPoint</Application>
  <PresentationFormat>On-screen Show (4:3)</PresentationFormat>
  <Paragraphs>146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GordonPPT</vt:lpstr>
      <vt:lpstr>Linking bibliographic standards: alignments and maps, protocols and liaisons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Linking bibliographic standards: alignments and maps, protocols and liaisons</dc:title>
  <dc:creator>Gordon Dunsire</dc:creator>
  <cp:lastModifiedBy>Gordon Dunsire</cp:lastModifiedBy>
  <cp:revision>24</cp:revision>
  <dcterms:created xsi:type="dcterms:W3CDTF">2014-11-26T13:11:52Z</dcterms:created>
  <dcterms:modified xsi:type="dcterms:W3CDTF">2014-11-28T07:40:44Z</dcterms:modified>
</cp:coreProperties>
</file>