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4" r:id="rId14"/>
    <p:sldId id="267" r:id="rId15"/>
    <p:sldId id="268" r:id="rId16"/>
    <p:sldId id="269" r:id="rId17"/>
    <p:sldId id="270" r:id="rId18"/>
    <p:sldId id="271" r:id="rId19"/>
    <p:sldId id="272" r:id="rId20"/>
    <p:sldId id="305" r:id="rId21"/>
    <p:sldId id="309" r:id="rId22"/>
    <p:sldId id="307" r:id="rId23"/>
    <p:sldId id="306" r:id="rId24"/>
    <p:sldId id="310" r:id="rId25"/>
    <p:sldId id="300" r:id="rId26"/>
    <p:sldId id="301" r:id="rId27"/>
    <p:sldId id="311" r:id="rId28"/>
    <p:sldId id="297" r:id="rId29"/>
    <p:sldId id="298" r:id="rId30"/>
    <p:sldId id="299" r:id="rId31"/>
    <p:sldId id="312" r:id="rId32"/>
    <p:sldId id="313" r:id="rId33"/>
    <p:sldId id="314" r:id="rId34"/>
    <p:sldId id="315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302" r:id="rId55"/>
    <p:sldId id="3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86" autoAdjust="0"/>
  </p:normalViewPr>
  <p:slideViewPr>
    <p:cSldViewPr>
      <p:cViewPr varScale="1">
        <p:scale>
          <a:sx n="78" d="100"/>
          <a:sy n="78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BFB0-E78F-4A7F-8CA4-F67D88808671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6C162-2041-4ACC-AAF7-57CB55DECE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DD4-2EB9-41CD-A19B-D5476DB4624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DD4-2EB9-41CD-A19B-D5476DB4624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DD4-2EB9-41CD-A19B-D5476DB4624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DD4-2EB9-41CD-A19B-D5476DB4624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http://bibotools.googlecode.com/svn/bibo-ontology/trunk/doc/index.html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http://stitch.cs.vu.nl/BNF_KB_demo.html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05D92-067D-4EE5-BB89-C2C9DD681A2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05D92-067D-4EE5-BB89-C2C9DD681A2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05D92-067D-4EE5-BB89-C2C9DD681A2F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05D92-067D-4EE5-BB89-C2C9DD681A2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C162-2041-4ACC-AAF7-57CB55DECEA1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3A03-DDDD-4C9B-A478-03716848EDDC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A035-8154-47AF-8355-CD3C7EF7EB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rence.ifla.org/sites/default/files/files/papers/ifla77/187-dunsire-en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mantsoftware.com/nines_wiki/index.php/Submitting_R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otools.googlecode.com/svn/bibo-ontology/trunk/doc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ycollectionx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gordon@gordondunsire.com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adataregistry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Linked data </a:t>
            </a:r>
            <a:r>
              <a:rPr lang="en-GB" b="1" dirty="0"/>
              <a:t>for </a:t>
            </a:r>
            <a:r>
              <a:rPr lang="en-GB" b="1" dirty="0" smtClean="0"/>
              <a:t>manuscripts </a:t>
            </a:r>
            <a:r>
              <a:rPr lang="en-GB" b="1" dirty="0"/>
              <a:t>in the Semantic </a:t>
            </a:r>
            <a:r>
              <a:rPr lang="en-GB" b="1" dirty="0" smtClean="0"/>
              <a:t>Web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3744416"/>
          </a:xfrm>
        </p:spPr>
        <p:txBody>
          <a:bodyPr>
            <a:normAutofit/>
          </a:bodyPr>
          <a:lstStyle/>
          <a:p>
            <a:r>
              <a:rPr lang="en-GB" b="1" dirty="0" smtClean="0"/>
              <a:t>Gordon Dunsire</a:t>
            </a:r>
          </a:p>
          <a:p>
            <a:endParaRPr lang="en-GB" b="1" dirty="0" smtClean="0"/>
          </a:p>
          <a:p>
            <a:r>
              <a:rPr lang="en-GB" sz="2600" b="1" dirty="0" smtClean="0"/>
              <a:t>Summer School in the Study of Historical Manuscripts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GB" sz="2600" dirty="0" err="1" smtClean="0"/>
              <a:t>Zadar</a:t>
            </a:r>
            <a:r>
              <a:rPr lang="en-GB" sz="2600" dirty="0" smtClean="0"/>
              <a:t>, Croatia, 26 – 30 September 2011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GB" sz="2600" b="1" dirty="0" smtClean="0"/>
              <a:t>Topic II: New Conceptual Models for Information Organization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GB" sz="2600" dirty="0" smtClean="0"/>
              <a:t>Wednesday, 28 September 2011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RDF representations of standards for “universal” bibliographic control are being developed</a:t>
            </a:r>
          </a:p>
          <a:p>
            <a:r>
              <a:rPr lang="en-GB" dirty="0" smtClean="0"/>
              <a:t>“FR” (Functional Requirements) family of models</a:t>
            </a:r>
          </a:p>
          <a:p>
            <a:pPr lvl="1"/>
            <a:r>
              <a:rPr lang="en-GB" dirty="0" smtClean="0"/>
              <a:t>For Bibliographic Records (FRBR)</a:t>
            </a:r>
          </a:p>
          <a:p>
            <a:pPr lvl="1"/>
            <a:r>
              <a:rPr lang="en-GB" dirty="0" smtClean="0"/>
              <a:t>For Authority Data (FRAD)</a:t>
            </a:r>
          </a:p>
          <a:p>
            <a:pPr lvl="1"/>
            <a:r>
              <a:rPr lang="en-GB" dirty="0" smtClean="0"/>
              <a:t>For Subject Authority Data (FRSAD)</a:t>
            </a:r>
          </a:p>
          <a:p>
            <a:r>
              <a:rPr lang="en-GB" dirty="0" smtClean="0"/>
              <a:t>International Standard Bibliographic Description (ISBD)</a:t>
            </a:r>
          </a:p>
          <a:p>
            <a:pPr lvl="1"/>
            <a:r>
              <a:rPr lang="en-GB" dirty="0" smtClean="0"/>
              <a:t>Record structure and content standard for exchange of national metadata</a:t>
            </a:r>
          </a:p>
          <a:p>
            <a:r>
              <a:rPr lang="en-GB" dirty="0" smtClean="0"/>
              <a:t>UNIMARC</a:t>
            </a:r>
          </a:p>
          <a:p>
            <a:pPr lvl="1"/>
            <a:r>
              <a:rPr lang="en-GB" dirty="0" smtClean="0"/>
              <a:t>Encoding for ISBD records (Bibliographic) and FRAD (Authorities)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Entities =&gt; RDF classes</a:t>
            </a:r>
          </a:p>
          <a:p>
            <a:pPr lvl="1"/>
            <a:r>
              <a:rPr lang="en-GB" dirty="0" smtClean="0"/>
              <a:t>Class = category of thing</a:t>
            </a:r>
          </a:p>
          <a:p>
            <a:pPr lvl="2"/>
            <a:r>
              <a:rPr lang="en-GB" dirty="0" smtClean="0"/>
              <a:t>E.g. FRBR “Person”</a:t>
            </a:r>
          </a:p>
          <a:p>
            <a:r>
              <a:rPr lang="en-GB" dirty="0" smtClean="0"/>
              <a:t>Attributes, tags, (sub)fields, relationships =&gt; RDF properties</a:t>
            </a:r>
          </a:p>
          <a:p>
            <a:pPr lvl="1"/>
            <a:r>
              <a:rPr lang="en-GB" dirty="0" smtClean="0"/>
              <a:t>Property = category of statement about things</a:t>
            </a:r>
          </a:p>
          <a:p>
            <a:pPr lvl="2"/>
            <a:r>
              <a:rPr lang="en-GB" dirty="0" smtClean="0"/>
              <a:t>E.g. ISBD “title proper”</a:t>
            </a:r>
          </a:p>
          <a:p>
            <a:pPr lvl="2"/>
            <a:r>
              <a:rPr lang="en-GB" dirty="0" smtClean="0"/>
              <a:t>E.g. UNIMARC “200 $a” (title proper)</a:t>
            </a:r>
          </a:p>
          <a:p>
            <a:pPr lvl="2"/>
            <a:r>
              <a:rPr lang="en-GB" dirty="0" smtClean="0"/>
              <a:t>E.g. FRBR “title of the manifestation”</a:t>
            </a:r>
          </a:p>
          <a:p>
            <a:r>
              <a:rPr lang="en-GB" dirty="0" smtClean="0"/>
              <a:t>Controlled term values =&gt; SKOS vocabularies</a:t>
            </a:r>
          </a:p>
          <a:p>
            <a:pPr lvl="1"/>
            <a:r>
              <a:rPr lang="en-GB" dirty="0" smtClean="0"/>
              <a:t>SKOS = Simple Knowledge Organization System</a:t>
            </a:r>
          </a:p>
          <a:p>
            <a:pPr lvl="2"/>
            <a:r>
              <a:rPr lang="en-GB" dirty="0" smtClean="0"/>
              <a:t>E.g. ISBD Area 0 (content and media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Namespaces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Each “element set” of RDF classes + properties, and each vocabulary, has its own namespace</a:t>
            </a:r>
          </a:p>
          <a:p>
            <a:r>
              <a:rPr lang="en-GB" dirty="0" smtClean="0"/>
              <a:t>Namespace is a set of URIs with the same common root or “base domain”</a:t>
            </a:r>
          </a:p>
          <a:p>
            <a:pPr lvl="1"/>
            <a:r>
              <a:rPr lang="en-GB" dirty="0" smtClean="0"/>
              <a:t>E.g. </a:t>
            </a:r>
            <a:r>
              <a:rPr lang="en-GB" sz="2600" dirty="0" smtClean="0"/>
              <a:t>“http://iflastandards.info/ns/isbd/terms/contentform/”</a:t>
            </a:r>
          </a:p>
          <a:p>
            <a:r>
              <a:rPr lang="en-GB" dirty="0" smtClean="0"/>
              <a:t>“Local part” is added to the root to form a URI</a:t>
            </a:r>
          </a:p>
          <a:p>
            <a:pPr lvl="1"/>
            <a:r>
              <a:rPr lang="en-GB" dirty="0" smtClean="0"/>
              <a:t>E.g. http://iflastandards.info/ns/isbd/terms/contentform/ + T1009 = http://iflastandards.info/ns/isbd/terms/contentform/T1009</a:t>
            </a:r>
          </a:p>
          <a:p>
            <a:pPr lvl="2"/>
            <a:r>
              <a:rPr lang="en-GB" dirty="0" smtClean="0"/>
              <a:t>URI for “text” in the ISBD Content form vocabulary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Each model has its own namespace</a:t>
            </a:r>
          </a:p>
          <a:p>
            <a:pPr lvl="1"/>
            <a:r>
              <a:rPr lang="en-GB" dirty="0" smtClean="0"/>
              <a:t>To reflect historical development</a:t>
            </a:r>
          </a:p>
          <a:p>
            <a:pPr lvl="1"/>
            <a:r>
              <a:rPr lang="en-GB" dirty="0" smtClean="0"/>
              <a:t>Each re-uses earlier RDF elements</a:t>
            </a:r>
          </a:p>
          <a:p>
            <a:r>
              <a:rPr lang="en-GB" dirty="0" smtClean="0"/>
              <a:t>Consolidated model under development</a:t>
            </a:r>
          </a:p>
          <a:p>
            <a:pPr lvl="1"/>
            <a:r>
              <a:rPr lang="en-GB" dirty="0" smtClean="0"/>
              <a:t>Being informed by analysis of RDF representation</a:t>
            </a:r>
          </a:p>
          <a:p>
            <a:r>
              <a:rPr lang="en-GB" dirty="0" smtClean="0"/>
              <a:t>FRBR RDF published</a:t>
            </a:r>
          </a:p>
          <a:p>
            <a:pPr lvl="1"/>
            <a:r>
              <a:rPr lang="en-GB" dirty="0" err="1" smtClean="0"/>
              <a:t>FRBRer</a:t>
            </a:r>
            <a:r>
              <a:rPr lang="en-GB" dirty="0" smtClean="0"/>
              <a:t> (entity-relationship) ontology</a:t>
            </a:r>
          </a:p>
          <a:p>
            <a:pPr lvl="2"/>
            <a:r>
              <a:rPr lang="en-GB" dirty="0" smtClean="0"/>
              <a:t>Namespace elements plus OWL</a:t>
            </a:r>
          </a:p>
          <a:p>
            <a:pPr lvl="1"/>
            <a:r>
              <a:rPr lang="en-GB" dirty="0" err="1" smtClean="0"/>
              <a:t>FRBRoo</a:t>
            </a:r>
            <a:r>
              <a:rPr lang="en-GB" dirty="0" smtClean="0"/>
              <a:t> (object-oriented)</a:t>
            </a:r>
          </a:p>
          <a:p>
            <a:pPr lvl="2"/>
            <a:r>
              <a:rPr lang="en-GB" dirty="0" smtClean="0"/>
              <a:t>Extension of CIDOC Conceptual Reference Model (for museums)</a:t>
            </a:r>
          </a:p>
          <a:p>
            <a:r>
              <a:rPr lang="en-GB" dirty="0" smtClean="0"/>
              <a:t>FRAD and FRSAD now also published</a:t>
            </a:r>
          </a:p>
          <a:p>
            <a:pPr lvl="1"/>
            <a:r>
              <a:rPr lang="en-GB" dirty="0" smtClean="0"/>
              <a:t>Approved at IFLA 2011 conference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ISBD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Element set, and vocabularies for content and media types</a:t>
            </a:r>
          </a:p>
          <a:p>
            <a:r>
              <a:rPr lang="en-GB" dirty="0" smtClean="0"/>
              <a:t>Namespaces now published</a:t>
            </a:r>
          </a:p>
          <a:p>
            <a:r>
              <a:rPr lang="en-GB" dirty="0" smtClean="0"/>
              <a:t>DC Application Profile in development</a:t>
            </a:r>
          </a:p>
          <a:p>
            <a:pPr lvl="1"/>
            <a:r>
              <a:rPr lang="en-GB" dirty="0" smtClean="0"/>
              <a:t>Models the ISBD record</a:t>
            </a:r>
          </a:p>
          <a:p>
            <a:pPr lvl="2"/>
            <a:r>
              <a:rPr lang="en-GB" dirty="0" smtClean="0"/>
              <a:t>What properties (fields)</a:t>
            </a:r>
          </a:p>
          <a:p>
            <a:pPr lvl="2"/>
            <a:r>
              <a:rPr lang="en-GB" dirty="0" smtClean="0"/>
              <a:t>Mandatory? Repeatable?</a:t>
            </a:r>
          </a:p>
          <a:p>
            <a:pPr lvl="2"/>
            <a:r>
              <a:rPr lang="en-GB" dirty="0" smtClean="0"/>
              <a:t>Aggregated statements</a:t>
            </a:r>
          </a:p>
          <a:p>
            <a:pPr lvl="3"/>
            <a:r>
              <a:rPr lang="en-GB" dirty="0" smtClean="0"/>
              <a:t>Sub-elements and punctuation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ISBD AP snippet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184482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&lt;!-- Area 0 is mandatory and non-repeatable--&gt;        </a:t>
            </a:r>
          </a:p>
          <a:p>
            <a:r>
              <a:rPr lang="en-GB" dirty="0" smtClean="0"/>
              <a:t>&lt;</a:t>
            </a:r>
            <a:r>
              <a:rPr lang="en-GB" dirty="0" err="1" smtClean="0"/>
              <a:t>StatementTemplate</a:t>
            </a:r>
            <a:r>
              <a:rPr lang="en-GB" dirty="0" smtClean="0"/>
              <a:t> ID="</a:t>
            </a:r>
            <a:r>
              <a:rPr lang="en-GB" dirty="0" err="1" smtClean="0"/>
              <a:t>hasContentFormAndMediaTypeArea</a:t>
            </a:r>
            <a:r>
              <a:rPr lang="en-GB" dirty="0" smtClean="0"/>
              <a:t>" </a:t>
            </a:r>
            <a:r>
              <a:rPr lang="en-GB" dirty="0" err="1" smtClean="0"/>
              <a:t>minOccurs</a:t>
            </a:r>
            <a:r>
              <a:rPr lang="en-GB" dirty="0" smtClean="0"/>
              <a:t>="1" </a:t>
            </a:r>
            <a:r>
              <a:rPr lang="en-GB" dirty="0" err="1" smtClean="0"/>
              <a:t>maxOccurs</a:t>
            </a:r>
            <a:r>
              <a:rPr lang="en-GB" dirty="0" smtClean="0"/>
              <a:t>="1" type="</a:t>
            </a:r>
            <a:r>
              <a:rPr lang="en-GB" dirty="0" err="1" smtClean="0"/>
              <a:t>nonliteral</a:t>
            </a:r>
            <a:r>
              <a:rPr lang="en-GB" dirty="0" smtClean="0"/>
              <a:t>"&gt;</a:t>
            </a:r>
          </a:p>
          <a:p>
            <a:r>
              <a:rPr lang="en-GB" dirty="0" smtClean="0"/>
              <a:t>  &lt;Property&gt;http://iflastandards.info/ns/isbd/elements/P1158&lt;/Property&gt;</a:t>
            </a:r>
          </a:p>
          <a:p>
            <a:r>
              <a:rPr lang="en-GB" dirty="0" smtClean="0"/>
              <a:t>  &lt;!-- Area 0 is an aggregated statement with SES --&gt;</a:t>
            </a:r>
          </a:p>
          <a:p>
            <a:r>
              <a:rPr lang="en-GB" dirty="0" smtClean="0"/>
              <a:t>  &lt;</a:t>
            </a:r>
            <a:r>
              <a:rPr lang="en-GB" dirty="0" err="1" smtClean="0"/>
              <a:t>NonLiteralConstraint</a:t>
            </a:r>
            <a:r>
              <a:rPr lang="en-GB" dirty="0" smtClean="0"/>
              <a:t> </a:t>
            </a:r>
            <a:r>
              <a:rPr lang="en-GB" dirty="0" err="1" smtClean="0"/>
              <a:t>descriptionTemplateRef</a:t>
            </a:r>
            <a:r>
              <a:rPr lang="en-GB" dirty="0" smtClean="0"/>
              <a:t>="</a:t>
            </a:r>
            <a:r>
              <a:rPr lang="en-GB" dirty="0" err="1" smtClean="0"/>
              <a:t>DThasContentFormAndMediaTypeArea</a:t>
            </a:r>
            <a:r>
              <a:rPr lang="en-GB" dirty="0" smtClean="0"/>
              <a:t>"&gt;</a:t>
            </a:r>
          </a:p>
          <a:p>
            <a:r>
              <a:rPr lang="en-GB" dirty="0" smtClean="0"/>
              <a:t>    &lt;</a:t>
            </a:r>
            <a:r>
              <a:rPr lang="en-GB" dirty="0" err="1" smtClean="0"/>
              <a:t>ValueStringConstraint</a:t>
            </a:r>
            <a:r>
              <a:rPr lang="en-GB" dirty="0" smtClean="0"/>
              <a:t>&gt;</a:t>
            </a:r>
          </a:p>
          <a:p>
            <a:r>
              <a:rPr lang="en-GB" dirty="0" smtClean="0"/>
              <a:t>      &lt;</a:t>
            </a:r>
            <a:r>
              <a:rPr lang="en-GB" dirty="0" err="1" smtClean="0"/>
              <a:t>SyntaxEncodingScheme</a:t>
            </a:r>
            <a:r>
              <a:rPr lang="en-GB" dirty="0" smtClean="0"/>
              <a:t>&gt;http://iflastandards.info/ns/isbd/elements/C2003</a:t>
            </a:r>
          </a:p>
          <a:p>
            <a:r>
              <a:rPr lang="en-GB" dirty="0"/>
              <a:t> </a:t>
            </a:r>
            <a:r>
              <a:rPr lang="en-GB" dirty="0" smtClean="0"/>
              <a:t>     &lt;/SyntaxEncodingScheme&gt;</a:t>
            </a:r>
          </a:p>
          <a:p>
            <a:r>
              <a:rPr lang="en-GB" dirty="0" smtClean="0"/>
              <a:t>    &lt;/</a:t>
            </a:r>
            <a:r>
              <a:rPr lang="en-GB" dirty="0" err="1" smtClean="0"/>
              <a:t>ValueStringConstraint</a:t>
            </a:r>
            <a:r>
              <a:rPr lang="en-GB" dirty="0" smtClean="0"/>
              <a:t>&gt;</a:t>
            </a:r>
          </a:p>
          <a:p>
            <a:r>
              <a:rPr lang="en-GB" dirty="0" smtClean="0"/>
              <a:t>   &lt;/</a:t>
            </a:r>
            <a:r>
              <a:rPr lang="en-GB" dirty="0" err="1" smtClean="0"/>
              <a:t>NonLiteralConstraint</a:t>
            </a:r>
            <a:r>
              <a:rPr lang="en-GB" dirty="0" smtClean="0"/>
              <a:t>&gt;            </a:t>
            </a:r>
          </a:p>
          <a:p>
            <a:r>
              <a:rPr lang="en-GB" dirty="0" smtClean="0"/>
              <a:t>&lt;/</a:t>
            </a:r>
            <a:r>
              <a:rPr lang="en-GB" dirty="0" err="1" smtClean="0"/>
              <a:t>StatementTemplate</a:t>
            </a:r>
            <a:r>
              <a:rPr lang="en-GB" dirty="0" smtClean="0"/>
              <a:t>&gt;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444208" y="2060848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9552" y="2348880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23728" y="2924944"/>
            <a:ext cx="22322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843808" y="3429000"/>
            <a:ext cx="3888432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6016" y="285293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131840" y="3933056"/>
            <a:ext cx="4968552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UNIMARC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Proposal for RDF representation made at IFLA 2011</a:t>
            </a:r>
          </a:p>
          <a:p>
            <a:pPr lvl="1"/>
            <a:r>
              <a:rPr lang="en-GB" dirty="0" smtClean="0">
                <a:hlinkClick r:id="rId3"/>
              </a:rPr>
              <a:t>http://conference.ifla.org/sites/default/files/files/papers/ifla77/187-dunsire-en.pdf</a:t>
            </a:r>
            <a:endParaRPr lang="en-GB" dirty="0" smtClean="0"/>
          </a:p>
          <a:p>
            <a:r>
              <a:rPr lang="en-GB" dirty="0" smtClean="0"/>
              <a:t>Discussed with Permanent UNIMARC Committee</a:t>
            </a:r>
          </a:p>
          <a:p>
            <a:pPr lvl="1"/>
            <a:r>
              <a:rPr lang="en-GB" dirty="0" smtClean="0"/>
              <a:t>Now seeking funds for implementing a project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library standards in RDF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RDA: resource description and access</a:t>
            </a:r>
          </a:p>
          <a:p>
            <a:pPr lvl="1"/>
            <a:r>
              <a:rPr lang="en-GB" dirty="0" smtClean="0"/>
              <a:t>Content standard based on FR models</a:t>
            </a:r>
          </a:p>
          <a:p>
            <a:pPr lvl="1"/>
            <a:r>
              <a:rPr lang="en-GB" dirty="0" smtClean="0"/>
              <a:t>Refines the FR properties</a:t>
            </a:r>
          </a:p>
          <a:p>
            <a:pPr lvl="1"/>
            <a:r>
              <a:rPr lang="en-GB" dirty="0" smtClean="0"/>
              <a:t>Many more controlled vocabularies than AACR</a:t>
            </a:r>
          </a:p>
          <a:p>
            <a:pPr lvl="2"/>
            <a:r>
              <a:rPr lang="en-GB" dirty="0" smtClean="0"/>
              <a:t>Anglo-American Cataloguing Rules</a:t>
            </a:r>
          </a:p>
          <a:p>
            <a:r>
              <a:rPr lang="en-GB" dirty="0" smtClean="0"/>
              <a:t>MARC21</a:t>
            </a:r>
          </a:p>
          <a:p>
            <a:pPr lvl="1"/>
            <a:r>
              <a:rPr lang="en-GB" dirty="0" smtClean="0"/>
              <a:t>Preliminary construction of unofficial namespace underway</a:t>
            </a:r>
          </a:p>
          <a:p>
            <a:r>
              <a:rPr lang="en-GB" dirty="0" smtClean="0"/>
              <a:t>MODS/MADS (Metadata Object/Authority Description Schema)</a:t>
            </a:r>
          </a:p>
          <a:p>
            <a:pPr lvl="1"/>
            <a:r>
              <a:rPr lang="en-GB" dirty="0" smtClean="0"/>
              <a:t>Metadata structure based on MARC21</a:t>
            </a:r>
          </a:p>
          <a:p>
            <a:pPr lvl="1"/>
            <a:r>
              <a:rPr lang="en-GB" dirty="0" smtClean="0"/>
              <a:t>Library of Congress Name Authority File in MADS RDF</a:t>
            </a:r>
          </a:p>
          <a:p>
            <a:pPr lvl="1"/>
            <a:r>
              <a:rPr lang="en-GB" dirty="0" smtClean="0"/>
              <a:t>RDF representation of MODS just beginning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library standards in RDF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BIBO: Bibliographic Ontology</a:t>
            </a:r>
          </a:p>
          <a:p>
            <a:pPr lvl="1"/>
            <a:r>
              <a:rPr lang="en-GB" dirty="0" smtClean="0"/>
              <a:t>Classes and properties for citations and bibliographic references</a:t>
            </a:r>
          </a:p>
          <a:p>
            <a:r>
              <a:rPr lang="en-GB" dirty="0" smtClean="0"/>
              <a:t>DCMI Metadata Terms (Dublin Core)</a:t>
            </a:r>
          </a:p>
          <a:p>
            <a:pPr lvl="1"/>
            <a:r>
              <a:rPr lang="en-GB" dirty="0" smtClean="0"/>
              <a:t>High-level common-denominator classes and properties for memory institution metadata</a:t>
            </a:r>
          </a:p>
          <a:p>
            <a:r>
              <a:rPr lang="en-GB" dirty="0" smtClean="0"/>
              <a:t>Lots of controlled vocabularies</a:t>
            </a:r>
          </a:p>
          <a:p>
            <a:pPr lvl="1"/>
            <a:r>
              <a:rPr lang="en-GB" dirty="0" smtClean="0"/>
              <a:t>Library of Congress Subject Headings, Rameau (French subject headings), SWD (German subject headings), Dewey Decimal Classification, RDA vocabularies,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ElementS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6426"/>
            <a:ext cx="9144000" cy="60451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1484784"/>
            <a:ext cx="13316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0" y="4941168"/>
            <a:ext cx="11156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0" y="3212976"/>
            <a:ext cx="9716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0" y="3645024"/>
            <a:ext cx="11156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0" y="4077072"/>
            <a:ext cx="11156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Basic </a:t>
            </a:r>
            <a:r>
              <a:rPr lang="en-GB" dirty="0"/>
              <a:t>concepts of RDF (Resource Description Framework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Basis </a:t>
            </a:r>
            <a:r>
              <a:rPr lang="en-GB" dirty="0"/>
              <a:t>of linked data in the Semantic </a:t>
            </a:r>
            <a:r>
              <a:rPr lang="en-GB" dirty="0" smtClean="0"/>
              <a:t>Web</a:t>
            </a:r>
          </a:p>
          <a:p>
            <a:r>
              <a:rPr lang="en-GB" dirty="0" smtClean="0"/>
              <a:t>Library (+ archive </a:t>
            </a:r>
            <a:r>
              <a:rPr lang="en-GB" smtClean="0"/>
              <a:t>+ museum) </a:t>
            </a:r>
            <a:r>
              <a:rPr lang="en-GB" dirty="0" smtClean="0"/>
              <a:t>standards and RDF</a:t>
            </a:r>
          </a:p>
          <a:p>
            <a:r>
              <a:rPr lang="en-GB" dirty="0" smtClean="0"/>
              <a:t>Methodology </a:t>
            </a:r>
            <a:r>
              <a:rPr lang="en-GB" dirty="0"/>
              <a:t>for creating linked data from bibliographic records for </a:t>
            </a:r>
            <a:r>
              <a:rPr lang="en-GB" dirty="0" smtClean="0"/>
              <a:t>manuscripts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ElementSe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844"/>
            <a:ext cx="9144000" cy="58423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4293096"/>
            <a:ext cx="17636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RD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507"/>
            <a:ext cx="9144000" cy="62469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67744" y="1268760"/>
            <a:ext cx="19442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0" y="5013176"/>
            <a:ext cx="21237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rProductionMethodManuscri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1537"/>
            <a:ext cx="9144000" cy="46549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4365104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ProductionMethodManuscript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500" y="1822450"/>
            <a:ext cx="6731000" cy="3213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43808" y="3861048"/>
            <a:ext cx="47525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Prod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50" y="908050"/>
            <a:ext cx="8750300" cy="50419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364502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59832" y="1988840"/>
            <a:ext cx="43204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9512" y="2132856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Holo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425450"/>
            <a:ext cx="8763000" cy="6007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7704" y="3429000"/>
            <a:ext cx="37444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043608" y="5157192"/>
            <a:ext cx="604867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" y="1689100"/>
            <a:ext cx="8280400" cy="3479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1680" y="2780928"/>
            <a:ext cx="35283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691680" y="3645024"/>
            <a:ext cx="35283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91680" y="4509120"/>
            <a:ext cx="35283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9512" y="1556792"/>
            <a:ext cx="37444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Manuscripts in other namespaces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Collex</a:t>
            </a:r>
            <a:endParaRPr lang="en-GB" dirty="0" smtClean="0"/>
          </a:p>
          <a:p>
            <a:pPr lvl="1"/>
            <a:r>
              <a:rPr lang="en-GB" dirty="0" smtClean="0"/>
              <a:t>Tools for Digital Research in the Humanities</a:t>
            </a:r>
          </a:p>
          <a:p>
            <a:pPr lvl="1"/>
            <a:r>
              <a:rPr lang="en-GB" dirty="0" smtClean="0">
                <a:hlinkClick r:id="rId3"/>
              </a:rPr>
              <a:t>http://www.performantsoftware.com/nines_wiki/index.php/Submitting_RDF</a:t>
            </a:r>
            <a:endParaRPr lang="en-GB" dirty="0" smtClean="0"/>
          </a:p>
          <a:p>
            <a:r>
              <a:rPr lang="en-GB" dirty="0" err="1" smtClean="0"/>
              <a:t>BiBO</a:t>
            </a:r>
            <a:r>
              <a:rPr lang="en-GB" dirty="0" smtClean="0"/>
              <a:t> (Bibliographic Ontology)</a:t>
            </a:r>
          </a:p>
          <a:p>
            <a:pPr lvl="1"/>
            <a:r>
              <a:rPr lang="en-GB" dirty="0" smtClean="0">
                <a:hlinkClick r:id="rId4"/>
              </a:rPr>
              <a:t>http://bibotools.googlecode.com/svn/bibo-ontology/trunk/doc/index.html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xGen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4828"/>
            <a:ext cx="9144000" cy="65483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83768" y="530120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63688" y="220486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55566" y="2204864"/>
            <a:ext cx="1668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Text strings;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no URIs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Manuscri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55330" cy="64122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60648"/>
            <a:ext cx="5076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39552" y="4437112"/>
            <a:ext cx="82089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“machine-readable metadata”</a:t>
            </a:r>
          </a:p>
          <a:p>
            <a:pPr lvl="1"/>
            <a:r>
              <a:rPr lang="en-GB" dirty="0" smtClean="0"/>
              <a:t>Faster! 24/7/365! Global!</a:t>
            </a:r>
          </a:p>
          <a:p>
            <a:r>
              <a:rPr lang="en-GB" dirty="0" smtClean="0"/>
              <a:t>In a standard machine-</a:t>
            </a:r>
            <a:r>
              <a:rPr lang="en-GB" dirty="0" err="1" smtClean="0"/>
              <a:t>processable</a:t>
            </a:r>
            <a:r>
              <a:rPr lang="en-GB" dirty="0" smtClean="0"/>
              <a:t> format</a:t>
            </a:r>
          </a:p>
          <a:p>
            <a:pPr lvl="1"/>
            <a:r>
              <a:rPr lang="en-GB" dirty="0" smtClean="0"/>
              <a:t>Resource Description Framework (RDF)</a:t>
            </a:r>
          </a:p>
          <a:p>
            <a:r>
              <a:rPr lang="en-GB" dirty="0" smtClean="0"/>
              <a:t>RDF supports simple, single metadata statements known as triples</a:t>
            </a:r>
          </a:p>
          <a:p>
            <a:pPr lvl="1"/>
            <a:r>
              <a:rPr lang="en-GB" dirty="0" smtClean="0"/>
              <a:t>Each statement is in 3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ea typeface="+mj-ea"/>
              </a:rPr>
              <a:t>Demo: SKOS, browsing and alignment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" y="892175"/>
            <a:ext cx="8964613" cy="5319713"/>
          </a:xfrm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692275" y="4221163"/>
            <a:ext cx="2879725" cy="1512887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8313" y="5373688"/>
            <a:ext cx="3816350" cy="458787"/>
          </a:xfrm>
          <a:prstGeom prst="wedgeRectCallout">
            <a:avLst>
              <a:gd name="adj1" fmla="val 60231"/>
              <a:gd name="adj2" fmla="val -317472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Subject vocabulary, collection 1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708400" y="6165850"/>
            <a:ext cx="1223963" cy="458788"/>
          </a:xfrm>
          <a:prstGeom prst="wedgeRectCallout">
            <a:avLst>
              <a:gd name="adj1" fmla="val 45329"/>
              <a:gd name="adj2" fmla="val -218514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Subjects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4983" y="0"/>
            <a:ext cx="40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Acknowledgement: Antoine Isaac, </a:t>
            </a:r>
            <a:r>
              <a:rPr lang="en-GB" dirty="0" smtClean="0"/>
              <a:t>STITCH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3600" smtClean="0"/>
              <a:t>Demo: SKOS, browsing and alignment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93963"/>
            <a:ext cx="9109075" cy="2951162"/>
          </a:xfrm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348038" y="1268413"/>
            <a:ext cx="2592387" cy="935037"/>
          </a:xfrm>
          <a:prstGeom prst="wedgeRectCallout">
            <a:avLst>
              <a:gd name="adj1" fmla="val 26361"/>
              <a:gd name="adj2" fmla="val 175468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Hierarchical path from root to selected subject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8313" y="5589588"/>
            <a:ext cx="2303462" cy="865187"/>
          </a:xfrm>
          <a:prstGeom prst="wedgeRectCallout">
            <a:avLst>
              <a:gd name="adj1" fmla="val -35116"/>
              <a:gd name="adj2" fmla="val -141560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Possible specialization for selected subject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4983" y="0"/>
            <a:ext cx="40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Acknowledgement: Antoine Isaac, </a:t>
            </a:r>
            <a:r>
              <a:rPr lang="en-GB" dirty="0" smtClean="0"/>
              <a:t>STITCH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ea typeface="+mj-ea"/>
              </a:rPr>
              <a:t>Demo: SKOS, browsing and alignment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8275" y="2124075"/>
            <a:ext cx="8796338" cy="3897313"/>
          </a:xfrm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827088" y="5373688"/>
            <a:ext cx="2303462" cy="647700"/>
          </a:xfrm>
          <a:prstGeom prst="wedgeRectCallout">
            <a:avLst>
              <a:gd name="adj1" fmla="val 100519"/>
              <a:gd name="adj2" fmla="val -195588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Document from Collection 2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908175" y="1268413"/>
            <a:ext cx="2592388" cy="647700"/>
          </a:xfrm>
          <a:prstGeom prst="wedgeRectCallout">
            <a:avLst>
              <a:gd name="adj1" fmla="val -74370"/>
              <a:gd name="adj2" fmla="val 118630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Semantic alignment of subjects activated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4983" y="0"/>
            <a:ext cx="40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Acknowledgement: Antoine Isaac, </a:t>
            </a:r>
            <a:r>
              <a:rPr lang="en-GB" dirty="0" smtClean="0"/>
              <a:t>STITCH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61975"/>
            <a:ext cx="8229600" cy="706438"/>
          </a:xfrm>
          <a:noFill/>
        </p:spPr>
        <p:txBody>
          <a:bodyPr/>
          <a:lstStyle/>
          <a:p>
            <a:r>
              <a:rPr lang="en-US" sz="3600" smtClean="0"/>
              <a:t>Demo: SKOS, browsing and alignment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268413"/>
            <a:ext cx="7008812" cy="5068887"/>
          </a:xfrm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292725" y="5516563"/>
            <a:ext cx="3311525" cy="647700"/>
          </a:xfrm>
          <a:prstGeom prst="wedgeRectCallout">
            <a:avLst>
              <a:gd name="adj1" fmla="val -98417"/>
              <a:gd name="adj2" fmla="val -123037"/>
            </a:avLst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Calibri" charset="0"/>
              </a:rPr>
              <a:t>Subject from voc2 aligned to voc1:amphibians”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4983" y="0"/>
            <a:ext cx="40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Acknowledgement: Antoine Isaac</a:t>
            </a:r>
            <a:r>
              <a:rPr lang="en-GB" smtClean="0"/>
              <a:t>, </a:t>
            </a:r>
            <a:r>
              <a:rPr lang="en-GB" smtClean="0"/>
              <a:t>STITCH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GB" dirty="0" smtClean="0"/>
              <a:t>From record to triples (in 9 stages)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Very large numbers of records</a:t>
            </a:r>
          </a:p>
          <a:p>
            <a:pPr lvl="1"/>
            <a:r>
              <a:rPr lang="en-GB" dirty="0" smtClean="0"/>
              <a:t>Catalogue records, finding aids, etc.</a:t>
            </a:r>
          </a:p>
          <a:p>
            <a:pPr lvl="1"/>
            <a:r>
              <a:rPr lang="en-GB" dirty="0" smtClean="0"/>
              <a:t>300 million; 1 billion?</a:t>
            </a:r>
          </a:p>
          <a:p>
            <a:r>
              <a:rPr lang="en-GB" dirty="0" smtClean="0"/>
              <a:t>High quality metadata</a:t>
            </a:r>
          </a:p>
          <a:p>
            <a:pPr lvl="1"/>
            <a:r>
              <a:rPr lang="en-GB" dirty="0" smtClean="0"/>
              <a:t>In comparison with many other communities</a:t>
            </a:r>
          </a:p>
          <a:p>
            <a:r>
              <a:rPr lang="en-GB" dirty="0" smtClean="0"/>
              <a:t>Each record may generate many triples</a:t>
            </a:r>
          </a:p>
          <a:p>
            <a:pPr lvl="1"/>
            <a:r>
              <a:rPr lang="en-GB" dirty="0" smtClean="0"/>
              <a:t>30 “raw” triples (no inferences) per MARC record?</a:t>
            </a:r>
          </a:p>
          <a:p>
            <a:r>
              <a:rPr lang="en-GB" dirty="0" smtClean="0"/>
              <a:t>Very, very large numbers of triples</a:t>
            </a:r>
          </a:p>
          <a:p>
            <a:pPr lvl="1"/>
            <a:r>
              <a:rPr lang="en-GB" dirty="0" smtClean="0"/>
              <a:t>Billions? Trillions?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GB" dirty="0" smtClean="0"/>
              <a:t>1. Take a record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980728"/>
          <a:ext cx="864096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976664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Field/attribute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Record ID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54321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Notes on an electrical experiment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Author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Michael Faraday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Date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1845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LCSH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Impedance (electricity)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Material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smtClean="0"/>
                        <a:t>Paper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Content form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Disaggregate to single statements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980728"/>
          <a:ext cx="861628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312368"/>
                <a:gridCol w="379174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Record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Notes on an electrical experiment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author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Michael Faraday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date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1845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LCSH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Impedance (electricity)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material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Paper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content</a:t>
                      </a:r>
                      <a:r>
                        <a:rPr lang="en-GB" sz="3200" baseline="0" dirty="0" smtClean="0"/>
                        <a:t> form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 Create URI for record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Must be unique, so 54321 no good on its own</a:t>
            </a:r>
          </a:p>
          <a:p>
            <a:r>
              <a:rPr lang="en-GB" dirty="0" smtClean="0"/>
              <a:t>http URIs are a good (“cool”) thing (W3C)</a:t>
            </a:r>
          </a:p>
          <a:p>
            <a:r>
              <a:rPr lang="en-GB" dirty="0" smtClean="0"/>
              <a:t>So add record ID to a unique http domain</a:t>
            </a:r>
          </a:p>
          <a:p>
            <a:pPr lvl="1"/>
            <a:r>
              <a:rPr lang="en-GB" dirty="0" smtClean="0"/>
              <a:t>E.g. </a:t>
            </a:r>
            <a:r>
              <a:rPr lang="en-GB" dirty="0" smtClean="0">
                <a:hlinkClick r:id="rId3"/>
              </a:rPr>
              <a:t>http://MyCollectionX.com</a:t>
            </a:r>
            <a:endParaRPr lang="en-GB" dirty="0" smtClean="0"/>
          </a:p>
          <a:p>
            <a:pPr lvl="2"/>
            <a:r>
              <a:rPr lang="en-GB" dirty="0" smtClean="0"/>
              <a:t>unique to the library</a:t>
            </a:r>
          </a:p>
          <a:p>
            <a:pPr lvl="1"/>
            <a:r>
              <a:rPr lang="en-GB" dirty="0" smtClean="0"/>
              <a:t>+ 54321</a:t>
            </a:r>
          </a:p>
          <a:p>
            <a:r>
              <a:rPr lang="en-GB" dirty="0" smtClean="0"/>
              <a:t> http://MyCollectionX.com/54321</a:t>
            </a:r>
          </a:p>
          <a:p>
            <a:pPr lvl="1"/>
            <a:r>
              <a:rPr lang="en-GB" dirty="0" smtClean="0"/>
              <a:t>(or http://MyCollectionX.com#54321)</a:t>
            </a:r>
          </a:p>
          <a:p>
            <a:r>
              <a:rPr lang="en-GB" dirty="0" smtClean="0"/>
              <a:t>This is not a URL!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4. Replace record ID with URI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908720"/>
          <a:ext cx="89289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520280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mlx:54321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Notes on an electrical experiment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author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Michael</a:t>
                      </a:r>
                      <a:r>
                        <a:rPr lang="en-GB" sz="3200" baseline="0" dirty="0" smtClean="0"/>
                        <a:t> Faraday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date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1845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LCSH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Impedance (electricity)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material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Paper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content form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6165304"/>
            <a:ext cx="843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</a:t>
            </a:r>
            <a:r>
              <a:rPr lang="en-GB" sz="2400" dirty="0" err="1" smtClean="0"/>
              <a:t>mlx</a:t>
            </a:r>
            <a:r>
              <a:rPr lang="en-GB" sz="2400" dirty="0" smtClean="0"/>
              <a:t>” = </a:t>
            </a:r>
            <a:r>
              <a:rPr lang="en-GB" sz="2400" dirty="0" err="1" smtClean="0"/>
              <a:t>qname</a:t>
            </a:r>
            <a:r>
              <a:rPr lang="en-GB" sz="2400" dirty="0" smtClean="0"/>
              <a:t> (</a:t>
            </a:r>
            <a:r>
              <a:rPr lang="en-GB" sz="2400" dirty="0" err="1" smtClean="0"/>
              <a:t>xmlns</a:t>
            </a:r>
            <a:r>
              <a:rPr lang="en-GB" sz="2400" dirty="0" smtClean="0"/>
              <a:t>) = shorthand for “http://MyLibraryX.com/”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dirty="0" smtClean="0"/>
              <a:t>5. Find URIs for 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Attributes are modelled as RDF properties (predicates) in “element set” namespaces</a:t>
            </a:r>
          </a:p>
          <a:p>
            <a:pPr lvl="1"/>
            <a:r>
              <a:rPr lang="en-GB" dirty="0" smtClean="0"/>
              <a:t>E.g. Dublin Core terms (</a:t>
            </a:r>
            <a:r>
              <a:rPr lang="en-GB" dirty="0" err="1" smtClean="0"/>
              <a:t>dct</a:t>
            </a:r>
            <a:r>
              <a:rPr lang="en-GB" dirty="0" smtClean="0"/>
              <a:t>); ISBD (</a:t>
            </a:r>
            <a:r>
              <a:rPr lang="en-GB" dirty="0" err="1" smtClean="0"/>
              <a:t>isbd</a:t>
            </a:r>
            <a:r>
              <a:rPr lang="en-GB" dirty="0" smtClean="0"/>
              <a:t>); FRBR (</a:t>
            </a:r>
            <a:r>
              <a:rPr lang="en-GB" dirty="0" err="1" smtClean="0"/>
              <a:t>frbrer</a:t>
            </a:r>
            <a:r>
              <a:rPr lang="en-GB" dirty="0" smtClean="0"/>
              <a:t>); RDA (</a:t>
            </a:r>
            <a:r>
              <a:rPr lang="en-GB" dirty="0" err="1" smtClean="0"/>
              <a:t>rdaxxx</a:t>
            </a:r>
            <a:r>
              <a:rPr lang="en-GB" dirty="0" smtClean="0"/>
              <a:t>); Bibliographic Ontology (</a:t>
            </a:r>
            <a:r>
              <a:rPr lang="en-GB" dirty="0" err="1" smtClean="0"/>
              <a:t>bibo</a:t>
            </a:r>
            <a:r>
              <a:rPr lang="en-GB" dirty="0" smtClean="0"/>
              <a:t>); etc.</a:t>
            </a:r>
          </a:p>
          <a:p>
            <a:r>
              <a:rPr lang="en-GB" dirty="0" smtClean="0"/>
              <a:t>Choose namespace, find property with same (or closest) “meaning” (e.g. definition) as attribute</a:t>
            </a:r>
          </a:p>
          <a:p>
            <a:pPr lvl="1"/>
            <a:r>
              <a:rPr lang="en-GB" dirty="0" smtClean="0"/>
              <a:t>Nearest property minimises loss of information</a:t>
            </a:r>
          </a:p>
          <a:p>
            <a:r>
              <a:rPr lang="en-GB" dirty="0" smtClean="0"/>
              <a:t>Get URI for property</a:t>
            </a:r>
          </a:p>
          <a:p>
            <a:r>
              <a:rPr lang="en-GB" dirty="0" smtClean="0"/>
              <a:t>If no suitable property, choose another namespace</a:t>
            </a:r>
          </a:p>
          <a:p>
            <a:pPr lvl="1"/>
            <a:r>
              <a:rPr lang="en-GB" dirty="0" smtClean="0"/>
              <a:t>Properties do not have to come from single namespace</a:t>
            </a:r>
          </a:p>
          <a:p>
            <a:r>
              <a:rPr lang="en-GB" dirty="0" smtClean="0"/>
              <a:t>Match and mix!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RDF triple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title of this manuscript is “Ode to himself”</a:t>
            </a:r>
          </a:p>
          <a:p>
            <a:pPr lvl="1"/>
            <a:r>
              <a:rPr lang="en-GB" dirty="0" smtClean="0"/>
              <a:t>Subject of the statement = </a:t>
            </a:r>
            <a:r>
              <a:rPr lang="en-GB" i="1" dirty="0" smtClean="0"/>
              <a:t>Subject</a:t>
            </a:r>
            <a:r>
              <a:rPr lang="en-GB" dirty="0" smtClean="0"/>
              <a:t>: This manuscript</a:t>
            </a:r>
          </a:p>
          <a:p>
            <a:pPr lvl="1"/>
            <a:r>
              <a:rPr lang="en-GB" dirty="0" smtClean="0"/>
              <a:t>Nature of the statement = </a:t>
            </a:r>
            <a:r>
              <a:rPr lang="en-GB" i="1" dirty="0" smtClean="0"/>
              <a:t>Predicate</a:t>
            </a:r>
            <a:r>
              <a:rPr lang="en-GB" dirty="0" smtClean="0"/>
              <a:t>: (has) title</a:t>
            </a:r>
          </a:p>
          <a:p>
            <a:pPr lvl="1"/>
            <a:r>
              <a:rPr lang="en-GB" dirty="0" smtClean="0"/>
              <a:t>Value of the statement = </a:t>
            </a:r>
            <a:r>
              <a:rPr lang="en-GB" i="1" dirty="0" smtClean="0"/>
              <a:t>Object</a:t>
            </a:r>
            <a:r>
              <a:rPr lang="en-GB" dirty="0" smtClean="0"/>
              <a:t>: “Ode to himself”</a:t>
            </a:r>
          </a:p>
          <a:p>
            <a:r>
              <a:rPr lang="en-GB" dirty="0" smtClean="0"/>
              <a:t>This manuscript – has title – “Ode to himself”</a:t>
            </a:r>
          </a:p>
          <a:p>
            <a:pPr lvl="1"/>
            <a:r>
              <a:rPr lang="en-GB" i="1" dirty="0" smtClean="0"/>
              <a:t>subject – predicate – object</a:t>
            </a:r>
          </a:p>
          <a:p>
            <a:r>
              <a:rPr lang="en-GB" dirty="0" smtClean="0"/>
              <a:t>This letter – has author – Jane Doe</a:t>
            </a:r>
          </a:p>
          <a:p>
            <a:r>
              <a:rPr lang="en-GB" dirty="0" smtClean="0"/>
              <a:t>This codex – has material – papyrus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672408"/>
          </a:xfrm>
        </p:spPr>
        <p:txBody>
          <a:bodyPr>
            <a:normAutofit/>
          </a:bodyPr>
          <a:lstStyle/>
          <a:p>
            <a:r>
              <a:rPr lang="en-GB" dirty="0" smtClean="0"/>
              <a:t>http://purl.org/dc/terms/title (</a:t>
            </a:r>
            <a:r>
              <a:rPr lang="en-GB" dirty="0" err="1" smtClean="0"/>
              <a:t>dct:title</a:t>
            </a:r>
            <a:r>
              <a:rPr lang="en-GB" dirty="0" smtClean="0"/>
              <a:t>)</a:t>
            </a:r>
          </a:p>
          <a:p>
            <a:r>
              <a:rPr lang="en-GB" dirty="0" smtClean="0"/>
              <a:t>http://iflastandards.info/ns/isbd/elements/P1014 (isbd:P1014)</a:t>
            </a:r>
          </a:p>
          <a:p>
            <a:pPr lvl="1"/>
            <a:r>
              <a:rPr lang="en-GB" dirty="0" err="1" smtClean="0"/>
              <a:t>hasTitleProper</a:t>
            </a:r>
            <a:r>
              <a:rPr lang="en-GB" sz="2400" dirty="0" smtClean="0"/>
              <a:t> </a:t>
            </a:r>
          </a:p>
          <a:p>
            <a:r>
              <a:rPr lang="en-GB" dirty="0" smtClean="0"/>
              <a:t>http://RDVocab.info/Elements/titleProper (rdaGR1:titleProper)</a:t>
            </a:r>
          </a:p>
          <a:p>
            <a:endParaRPr lang="en-GB" sz="28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author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dct:creator</a:t>
            </a:r>
            <a:endParaRPr lang="en-GB" dirty="0" smtClean="0"/>
          </a:p>
          <a:p>
            <a:r>
              <a:rPr lang="en-GB" dirty="0" err="1" smtClean="0"/>
              <a:t>rdarole:author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isbd</a:t>
            </a:r>
            <a:r>
              <a:rPr lang="en-GB" dirty="0" smtClean="0"/>
              <a:t> does not cover “headings”)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dct:date</a:t>
            </a:r>
            <a:endParaRPr lang="en-GB" dirty="0" smtClean="0"/>
          </a:p>
          <a:p>
            <a:r>
              <a:rPr lang="en-GB" dirty="0" smtClean="0"/>
              <a:t>isbd:P1018</a:t>
            </a:r>
          </a:p>
          <a:p>
            <a:pPr lvl="1"/>
            <a:r>
              <a:rPr lang="en-GB" sz="2400" dirty="0" err="1" smtClean="0"/>
              <a:t>hasDateOfPublicationProductionDistribution</a:t>
            </a:r>
            <a:endParaRPr lang="en-GB" sz="2400" dirty="0" smtClean="0"/>
          </a:p>
          <a:p>
            <a:r>
              <a:rPr lang="en-GB" dirty="0" smtClean="0"/>
              <a:t>rdaGr1:dateOfProduction</a:t>
            </a:r>
          </a:p>
          <a:p>
            <a:pPr lvl="1"/>
            <a:r>
              <a:rPr lang="en-GB" dirty="0" smtClean="0"/>
              <a:t>Unbounded version: no domain or range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 (cont). Find URI for LCSH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LCSH is a subject vocabulary</a:t>
            </a:r>
          </a:p>
          <a:p>
            <a:pPr lvl="1"/>
            <a:r>
              <a:rPr lang="en-GB" dirty="0" smtClean="0"/>
              <a:t>Controlled terms</a:t>
            </a:r>
          </a:p>
          <a:p>
            <a:r>
              <a:rPr lang="en-GB" dirty="0" smtClean="0"/>
              <a:t>So attribute is really “subject”</a:t>
            </a:r>
          </a:p>
          <a:p>
            <a:pPr lvl="1"/>
            <a:r>
              <a:rPr lang="en-GB" dirty="0" smtClean="0"/>
              <a:t>And the term itself is the value</a:t>
            </a:r>
          </a:p>
          <a:p>
            <a:r>
              <a:rPr lang="en-GB" dirty="0" err="1" smtClean="0"/>
              <a:t>dct:subject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rdaGr1:baseMaterial</a:t>
            </a:r>
          </a:p>
          <a:p>
            <a:pPr lvl="1"/>
            <a:r>
              <a:rPr lang="en-GB" dirty="0" smtClean="0"/>
              <a:t>Unbounded version: no domain or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 (cont). Find URI for content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Assuming record uses new ISBD Area 0 ...</a:t>
            </a:r>
          </a:p>
          <a:p>
            <a:r>
              <a:rPr lang="en-GB" dirty="0" err="1" smtClean="0"/>
              <a:t>isbd</a:t>
            </a:r>
            <a:r>
              <a:rPr lang="en-GB" dirty="0" smtClean="0"/>
              <a:t>: P1001</a:t>
            </a:r>
          </a:p>
          <a:p>
            <a:pPr lvl="1"/>
            <a:r>
              <a:rPr lang="en-GB" dirty="0" err="1" smtClean="0"/>
              <a:t>hasContentForm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Replace attributes with URIs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836712"/>
          <a:ext cx="861628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672408"/>
                <a:gridCol w="299965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mlx:54321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isbd:P1014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Notes on an electrical experiment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rdarole:author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Michael Faraday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1845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dct:subject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Impedance (electricity)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rdaGr1:baseMaterial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Paper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7. Find URIs for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If </a:t>
            </a:r>
            <a:r>
              <a:rPr lang="en-GB" i="1" dirty="0" smtClean="0"/>
              <a:t>object</a:t>
            </a:r>
            <a:r>
              <a:rPr lang="en-GB" dirty="0" smtClean="0"/>
              <a:t> of a triple is a URI, it can link to the </a:t>
            </a:r>
            <a:r>
              <a:rPr lang="en-GB" i="1" dirty="0" smtClean="0"/>
              <a:t>subject</a:t>
            </a:r>
            <a:r>
              <a:rPr lang="en-GB" dirty="0" smtClean="0"/>
              <a:t> of another triple with the same URI</a:t>
            </a:r>
          </a:p>
          <a:p>
            <a:pPr lvl="1"/>
            <a:r>
              <a:rPr lang="en-GB" dirty="0" smtClean="0"/>
              <a:t>Linked data!</a:t>
            </a:r>
          </a:p>
          <a:p>
            <a:r>
              <a:rPr lang="en-GB" dirty="0" smtClean="0"/>
              <a:t>Values from controlled vocabularies may have URIs</a:t>
            </a:r>
          </a:p>
          <a:p>
            <a:pPr lvl="1"/>
            <a:r>
              <a:rPr lang="en-GB" dirty="0" smtClean="0"/>
              <a:t>Possible vocabularies: author, subject, material, content form</a:t>
            </a:r>
          </a:p>
          <a:p>
            <a:pPr lvl="1"/>
            <a:r>
              <a:rPr lang="en-GB" dirty="0" smtClean="0"/>
              <a:t>NOT: title, date</a:t>
            </a:r>
          </a:p>
          <a:p>
            <a:r>
              <a:rPr lang="en-GB" dirty="0" smtClean="0"/>
              <a:t>For author: Virtual International Authority File (VIAF)</a:t>
            </a:r>
          </a:p>
          <a:p>
            <a:r>
              <a:rPr lang="en-GB" dirty="0" smtClean="0"/>
              <a:t>For LCSH: Library of Congress Authorities &amp; Vocabularies</a:t>
            </a:r>
          </a:p>
          <a:p>
            <a:r>
              <a:rPr lang="en-GB" dirty="0" smtClean="0"/>
              <a:t>For ISBD Area 0: Open Metadata Registry</a:t>
            </a:r>
          </a:p>
          <a:p>
            <a:r>
              <a:rPr lang="en-GB" dirty="0" smtClean="0"/>
              <a:t>For RDA: Open Metadata Registry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(cont). Find URI for author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GB" dirty="0" smtClean="0"/>
              <a:t>Author: Michael Faraday</a:t>
            </a:r>
          </a:p>
          <a:p>
            <a:r>
              <a:rPr lang="en-GB" dirty="0" err="1" smtClean="0"/>
              <a:t>viaf</a:t>
            </a:r>
            <a:r>
              <a:rPr lang="en-GB" dirty="0" smtClean="0"/>
              <a:t>: http://viaf.org/viaf/</a:t>
            </a:r>
          </a:p>
          <a:p>
            <a:pPr lvl="1"/>
            <a:r>
              <a:rPr lang="en-GB" dirty="0" smtClean="0"/>
              <a:t>viaf:38158158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(cont). Find URI for subject (LCSH)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525963"/>
          </a:xfrm>
        </p:spPr>
        <p:txBody>
          <a:bodyPr/>
          <a:lstStyle/>
          <a:p>
            <a:r>
              <a:rPr lang="en-GB" dirty="0" smtClean="0"/>
              <a:t>LCSH: Impedance (electricity)</a:t>
            </a:r>
          </a:p>
          <a:p>
            <a:r>
              <a:rPr lang="en-GB" dirty="0" err="1" smtClean="0"/>
              <a:t>lcsh</a:t>
            </a:r>
            <a:r>
              <a:rPr lang="en-GB" dirty="0" smtClean="0"/>
              <a:t>: http://id.loc.gov/authorities/subjects</a:t>
            </a:r>
          </a:p>
          <a:p>
            <a:pPr lvl="1"/>
            <a:r>
              <a:rPr lang="en-GB" dirty="0" smtClean="0"/>
              <a:t>lcsh:sh85064610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Need unambiguous way of identifying each part of the triple for efficient machine-processing</a:t>
            </a:r>
          </a:p>
          <a:p>
            <a:pPr lvl="1"/>
            <a:r>
              <a:rPr lang="en-GB" dirty="0" smtClean="0"/>
              <a:t>Human labels (“This codex”, “has title”) no good</a:t>
            </a:r>
          </a:p>
          <a:p>
            <a:pPr lvl="2"/>
            <a:r>
              <a:rPr lang="en-GB" dirty="0" smtClean="0"/>
              <a:t>Same thing, different labels; different things, same label</a:t>
            </a:r>
          </a:p>
          <a:p>
            <a:r>
              <a:rPr lang="en-GB" dirty="0" smtClean="0"/>
              <a:t>Exploit the utility of the URL</a:t>
            </a:r>
          </a:p>
          <a:p>
            <a:pPr lvl="1"/>
            <a:r>
              <a:rPr lang="en-GB" dirty="0" smtClean="0"/>
              <a:t>Machine-readable, regular syntax, unambiguous, global</a:t>
            </a:r>
          </a:p>
          <a:p>
            <a:r>
              <a:rPr lang="en-GB" dirty="0" smtClean="0"/>
              <a:t>Uniform Resource Identifier (URI)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(cont). Find URIs for other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GB" dirty="0" smtClean="0"/>
              <a:t>Material: Paper</a:t>
            </a:r>
          </a:p>
          <a:p>
            <a:r>
              <a:rPr lang="en-GB" dirty="0" smtClean="0"/>
              <a:t>RDA base material</a:t>
            </a:r>
          </a:p>
          <a:p>
            <a:pPr lvl="1"/>
            <a:r>
              <a:rPr lang="en-GB" dirty="0" smtClean="0"/>
              <a:t>rdabm:1011</a:t>
            </a:r>
          </a:p>
          <a:p>
            <a:r>
              <a:rPr lang="en-GB" dirty="0" smtClean="0"/>
              <a:t>Content form: Text</a:t>
            </a:r>
          </a:p>
          <a:p>
            <a:r>
              <a:rPr lang="en-GB" dirty="0" smtClean="0"/>
              <a:t>ISBD Content form</a:t>
            </a:r>
          </a:p>
          <a:p>
            <a:pPr lvl="1"/>
            <a:r>
              <a:rPr lang="en-GB" dirty="0" smtClean="0"/>
              <a:t>isbdcf:T1009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n-GB" dirty="0" smtClean="0"/>
              <a:t>8. Replace values with URIs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836712"/>
          <a:ext cx="89289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672408"/>
                <a:gridCol w="33123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subject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predicate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object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mlx:54321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isbd:P1014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“Notes on an electrical experiment”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rdarole:author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viaf:38158158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“1845”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dct:subject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lcsh:sh85064610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rdaGr1:baseMaterial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rdabm:1011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isbdcf:T1009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9. Publish triples (linked data)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6624736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isbd:P1014 | “Notes on an electrical experiment”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7" y="1718810"/>
            <a:ext cx="4680519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000" dirty="0" smtClean="0"/>
              <a:t>mlx:54321 | </a:t>
            </a:r>
            <a:r>
              <a:rPr lang="en-GB" sz="2000" dirty="0" err="1" smtClean="0"/>
              <a:t>rdarole:author</a:t>
            </a:r>
            <a:r>
              <a:rPr lang="en-GB" sz="2000" dirty="0" smtClean="0"/>
              <a:t> | </a:t>
            </a:r>
            <a:r>
              <a:rPr lang="en-GB" dirty="0" smtClean="0"/>
              <a:t>viaf:38158158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384884"/>
            <a:ext cx="3672408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isbd:P1018 | “1845”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050958"/>
            <a:ext cx="468052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</a:t>
            </a:r>
            <a:r>
              <a:rPr lang="en-GB" sz="2000" dirty="0" err="1" smtClean="0"/>
              <a:t>dct:subject</a:t>
            </a:r>
            <a:r>
              <a:rPr lang="en-GB" sz="2000" dirty="0" smtClean="0"/>
              <a:t> | lcsh:sh85064610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7" y="3717032"/>
            <a:ext cx="5400599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rdaGr1:baseMaterial | rdabm:1011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156176" y="378904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436096" y="314096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436096" y="1797707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577" y="4365104"/>
            <a:ext cx="432048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isbd:P1001 | isbdcf:T1009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076056" y="4437112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827584" y="2708920"/>
            <a:ext cx="2090058" cy="664629"/>
            <a:chOff x="827584" y="2708920"/>
            <a:chExt cx="2090058" cy="664629"/>
          </a:xfrm>
        </p:grpSpPr>
        <p:sp>
          <p:nvSpPr>
            <p:cNvPr id="4" name="Oval 3"/>
            <p:cNvSpPr/>
            <p:nvPr/>
          </p:nvSpPr>
          <p:spPr>
            <a:xfrm>
              <a:off x="827584" y="2708920"/>
              <a:ext cx="2090058" cy="6646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3244" y="2779624"/>
              <a:ext cx="1718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mlx:54321</a:t>
              </a:r>
              <a:endParaRPr lang="en-GB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404664"/>
            <a:ext cx="36004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“Notes on an electrical experiment”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700808"/>
            <a:ext cx="129614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“1845”</a:t>
            </a:r>
            <a:endParaRPr lang="en-GB" sz="2800" dirty="0"/>
          </a:p>
        </p:txBody>
      </p:sp>
      <p:grpSp>
        <p:nvGrpSpPr>
          <p:cNvPr id="10" name="Group 36"/>
          <p:cNvGrpSpPr/>
          <p:nvPr/>
        </p:nvGrpSpPr>
        <p:grpSpPr>
          <a:xfrm>
            <a:off x="5292080" y="2204864"/>
            <a:ext cx="2376264" cy="664629"/>
            <a:chOff x="3655098" y="4419600"/>
            <a:chExt cx="2376264" cy="664629"/>
          </a:xfrm>
        </p:grpSpPr>
        <p:sp>
          <p:nvSpPr>
            <p:cNvPr id="11" name="Oval 10"/>
            <p:cNvSpPr/>
            <p:nvPr/>
          </p:nvSpPr>
          <p:spPr>
            <a:xfrm>
              <a:off x="3655098" y="4419600"/>
              <a:ext cx="2376264" cy="66462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7015" y="4490304"/>
              <a:ext cx="22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viaf:38158158</a:t>
              </a:r>
              <a:endParaRPr lang="en-GB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11960" y="620688"/>
            <a:ext cx="475252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“Faraday, Michael, 1791-1867”</a:t>
            </a:r>
            <a:endParaRPr lang="en-GB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588224" y="1143908"/>
            <a:ext cx="1511379" cy="1393271"/>
            <a:chOff x="6588224" y="1143908"/>
            <a:chExt cx="1511379" cy="1393271"/>
          </a:xfrm>
        </p:grpSpPr>
        <p:cxnSp>
          <p:nvCxnSpPr>
            <p:cNvPr id="14" name="Shape 9"/>
            <p:cNvCxnSpPr>
              <a:stCxn id="11" idx="6"/>
              <a:endCxn id="13" idx="2"/>
            </p:cNvCxnSpPr>
            <p:nvPr/>
          </p:nvCxnSpPr>
          <p:spPr>
            <a:xfrm flipH="1" flipV="1">
              <a:off x="6588224" y="1143908"/>
              <a:ext cx="1080120" cy="1393271"/>
            </a:xfrm>
            <a:prstGeom prst="curvedConnector4">
              <a:avLst>
                <a:gd name="adj1" fmla="val -21164"/>
                <a:gd name="adj2" fmla="val 61926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804248" y="1196752"/>
              <a:ext cx="1295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err="1" smtClean="0"/>
                <a:t>foaf:name</a:t>
              </a:r>
              <a:endParaRPr lang="en-GB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1520" y="881718"/>
            <a:ext cx="1335623" cy="1924535"/>
            <a:chOff x="251520" y="881718"/>
            <a:chExt cx="1335623" cy="1924535"/>
          </a:xfrm>
        </p:grpSpPr>
        <p:cxnSp>
          <p:nvCxnSpPr>
            <p:cNvPr id="18" name="Shape 9"/>
            <p:cNvCxnSpPr>
              <a:stCxn id="4" idx="1"/>
              <a:endCxn id="7" idx="1"/>
            </p:cNvCxnSpPr>
            <p:nvPr/>
          </p:nvCxnSpPr>
          <p:spPr>
            <a:xfrm rot="16200000" flipV="1">
              <a:off x="-161662" y="1510925"/>
              <a:ext cx="1924535" cy="666122"/>
            </a:xfrm>
            <a:prstGeom prst="curvedConnector4">
              <a:avLst>
                <a:gd name="adj1" fmla="val 35077"/>
                <a:gd name="adj2" fmla="val 134318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484784"/>
              <a:ext cx="1335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isbd:P1014</a:t>
              </a:r>
              <a:endParaRPr lang="en-GB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72612" y="1962419"/>
            <a:ext cx="1370715" cy="746502"/>
            <a:chOff x="1080524" y="-53805"/>
            <a:chExt cx="1370715" cy="746502"/>
          </a:xfrm>
        </p:grpSpPr>
        <p:cxnSp>
          <p:nvCxnSpPr>
            <p:cNvPr id="26" name="Shape 9"/>
            <p:cNvCxnSpPr>
              <a:stCxn id="4" idx="0"/>
              <a:endCxn id="8" idx="1"/>
            </p:cNvCxnSpPr>
            <p:nvPr/>
          </p:nvCxnSpPr>
          <p:spPr>
            <a:xfrm rot="5400000" flipH="1" flipV="1">
              <a:off x="868835" y="157884"/>
              <a:ext cx="746502" cy="323123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5616" y="260648"/>
              <a:ext cx="1335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isbd:P1018</a:t>
              </a:r>
              <a:endParaRPr lang="en-GB" sz="2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11560" y="2537179"/>
            <a:ext cx="2680520" cy="427835"/>
            <a:chOff x="848276" y="-1737714"/>
            <a:chExt cx="2680520" cy="427835"/>
          </a:xfrm>
        </p:grpSpPr>
        <p:cxnSp>
          <p:nvCxnSpPr>
            <p:cNvPr id="54" name="Shape 9"/>
            <p:cNvCxnSpPr>
              <a:stCxn id="4" idx="7"/>
              <a:endCxn id="11" idx="2"/>
            </p:cNvCxnSpPr>
            <p:nvPr/>
          </p:nvCxnSpPr>
          <p:spPr>
            <a:xfrm rot="5400000" flipH="1" flipV="1">
              <a:off x="2053999" y="-2943437"/>
              <a:ext cx="269074" cy="2680520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28596" y="-1709989"/>
              <a:ext cx="1709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err="1" smtClean="0"/>
                <a:t>rdarole:author</a:t>
              </a:r>
              <a:endParaRPr lang="en-GB" sz="2000" dirty="0" smtClean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17642" y="3041235"/>
            <a:ext cx="2878494" cy="567785"/>
            <a:chOff x="1012168" y="-3033858"/>
            <a:chExt cx="2878494" cy="567785"/>
          </a:xfrm>
        </p:grpSpPr>
        <p:cxnSp>
          <p:nvCxnSpPr>
            <p:cNvPr id="63" name="Shape 9"/>
            <p:cNvCxnSpPr>
              <a:stCxn id="4" idx="6"/>
              <a:endCxn id="70" idx="2"/>
            </p:cNvCxnSpPr>
            <p:nvPr/>
          </p:nvCxnSpPr>
          <p:spPr>
            <a:xfrm>
              <a:off x="1012168" y="-3033858"/>
              <a:ext cx="2878494" cy="567785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522510" y="-3006133"/>
              <a:ext cx="1338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err="1" smtClean="0"/>
                <a:t>dct:subject</a:t>
              </a:r>
              <a:endParaRPr lang="en-GB" sz="2000" dirty="0" smtClean="0"/>
            </a:p>
          </p:txBody>
        </p:sp>
      </p:grpSp>
      <p:grpSp>
        <p:nvGrpSpPr>
          <p:cNvPr id="69" name="Group 36"/>
          <p:cNvGrpSpPr/>
          <p:nvPr/>
        </p:nvGrpSpPr>
        <p:grpSpPr>
          <a:xfrm>
            <a:off x="5796136" y="3212976"/>
            <a:ext cx="2664296" cy="792088"/>
            <a:chOff x="3511082" y="4347592"/>
            <a:chExt cx="2664296" cy="792088"/>
          </a:xfrm>
        </p:grpSpPr>
        <p:sp>
          <p:nvSpPr>
            <p:cNvPr id="70" name="Oval 69"/>
            <p:cNvSpPr/>
            <p:nvPr/>
          </p:nvSpPr>
          <p:spPr>
            <a:xfrm>
              <a:off x="3511082" y="4347592"/>
              <a:ext cx="2664296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30811" y="4490304"/>
              <a:ext cx="2637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lcsh:sh85064610</a:t>
              </a:r>
              <a:endParaRPr lang="en-GB" sz="28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148064" y="4653136"/>
            <a:ext cx="381642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“Impedance (electricity)”</a:t>
            </a:r>
            <a:endParaRPr lang="en-GB" sz="28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5148064" y="3617298"/>
            <a:ext cx="3744947" cy="1297448"/>
            <a:chOff x="4968044" y="1260198"/>
            <a:chExt cx="3744947" cy="1297448"/>
          </a:xfrm>
        </p:grpSpPr>
        <p:cxnSp>
          <p:nvCxnSpPr>
            <p:cNvPr id="81" name="Shape 9"/>
            <p:cNvCxnSpPr>
              <a:stCxn id="71" idx="3"/>
              <a:endCxn id="73" idx="1"/>
            </p:cNvCxnSpPr>
            <p:nvPr/>
          </p:nvCxnSpPr>
          <p:spPr>
            <a:xfrm flipH="1">
              <a:off x="4968044" y="1260198"/>
              <a:ext cx="3305061" cy="1297448"/>
            </a:xfrm>
            <a:prstGeom prst="curvedConnector5">
              <a:avLst>
                <a:gd name="adj1" fmla="val -6917"/>
                <a:gd name="adj2" fmla="val 50000"/>
                <a:gd name="adj3" fmla="val 106917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688124" y="1863988"/>
              <a:ext cx="3024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err="1" smtClean="0"/>
                <a:t>madsrdf:authoritativeLabel</a:t>
              </a:r>
              <a:endParaRPr lang="en-GB" sz="2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195736" y="3276216"/>
            <a:ext cx="2423293" cy="944872"/>
            <a:chOff x="1084176" y="-3402666"/>
            <a:chExt cx="2423293" cy="944872"/>
          </a:xfrm>
        </p:grpSpPr>
        <p:cxnSp>
          <p:nvCxnSpPr>
            <p:cNvPr id="88" name="Shape 9"/>
            <p:cNvCxnSpPr>
              <a:stCxn id="4" idx="5"/>
              <a:endCxn id="98" idx="0"/>
            </p:cNvCxnSpPr>
            <p:nvPr/>
          </p:nvCxnSpPr>
          <p:spPr>
            <a:xfrm rot="5400000">
              <a:off x="819652" y="-3138142"/>
              <a:ext cx="944872" cy="41582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156184" y="-2961850"/>
              <a:ext cx="23512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rdaGr1:baseMaterial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99592" y="3373549"/>
            <a:ext cx="1335622" cy="2827759"/>
            <a:chOff x="749985" y="-3657585"/>
            <a:chExt cx="1335622" cy="2827759"/>
          </a:xfrm>
        </p:grpSpPr>
        <p:cxnSp>
          <p:nvCxnSpPr>
            <p:cNvPr id="92" name="Shape 9"/>
            <p:cNvCxnSpPr>
              <a:stCxn id="4" idx="4"/>
              <a:endCxn id="102" idx="2"/>
            </p:cNvCxnSpPr>
            <p:nvPr/>
          </p:nvCxnSpPr>
          <p:spPr>
            <a:xfrm rot="5400000">
              <a:off x="-105375" y="-2658208"/>
              <a:ext cx="2827759" cy="829005"/>
            </a:xfrm>
            <a:prstGeom prst="curvedConnector4">
              <a:avLst>
                <a:gd name="adj1" fmla="val 23575"/>
                <a:gd name="adj2" fmla="val 127575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49985" y="-2017958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isbd:P1001</a:t>
              </a:r>
            </a:p>
          </p:txBody>
        </p:sp>
      </p:grpSp>
      <p:grpSp>
        <p:nvGrpSpPr>
          <p:cNvPr id="97" name="Group 36"/>
          <p:cNvGrpSpPr/>
          <p:nvPr/>
        </p:nvGrpSpPr>
        <p:grpSpPr>
          <a:xfrm>
            <a:off x="1187624" y="4221088"/>
            <a:ext cx="2034667" cy="648072"/>
            <a:chOff x="3799114" y="4419600"/>
            <a:chExt cx="2034667" cy="648072"/>
          </a:xfrm>
        </p:grpSpPr>
        <p:sp>
          <p:nvSpPr>
            <p:cNvPr id="98" name="Oval 97"/>
            <p:cNvSpPr/>
            <p:nvPr/>
          </p:nvSpPr>
          <p:spPr>
            <a:xfrm>
              <a:off x="3799114" y="4419600"/>
              <a:ext cx="2016224" cy="64807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65101" y="4490304"/>
              <a:ext cx="19686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rdabm:1011</a:t>
              </a:r>
              <a:endParaRPr lang="en-GB" sz="2800" dirty="0"/>
            </a:p>
          </p:txBody>
        </p:sp>
      </p:grpSp>
      <p:grpSp>
        <p:nvGrpSpPr>
          <p:cNvPr id="101" name="Group 36"/>
          <p:cNvGrpSpPr/>
          <p:nvPr/>
        </p:nvGrpSpPr>
        <p:grpSpPr>
          <a:xfrm>
            <a:off x="1043608" y="5877272"/>
            <a:ext cx="2074807" cy="648072"/>
            <a:chOff x="3799114" y="4419600"/>
            <a:chExt cx="2074807" cy="648072"/>
          </a:xfrm>
        </p:grpSpPr>
        <p:sp>
          <p:nvSpPr>
            <p:cNvPr id="102" name="Oval 101"/>
            <p:cNvSpPr/>
            <p:nvPr/>
          </p:nvSpPr>
          <p:spPr>
            <a:xfrm>
              <a:off x="3799114" y="4419600"/>
              <a:ext cx="2016224" cy="64807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24962" y="4490304"/>
              <a:ext cx="2048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isbdcf:T1009</a:t>
              </a:r>
              <a:endParaRPr lang="en-GB" sz="2800" dirty="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419872" y="5301208"/>
            <a:ext cx="136815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“paper”</a:t>
            </a:r>
            <a:endParaRPr lang="en-GB" sz="2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020272" y="5445224"/>
            <a:ext cx="129614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“text”</a:t>
            </a:r>
            <a:endParaRPr lang="en-GB" sz="28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2195736" y="4725144"/>
            <a:ext cx="2558919" cy="576064"/>
            <a:chOff x="148073" y="-3377341"/>
            <a:chExt cx="2558919" cy="576064"/>
          </a:xfrm>
        </p:grpSpPr>
        <p:cxnSp>
          <p:nvCxnSpPr>
            <p:cNvPr id="113" name="Shape 9"/>
            <p:cNvCxnSpPr>
              <a:stCxn id="98" idx="4"/>
              <a:endCxn id="110" idx="0"/>
            </p:cNvCxnSpPr>
            <p:nvPr/>
          </p:nvCxnSpPr>
          <p:spPr>
            <a:xfrm rot="16200000" flipH="1">
              <a:off x="886155" y="-3971407"/>
              <a:ext cx="432048" cy="190821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1012169" y="-3377341"/>
              <a:ext cx="1694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skos:prefLabel</a:t>
              </a:r>
              <a:endParaRPr lang="en-GB" sz="2000" dirty="0" smtClean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059832" y="5706834"/>
            <a:ext cx="3960440" cy="570548"/>
            <a:chOff x="670572" y="-3619787"/>
            <a:chExt cx="3960440" cy="570548"/>
          </a:xfrm>
        </p:grpSpPr>
        <p:cxnSp>
          <p:nvCxnSpPr>
            <p:cNvPr id="118" name="Shape 9"/>
            <p:cNvCxnSpPr>
              <a:stCxn id="102" idx="6"/>
              <a:endCxn id="111" idx="1"/>
            </p:cNvCxnSpPr>
            <p:nvPr/>
          </p:nvCxnSpPr>
          <p:spPr>
            <a:xfrm flipV="1">
              <a:off x="670572" y="-3619787"/>
              <a:ext cx="3960440" cy="49447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614788" y="-3449349"/>
              <a:ext cx="1694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skos:prefLabel</a:t>
              </a:r>
              <a:endParaRPr lang="en-GB" sz="2000" dirty="0" smtClean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020272" y="6165304"/>
            <a:ext cx="129614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en-GB" sz="2800" dirty="0" err="1" smtClean="0"/>
              <a:t>tekst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cxnSp>
        <p:nvCxnSpPr>
          <p:cNvPr id="58" name="Shape 9"/>
          <p:cNvCxnSpPr>
            <a:stCxn id="103" idx="3"/>
            <a:endCxn id="56" idx="1"/>
          </p:cNvCxnSpPr>
          <p:nvPr/>
        </p:nvCxnSpPr>
        <p:spPr>
          <a:xfrm>
            <a:off x="3118415" y="6209586"/>
            <a:ext cx="3901857" cy="21732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73" grpId="0" animBg="1"/>
      <p:bldP spid="110" grpId="0" animBg="1"/>
      <p:bldP spid="111" grpId="0" animBg="1"/>
      <p:bldP spid="5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gordon@gordondunsire.com</a:t>
            </a:r>
            <a:endParaRPr lang="en-GB" dirty="0" smtClean="0"/>
          </a:p>
          <a:p>
            <a:pPr marL="342900" lvl="1" indent="-342900"/>
            <a:r>
              <a:rPr lang="en-GB" sz="3200" dirty="0" smtClean="0"/>
              <a:t>Open Metadata Registry</a:t>
            </a:r>
          </a:p>
          <a:p>
            <a:pPr lvl="1"/>
            <a:r>
              <a:rPr lang="en-GB" dirty="0" smtClean="0">
                <a:hlinkClick r:id="rId4"/>
              </a:rPr>
              <a:t>http://metadataregistry.org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Resource Identifier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Can be any unique combination of numbers and letters</a:t>
            </a:r>
          </a:p>
          <a:p>
            <a:pPr lvl="1"/>
            <a:r>
              <a:rPr lang="en-GB" dirty="0" smtClean="0"/>
              <a:t>No intrinsic meaning; it’s just an identifying label</a:t>
            </a:r>
          </a:p>
          <a:p>
            <a:r>
              <a:rPr lang="en-GB" dirty="0" smtClean="0"/>
              <a:t>Can look like a URL</a:t>
            </a:r>
          </a:p>
          <a:p>
            <a:pPr lvl="1"/>
            <a:r>
              <a:rPr lang="en-GB" dirty="0" smtClean="0"/>
              <a:t>http://iflastandards.info/ns/isbd/elements/P1004</a:t>
            </a:r>
          </a:p>
          <a:p>
            <a:pPr lvl="1"/>
            <a:r>
              <a:rPr lang="en-GB" dirty="0" smtClean="0"/>
              <a:t>But does not lead to a Web page (in principle ...)</a:t>
            </a:r>
          </a:p>
          <a:p>
            <a:r>
              <a:rPr lang="en-GB" dirty="0" smtClean="0"/>
              <a:t>RDF </a:t>
            </a:r>
            <a:r>
              <a:rPr lang="en-GB" u="sng" dirty="0" smtClean="0"/>
              <a:t>requires</a:t>
            </a:r>
            <a:r>
              <a:rPr lang="en-GB" dirty="0" smtClean="0"/>
              <a:t> the subject and predicate of triple to be URIs</a:t>
            </a:r>
          </a:p>
          <a:p>
            <a:pPr lvl="1"/>
            <a:r>
              <a:rPr lang="en-GB" dirty="0" smtClean="0"/>
              <a:t>Object can be a URI, or a literal string (“Ode to himself”)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bibliographic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Represent bibliographic schema attributes and relationships as RDF properties (= predicates)</a:t>
            </a:r>
          </a:p>
          <a:p>
            <a:pPr lvl="1"/>
            <a:r>
              <a:rPr lang="en-GB" dirty="0" smtClean="0"/>
              <a:t>Each property has own URI</a:t>
            </a:r>
          </a:p>
          <a:p>
            <a:pPr lvl="2"/>
            <a:r>
              <a:rPr lang="en-GB" dirty="0" smtClean="0"/>
              <a:t>Resource Description and Access (RDA), International Standard Bibliographic Description (ISBD), Functional Requirements for Bibliographic Records (FRBR), etc.</a:t>
            </a:r>
          </a:p>
          <a:p>
            <a:r>
              <a:rPr lang="en-GB" dirty="0" smtClean="0"/>
              <a:t>Assign URIs to specific bibliographic resources</a:t>
            </a:r>
          </a:p>
          <a:p>
            <a:pPr lvl="1"/>
            <a:r>
              <a:rPr lang="en-GB" dirty="0" smtClean="0"/>
              <a:t>The things described in catalogues and finding aids</a:t>
            </a:r>
          </a:p>
          <a:p>
            <a:pPr lvl="2"/>
            <a:r>
              <a:rPr lang="en-GB" dirty="0" smtClean="0"/>
              <a:t>Manuscripts, collections, digital surrogates, etc.</a:t>
            </a:r>
          </a:p>
          <a:p>
            <a:pPr lvl="2"/>
            <a:r>
              <a:rPr lang="en-GB" dirty="0" smtClean="0"/>
              <a:t>Vocabularies, subject headings, classifications, etc.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5517232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This ms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17116" y="5517233"/>
            <a:ext cx="151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has title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87463" y="5517232"/>
            <a:ext cx="2996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“Ode to himself”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99453" y="548680"/>
            <a:ext cx="149432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Ms1URI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2787" y="548680"/>
            <a:ext cx="230425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 </a:t>
            </a:r>
            <a:r>
              <a:rPr lang="en-GB" sz="3200" dirty="0" err="1" smtClean="0"/>
              <a:t>hasTitleURI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48680"/>
            <a:ext cx="302191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“Ode to himself”</a:t>
            </a:r>
            <a:endParaRPr lang="en-GB" sz="3200" dirty="0"/>
          </a:p>
        </p:txBody>
      </p:sp>
      <p:cxnSp>
        <p:nvCxnSpPr>
          <p:cNvPr id="12" name="Straight Arrow Connector 11"/>
          <p:cNvCxnSpPr>
            <a:stCxn id="4" idx="0"/>
            <a:endCxn id="7" idx="2"/>
          </p:cNvCxnSpPr>
          <p:nvPr/>
        </p:nvCxnSpPr>
        <p:spPr>
          <a:xfrm rot="5400000" flipH="1" flipV="1">
            <a:off x="-179212" y="3291407"/>
            <a:ext cx="4383777" cy="678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8" idx="2"/>
          </p:cNvCxnSpPr>
          <p:nvPr/>
        </p:nvCxnSpPr>
        <p:spPr>
          <a:xfrm rot="16200000" flipV="1">
            <a:off x="1814119" y="3254251"/>
            <a:ext cx="4383778" cy="1421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9" idx="2"/>
          </p:cNvCxnSpPr>
          <p:nvPr/>
        </p:nvCxnSpPr>
        <p:spPr>
          <a:xfrm rot="16200000" flipV="1">
            <a:off x="4544579" y="3175891"/>
            <a:ext cx="4383777" cy="2989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2" y="5517232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has author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5517232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Ben Jonson</a:t>
            </a:r>
            <a:endParaRPr lang="en-GB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331640" y="1417234"/>
            <a:ext cx="149432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Ms1URI</a:t>
            </a:r>
            <a:endParaRPr lang="en-GB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852344" y="1417234"/>
            <a:ext cx="272776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 </a:t>
            </a:r>
            <a:r>
              <a:rPr lang="en-GB" sz="3200" dirty="0" err="1" smtClean="0"/>
              <a:t>hasAuthorURI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580112" y="1417234"/>
            <a:ext cx="197682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Name1URI</a:t>
            </a:r>
            <a:endParaRPr lang="en-GB" sz="3200" dirty="0"/>
          </a:p>
        </p:txBody>
      </p:sp>
      <p:cxnSp>
        <p:nvCxnSpPr>
          <p:cNvPr id="33" name="Straight Arrow Connector 32"/>
          <p:cNvCxnSpPr>
            <a:stCxn id="4" idx="0"/>
            <a:endCxn id="30" idx="2"/>
          </p:cNvCxnSpPr>
          <p:nvPr/>
        </p:nvCxnSpPr>
        <p:spPr>
          <a:xfrm rot="5400000" flipH="1" flipV="1">
            <a:off x="271158" y="3709591"/>
            <a:ext cx="3515223" cy="1000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0"/>
            <a:endCxn id="31" idx="2"/>
          </p:cNvCxnSpPr>
          <p:nvPr/>
        </p:nvCxnSpPr>
        <p:spPr>
          <a:xfrm rot="5400000" flipH="1" flipV="1">
            <a:off x="2375026" y="3676030"/>
            <a:ext cx="3515223" cy="1671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0"/>
            <a:endCxn id="32" idx="2"/>
          </p:cNvCxnSpPr>
          <p:nvPr/>
        </p:nvCxnSpPr>
        <p:spPr>
          <a:xfrm rot="16200000" flipV="1">
            <a:off x="4944173" y="3626361"/>
            <a:ext cx="3515223" cy="2665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5"/>
          <p:cNvGrpSpPr/>
          <p:nvPr/>
        </p:nvGrpSpPr>
        <p:grpSpPr>
          <a:xfrm>
            <a:off x="827584" y="2348880"/>
            <a:ext cx="7257957" cy="584775"/>
            <a:chOff x="721974" y="3316570"/>
            <a:chExt cx="7257957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721974" y="3316570"/>
              <a:ext cx="1976824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Name1URI</a:t>
              </a:r>
              <a:endParaRPr lang="en-GB" sz="3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90274" y="3316570"/>
              <a:ext cx="2792752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hasNNameURI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74502" y="3316570"/>
              <a:ext cx="2505429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“Jonson, Ben”</a:t>
              </a:r>
              <a:endParaRPr lang="en-GB" sz="3200" dirty="0"/>
            </a:p>
          </p:txBody>
        </p:sp>
      </p:grpSp>
      <p:cxnSp>
        <p:nvCxnSpPr>
          <p:cNvPr id="88" name="Shape 87"/>
          <p:cNvCxnSpPr>
            <a:stCxn id="32" idx="3"/>
            <a:endCxn id="83" idx="1"/>
          </p:cNvCxnSpPr>
          <p:nvPr/>
        </p:nvCxnSpPr>
        <p:spPr>
          <a:xfrm flipH="1">
            <a:off x="827584" y="1709622"/>
            <a:ext cx="6729351" cy="931646"/>
          </a:xfrm>
          <a:prstGeom prst="curvedConnector5">
            <a:avLst>
              <a:gd name="adj1" fmla="val -3397"/>
              <a:gd name="adj2" fmla="val 50000"/>
              <a:gd name="adj3" fmla="val 103397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7"/>
          <p:cNvGrpSpPr/>
          <p:nvPr/>
        </p:nvGrpSpPr>
        <p:grpSpPr>
          <a:xfrm>
            <a:off x="1437841" y="3392996"/>
            <a:ext cx="7085402" cy="584775"/>
            <a:chOff x="1062958" y="3346401"/>
            <a:chExt cx="7085402" cy="584775"/>
          </a:xfrm>
        </p:grpSpPr>
        <p:sp>
          <p:nvSpPr>
            <p:cNvPr id="99" name="TextBox 98"/>
            <p:cNvSpPr txBox="1"/>
            <p:nvPr/>
          </p:nvSpPr>
          <p:spPr>
            <a:xfrm>
              <a:off x="1062958" y="3346401"/>
              <a:ext cx="1976823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Name1URI</a:t>
              </a:r>
              <a:endParaRPr lang="en-GB" sz="32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44989" y="3346401"/>
              <a:ext cx="3228769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hasBirthPlaceURI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285349" y="3346401"/>
              <a:ext cx="1863011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Place1URI</a:t>
              </a:r>
              <a:endParaRPr lang="en-GB" sz="3200" dirty="0"/>
            </a:p>
          </p:txBody>
        </p:sp>
      </p:grpSp>
      <p:grpSp>
        <p:nvGrpSpPr>
          <p:cNvPr id="10" name="Group 102"/>
          <p:cNvGrpSpPr/>
          <p:nvPr/>
        </p:nvGrpSpPr>
        <p:grpSpPr>
          <a:xfrm>
            <a:off x="1043608" y="4455114"/>
            <a:ext cx="7105043" cy="584775"/>
            <a:chOff x="975096" y="3323000"/>
            <a:chExt cx="7105043" cy="584775"/>
          </a:xfrm>
        </p:grpSpPr>
        <p:sp>
          <p:nvSpPr>
            <p:cNvPr id="104" name="TextBox 103"/>
            <p:cNvSpPr txBox="1"/>
            <p:nvPr/>
          </p:nvSpPr>
          <p:spPr>
            <a:xfrm>
              <a:off x="975096" y="3323000"/>
              <a:ext cx="1863011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Place1URI</a:t>
              </a:r>
              <a:endParaRPr lang="en-GB" sz="3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47304" y="3323000"/>
              <a:ext cx="3600399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hasCoordinatesURI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447704" y="3323000"/>
              <a:ext cx="1632435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“</a:t>
              </a:r>
              <a:r>
                <a:rPr lang="en-GB" sz="3200" dirty="0" err="1" smtClean="0"/>
                <a:t>abcxyz</a:t>
              </a:r>
              <a:r>
                <a:rPr lang="en-GB" sz="3200" dirty="0" smtClean="0"/>
                <a:t>”</a:t>
              </a:r>
              <a:endParaRPr lang="en-GB" sz="3200" dirty="0"/>
            </a:p>
          </p:txBody>
        </p:sp>
      </p:grpSp>
      <p:cxnSp>
        <p:nvCxnSpPr>
          <p:cNvPr id="107" name="Shape 106"/>
          <p:cNvCxnSpPr>
            <a:stCxn id="32" idx="3"/>
            <a:endCxn id="99" idx="1"/>
          </p:cNvCxnSpPr>
          <p:nvPr/>
        </p:nvCxnSpPr>
        <p:spPr>
          <a:xfrm flipH="1">
            <a:off x="1437841" y="1709622"/>
            <a:ext cx="6119094" cy="1975762"/>
          </a:xfrm>
          <a:prstGeom prst="curvedConnector5">
            <a:avLst>
              <a:gd name="adj1" fmla="val -18480"/>
              <a:gd name="adj2" fmla="val 74065"/>
              <a:gd name="adj3" fmla="val 103736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hape 109"/>
          <p:cNvCxnSpPr>
            <a:stCxn id="101" idx="3"/>
            <a:endCxn id="104" idx="1"/>
          </p:cNvCxnSpPr>
          <p:nvPr/>
        </p:nvCxnSpPr>
        <p:spPr>
          <a:xfrm flipH="1">
            <a:off x="1043608" y="3685384"/>
            <a:ext cx="7479635" cy="1062118"/>
          </a:xfrm>
          <a:prstGeom prst="curvedConnector5">
            <a:avLst>
              <a:gd name="adj1" fmla="val -3056"/>
              <a:gd name="adj2" fmla="val 50000"/>
              <a:gd name="adj3" fmla="val 103056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13"/>
          <p:cNvCxnSpPr>
            <a:stCxn id="7" idx="1"/>
            <a:endCxn id="30" idx="1"/>
          </p:cNvCxnSpPr>
          <p:nvPr/>
        </p:nvCxnSpPr>
        <p:spPr>
          <a:xfrm rot="10800000" flipH="1" flipV="1">
            <a:off x="1299452" y="841068"/>
            <a:ext cx="32187" cy="868554"/>
          </a:xfrm>
          <a:prstGeom prst="curvedConnector3">
            <a:avLst>
              <a:gd name="adj1" fmla="val -710225"/>
            </a:avLst>
          </a:prstGeom>
          <a:ln w="254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20"/>
          <p:cNvGrpSpPr/>
          <p:nvPr/>
        </p:nvGrpSpPr>
        <p:grpSpPr>
          <a:xfrm>
            <a:off x="1979712" y="5589240"/>
            <a:ext cx="5815343" cy="584780"/>
            <a:chOff x="1491106" y="6102003"/>
            <a:chExt cx="5815343" cy="584780"/>
          </a:xfrm>
        </p:grpSpPr>
        <p:sp>
          <p:nvSpPr>
            <p:cNvPr id="118" name="TextBox 117"/>
            <p:cNvSpPr txBox="1"/>
            <p:nvPr/>
          </p:nvSpPr>
          <p:spPr>
            <a:xfrm>
              <a:off x="1491106" y="6102008"/>
              <a:ext cx="149432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Ms1URI</a:t>
              </a:r>
              <a:endParaRPr lang="en-GB" sz="3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971752" y="6102003"/>
              <a:ext cx="235494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hasMaterial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313018" y="6102008"/>
              <a:ext cx="1993431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Parchment</a:t>
              </a:r>
              <a:endParaRPr lang="en-GB" sz="3200" dirty="0"/>
            </a:p>
          </p:txBody>
        </p:sp>
      </p:grpSp>
      <p:cxnSp>
        <p:nvCxnSpPr>
          <p:cNvPr id="122" name="Shape 113"/>
          <p:cNvCxnSpPr>
            <a:stCxn id="30" idx="1"/>
            <a:endCxn id="118" idx="1"/>
          </p:cNvCxnSpPr>
          <p:nvPr/>
        </p:nvCxnSpPr>
        <p:spPr>
          <a:xfrm rot="10800000" flipH="1" flipV="1">
            <a:off x="1331640" y="1709621"/>
            <a:ext cx="648072" cy="4172011"/>
          </a:xfrm>
          <a:prstGeom prst="curvedConnector3">
            <a:avLst>
              <a:gd name="adj1" fmla="val -35274"/>
            </a:avLst>
          </a:prstGeom>
          <a:ln w="254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hape 113"/>
          <p:cNvCxnSpPr>
            <a:stCxn id="83" idx="1"/>
            <a:endCxn id="99" idx="1"/>
          </p:cNvCxnSpPr>
          <p:nvPr/>
        </p:nvCxnSpPr>
        <p:spPr>
          <a:xfrm rot="10800000" flipH="1" flipV="1">
            <a:off x="827583" y="2641268"/>
            <a:ext cx="610257" cy="1044116"/>
          </a:xfrm>
          <a:prstGeom prst="curvedConnector3">
            <a:avLst>
              <a:gd name="adj1" fmla="val -37460"/>
            </a:avLst>
          </a:prstGeom>
          <a:ln w="254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9" grpId="0"/>
      <p:bldP spid="19" grpId="1"/>
      <p:bldP spid="20" grpId="0"/>
      <p:bldP spid="20" grpId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78"/>
            <a:ext cx="133241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Ms1URI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48678"/>
            <a:ext cx="26425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“Ode to himself”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84845" y="548678"/>
            <a:ext cx="200247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 </a:t>
            </a:r>
            <a:r>
              <a:rPr lang="en-GB" sz="2800" dirty="0" err="1" smtClean="0"/>
              <a:t>hasTitleURI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cxnSp>
        <p:nvCxnSpPr>
          <p:cNvPr id="10" name="Shape 9"/>
          <p:cNvCxnSpPr>
            <a:stCxn id="6" idx="6"/>
            <a:endCxn id="12" idx="1"/>
          </p:cNvCxnSpPr>
          <p:nvPr/>
        </p:nvCxnSpPr>
        <p:spPr>
          <a:xfrm flipV="1">
            <a:off x="2527576" y="3407792"/>
            <a:ext cx="1752278" cy="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66479" y="2946127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title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9854" y="3146182"/>
            <a:ext cx="266841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“Ode to himself”</a:t>
            </a:r>
            <a:endParaRPr lang="en-GB" sz="2800" dirty="0"/>
          </a:p>
        </p:txBody>
      </p:sp>
      <p:grpSp>
        <p:nvGrpSpPr>
          <p:cNvPr id="3" name="Group 36"/>
          <p:cNvGrpSpPr/>
          <p:nvPr/>
        </p:nvGrpSpPr>
        <p:grpSpPr>
          <a:xfrm>
            <a:off x="1681074" y="4921045"/>
            <a:ext cx="2090058" cy="664629"/>
            <a:chOff x="3799114" y="4419600"/>
            <a:chExt cx="2090058" cy="664629"/>
          </a:xfrm>
        </p:grpSpPr>
        <p:sp>
          <p:nvSpPr>
            <p:cNvPr id="19" name="Oval 18"/>
            <p:cNvSpPr/>
            <p:nvPr/>
          </p:nvSpPr>
          <p:spPr>
            <a:xfrm>
              <a:off x="3799114" y="4419600"/>
              <a:ext cx="2090058" cy="6646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29157" y="4490304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Ben Jonson</a:t>
              </a:r>
              <a:endParaRPr lang="en-GB" sz="2800" dirty="0"/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5550558" y="4068709"/>
            <a:ext cx="1346042" cy="720080"/>
            <a:chOff x="5661839" y="5641129"/>
            <a:chExt cx="1346042" cy="720080"/>
          </a:xfrm>
        </p:grpSpPr>
        <p:sp>
          <p:nvSpPr>
            <p:cNvPr id="23" name="Oval 22"/>
            <p:cNvSpPr/>
            <p:nvPr/>
          </p:nvSpPr>
          <p:spPr>
            <a:xfrm>
              <a:off x="5661839" y="5641129"/>
              <a:ext cx="1346042" cy="7200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3956" y="5739559"/>
              <a:ext cx="1221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Place X</a:t>
              </a:r>
              <a:endParaRPr lang="en-GB" sz="2800" dirty="0"/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3516415" y="1457355"/>
            <a:ext cx="1779654" cy="1012371"/>
            <a:chOff x="3574161" y="1469571"/>
            <a:chExt cx="1779654" cy="1012371"/>
          </a:xfrm>
        </p:grpSpPr>
        <p:sp>
          <p:nvSpPr>
            <p:cNvPr id="29" name="Oval 28"/>
            <p:cNvSpPr/>
            <p:nvPr/>
          </p:nvSpPr>
          <p:spPr>
            <a:xfrm>
              <a:off x="3574161" y="1469571"/>
              <a:ext cx="1779654" cy="101237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702" y="1727230"/>
              <a:ext cx="1766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Parchment</a:t>
              </a:r>
              <a:endParaRPr lang="en-GB" sz="2800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777631" y="3070922"/>
            <a:ext cx="1749945" cy="673741"/>
            <a:chOff x="1796612" y="2657202"/>
            <a:chExt cx="1749945" cy="673741"/>
          </a:xfrm>
        </p:grpSpPr>
        <p:sp>
          <p:nvSpPr>
            <p:cNvPr id="6" name="Oval 5"/>
            <p:cNvSpPr/>
            <p:nvPr/>
          </p:nvSpPr>
          <p:spPr>
            <a:xfrm>
              <a:off x="1796612" y="2657202"/>
              <a:ext cx="1749945" cy="6737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31024" y="2732462"/>
              <a:ext cx="1281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This ms</a:t>
              </a:r>
              <a:endParaRPr lang="en-GB" sz="28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36881" y="4167139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author</a:t>
            </a:r>
            <a:endParaRPr lang="en-GB" sz="2000" dirty="0"/>
          </a:p>
        </p:txBody>
      </p:sp>
      <p:cxnSp>
        <p:nvCxnSpPr>
          <p:cNvPr id="40" name="Shape 9"/>
          <p:cNvCxnSpPr>
            <a:endCxn id="19" idx="2"/>
          </p:cNvCxnSpPr>
          <p:nvPr/>
        </p:nvCxnSpPr>
        <p:spPr>
          <a:xfrm rot="16200000" flipH="1">
            <a:off x="565629" y="4137915"/>
            <a:ext cx="1583958" cy="646931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79855" y="5674809"/>
            <a:ext cx="230836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“Jonson, Ben”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896600" y="5182657"/>
            <a:ext cx="15765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en-GB" sz="2800" dirty="0" err="1" smtClean="0"/>
              <a:t>abcxyz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cxnSp>
        <p:nvCxnSpPr>
          <p:cNvPr id="47" name="Shape 9"/>
          <p:cNvCxnSpPr>
            <a:stCxn id="19" idx="6"/>
            <a:endCxn id="23" idx="2"/>
          </p:cNvCxnSpPr>
          <p:nvPr/>
        </p:nvCxnSpPr>
        <p:spPr>
          <a:xfrm flipV="1">
            <a:off x="3771132" y="4428749"/>
            <a:ext cx="1779426" cy="82461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9"/>
          <p:cNvCxnSpPr>
            <a:stCxn id="23" idx="4"/>
            <a:endCxn id="46" idx="1"/>
          </p:cNvCxnSpPr>
          <p:nvPr/>
        </p:nvCxnSpPr>
        <p:spPr>
          <a:xfrm rot="16200000" flipH="1">
            <a:off x="6232350" y="4780017"/>
            <a:ext cx="655478" cy="673021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9"/>
          <p:cNvCxnSpPr>
            <a:stCxn id="19" idx="4"/>
            <a:endCxn id="43" idx="1"/>
          </p:cNvCxnSpPr>
          <p:nvPr/>
        </p:nvCxnSpPr>
        <p:spPr>
          <a:xfrm rot="16200000" flipH="1">
            <a:off x="3327607" y="4984170"/>
            <a:ext cx="350745" cy="1553752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9"/>
          <p:cNvCxnSpPr>
            <a:stCxn id="6" idx="0"/>
            <a:endCxn id="30" idx="1"/>
          </p:cNvCxnSpPr>
          <p:nvPr/>
        </p:nvCxnSpPr>
        <p:spPr>
          <a:xfrm rot="5400000" flipH="1" flipV="1">
            <a:off x="2040631" y="1588597"/>
            <a:ext cx="1094298" cy="1870352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544841" y="4367194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birthplace</a:t>
            </a:r>
            <a:endParaRPr lang="en-GB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1510310" y="5936419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normalised name</a:t>
            </a:r>
            <a:endParaRPr lang="en-GB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07770" y="4982602"/>
            <a:ext cx="1409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coordinates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2234815" y="2238234"/>
            <a:ext cx="105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material</a:t>
            </a:r>
            <a:endParaRPr lang="en-GB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317580" y="2115124"/>
            <a:ext cx="221486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“Requires ...”</a:t>
            </a:r>
            <a:endParaRPr lang="en-GB" sz="2800" dirty="0"/>
          </a:p>
        </p:txBody>
      </p:sp>
      <p:cxnSp>
        <p:nvCxnSpPr>
          <p:cNvPr id="78" name="Shape 9"/>
          <p:cNvCxnSpPr>
            <a:endCxn id="77" idx="1"/>
          </p:cNvCxnSpPr>
          <p:nvPr/>
        </p:nvCxnSpPr>
        <p:spPr>
          <a:xfrm>
            <a:off x="5296071" y="1976625"/>
            <a:ext cx="1021509" cy="40010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9"/>
          <p:cNvCxnSpPr>
            <a:stCxn id="6" idx="4"/>
            <a:endCxn id="23" idx="1"/>
          </p:cNvCxnSpPr>
          <p:nvPr/>
        </p:nvCxnSpPr>
        <p:spPr>
          <a:xfrm rot="16200000" flipH="1">
            <a:off x="3485393" y="1911873"/>
            <a:ext cx="429499" cy="409507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05537" y="3967084"/>
            <a:ext cx="102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location</a:t>
            </a:r>
            <a:endParaRPr lang="en-GB" sz="2000" dirty="0"/>
          </a:p>
        </p:txBody>
      </p:sp>
      <p:cxnSp>
        <p:nvCxnSpPr>
          <p:cNvPr id="87" name="Shape 9"/>
          <p:cNvCxnSpPr>
            <a:stCxn id="19" idx="0"/>
          </p:cNvCxnSpPr>
          <p:nvPr/>
        </p:nvCxnSpPr>
        <p:spPr>
          <a:xfrm rot="5400000" flipH="1" flipV="1">
            <a:off x="2769393" y="4523959"/>
            <a:ext cx="353796" cy="440376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hape 9"/>
          <p:cNvCxnSpPr>
            <a:endCxn id="19" idx="3"/>
          </p:cNvCxnSpPr>
          <p:nvPr/>
        </p:nvCxnSpPr>
        <p:spPr>
          <a:xfrm flipV="1">
            <a:off x="443891" y="5488341"/>
            <a:ext cx="1543265" cy="44807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hape 9"/>
          <p:cNvCxnSpPr/>
          <p:nvPr/>
        </p:nvCxnSpPr>
        <p:spPr>
          <a:xfrm flipV="1">
            <a:off x="2275114" y="2638344"/>
            <a:ext cx="1269727" cy="50783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hape 9"/>
          <p:cNvCxnSpPr/>
          <p:nvPr/>
        </p:nvCxnSpPr>
        <p:spPr>
          <a:xfrm rot="5400000" flipH="1" flipV="1">
            <a:off x="331116" y="3520569"/>
            <a:ext cx="559291" cy="333740"/>
          </a:xfrm>
          <a:prstGeom prst="curvedConnector3">
            <a:avLst>
              <a:gd name="adj1" fmla="val 98659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9"/>
          <p:cNvCxnSpPr/>
          <p:nvPr/>
        </p:nvCxnSpPr>
        <p:spPr>
          <a:xfrm>
            <a:off x="443893" y="2600531"/>
            <a:ext cx="590248" cy="545651"/>
          </a:xfrm>
          <a:prstGeom prst="curvedConnector3">
            <a:avLst>
              <a:gd name="adj1" fmla="val 8873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hape 9"/>
          <p:cNvCxnSpPr>
            <a:stCxn id="29" idx="7"/>
          </p:cNvCxnSpPr>
          <p:nvPr/>
        </p:nvCxnSpPr>
        <p:spPr>
          <a:xfrm rot="5400000" flipH="1" flipV="1">
            <a:off x="5344482" y="868674"/>
            <a:ext cx="427903" cy="1045977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hape 9"/>
          <p:cNvCxnSpPr>
            <a:endCxn id="29" idx="1"/>
          </p:cNvCxnSpPr>
          <p:nvPr/>
        </p:nvCxnSpPr>
        <p:spPr>
          <a:xfrm flipV="1">
            <a:off x="1034142" y="1605613"/>
            <a:ext cx="2742897" cy="371011"/>
          </a:xfrm>
          <a:prstGeom prst="curvedConnector4">
            <a:avLst>
              <a:gd name="adj1" fmla="val 45249"/>
              <a:gd name="adj2" fmla="val 201576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894413" y="2376734"/>
            <a:ext cx="124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treatment</a:t>
            </a:r>
            <a:endParaRPr lang="en-GB" sz="2000" dirty="0"/>
          </a:p>
        </p:txBody>
      </p:sp>
      <p:cxnSp>
        <p:nvCxnSpPr>
          <p:cNvPr id="138" name="Shape 9"/>
          <p:cNvCxnSpPr>
            <a:stCxn id="23" idx="7"/>
          </p:cNvCxnSpPr>
          <p:nvPr/>
        </p:nvCxnSpPr>
        <p:spPr>
          <a:xfrm rot="5400000" flipH="1" flipV="1">
            <a:off x="7135490" y="3308649"/>
            <a:ext cx="429500" cy="1301526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1" grpId="0"/>
      <p:bldP spid="12" grpId="0" animBg="1"/>
      <p:bldP spid="39" grpId="0"/>
      <p:bldP spid="43" grpId="0" animBg="1"/>
      <p:bldP spid="46" grpId="0" animBg="1"/>
      <p:bldP spid="61" grpId="0"/>
      <p:bldP spid="62" grpId="0"/>
      <p:bldP spid="69" grpId="0"/>
      <p:bldP spid="71" grpId="0"/>
      <p:bldP spid="77" grpId="0" animBg="1"/>
      <p:bldP spid="86" grpId="0"/>
      <p:bldP spid="137" grpId="0"/>
    </p:bldLst>
  </p:timing>
</p:sld>
</file>

<file path=ppt/theme/theme1.xml><?xml version="1.0" encoding="utf-8"?>
<a:theme xmlns:a="http://schemas.openxmlformats.org/drawingml/2006/main" name="GordonDuns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GordonDunsire</Template>
  <TotalTime>692</TotalTime>
  <Words>2055</Words>
  <Application>Microsoft Office PowerPoint</Application>
  <PresentationFormat>On-screen Show (4:3)</PresentationFormat>
  <Paragraphs>477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GordonDunsire</vt:lpstr>
      <vt:lpstr>Office Theme</vt:lpstr>
      <vt:lpstr>Linked data for manuscripts in the Semantic Web</vt:lpstr>
      <vt:lpstr>Overview</vt:lpstr>
      <vt:lpstr>Semantic Web</vt:lpstr>
      <vt:lpstr>RDF triple</vt:lpstr>
      <vt:lpstr>Identifiers</vt:lpstr>
      <vt:lpstr>Uniform Resource Identifier</vt:lpstr>
      <vt:lpstr>Identifying bibliographic metadata</vt:lpstr>
      <vt:lpstr>Slide 8</vt:lpstr>
      <vt:lpstr>Slide 9</vt:lpstr>
      <vt:lpstr>IFLA standards</vt:lpstr>
      <vt:lpstr>Representation in RDF</vt:lpstr>
      <vt:lpstr>Namespaces</vt:lpstr>
      <vt:lpstr>FR family</vt:lpstr>
      <vt:lpstr>ISBD</vt:lpstr>
      <vt:lpstr>ISBD AP snippet</vt:lpstr>
      <vt:lpstr>UNIMARC</vt:lpstr>
      <vt:lpstr>Other library standards in RDF (1)</vt:lpstr>
      <vt:lpstr>Other library standards in RDF (2)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Manuscripts in other namespaces</vt:lpstr>
      <vt:lpstr>Slide 28</vt:lpstr>
      <vt:lpstr>Slide 29</vt:lpstr>
      <vt:lpstr>Demo: SKOS, browsing and alignment</vt:lpstr>
      <vt:lpstr>Demo: SKOS, browsing and alignment</vt:lpstr>
      <vt:lpstr>Demo: SKOS, browsing and alignment</vt:lpstr>
      <vt:lpstr>Demo: SKOS, browsing and alignment</vt:lpstr>
      <vt:lpstr>From record to triples (in 9 stages)</vt:lpstr>
      <vt:lpstr>1. Take a record</vt:lpstr>
      <vt:lpstr>2. Disaggregate to single statements</vt:lpstr>
      <vt:lpstr>3. Create URI for record</vt:lpstr>
      <vt:lpstr>4. Replace record ID with URI</vt:lpstr>
      <vt:lpstr>5. Find URIs for attributes</vt:lpstr>
      <vt:lpstr>5 (cont). Find URI for title</vt:lpstr>
      <vt:lpstr>5 (cont). Find URI for author</vt:lpstr>
      <vt:lpstr>5 (cont). Find URI for date</vt:lpstr>
      <vt:lpstr>5 (cont). Find URI for LCSH</vt:lpstr>
      <vt:lpstr>5 (cont). Find URI for material</vt:lpstr>
      <vt:lpstr>5 (cont). Find URI for content form</vt:lpstr>
      <vt:lpstr>6. Replace attributes with URIs</vt:lpstr>
      <vt:lpstr>7. Find URIs for values</vt:lpstr>
      <vt:lpstr>7 (cont). Find URI for author</vt:lpstr>
      <vt:lpstr>7 (cont). Find URI for subject (LCSH)</vt:lpstr>
      <vt:lpstr>7 (cont). Find URIs for other values</vt:lpstr>
      <vt:lpstr>8. Replace values with URIs</vt:lpstr>
      <vt:lpstr>9. Publish triples (linked data)</vt:lpstr>
      <vt:lpstr>Slide 53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 for Manuscripts in the Semantic Web</dc:title>
  <dc:creator>Dunsire</dc:creator>
  <cp:lastModifiedBy>Dunsire</cp:lastModifiedBy>
  <cp:revision>42</cp:revision>
  <dcterms:created xsi:type="dcterms:W3CDTF">2011-09-01T12:40:43Z</dcterms:created>
  <dcterms:modified xsi:type="dcterms:W3CDTF">2011-09-27T15:32:57Z</dcterms:modified>
</cp:coreProperties>
</file>