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260" r:id="rId2"/>
    <p:sldId id="410" r:id="rId3"/>
    <p:sldId id="411" r:id="rId4"/>
    <p:sldId id="413" r:id="rId5"/>
    <p:sldId id="414" r:id="rId6"/>
    <p:sldId id="412" r:id="rId7"/>
    <p:sldId id="399" r:id="rId8"/>
    <p:sldId id="400" r:id="rId9"/>
    <p:sldId id="415" r:id="rId10"/>
    <p:sldId id="416" r:id="rId11"/>
    <p:sldId id="423" r:id="rId12"/>
    <p:sldId id="424" r:id="rId13"/>
    <p:sldId id="417" r:id="rId14"/>
    <p:sldId id="387" r:id="rId15"/>
    <p:sldId id="428" r:id="rId16"/>
    <p:sldId id="418" r:id="rId17"/>
    <p:sldId id="425" r:id="rId18"/>
    <p:sldId id="419" r:id="rId19"/>
    <p:sldId id="426" r:id="rId20"/>
    <p:sldId id="420" r:id="rId21"/>
    <p:sldId id="427" r:id="rId22"/>
    <p:sldId id="429" r:id="rId23"/>
    <p:sldId id="430" r:id="rId24"/>
    <p:sldId id="421" r:id="rId25"/>
    <p:sldId id="422" r:id="rId26"/>
    <p:sldId id="431" r:id="rId27"/>
    <p:sldId id="432" r:id="rId28"/>
    <p:sldId id="275" r:id="rId29"/>
    <p:sldId id="373" r:id="rId30"/>
  </p:sldIdLst>
  <p:sldSz cx="13055600" cy="9791700"/>
  <p:notesSz cx="17475200" cy="9791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161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31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horzBarState="maximized">
    <p:restoredLeft sz="18003" autoAdjust="0"/>
    <p:restoredTop sz="94651" autoAdjust="0"/>
  </p:normalViewPr>
  <p:slideViewPr>
    <p:cSldViewPr>
      <p:cViewPr varScale="1">
        <p:scale>
          <a:sx n="65" d="100"/>
          <a:sy n="65" d="100"/>
        </p:scale>
        <p:origin x="51" y="213"/>
      </p:cViewPr>
      <p:guideLst>
        <p:guide orient="horz" pos="2880"/>
        <p:guide pos="1614"/>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70" d="100"/>
          <a:sy n="70" d="100"/>
        </p:scale>
        <p:origin x="543"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3D02E99-099D-425A-8699-670917785796}"/>
              </a:ext>
            </a:extLst>
          </p:cNvPr>
          <p:cNvSpPr>
            <a:spLocks noGrp="1"/>
          </p:cNvSpPr>
          <p:nvPr>
            <p:ph type="hdr" sz="quarter"/>
          </p:nvPr>
        </p:nvSpPr>
        <p:spPr>
          <a:xfrm>
            <a:off x="0" y="0"/>
            <a:ext cx="7572375" cy="49053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D608FD7A-9CC0-4599-BD0A-642F10BC2E1A}"/>
              </a:ext>
            </a:extLst>
          </p:cNvPr>
          <p:cNvSpPr>
            <a:spLocks noGrp="1"/>
          </p:cNvSpPr>
          <p:nvPr>
            <p:ph type="dt" sz="quarter" idx="1"/>
          </p:nvPr>
        </p:nvSpPr>
        <p:spPr>
          <a:xfrm>
            <a:off x="9898063" y="0"/>
            <a:ext cx="7572375" cy="490538"/>
          </a:xfrm>
          <a:prstGeom prst="rect">
            <a:avLst/>
          </a:prstGeom>
        </p:spPr>
        <p:txBody>
          <a:bodyPr vert="horz" lIns="91440" tIns="45720" rIns="91440" bIns="45720" rtlCol="0"/>
          <a:lstStyle>
            <a:lvl1pPr algn="r">
              <a:defRPr sz="1200"/>
            </a:lvl1pPr>
          </a:lstStyle>
          <a:p>
            <a:fld id="{30FD9114-80B5-4ED7-B8E5-3A0868472264}" type="datetime4">
              <a:rPr lang="en-US" smtClean="0"/>
              <a:t>October 9, 2018</a:t>
            </a:fld>
            <a:endParaRPr lang="en-US"/>
          </a:p>
        </p:txBody>
      </p:sp>
      <p:sp>
        <p:nvSpPr>
          <p:cNvPr id="4" name="Footer Placeholder 3">
            <a:extLst>
              <a:ext uri="{FF2B5EF4-FFF2-40B4-BE49-F238E27FC236}">
                <a16:creationId xmlns:a16="http://schemas.microsoft.com/office/drawing/2014/main" id="{5224D84F-C05A-462E-8E13-F79B6EFDDF67}"/>
              </a:ext>
            </a:extLst>
          </p:cNvPr>
          <p:cNvSpPr>
            <a:spLocks noGrp="1"/>
          </p:cNvSpPr>
          <p:nvPr>
            <p:ph type="ftr" sz="quarter" idx="2"/>
          </p:nvPr>
        </p:nvSpPr>
        <p:spPr>
          <a:xfrm>
            <a:off x="0" y="9301163"/>
            <a:ext cx="7572375" cy="49053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F76C693-50E9-4679-B838-D4E18430BA8C}"/>
              </a:ext>
            </a:extLst>
          </p:cNvPr>
          <p:cNvSpPr>
            <a:spLocks noGrp="1"/>
          </p:cNvSpPr>
          <p:nvPr>
            <p:ph type="sldNum" sz="quarter" idx="3"/>
          </p:nvPr>
        </p:nvSpPr>
        <p:spPr>
          <a:xfrm>
            <a:off x="9898063" y="9301163"/>
            <a:ext cx="7572375" cy="490537"/>
          </a:xfrm>
          <a:prstGeom prst="rect">
            <a:avLst/>
          </a:prstGeom>
        </p:spPr>
        <p:txBody>
          <a:bodyPr vert="horz" lIns="91440" tIns="45720" rIns="91440" bIns="45720" rtlCol="0" anchor="b"/>
          <a:lstStyle>
            <a:lvl1pPr algn="r">
              <a:defRPr sz="1200"/>
            </a:lvl1pPr>
          </a:lstStyle>
          <a:p>
            <a:fld id="{6E9B3389-A65E-496A-AB6E-7A5B74EF2665}" type="slidenum">
              <a:rPr lang="en-US" smtClean="0"/>
              <a:t>‹#›</a:t>
            </a:fld>
            <a:endParaRPr lang="en-US"/>
          </a:p>
        </p:txBody>
      </p:sp>
    </p:spTree>
    <p:extLst>
      <p:ext uri="{BB962C8B-B14F-4D97-AF65-F5344CB8AC3E}">
        <p14:creationId xmlns:p14="http://schemas.microsoft.com/office/powerpoint/2010/main" val="193844475"/>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572375" cy="4905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9898063" y="0"/>
            <a:ext cx="7572375" cy="490538"/>
          </a:xfrm>
          <a:prstGeom prst="rect">
            <a:avLst/>
          </a:prstGeom>
        </p:spPr>
        <p:txBody>
          <a:bodyPr vert="horz" lIns="91440" tIns="45720" rIns="91440" bIns="45720" rtlCol="0"/>
          <a:lstStyle>
            <a:lvl1pPr algn="r">
              <a:defRPr sz="1200"/>
            </a:lvl1pPr>
          </a:lstStyle>
          <a:p>
            <a:fld id="{A80CCE7E-43AE-4D7A-AD6D-EFF496C901FD}" type="datetime4">
              <a:rPr lang="en-US" smtClean="0"/>
              <a:t>October 9, 2018</a:t>
            </a:fld>
            <a:endParaRPr lang="en-US"/>
          </a:p>
        </p:txBody>
      </p:sp>
      <p:sp>
        <p:nvSpPr>
          <p:cNvPr id="4" name="Slide Image Placeholder 3"/>
          <p:cNvSpPr>
            <a:spLocks noGrp="1" noRot="1" noChangeAspect="1"/>
          </p:cNvSpPr>
          <p:nvPr>
            <p:ph type="sldImg" idx="2"/>
          </p:nvPr>
        </p:nvSpPr>
        <p:spPr>
          <a:xfrm>
            <a:off x="6534150" y="1223963"/>
            <a:ext cx="4406900" cy="33051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747838" y="4711700"/>
            <a:ext cx="13979525" cy="385603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01163"/>
            <a:ext cx="7572375" cy="4905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9898063" y="9301163"/>
            <a:ext cx="7572375" cy="490537"/>
          </a:xfrm>
          <a:prstGeom prst="rect">
            <a:avLst/>
          </a:prstGeom>
        </p:spPr>
        <p:txBody>
          <a:bodyPr vert="horz" lIns="91440" tIns="45720" rIns="91440" bIns="45720" rtlCol="0" anchor="b"/>
          <a:lstStyle>
            <a:lvl1pPr algn="r">
              <a:defRPr sz="1200"/>
            </a:lvl1pPr>
          </a:lstStyle>
          <a:p>
            <a:fld id="{CC7BB43D-6859-4C14-84A8-D9538C9727DB}" type="slidenum">
              <a:rPr lang="en-US" smtClean="0"/>
              <a:t>‹#›</a:t>
            </a:fld>
            <a:endParaRPr lang="en-US"/>
          </a:p>
        </p:txBody>
      </p:sp>
    </p:spTree>
    <p:extLst>
      <p:ext uri="{BB962C8B-B14F-4D97-AF65-F5344CB8AC3E}">
        <p14:creationId xmlns:p14="http://schemas.microsoft.com/office/powerpoint/2010/main" val="329832070"/>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3" Type="http://schemas.openxmlformats.org/officeDocument/2006/relationships/hyperlink" Target="http://www.rda-rsc.org/sites/all/files/RSC-Policy-6.pdf" TargetMode="External"/><Relationship Id="rId2" Type="http://schemas.openxmlformats.org/officeDocument/2006/relationships/slide" Target="../slides/slide27.xml"/><Relationship Id="rId1" Type="http://schemas.openxmlformats.org/officeDocument/2006/relationships/notesMaster" Target="../notesMasters/notesMaster1.xml"/><Relationship Id="rId4" Type="http://schemas.openxmlformats.org/officeDocument/2006/relationships/hyperlink" Target="http://www.rda-rsc.org/workinggroups" TargetMode="Externa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Date Placeholder 3"/>
          <p:cNvSpPr>
            <a:spLocks noGrp="1"/>
          </p:cNvSpPr>
          <p:nvPr>
            <p:ph type="dt" idx="10"/>
          </p:nvPr>
        </p:nvSpPr>
        <p:spPr/>
        <p:txBody>
          <a:bodyPr/>
          <a:lstStyle/>
          <a:p>
            <a:fld id="{A80CCE7E-43AE-4D7A-AD6D-EFF496C901FD}" type="datetime4">
              <a:rPr lang="en-US" smtClean="0"/>
              <a:t>October 9,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a:t>
            </a:fld>
            <a:endParaRPr lang="en-US"/>
          </a:p>
        </p:txBody>
      </p:sp>
    </p:spTree>
    <p:extLst>
      <p:ext uri="{BB962C8B-B14F-4D97-AF65-F5344CB8AC3E}">
        <p14:creationId xmlns:p14="http://schemas.microsoft.com/office/powerpoint/2010/main" val="9923353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beta release of RDA Toolkit provides the foundation for the distribution and amendment of original Toolkit guidance and instructions, and the development of guidance and instructions for new entities and elements.</a:t>
            </a:r>
          </a:p>
          <a:p>
            <a:endParaRPr lang="en-GB" dirty="0"/>
          </a:p>
          <a:p>
            <a:r>
              <a:rPr lang="en-GB" dirty="0"/>
              <a:t>The structure combines features of RDA as an implementation of the LRM, and explicit provision of a range of recording methods for RDA metadata.</a:t>
            </a:r>
          </a:p>
        </p:txBody>
      </p:sp>
      <p:sp>
        <p:nvSpPr>
          <p:cNvPr id="4" name="Slide Number Placeholder 3"/>
          <p:cNvSpPr>
            <a:spLocks noGrp="1"/>
          </p:cNvSpPr>
          <p:nvPr>
            <p:ph type="sldNum" sz="quarter" idx="10"/>
          </p:nvPr>
        </p:nvSpPr>
        <p:spPr/>
        <p:txBody>
          <a:bodyPr/>
          <a:lstStyle/>
          <a:p>
            <a:fld id="{F0AE34AA-D804-4CB9-B15D-A67A5BA83B42}" type="slidenum">
              <a:rPr lang="en-US" smtClean="0"/>
              <a:t>10</a:t>
            </a:fld>
            <a:endParaRPr lang="en-US"/>
          </a:p>
        </p:txBody>
      </p:sp>
    </p:spTree>
    <p:extLst>
      <p:ext uri="{BB962C8B-B14F-4D97-AF65-F5344CB8AC3E}">
        <p14:creationId xmlns:p14="http://schemas.microsoft.com/office/powerpoint/2010/main" val="21436886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While the original Toolkit focussed on two pairs of entities (work/expression, and manifestation/item), the new Toolkit uses the much finer granularity of an individual element.</a:t>
            </a:r>
          </a:p>
          <a:p>
            <a:endParaRPr lang="en-GB" dirty="0"/>
          </a:p>
          <a:p>
            <a:r>
              <a:rPr lang="en-GB" dirty="0"/>
              <a:t>Each element has a page of guidance and instructions, using a standard layout.</a:t>
            </a:r>
          </a:p>
          <a:p>
            <a:endParaRPr lang="en-GB" dirty="0"/>
          </a:p>
          <a:p>
            <a:r>
              <a:rPr lang="en-GB" dirty="0"/>
              <a:t>Like the LRM, then new Toolkit blurs the distinction between attribute elements and relationship elements.</a:t>
            </a:r>
          </a:p>
          <a:p>
            <a:endParaRPr lang="en-GB" dirty="0"/>
          </a:p>
          <a:p>
            <a:r>
              <a:rPr lang="en-GB" dirty="0"/>
              <a:t>Many former attribute elements have become relationships as a result of the new entities; for example, Date of birth is now a relationship between a Person and a Timespan.</a:t>
            </a:r>
          </a:p>
          <a:p>
            <a:endParaRPr lang="en-GB" dirty="0"/>
          </a:p>
          <a:p>
            <a:r>
              <a:rPr lang="en-GB" dirty="0"/>
              <a:t>With many new entities, and relationships requiring inverses, the number of RDA elements has increased.</a:t>
            </a:r>
          </a:p>
        </p:txBody>
      </p:sp>
      <p:sp>
        <p:nvSpPr>
          <p:cNvPr id="4" name="Date Placeholder 3"/>
          <p:cNvSpPr>
            <a:spLocks noGrp="1"/>
          </p:cNvSpPr>
          <p:nvPr>
            <p:ph type="dt" idx="10"/>
          </p:nvPr>
        </p:nvSpPr>
        <p:spPr/>
        <p:txBody>
          <a:bodyPr/>
          <a:lstStyle/>
          <a:p>
            <a:fld id="{A80CCE7E-43AE-4D7A-AD6D-EFF496C901FD}" type="datetime4">
              <a:rPr lang="en-US" smtClean="0"/>
              <a:t>October 9,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11</a:t>
            </a:fld>
            <a:endParaRPr lang="en-US"/>
          </a:p>
        </p:txBody>
      </p:sp>
    </p:spTree>
    <p:extLst>
      <p:ext uri="{BB962C8B-B14F-4D97-AF65-F5344CB8AC3E}">
        <p14:creationId xmlns:p14="http://schemas.microsoft.com/office/powerpoint/2010/main" val="11638632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table shows the number of elements assigned to each entity.</a:t>
            </a:r>
          </a:p>
          <a:p>
            <a:endParaRPr lang="en-GB" dirty="0"/>
          </a:p>
          <a:p>
            <a:r>
              <a:rPr lang="en-GB" dirty="0"/>
              <a:t>RDA entity reflects the basic elements available for every entity.</a:t>
            </a:r>
          </a:p>
        </p:txBody>
      </p:sp>
      <p:sp>
        <p:nvSpPr>
          <p:cNvPr id="4" name="Date Placeholder 3"/>
          <p:cNvSpPr>
            <a:spLocks noGrp="1"/>
          </p:cNvSpPr>
          <p:nvPr>
            <p:ph type="dt" idx="10"/>
          </p:nvPr>
        </p:nvSpPr>
        <p:spPr/>
        <p:txBody>
          <a:bodyPr/>
          <a:lstStyle/>
          <a:p>
            <a:fld id="{A80CCE7E-43AE-4D7A-AD6D-EFF496C901FD}" type="datetime4">
              <a:rPr lang="en-US" smtClean="0"/>
              <a:t>October 9,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12</a:t>
            </a:fld>
            <a:endParaRPr lang="en-US"/>
          </a:p>
        </p:txBody>
      </p:sp>
    </p:spTree>
    <p:extLst>
      <p:ext uri="{BB962C8B-B14F-4D97-AF65-F5344CB8AC3E}">
        <p14:creationId xmlns:p14="http://schemas.microsoft.com/office/powerpoint/2010/main" val="16847601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new RDA Toolkit has a modular structure based on the RDA elements.</a:t>
            </a:r>
          </a:p>
          <a:p>
            <a:endParaRPr lang="en-GB" dirty="0"/>
          </a:p>
          <a:p>
            <a:r>
              <a:rPr lang="en-GB" dirty="0"/>
              <a:t>Each element has a “page” in the Toolkit, and each element page has the same basic structure.</a:t>
            </a:r>
          </a:p>
          <a:p>
            <a:endParaRPr lang="en-GB" dirty="0"/>
          </a:p>
          <a:p>
            <a:r>
              <a:rPr lang="en-GB" dirty="0"/>
              <a:t>The structure separates the RDA Reference data from the guidance and instructions.</a:t>
            </a:r>
          </a:p>
          <a:p>
            <a:endParaRPr lang="en-GB" dirty="0"/>
          </a:p>
          <a:p>
            <a:endParaRPr lang="en-GB" dirty="0"/>
          </a:p>
          <a:p>
            <a:endParaRPr lang="en-GB" dirty="0"/>
          </a:p>
        </p:txBody>
      </p:sp>
      <p:sp>
        <p:nvSpPr>
          <p:cNvPr id="4" name="Date Placeholder 3"/>
          <p:cNvSpPr>
            <a:spLocks noGrp="1"/>
          </p:cNvSpPr>
          <p:nvPr>
            <p:ph type="dt" idx="10"/>
          </p:nvPr>
        </p:nvSpPr>
        <p:spPr/>
        <p:txBody>
          <a:bodyPr/>
          <a:lstStyle/>
          <a:p>
            <a:fld id="{A80CCE7E-43AE-4D7A-AD6D-EFF496C901FD}" type="datetime4">
              <a:rPr lang="en-US" smtClean="0"/>
              <a:t>October 9,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13</a:t>
            </a:fld>
            <a:endParaRPr lang="en-US"/>
          </a:p>
        </p:txBody>
      </p:sp>
    </p:spTree>
    <p:extLst>
      <p:ext uri="{BB962C8B-B14F-4D97-AF65-F5344CB8AC3E}">
        <p14:creationId xmlns:p14="http://schemas.microsoft.com/office/powerpoint/2010/main" val="16132447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RDA Registry represents RDA Reference in Resource Description Framework, the data format of linked open data and the Semantic Web.</a:t>
            </a:r>
          </a:p>
          <a:p>
            <a:endParaRPr lang="en-GB" dirty="0"/>
          </a:p>
          <a:p>
            <a:r>
              <a:rPr lang="en-GB" dirty="0"/>
              <a:t>RDA Reference consists of the RDA entities, represented as classes, and their relationship and attribute elements, represented as properties.</a:t>
            </a:r>
          </a:p>
          <a:p>
            <a:endParaRPr lang="en-GB" dirty="0"/>
          </a:p>
          <a:p>
            <a:r>
              <a:rPr lang="en-GB" dirty="0"/>
              <a:t>The controlled terminologies in RDA vocabulary encoding schemes are represented as concepts.</a:t>
            </a:r>
          </a:p>
          <a:p>
            <a:endParaRPr lang="en-GB" dirty="0"/>
          </a:p>
          <a:p>
            <a:r>
              <a:rPr lang="en-GB" dirty="0"/>
              <a:t>RDA Reference also includes all of the translations of these data, and machine-actionable maps from RDA to related standards.</a:t>
            </a:r>
          </a:p>
          <a:p>
            <a:endParaRPr lang="en-GB" dirty="0"/>
          </a:p>
          <a:p>
            <a:r>
              <a:rPr lang="en-GB" dirty="0"/>
              <a:t>All of the data in the Registry is freely available on an open license that requires only attribution if it is used in another application.</a:t>
            </a:r>
          </a:p>
        </p:txBody>
      </p:sp>
      <p:sp>
        <p:nvSpPr>
          <p:cNvPr id="4" name="Date Placeholder 3"/>
          <p:cNvSpPr>
            <a:spLocks noGrp="1"/>
          </p:cNvSpPr>
          <p:nvPr>
            <p:ph type="dt" idx="10"/>
          </p:nvPr>
        </p:nvSpPr>
        <p:spPr/>
        <p:txBody>
          <a:bodyPr/>
          <a:lstStyle/>
          <a:p>
            <a:fld id="{A80CCE7E-43AE-4D7A-AD6D-EFF496C901FD}" type="datetime4">
              <a:rPr lang="en-US" smtClean="0"/>
              <a:t>October 9,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14</a:t>
            </a:fld>
            <a:endParaRPr lang="en-US"/>
          </a:p>
        </p:txBody>
      </p:sp>
    </p:spTree>
    <p:extLst>
      <p:ext uri="{BB962C8B-B14F-4D97-AF65-F5344CB8AC3E}">
        <p14:creationId xmlns:p14="http://schemas.microsoft.com/office/powerpoint/2010/main" val="23255559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During the 3R Project, the Registry data was used to generate the basic structure of every element page in the new Toolkit.</a:t>
            </a:r>
          </a:p>
          <a:p>
            <a:endParaRPr lang="en-GB" dirty="0"/>
          </a:p>
          <a:p>
            <a:r>
              <a:rPr lang="en-GB" dirty="0"/>
              <a:t>Registry data will be used in future releases of the new Toolkit to update basic element data, and the entire Glossary, Vocabulary encoding schemes reference, and Relationship matrix.</a:t>
            </a:r>
          </a:p>
        </p:txBody>
      </p:sp>
      <p:sp>
        <p:nvSpPr>
          <p:cNvPr id="4" name="Date Placeholder 3"/>
          <p:cNvSpPr>
            <a:spLocks noGrp="1"/>
          </p:cNvSpPr>
          <p:nvPr>
            <p:ph type="dt" idx="10"/>
          </p:nvPr>
        </p:nvSpPr>
        <p:spPr/>
        <p:txBody>
          <a:bodyPr/>
          <a:lstStyle/>
          <a:p>
            <a:fld id="{A80CCE7E-43AE-4D7A-AD6D-EFF496C901FD}" type="datetime4">
              <a:rPr lang="en-US" smtClean="0"/>
              <a:t>October 9,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15</a:t>
            </a:fld>
            <a:endParaRPr lang="en-US"/>
          </a:p>
        </p:txBody>
      </p:sp>
    </p:spTree>
    <p:extLst>
      <p:ext uri="{BB962C8B-B14F-4D97-AF65-F5344CB8AC3E}">
        <p14:creationId xmlns:p14="http://schemas.microsoft.com/office/powerpoint/2010/main" val="21418997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an outline of the element page structure.</a:t>
            </a:r>
          </a:p>
          <a:p>
            <a:endParaRPr lang="en-GB" dirty="0"/>
          </a:p>
          <a:p>
            <a:r>
              <a:rPr lang="en-GB" dirty="0"/>
              <a:t>The RDA Reference data are displayed in the sections highlighted in </a:t>
            </a:r>
            <a:r>
              <a:rPr lang="en-GB" dirty="0" err="1"/>
              <a:t>gray</a:t>
            </a:r>
            <a:r>
              <a:rPr lang="en-GB" dirty="0"/>
              <a:t>.</a:t>
            </a:r>
          </a:p>
          <a:p>
            <a:endParaRPr lang="en-GB" dirty="0"/>
          </a:p>
          <a:p>
            <a:r>
              <a:rPr lang="en-GB" dirty="0"/>
              <a:t>All of these sections use content that has already been translated in the Open Metadata Registry.</a:t>
            </a:r>
          </a:p>
          <a:p>
            <a:endParaRPr lang="en-GB" dirty="0"/>
          </a:p>
          <a:p>
            <a:r>
              <a:rPr lang="en-GB" dirty="0"/>
              <a:t>The guidance and instructions are displayed in the sections highlighted in orange.</a:t>
            </a:r>
          </a:p>
          <a:p>
            <a:endParaRPr lang="en-GB" dirty="0"/>
          </a:p>
          <a:p>
            <a:r>
              <a:rPr lang="en-GB" dirty="0"/>
              <a:t>The content of these sections is translated in the Content Management System using Trados.</a:t>
            </a:r>
          </a:p>
          <a:p>
            <a:endParaRPr lang="en-GB" dirty="0"/>
          </a:p>
          <a:p>
            <a:r>
              <a:rPr lang="en-GB" dirty="0"/>
              <a:t>This allows translators to focus their work on specific areas of Toolkit content.</a:t>
            </a:r>
          </a:p>
        </p:txBody>
      </p:sp>
      <p:sp>
        <p:nvSpPr>
          <p:cNvPr id="4" name="Date Placeholder 3"/>
          <p:cNvSpPr>
            <a:spLocks noGrp="1"/>
          </p:cNvSpPr>
          <p:nvPr>
            <p:ph type="dt" idx="10"/>
          </p:nvPr>
        </p:nvSpPr>
        <p:spPr/>
        <p:txBody>
          <a:bodyPr/>
          <a:lstStyle/>
          <a:p>
            <a:fld id="{A80CCE7E-43AE-4D7A-AD6D-EFF496C901FD}" type="datetime4">
              <a:rPr lang="en-US" smtClean="0"/>
              <a:t>October 9,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16</a:t>
            </a:fld>
            <a:endParaRPr lang="en-US"/>
          </a:p>
        </p:txBody>
      </p:sp>
    </p:spTree>
    <p:extLst>
      <p:ext uri="{BB962C8B-B14F-4D97-AF65-F5344CB8AC3E}">
        <p14:creationId xmlns:p14="http://schemas.microsoft.com/office/powerpoint/2010/main" val="38810243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three recording methods for describing a related entity in the original Toolkit are extended to all elements in the new Toolkit.</a:t>
            </a:r>
          </a:p>
          <a:p>
            <a:endParaRPr lang="en-GB" dirty="0"/>
          </a:p>
          <a:p>
            <a:r>
              <a:rPr lang="en-GB" dirty="0"/>
              <a:t>A fourth recording method, for linked data, has been added.</a:t>
            </a:r>
          </a:p>
          <a:p>
            <a:endParaRPr lang="en-GB" dirty="0"/>
          </a:p>
          <a:p>
            <a:r>
              <a:rPr lang="en-GB" dirty="0"/>
              <a:t>These recording methods accommodate the implementation scenarios of the original Toolkit.</a:t>
            </a:r>
          </a:p>
        </p:txBody>
      </p:sp>
      <p:sp>
        <p:nvSpPr>
          <p:cNvPr id="4" name="Date Placeholder 3"/>
          <p:cNvSpPr>
            <a:spLocks noGrp="1"/>
          </p:cNvSpPr>
          <p:nvPr>
            <p:ph type="dt" idx="10"/>
          </p:nvPr>
        </p:nvSpPr>
        <p:spPr/>
        <p:txBody>
          <a:bodyPr/>
          <a:lstStyle/>
          <a:p>
            <a:fld id="{A80CCE7E-43AE-4D7A-AD6D-EFF496C901FD}" type="datetime4">
              <a:rPr lang="en-US" smtClean="0"/>
              <a:t>October 9,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17</a:t>
            </a:fld>
            <a:endParaRPr lang="en-US"/>
          </a:p>
        </p:txBody>
      </p:sp>
    </p:spTree>
    <p:extLst>
      <p:ext uri="{BB962C8B-B14F-4D97-AF65-F5344CB8AC3E}">
        <p14:creationId xmlns:p14="http://schemas.microsoft.com/office/powerpoint/2010/main" val="35497508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Toolkit uses boilerplate, or fixed, text as much as possible.</a:t>
            </a:r>
          </a:p>
          <a:p>
            <a:endParaRPr lang="en-GB" dirty="0"/>
          </a:p>
          <a:p>
            <a:r>
              <a:rPr lang="en-GB" dirty="0"/>
              <a:t>Standard paragraphs and other content syntax are used for guidance, instructions, and in-page navigation.</a:t>
            </a:r>
          </a:p>
          <a:p>
            <a:endParaRPr lang="en-GB" dirty="0"/>
          </a:p>
          <a:p>
            <a:r>
              <a:rPr lang="en-GB" dirty="0"/>
              <a:t>These paragraphs are re-used in multiple pages.</a:t>
            </a:r>
          </a:p>
          <a:p>
            <a:endParaRPr lang="en-GB" dirty="0"/>
          </a:p>
          <a:p>
            <a:r>
              <a:rPr lang="en-GB" dirty="0"/>
              <a:t>This allows the content to be updated once, and used many times.</a:t>
            </a:r>
          </a:p>
          <a:p>
            <a:endParaRPr lang="en-GB" dirty="0"/>
          </a:p>
          <a:p>
            <a:r>
              <a:rPr lang="en-GB" dirty="0"/>
              <a:t>A translator only needs to translate the re-usable content once.</a:t>
            </a:r>
          </a:p>
        </p:txBody>
      </p:sp>
      <p:sp>
        <p:nvSpPr>
          <p:cNvPr id="4" name="Date Placeholder 3"/>
          <p:cNvSpPr>
            <a:spLocks noGrp="1"/>
          </p:cNvSpPr>
          <p:nvPr>
            <p:ph type="dt" idx="10"/>
          </p:nvPr>
        </p:nvSpPr>
        <p:spPr/>
        <p:txBody>
          <a:bodyPr/>
          <a:lstStyle/>
          <a:p>
            <a:fld id="{A80CCE7E-43AE-4D7A-AD6D-EFF496C901FD}" type="datetime4">
              <a:rPr lang="en-US" smtClean="0"/>
              <a:t>October 9,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18</a:t>
            </a:fld>
            <a:endParaRPr lang="en-US"/>
          </a:p>
        </p:txBody>
      </p:sp>
    </p:spTree>
    <p:extLst>
      <p:ext uri="{BB962C8B-B14F-4D97-AF65-F5344CB8AC3E}">
        <p14:creationId xmlns:p14="http://schemas.microsoft.com/office/powerpoint/2010/main" val="23932956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 have never been any “rules” for describing resources in RDA.</a:t>
            </a:r>
          </a:p>
          <a:p>
            <a:endParaRPr lang="en-GB" dirty="0"/>
          </a:p>
          <a:p>
            <a:r>
              <a:rPr lang="en-GB" dirty="0"/>
              <a:t>This basic open approach was reflected in the assignment of “core” status to elements, which was advisory and not compulsory.</a:t>
            </a:r>
          </a:p>
          <a:p>
            <a:endParaRPr lang="en-GB" dirty="0"/>
          </a:p>
          <a:p>
            <a:r>
              <a:rPr lang="en-GB" dirty="0"/>
              <a:t>RDA is intended for use in an international global environment, and has to accommodate a diversity of local practices and policies. This means that most instructions are optional. Instructions are mandatory where required to ensure well-formed metadata that is coherent with the LRM.</a:t>
            </a:r>
          </a:p>
          <a:p>
            <a:endParaRPr lang="en-GB" dirty="0"/>
          </a:p>
          <a:p>
            <a:r>
              <a:rPr lang="en-GB" dirty="0"/>
              <a:t>Instructions are assigned to a specific recording method where appropriate, and which applicable recording method to use is determined by local policy.</a:t>
            </a:r>
          </a:p>
          <a:p>
            <a:endParaRPr lang="en-GB" dirty="0"/>
          </a:p>
          <a:p>
            <a:endParaRPr lang="en-GB" dirty="0"/>
          </a:p>
        </p:txBody>
      </p:sp>
      <p:sp>
        <p:nvSpPr>
          <p:cNvPr id="4" name="Date Placeholder 3"/>
          <p:cNvSpPr>
            <a:spLocks noGrp="1"/>
          </p:cNvSpPr>
          <p:nvPr>
            <p:ph type="dt" idx="10"/>
          </p:nvPr>
        </p:nvSpPr>
        <p:spPr/>
        <p:txBody>
          <a:bodyPr/>
          <a:lstStyle/>
          <a:p>
            <a:fld id="{A80CCE7E-43AE-4D7A-AD6D-EFF496C901FD}" type="datetime4">
              <a:rPr lang="en-US" smtClean="0"/>
              <a:t>October 9,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19</a:t>
            </a:fld>
            <a:endParaRPr lang="en-US"/>
          </a:p>
        </p:txBody>
      </p:sp>
    </p:spTree>
    <p:extLst>
      <p:ext uri="{BB962C8B-B14F-4D97-AF65-F5344CB8AC3E}">
        <p14:creationId xmlns:p14="http://schemas.microsoft.com/office/powerpoint/2010/main" val="29191198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RDA Toolkit Restructure and Redesign (3R) Project has several high-level goals.</a:t>
            </a:r>
          </a:p>
        </p:txBody>
      </p:sp>
      <p:sp>
        <p:nvSpPr>
          <p:cNvPr id="4" name="Date Placeholder 3"/>
          <p:cNvSpPr>
            <a:spLocks noGrp="1"/>
          </p:cNvSpPr>
          <p:nvPr>
            <p:ph type="dt" idx="1"/>
          </p:nvPr>
        </p:nvSpPr>
        <p:spPr/>
        <p:txBody>
          <a:bodyPr/>
          <a:lstStyle/>
          <a:p>
            <a:fld id="{A80CCE7E-43AE-4D7A-AD6D-EFF496C901FD}" type="datetime4">
              <a:rPr lang="en-US" smtClean="0"/>
              <a:t>October 9, 2018</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2</a:t>
            </a:fld>
            <a:endParaRPr lang="en-US"/>
          </a:p>
        </p:txBody>
      </p:sp>
    </p:spTree>
    <p:extLst>
      <p:ext uri="{BB962C8B-B14F-4D97-AF65-F5344CB8AC3E}">
        <p14:creationId xmlns:p14="http://schemas.microsoft.com/office/powerpoint/2010/main" val="40231034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To sum up, most RDA Toolkit instructions are now optional.</a:t>
            </a:r>
          </a:p>
          <a:p>
            <a:endParaRPr lang="en-GB" dirty="0"/>
          </a:p>
          <a:p>
            <a:r>
              <a:rPr lang="en-GB" dirty="0"/>
              <a:t>The Toolkit is intended to be used with an application profile that specifies which options should be used for a specific application of RDA metadata.</a:t>
            </a:r>
          </a:p>
          <a:p>
            <a:endParaRPr lang="en-GB" dirty="0"/>
          </a:p>
        </p:txBody>
      </p:sp>
      <p:sp>
        <p:nvSpPr>
          <p:cNvPr id="4" name="Date Placeholder 3"/>
          <p:cNvSpPr>
            <a:spLocks noGrp="1"/>
          </p:cNvSpPr>
          <p:nvPr>
            <p:ph type="dt" idx="10"/>
          </p:nvPr>
        </p:nvSpPr>
        <p:spPr/>
        <p:txBody>
          <a:bodyPr/>
          <a:lstStyle/>
          <a:p>
            <a:fld id="{A80CCE7E-43AE-4D7A-AD6D-EFF496C901FD}" type="datetime4">
              <a:rPr lang="en-US" smtClean="0"/>
              <a:t>October 9,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20</a:t>
            </a:fld>
            <a:endParaRPr lang="en-US"/>
          </a:p>
        </p:txBody>
      </p:sp>
    </p:spTree>
    <p:extLst>
      <p:ext uri="{BB962C8B-B14F-4D97-AF65-F5344CB8AC3E}">
        <p14:creationId xmlns:p14="http://schemas.microsoft.com/office/powerpoint/2010/main" val="29008462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 application profile specifies the components of a well-formed set of metadata to be used in a specific application.</a:t>
            </a:r>
          </a:p>
          <a:p>
            <a:endParaRPr lang="en-GB" dirty="0"/>
          </a:p>
          <a:p>
            <a:r>
              <a:rPr lang="en-GB" dirty="0"/>
              <a:t>The profile effectively “picks and mixes” the elements from one or more ontologies or element sets.</a:t>
            </a:r>
          </a:p>
          <a:p>
            <a:endParaRPr lang="en-GB" dirty="0"/>
          </a:p>
          <a:p>
            <a:r>
              <a:rPr lang="en-GB" dirty="0"/>
              <a:t>An RDA application profile selects which RDA elements, vocabularies, recording methods, and optional instructions to use for a specific application.</a:t>
            </a:r>
          </a:p>
          <a:p>
            <a:endParaRPr lang="en-GB" dirty="0"/>
          </a:p>
        </p:txBody>
      </p:sp>
      <p:sp>
        <p:nvSpPr>
          <p:cNvPr id="4" name="Date Placeholder 3"/>
          <p:cNvSpPr>
            <a:spLocks noGrp="1"/>
          </p:cNvSpPr>
          <p:nvPr>
            <p:ph type="dt" idx="10"/>
          </p:nvPr>
        </p:nvSpPr>
        <p:spPr/>
        <p:txBody>
          <a:bodyPr/>
          <a:lstStyle/>
          <a:p>
            <a:fld id="{A80CCE7E-43AE-4D7A-AD6D-EFF496C901FD}" type="datetime4">
              <a:rPr lang="en-US" smtClean="0"/>
              <a:t>October 9,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21</a:t>
            </a:fld>
            <a:endParaRPr lang="en-US"/>
          </a:p>
        </p:txBody>
      </p:sp>
    </p:spTree>
    <p:extLst>
      <p:ext uri="{BB962C8B-B14F-4D97-AF65-F5344CB8AC3E}">
        <p14:creationId xmlns:p14="http://schemas.microsoft.com/office/powerpoint/2010/main" val="4727579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new RDA Toolkit provides a range of mechanisms for specifying a profile.</a:t>
            </a:r>
          </a:p>
          <a:p>
            <a:endParaRPr lang="en-GB" dirty="0"/>
          </a:p>
          <a:p>
            <a:r>
              <a:rPr lang="en-GB" dirty="0"/>
              <a:t>Bookmarks and notes can be used for simple, “personal” profiles.</a:t>
            </a:r>
          </a:p>
          <a:p>
            <a:endParaRPr lang="en-GB" dirty="0"/>
          </a:p>
          <a:p>
            <a:r>
              <a:rPr lang="en-GB" dirty="0"/>
              <a:t>User-generated documentation can be used for institution-wide applications.</a:t>
            </a:r>
          </a:p>
          <a:p>
            <a:endParaRPr lang="en-GB" dirty="0"/>
          </a:p>
          <a:p>
            <a:r>
              <a:rPr lang="en-GB" dirty="0"/>
              <a:t>Policy statements are applicable across multiple institutional subscriptions.</a:t>
            </a:r>
          </a:p>
          <a:p>
            <a:endParaRPr lang="en-GB" dirty="0"/>
          </a:p>
          <a:p>
            <a:r>
              <a:rPr lang="en-GB" dirty="0"/>
              <a:t>External documents that link to Toolkit instructions are suitable for widespread use.</a:t>
            </a:r>
          </a:p>
        </p:txBody>
      </p:sp>
      <p:sp>
        <p:nvSpPr>
          <p:cNvPr id="4" name="Date Placeholder 3"/>
          <p:cNvSpPr>
            <a:spLocks noGrp="1"/>
          </p:cNvSpPr>
          <p:nvPr>
            <p:ph type="dt" idx="10"/>
          </p:nvPr>
        </p:nvSpPr>
        <p:spPr/>
        <p:txBody>
          <a:bodyPr/>
          <a:lstStyle/>
          <a:p>
            <a:fld id="{A80CCE7E-43AE-4D7A-AD6D-EFF496C901FD}" type="datetime4">
              <a:rPr lang="en-US" smtClean="0"/>
              <a:t>October 9,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22</a:t>
            </a:fld>
            <a:endParaRPr lang="en-US"/>
          </a:p>
        </p:txBody>
      </p:sp>
    </p:spTree>
    <p:extLst>
      <p:ext uri="{BB962C8B-B14F-4D97-AF65-F5344CB8AC3E}">
        <p14:creationId xmlns:p14="http://schemas.microsoft.com/office/powerpoint/2010/main" val="33577397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an example of a simple application profile using the Toolkit Bookmarks and notes facility.</a:t>
            </a:r>
          </a:p>
          <a:p>
            <a:endParaRPr lang="en-GB" dirty="0"/>
          </a:p>
          <a:p>
            <a:r>
              <a:rPr lang="en-GB" dirty="0"/>
              <a:t>The simple text box gives basic instructions on using the element, and the bookmark acts as an alert to the cataloguer.</a:t>
            </a:r>
          </a:p>
          <a:p>
            <a:endParaRPr lang="en-GB" dirty="0"/>
          </a:p>
          <a:p>
            <a:r>
              <a:rPr lang="en-GB" dirty="0"/>
              <a:t>This approach may be suitable for occasional use of the Toolkit for a small, local application.</a:t>
            </a:r>
          </a:p>
        </p:txBody>
      </p:sp>
      <p:sp>
        <p:nvSpPr>
          <p:cNvPr id="4" name="Date Placeholder 3"/>
          <p:cNvSpPr>
            <a:spLocks noGrp="1"/>
          </p:cNvSpPr>
          <p:nvPr>
            <p:ph type="dt" idx="1"/>
          </p:nvPr>
        </p:nvSpPr>
        <p:spPr/>
        <p:txBody>
          <a:bodyPr/>
          <a:lstStyle/>
          <a:p>
            <a:fld id="{A80CCE7E-43AE-4D7A-AD6D-EFF496C901FD}" type="datetime4">
              <a:rPr lang="en-US" smtClean="0"/>
              <a:t>October 9, 2018</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23</a:t>
            </a:fld>
            <a:endParaRPr lang="en-US"/>
          </a:p>
        </p:txBody>
      </p:sp>
    </p:spTree>
    <p:extLst>
      <p:ext uri="{BB962C8B-B14F-4D97-AF65-F5344CB8AC3E}">
        <p14:creationId xmlns:p14="http://schemas.microsoft.com/office/powerpoint/2010/main" val="34364422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Optional instructions are often associated with one or more specific conditions.</a:t>
            </a:r>
          </a:p>
          <a:p>
            <a:endParaRPr lang="en-GB" dirty="0"/>
          </a:p>
          <a:p>
            <a:r>
              <a:rPr lang="en-GB" dirty="0"/>
              <a:t>These may include the type of material and special characteristics being described, or the existence of pre-recorded metadata.</a:t>
            </a:r>
          </a:p>
          <a:p>
            <a:endParaRPr lang="en-GB" dirty="0"/>
          </a:p>
          <a:p>
            <a:r>
              <a:rPr lang="en-GB" dirty="0"/>
              <a:t>The new Toolkit applies a uniform structure to the presentation of conditions.</a:t>
            </a:r>
          </a:p>
          <a:p>
            <a:endParaRPr lang="en-GB" dirty="0"/>
          </a:p>
          <a:p>
            <a:r>
              <a:rPr lang="en-GB" dirty="0"/>
              <a:t>This helps to clarify the context of alternatives and exceptions in the original Toolkit:</a:t>
            </a:r>
          </a:p>
          <a:p>
            <a:endParaRPr lang="en-GB" dirty="0"/>
          </a:p>
          <a:p>
            <a:r>
              <a:rPr lang="en-GB" dirty="0"/>
              <a:t>An alternative is just another option for the same set of conditions, and an exception is a specification of a different set of conditions, usually refined or narrowed.</a:t>
            </a:r>
          </a:p>
        </p:txBody>
      </p:sp>
      <p:sp>
        <p:nvSpPr>
          <p:cNvPr id="4" name="Date Placeholder 3"/>
          <p:cNvSpPr>
            <a:spLocks noGrp="1"/>
          </p:cNvSpPr>
          <p:nvPr>
            <p:ph type="dt" idx="10"/>
          </p:nvPr>
        </p:nvSpPr>
        <p:spPr/>
        <p:txBody>
          <a:bodyPr/>
          <a:lstStyle/>
          <a:p>
            <a:fld id="{A80CCE7E-43AE-4D7A-AD6D-EFF496C901FD}" type="datetime4">
              <a:rPr lang="en-US" smtClean="0"/>
              <a:t>October 9,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24</a:t>
            </a:fld>
            <a:endParaRPr lang="en-US"/>
          </a:p>
        </p:txBody>
      </p:sp>
    </p:spTree>
    <p:extLst>
      <p:ext uri="{BB962C8B-B14F-4D97-AF65-F5344CB8AC3E}">
        <p14:creationId xmlns:p14="http://schemas.microsoft.com/office/powerpoint/2010/main" val="366703621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Optional instructions are presented in a standard format and are linked to the conditions for which they can be applied.</a:t>
            </a:r>
          </a:p>
          <a:p>
            <a:endParaRPr lang="en-GB" dirty="0"/>
          </a:p>
          <a:p>
            <a:r>
              <a:rPr lang="en-GB" dirty="0"/>
              <a:t>This format allows policy statements and application profiles to be attached to individual options or groups of options with the same set of conditions.</a:t>
            </a:r>
          </a:p>
          <a:p>
            <a:endParaRPr lang="en-GB" dirty="0"/>
          </a:p>
        </p:txBody>
      </p:sp>
      <p:sp>
        <p:nvSpPr>
          <p:cNvPr id="4" name="Date Placeholder 3"/>
          <p:cNvSpPr>
            <a:spLocks noGrp="1"/>
          </p:cNvSpPr>
          <p:nvPr>
            <p:ph type="dt" idx="10"/>
          </p:nvPr>
        </p:nvSpPr>
        <p:spPr/>
        <p:txBody>
          <a:bodyPr/>
          <a:lstStyle/>
          <a:p>
            <a:fld id="{A80CCE7E-43AE-4D7A-AD6D-EFF496C901FD}" type="datetime4">
              <a:rPr lang="en-US" smtClean="0"/>
              <a:t>October 9,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25</a:t>
            </a:fld>
            <a:endParaRPr lang="en-US"/>
          </a:p>
        </p:txBody>
      </p:sp>
    </p:spTree>
    <p:extLst>
      <p:ext uri="{BB962C8B-B14F-4D97-AF65-F5344CB8AC3E}">
        <p14:creationId xmlns:p14="http://schemas.microsoft.com/office/powerpoint/2010/main" val="376732283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new Toolkit is designed to improve support for translations.</a:t>
            </a:r>
          </a:p>
          <a:p>
            <a:endParaRPr lang="en-GB" dirty="0"/>
          </a:p>
          <a:p>
            <a:r>
              <a:rPr lang="en-GB" dirty="0"/>
              <a:t>Features include the modular structure that uses boilerplate and standard phrasing, which fit well with the TRADOS software available to translators of the full Toolkit.</a:t>
            </a:r>
          </a:p>
          <a:p>
            <a:endParaRPr lang="en-GB" dirty="0"/>
          </a:p>
          <a:p>
            <a:r>
              <a:rPr lang="en-GB" dirty="0"/>
              <a:t>RDA Reference is translated in a more open environment that is independent of Toolkit releases. This allows translations to be used in end-user displays of RDA metadata without the expense of translating the guidance and instructions for cataloguers.</a:t>
            </a:r>
          </a:p>
          <a:p>
            <a:endParaRPr lang="en-GB" dirty="0"/>
          </a:p>
          <a:p>
            <a:r>
              <a:rPr lang="en-GB" dirty="0"/>
              <a:t>Translations of RDA Reference are processed in the same way as the English data, so that the same areas of a Toolkit translation are generated from the Registry.</a:t>
            </a:r>
          </a:p>
        </p:txBody>
      </p:sp>
      <p:sp>
        <p:nvSpPr>
          <p:cNvPr id="4" name="Date Placeholder 3"/>
          <p:cNvSpPr>
            <a:spLocks noGrp="1"/>
          </p:cNvSpPr>
          <p:nvPr>
            <p:ph type="dt" idx="10"/>
          </p:nvPr>
        </p:nvSpPr>
        <p:spPr/>
        <p:txBody>
          <a:bodyPr/>
          <a:lstStyle/>
          <a:p>
            <a:fld id="{A80CCE7E-43AE-4D7A-AD6D-EFF496C901FD}" type="datetime4">
              <a:rPr lang="en-US" smtClean="0"/>
              <a:t>October 9,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26</a:t>
            </a:fld>
            <a:endParaRPr lang="en-US"/>
          </a:p>
        </p:txBody>
      </p:sp>
    </p:spTree>
    <p:extLst>
      <p:ext uri="{BB962C8B-B14F-4D97-AF65-F5344CB8AC3E}">
        <p14:creationId xmlns:p14="http://schemas.microsoft.com/office/powerpoint/2010/main" val="137611184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RDA Steering Committee (RSC) and ALA Publishing have a formal policy on translations.</a:t>
            </a:r>
          </a:p>
          <a:p>
            <a:endParaRPr lang="en-GB" dirty="0"/>
          </a:p>
          <a:p>
            <a:r>
              <a:rPr lang="en-GB" dirty="0"/>
              <a:t>This can be found at </a:t>
            </a:r>
            <a:r>
              <a:rPr lang="en-GB" u="sng" dirty="0">
                <a:hlinkClick r:id="rId3"/>
              </a:rPr>
              <a:t>http://www.rda-rsc.org/sites/all/files/RSC-Policy-6.pdf</a:t>
            </a:r>
            <a:endParaRPr lang="en-GB" dirty="0"/>
          </a:p>
          <a:p>
            <a:endParaRPr lang="en-GB" dirty="0"/>
          </a:p>
          <a:p>
            <a:r>
              <a:rPr lang="en-GB" dirty="0"/>
              <a:t>There is also an RSC Translations Working Group, established in 2015.</a:t>
            </a:r>
          </a:p>
          <a:p>
            <a:endParaRPr lang="en-GB" dirty="0"/>
          </a:p>
          <a:p>
            <a:r>
              <a:rPr lang="en-GB" dirty="0"/>
              <a:t>The Working Group is permanent, and its Chair is a full member of RSC.</a:t>
            </a:r>
          </a:p>
          <a:p>
            <a:endParaRPr lang="en-GB" dirty="0"/>
          </a:p>
          <a:p>
            <a:r>
              <a:rPr lang="en-GB" dirty="0"/>
              <a:t>The current Chair is Daniel Paradis, who leads the French translation of RDA.</a:t>
            </a:r>
          </a:p>
          <a:p>
            <a:endParaRPr lang="en-GB" dirty="0"/>
          </a:p>
          <a:p>
            <a:r>
              <a:rPr lang="en-GB" dirty="0"/>
              <a:t>Other members of the Working Group are involved in translations in Catalan, Finnish, German, Italian, and Spanish, which are translations of the complete RDA Toolkit. Another Working Group member represents the interests of partial translations of RDA Reference.</a:t>
            </a:r>
          </a:p>
          <a:p>
            <a:endParaRPr lang="en-GB" dirty="0"/>
          </a:p>
          <a:p>
            <a:r>
              <a:rPr lang="en-GB" dirty="0"/>
              <a:t>More information about the Working Group is available at </a:t>
            </a:r>
            <a:r>
              <a:rPr lang="en-GB" dirty="0">
                <a:hlinkClick r:id="rId4"/>
              </a:rPr>
              <a:t>http://www.rda-rsc.org/workinggroups</a:t>
            </a:r>
            <a:endParaRPr lang="en-GB" dirty="0"/>
          </a:p>
          <a:p>
            <a:endParaRPr lang="en-GB" dirty="0"/>
          </a:p>
        </p:txBody>
      </p:sp>
      <p:sp>
        <p:nvSpPr>
          <p:cNvPr id="4" name="Date Placeholder 3"/>
          <p:cNvSpPr>
            <a:spLocks noGrp="1"/>
          </p:cNvSpPr>
          <p:nvPr>
            <p:ph type="dt" idx="10"/>
          </p:nvPr>
        </p:nvSpPr>
        <p:spPr/>
        <p:txBody>
          <a:bodyPr/>
          <a:lstStyle/>
          <a:p>
            <a:fld id="{A80CCE7E-43AE-4D7A-AD6D-EFF496C901FD}" type="datetime4">
              <a:rPr lang="en-US" smtClean="0"/>
              <a:t>October 9,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27</a:t>
            </a:fld>
            <a:endParaRPr lang="en-US"/>
          </a:p>
        </p:txBody>
      </p:sp>
    </p:spTree>
    <p:extLst>
      <p:ext uri="{BB962C8B-B14F-4D97-AF65-F5344CB8AC3E}">
        <p14:creationId xmlns:p14="http://schemas.microsoft.com/office/powerpoint/2010/main" val="245367966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Date Placeholder 3"/>
          <p:cNvSpPr>
            <a:spLocks noGrp="1"/>
          </p:cNvSpPr>
          <p:nvPr>
            <p:ph type="dt" idx="10"/>
          </p:nvPr>
        </p:nvSpPr>
        <p:spPr/>
        <p:txBody>
          <a:bodyPr/>
          <a:lstStyle/>
          <a:p>
            <a:fld id="{A80CCE7E-43AE-4D7A-AD6D-EFF496C901FD}" type="datetime4">
              <a:rPr lang="en-US" smtClean="0"/>
              <a:t>October 9,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28</a:t>
            </a:fld>
            <a:endParaRPr lang="en-US"/>
          </a:p>
        </p:txBody>
      </p:sp>
    </p:spTree>
    <p:extLst>
      <p:ext uri="{BB962C8B-B14F-4D97-AF65-F5344CB8AC3E}">
        <p14:creationId xmlns:p14="http://schemas.microsoft.com/office/powerpoint/2010/main" val="13105656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Date Placeholder 3"/>
          <p:cNvSpPr>
            <a:spLocks noGrp="1"/>
          </p:cNvSpPr>
          <p:nvPr>
            <p:ph type="dt" idx="10"/>
          </p:nvPr>
        </p:nvSpPr>
        <p:spPr/>
        <p:txBody>
          <a:bodyPr/>
          <a:lstStyle/>
          <a:p>
            <a:fld id="{A80CCE7E-43AE-4D7A-AD6D-EFF496C901FD}" type="datetime4">
              <a:rPr lang="en-US" smtClean="0"/>
              <a:t>October 9,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29</a:t>
            </a:fld>
            <a:endParaRPr lang="en-US"/>
          </a:p>
        </p:txBody>
      </p:sp>
    </p:spTree>
    <p:extLst>
      <p:ext uri="{BB962C8B-B14F-4D97-AF65-F5344CB8AC3E}">
        <p14:creationId xmlns:p14="http://schemas.microsoft.com/office/powerpoint/2010/main" val="34825246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RDA data ecosystem is summed up in this sentence introducing the RDA Board’s announcement of RDA’s strategic directions.</a:t>
            </a:r>
          </a:p>
          <a:p>
            <a:endParaRPr lang="en-GB" dirty="0"/>
          </a:p>
          <a:p>
            <a:r>
              <a:rPr lang="en-GB" dirty="0"/>
              <a:t>The RDA package is delivered by an infrastructure of two interacting services.</a:t>
            </a:r>
          </a:p>
          <a:p>
            <a:endParaRPr lang="en-GB" dirty="0"/>
          </a:p>
          <a:p>
            <a:r>
              <a:rPr lang="en-GB" dirty="0"/>
              <a:t>The human-facing components, including the guidelines and instructions, are the Toolkit.</a:t>
            </a:r>
          </a:p>
          <a:p>
            <a:endParaRPr lang="en-GB" dirty="0"/>
          </a:p>
          <a:p>
            <a:r>
              <a:rPr lang="en-GB" dirty="0"/>
              <a:t>The data-facing components are contained in the Registry.</a:t>
            </a:r>
          </a:p>
          <a:p>
            <a:endParaRPr lang="en-GB" dirty="0"/>
          </a:p>
          <a:p>
            <a:r>
              <a:rPr lang="en-GB" dirty="0"/>
              <a:t>Applying the data capture and storage techniques in RDA Toolkit to the data architecture in the RDA Registry produces well-formed data for RDA applications.</a:t>
            </a:r>
          </a:p>
        </p:txBody>
      </p:sp>
      <p:sp>
        <p:nvSpPr>
          <p:cNvPr id="4" name="Slide Number Placeholder 3"/>
          <p:cNvSpPr>
            <a:spLocks noGrp="1"/>
          </p:cNvSpPr>
          <p:nvPr>
            <p:ph type="sldNum" sz="quarter" idx="10"/>
          </p:nvPr>
        </p:nvSpPr>
        <p:spPr/>
        <p:txBody>
          <a:bodyPr/>
          <a:lstStyle/>
          <a:p>
            <a:fld id="{F0AE34AA-D804-4CB9-B15D-A67A5BA83B42}" type="slidenum">
              <a:rPr lang="en-US" smtClean="0"/>
              <a:t>3</a:t>
            </a:fld>
            <a:endParaRPr lang="en-US"/>
          </a:p>
        </p:txBody>
      </p:sp>
    </p:spTree>
    <p:extLst>
      <p:ext uri="{BB962C8B-B14F-4D97-AF65-F5344CB8AC3E}">
        <p14:creationId xmlns:p14="http://schemas.microsoft.com/office/powerpoint/2010/main" val="3796829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IFLA Library Reference Model (LRM) is a recent consolidation of several models published over the past 20 years.</a:t>
            </a:r>
          </a:p>
          <a:p>
            <a:endParaRPr lang="en-GB" dirty="0"/>
          </a:p>
          <a:p>
            <a:r>
              <a:rPr lang="en-GB" dirty="0"/>
              <a:t>A significant shift of focus occurred in the middle of this period of development. This was indicated by a change in the title from “records” to “data”.</a:t>
            </a:r>
          </a:p>
        </p:txBody>
      </p:sp>
      <p:sp>
        <p:nvSpPr>
          <p:cNvPr id="4" name="Date Placeholder 3"/>
          <p:cNvSpPr>
            <a:spLocks noGrp="1"/>
          </p:cNvSpPr>
          <p:nvPr>
            <p:ph type="dt" idx="1"/>
          </p:nvPr>
        </p:nvSpPr>
        <p:spPr/>
        <p:txBody>
          <a:bodyPr/>
          <a:lstStyle/>
          <a:p>
            <a:fld id="{A80CCE7E-43AE-4D7A-AD6D-EFF496C901FD}" type="datetime4">
              <a:rPr lang="en-US" smtClean="0"/>
              <a:t>October 9, 2018</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4</a:t>
            </a:fld>
            <a:endParaRPr lang="en-US"/>
          </a:p>
        </p:txBody>
      </p:sp>
    </p:spTree>
    <p:extLst>
      <p:ext uri="{BB962C8B-B14F-4D97-AF65-F5344CB8AC3E}">
        <p14:creationId xmlns:p14="http://schemas.microsoft.com/office/powerpoint/2010/main" val="12929595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LRM is relevant to the development of RDA because RDA was based on the original FR family of models.</a:t>
            </a:r>
          </a:p>
          <a:p>
            <a:endParaRPr lang="en-GB" dirty="0"/>
          </a:p>
          <a:p>
            <a:r>
              <a:rPr lang="en-GB" dirty="0"/>
              <a:t>Not all of the models were fully adopted by RDA. The original Toolkit is based mainly on FRBR, with placeholders for the FRBR Group 3 entities. RDA only used parts of FRAD, and did not add specific elements for authority “headings”.</a:t>
            </a:r>
          </a:p>
          <a:p>
            <a:endParaRPr lang="en-GB" dirty="0"/>
          </a:p>
          <a:p>
            <a:r>
              <a:rPr lang="en-GB" dirty="0"/>
              <a:t>Detailed accommodation of subject data is out of scope for RDA, but RDA used FRSAD as the basis of high-level subject relationship elements.</a:t>
            </a:r>
          </a:p>
          <a:p>
            <a:endParaRPr lang="en-GB" dirty="0"/>
          </a:p>
          <a:p>
            <a:r>
              <a:rPr lang="en-GB" dirty="0"/>
              <a:t>RDA followed the advice given in the report of the Working Group on Aggregates and waited for the consolidation of the models before developing elements, guidance, and instructions for describing aggregates and serials.</a:t>
            </a:r>
          </a:p>
        </p:txBody>
      </p:sp>
      <p:sp>
        <p:nvSpPr>
          <p:cNvPr id="4" name="Date Placeholder 3"/>
          <p:cNvSpPr>
            <a:spLocks noGrp="1"/>
          </p:cNvSpPr>
          <p:nvPr>
            <p:ph type="dt" idx="1"/>
          </p:nvPr>
        </p:nvSpPr>
        <p:spPr/>
        <p:txBody>
          <a:bodyPr/>
          <a:lstStyle/>
          <a:p>
            <a:fld id="{A80CCE7E-43AE-4D7A-AD6D-EFF496C901FD}" type="datetime4">
              <a:rPr lang="en-US" smtClean="0"/>
              <a:t>October 9, 2018</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5</a:t>
            </a:fld>
            <a:endParaRPr lang="en-US"/>
          </a:p>
        </p:txBody>
      </p:sp>
    </p:spTree>
    <p:extLst>
      <p:ext uri="{BB962C8B-B14F-4D97-AF65-F5344CB8AC3E}">
        <p14:creationId xmlns:p14="http://schemas.microsoft.com/office/powerpoint/2010/main" val="35062674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 are several features of the LRM that make it suitable for use as the conceptual model behind RDA.</a:t>
            </a:r>
          </a:p>
          <a:p>
            <a:endParaRPr lang="en-GB" dirty="0"/>
          </a:p>
          <a:p>
            <a:r>
              <a:rPr lang="en-GB" dirty="0"/>
              <a:t>In particular, it supports the RDA Board strategy for improving the utility of RDA for international, cultural heritage, and linked data communities.</a:t>
            </a:r>
          </a:p>
        </p:txBody>
      </p:sp>
      <p:sp>
        <p:nvSpPr>
          <p:cNvPr id="4" name="Date Placeholder 3"/>
          <p:cNvSpPr>
            <a:spLocks noGrp="1"/>
          </p:cNvSpPr>
          <p:nvPr>
            <p:ph type="dt" idx="1"/>
          </p:nvPr>
        </p:nvSpPr>
        <p:spPr/>
        <p:txBody>
          <a:bodyPr/>
          <a:lstStyle/>
          <a:p>
            <a:fld id="{A80CCE7E-43AE-4D7A-AD6D-EFF496C901FD}" type="datetime4">
              <a:rPr lang="en-US" smtClean="0"/>
              <a:t>October 9, 2018</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6</a:t>
            </a:fld>
            <a:endParaRPr lang="en-US"/>
          </a:p>
        </p:txBody>
      </p:sp>
    </p:spTree>
    <p:extLst>
      <p:ext uri="{BB962C8B-B14F-4D97-AF65-F5344CB8AC3E}">
        <p14:creationId xmlns:p14="http://schemas.microsoft.com/office/powerpoint/2010/main" val="18483754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LRM only provides a high-level model for describing the resources found in library and related collections.</a:t>
            </a:r>
          </a:p>
          <a:p>
            <a:endParaRPr lang="en-GB" dirty="0"/>
          </a:p>
          <a:p>
            <a:r>
              <a:rPr lang="en-GB" dirty="0"/>
              <a:t>It uses an entity-relationship structure that specifies the entities that are useful to describe, the broad attributes that characterize each entity, and the broad relationships between entities.</a:t>
            </a:r>
          </a:p>
          <a:p>
            <a:endParaRPr lang="en-GB" dirty="0"/>
          </a:p>
          <a:p>
            <a:r>
              <a:rPr lang="en-GB" dirty="0"/>
              <a:t>The LRM is not intended to be applied directly. It needs to be refined for practical implementations of the model.</a:t>
            </a:r>
          </a:p>
          <a:p>
            <a:endParaRPr lang="en-GB" dirty="0"/>
          </a:p>
          <a:p>
            <a:r>
              <a:rPr lang="en-GB" dirty="0"/>
              <a:t>Refinements are specified by sub-types of the LRM entities, attributes, and relationships.</a:t>
            </a:r>
          </a:p>
          <a:p>
            <a:endParaRPr lang="en-GB" dirty="0"/>
          </a:p>
          <a:p>
            <a:r>
              <a:rPr lang="en-GB" dirty="0"/>
              <a:t>To develop RDA as a coherent implementation of the LRM, existing RDA entities and elements must be specified as entity or element sub-types.</a:t>
            </a:r>
          </a:p>
        </p:txBody>
      </p:sp>
      <p:sp>
        <p:nvSpPr>
          <p:cNvPr id="4" name="Date Placeholder 3"/>
          <p:cNvSpPr>
            <a:spLocks noGrp="1"/>
          </p:cNvSpPr>
          <p:nvPr>
            <p:ph type="dt" idx="1"/>
          </p:nvPr>
        </p:nvSpPr>
        <p:spPr/>
        <p:txBody>
          <a:bodyPr/>
          <a:lstStyle/>
          <a:p>
            <a:fld id="{A80CCE7E-43AE-4D7A-AD6D-EFF496C901FD}" type="datetime4">
              <a:rPr lang="en-US" smtClean="0"/>
              <a:t>October 9, 2018</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7</a:t>
            </a:fld>
            <a:endParaRPr lang="en-US"/>
          </a:p>
        </p:txBody>
      </p:sp>
    </p:spTree>
    <p:extLst>
      <p:ext uri="{BB962C8B-B14F-4D97-AF65-F5344CB8AC3E}">
        <p14:creationId xmlns:p14="http://schemas.microsoft.com/office/powerpoint/2010/main" val="2831052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LRM retains the main “resource” entities from FRBR: Work, Expression, Manifestation, and Item.</a:t>
            </a:r>
          </a:p>
          <a:p>
            <a:endParaRPr lang="en-GB" dirty="0"/>
          </a:p>
          <a:p>
            <a:r>
              <a:rPr lang="en-GB" dirty="0"/>
              <a:t>The Person entity is also retained, but the definition is now confined to real human beings, and excludes bibliographic identities, fictional and legendary beings, and so on.</a:t>
            </a:r>
          </a:p>
          <a:p>
            <a:endParaRPr lang="en-GB" dirty="0"/>
          </a:p>
          <a:p>
            <a:r>
              <a:rPr lang="en-GB" dirty="0"/>
              <a:t>The LRM introduces several new entities, and an entity super-type labelled “Res”.</a:t>
            </a:r>
          </a:p>
          <a:p>
            <a:endParaRPr lang="en-GB" dirty="0"/>
          </a:p>
          <a:p>
            <a:r>
              <a:rPr lang="en-GB" dirty="0"/>
              <a:t>Res allows broad attributes and relationships to be cascaded down to, or inherited by, all other LRM entities.</a:t>
            </a:r>
          </a:p>
          <a:p>
            <a:endParaRPr lang="en-GB" dirty="0"/>
          </a:p>
          <a:p>
            <a:endParaRPr lang="en-GB" dirty="0"/>
          </a:p>
        </p:txBody>
      </p:sp>
      <p:sp>
        <p:nvSpPr>
          <p:cNvPr id="4" name="Date Placeholder 3"/>
          <p:cNvSpPr>
            <a:spLocks noGrp="1"/>
          </p:cNvSpPr>
          <p:nvPr>
            <p:ph type="dt" idx="1"/>
          </p:nvPr>
        </p:nvSpPr>
        <p:spPr/>
        <p:txBody>
          <a:bodyPr/>
          <a:lstStyle/>
          <a:p>
            <a:fld id="{A80CCE7E-43AE-4D7A-AD6D-EFF496C901FD}" type="datetime4">
              <a:rPr lang="en-US" smtClean="0"/>
              <a:t>October 9, 2018</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8</a:t>
            </a:fld>
            <a:endParaRPr lang="en-US"/>
          </a:p>
        </p:txBody>
      </p:sp>
    </p:spTree>
    <p:extLst>
      <p:ext uri="{BB962C8B-B14F-4D97-AF65-F5344CB8AC3E}">
        <p14:creationId xmlns:p14="http://schemas.microsoft.com/office/powerpoint/2010/main" val="21154947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RDA, the super-entity "RDA Entity" is used in place of Res for all other RDA entities. RDA Entity is a sub-type (sub-class in RDF) of Res.</a:t>
            </a:r>
          </a:p>
          <a:p>
            <a:endParaRPr lang="en-GB" dirty="0"/>
          </a:p>
          <a:p>
            <a:r>
              <a:rPr lang="en-GB" dirty="0"/>
              <a:t>This RDF graph shows new RDA entities taken from the LRM: </a:t>
            </a:r>
            <a:r>
              <a:rPr lang="en-GB" dirty="0" err="1"/>
              <a:t>Nomen</a:t>
            </a:r>
            <a:r>
              <a:rPr lang="en-GB" dirty="0"/>
              <a:t>, Place, Time-span, Collective Agent, and Agent. Current RDA entities are labelled only with their initials. The graph also shows the high-level relationships between the new and current entities.</a:t>
            </a:r>
          </a:p>
          <a:p>
            <a:endParaRPr lang="en-GB" dirty="0"/>
          </a:p>
          <a:p>
            <a:r>
              <a:rPr lang="en-GB" dirty="0"/>
              <a:t>* The “appellation” relationship does not normally apply to </a:t>
            </a:r>
            <a:r>
              <a:rPr lang="en-GB" dirty="0" err="1"/>
              <a:t>Nomen</a:t>
            </a:r>
            <a:r>
              <a:rPr lang="en-GB" dirty="0"/>
              <a:t> itself: </a:t>
            </a:r>
            <a:r>
              <a:rPr lang="en-GB" dirty="0" err="1"/>
              <a:t>Nomens</a:t>
            </a:r>
            <a:r>
              <a:rPr lang="en-GB" dirty="0"/>
              <a:t> do not have </a:t>
            </a:r>
            <a:r>
              <a:rPr lang="en-GB" dirty="0" err="1"/>
              <a:t>nomens</a:t>
            </a:r>
            <a:r>
              <a:rPr lang="en-GB" dirty="0"/>
              <a:t>.</a:t>
            </a:r>
          </a:p>
          <a:p>
            <a:endParaRPr lang="en-GB" dirty="0"/>
          </a:p>
          <a:p>
            <a:r>
              <a:rPr lang="en-GB" dirty="0"/>
              <a:t>** The only RDA entity which does not fit without significant modification is Person because of the narrower definition used by the LRM.</a:t>
            </a:r>
          </a:p>
          <a:p>
            <a:endParaRPr lang="en-GB" dirty="0"/>
          </a:p>
          <a:p>
            <a:r>
              <a:rPr lang="en-GB" dirty="0"/>
              <a:t>The integrated semantic structure of the LRM and RDA entities allows the RDA relationships to be refinements of the high-level LRM relationships, as element sub-types (sub-properties in RDF).</a:t>
            </a:r>
          </a:p>
        </p:txBody>
      </p:sp>
      <p:sp>
        <p:nvSpPr>
          <p:cNvPr id="4" name="Slide Number Placeholder 3"/>
          <p:cNvSpPr>
            <a:spLocks noGrp="1"/>
          </p:cNvSpPr>
          <p:nvPr>
            <p:ph type="sldNum" sz="quarter" idx="10"/>
          </p:nvPr>
        </p:nvSpPr>
        <p:spPr/>
        <p:txBody>
          <a:bodyPr/>
          <a:lstStyle/>
          <a:p>
            <a:fld id="{8AB40ABC-08FF-40E9-9386-7C2CA2AB76A6}" type="slidenum">
              <a:rPr lang="en-GB" smtClean="0"/>
              <a:t>9</a:t>
            </a:fld>
            <a:endParaRPr lang="en-GB"/>
          </a:p>
        </p:txBody>
      </p:sp>
    </p:spTree>
    <p:extLst>
      <p:ext uri="{BB962C8B-B14F-4D97-AF65-F5344CB8AC3E}">
        <p14:creationId xmlns:p14="http://schemas.microsoft.com/office/powerpoint/2010/main" val="39617812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4E5F42C2-A0E0-4A3E-AF7F-14900753DACD}"/>
              </a:ext>
            </a:extLst>
          </p:cNvPr>
          <p:cNvSpPr>
            <a:spLocks noGrp="1"/>
          </p:cNvSpPr>
          <p:nvPr>
            <p:ph type="dt" sz="half" idx="10"/>
          </p:nvPr>
        </p:nvSpPr>
        <p:spPr/>
        <p:txBody>
          <a:bodyPr/>
          <a:lstStyle/>
          <a:p>
            <a:fld id="{DE2E6ABE-B97B-4A73-B202-6A3F101785E5}" type="datetime4">
              <a:rPr lang="en-US" smtClean="0"/>
              <a:t>October 9, 2018</a:t>
            </a:fld>
            <a:endParaRPr lang="en-US" dirty="0"/>
          </a:p>
        </p:txBody>
      </p:sp>
      <p:sp>
        <p:nvSpPr>
          <p:cNvPr id="4" name="Slide Number Placeholder 3">
            <a:extLst>
              <a:ext uri="{FF2B5EF4-FFF2-40B4-BE49-F238E27FC236}">
                <a16:creationId xmlns:a16="http://schemas.microsoft.com/office/drawing/2014/main" id="{1B19B245-955B-4246-A129-BE33BAC62915}"/>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bk object 20">
            <a:extLst>
              <a:ext uri="{FF2B5EF4-FFF2-40B4-BE49-F238E27FC236}">
                <a16:creationId xmlns:a16="http://schemas.microsoft.com/office/drawing/2014/main" id="{430412D5-F62C-4582-822D-523D66A3740B}"/>
              </a:ext>
            </a:extLst>
          </p:cNvPr>
          <p:cNvSpPr/>
          <p:nvPr userDrawn="1"/>
        </p:nvSpPr>
        <p:spPr>
          <a:xfrm>
            <a:off x="0" y="1"/>
            <a:ext cx="13055600" cy="7447051"/>
          </a:xfrm>
          <a:prstGeom prst="rect">
            <a:avLst/>
          </a:prstGeom>
          <a:blipFill>
            <a:blip r:embed="rId2" cstate="print"/>
            <a:stretch>
              <a:fillRect/>
            </a:stretch>
          </a:blipFill>
        </p:spPr>
        <p:txBody>
          <a:bodyPr wrap="square" lIns="0" tIns="0" rIns="0" bIns="0" rtlCol="0"/>
          <a:lstStyle/>
          <a:p>
            <a:endParaRPr sz="1345"/>
          </a:p>
        </p:txBody>
      </p:sp>
      <p:sp>
        <p:nvSpPr>
          <p:cNvPr id="6" name="Holder 3">
            <a:extLst>
              <a:ext uri="{FF2B5EF4-FFF2-40B4-BE49-F238E27FC236}">
                <a16:creationId xmlns:a16="http://schemas.microsoft.com/office/drawing/2014/main" id="{D51EB834-5A36-462F-9766-CF5252829048}"/>
              </a:ext>
            </a:extLst>
          </p:cNvPr>
          <p:cNvSpPr>
            <a:spLocks noGrp="1"/>
          </p:cNvSpPr>
          <p:nvPr>
            <p:ph idx="1" hasCustomPrompt="1"/>
          </p:nvPr>
        </p:nvSpPr>
        <p:spPr>
          <a:xfrm>
            <a:off x="948808" y="4057651"/>
            <a:ext cx="12106792" cy="1908536"/>
          </a:xfrm>
          <a:prstGeom prst="rect">
            <a:avLst/>
          </a:prstGeom>
        </p:spPr>
        <p:txBody>
          <a:bodyPr wrap="square" lIns="0" tIns="0" rIns="0" bIns="0">
            <a:spAutoFit/>
          </a:bodyPr>
          <a:lstStyle>
            <a:lvl1pPr algn="l">
              <a:defRPr sz="12402">
                <a:solidFill>
                  <a:schemeClr val="bg1"/>
                </a:solidFill>
                <a:latin typeface="Calibri Light" panose="020F0302020204030204" pitchFamily="34" charset="0"/>
              </a:defRPr>
            </a:lvl1pPr>
          </a:lstStyle>
          <a:p>
            <a:r>
              <a:rPr lang="en-US" dirty="0"/>
              <a:t>Title</a:t>
            </a:r>
          </a:p>
        </p:txBody>
      </p:sp>
    </p:spTree>
    <p:extLst>
      <p:ext uri="{BB962C8B-B14F-4D97-AF65-F5344CB8AC3E}">
        <p14:creationId xmlns:p14="http://schemas.microsoft.com/office/powerpoint/2010/main" val="2138237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0C43566-6046-4E9C-8D17-ED54F38F8A33}"/>
              </a:ext>
            </a:extLst>
          </p:cNvPr>
          <p:cNvSpPr>
            <a:spLocks noGrp="1"/>
          </p:cNvSpPr>
          <p:nvPr>
            <p:ph type="dt" sz="half" idx="10"/>
          </p:nvPr>
        </p:nvSpPr>
        <p:spPr/>
        <p:txBody>
          <a:bodyPr/>
          <a:lstStyle/>
          <a:p>
            <a:fld id="{CA9DFB21-2B77-4727-8DA0-73215DD5C57C}" type="datetime4">
              <a:rPr lang="en-US" smtClean="0"/>
              <a:t>October 9, 2018</a:t>
            </a:fld>
            <a:endParaRPr lang="en-US" dirty="0"/>
          </a:p>
        </p:txBody>
      </p:sp>
      <p:sp>
        <p:nvSpPr>
          <p:cNvPr id="4" name="Slide Number Placeholder 3">
            <a:extLst>
              <a:ext uri="{FF2B5EF4-FFF2-40B4-BE49-F238E27FC236}">
                <a16:creationId xmlns:a16="http://schemas.microsoft.com/office/drawing/2014/main" id="{449AE417-89F3-4937-8D80-F2DD32C664B8}"/>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Title 1">
            <a:extLst>
              <a:ext uri="{FF2B5EF4-FFF2-40B4-BE49-F238E27FC236}">
                <a16:creationId xmlns:a16="http://schemas.microsoft.com/office/drawing/2014/main" id="{043FAD77-7179-4530-8741-F8500359AB01}"/>
              </a:ext>
            </a:extLst>
          </p:cNvPr>
          <p:cNvSpPr>
            <a:spLocks noGrp="1"/>
          </p:cNvSpPr>
          <p:nvPr>
            <p:ph type="title" hasCustomPrompt="1"/>
          </p:nvPr>
        </p:nvSpPr>
        <p:spPr>
          <a:xfrm>
            <a:off x="897811" y="520700"/>
            <a:ext cx="7223988" cy="1893888"/>
          </a:xfrm>
          <a:prstGeom prst="rect">
            <a:avLst/>
          </a:prstGeom>
        </p:spPr>
        <p:txBody>
          <a:bodyPr/>
          <a:lstStyle>
            <a:lvl1pPr>
              <a:defRPr sz="8592">
                <a:solidFill>
                  <a:srgbClr val="203189"/>
                </a:solidFill>
              </a:defRPr>
            </a:lvl1pPr>
          </a:lstStyle>
          <a:p>
            <a:r>
              <a:rPr lang="en-US" dirty="0"/>
              <a:t>Title</a:t>
            </a:r>
          </a:p>
        </p:txBody>
      </p:sp>
      <p:sp>
        <p:nvSpPr>
          <p:cNvPr id="6" name="object 2">
            <a:extLst>
              <a:ext uri="{FF2B5EF4-FFF2-40B4-BE49-F238E27FC236}">
                <a16:creationId xmlns:a16="http://schemas.microsoft.com/office/drawing/2014/main" id="{2D0B4B6A-2A81-4C9F-B649-C12A8B0BD189}"/>
              </a:ext>
            </a:extLst>
          </p:cNvPr>
          <p:cNvSpPr/>
          <p:nvPr userDrawn="1"/>
        </p:nvSpPr>
        <p:spPr>
          <a:xfrm>
            <a:off x="9165487" y="0"/>
            <a:ext cx="3890113" cy="4848542"/>
          </a:xfrm>
          <a:prstGeom prst="rect">
            <a:avLst/>
          </a:prstGeom>
          <a:blipFill>
            <a:blip r:embed="rId2" cstate="print"/>
            <a:stretch>
              <a:fillRect/>
            </a:stretch>
          </a:blipFill>
        </p:spPr>
        <p:txBody>
          <a:bodyPr wrap="square" lIns="0" tIns="0" rIns="0" bIns="0" rtlCol="0"/>
          <a:lstStyle/>
          <a:p>
            <a:endParaRPr sz="1345"/>
          </a:p>
        </p:txBody>
      </p:sp>
      <p:sp>
        <p:nvSpPr>
          <p:cNvPr id="7" name="Text Placeholder 6">
            <a:extLst>
              <a:ext uri="{FF2B5EF4-FFF2-40B4-BE49-F238E27FC236}">
                <a16:creationId xmlns:a16="http://schemas.microsoft.com/office/drawing/2014/main" id="{CAB047D8-AC63-4F78-8530-D1DE054AE735}"/>
              </a:ext>
            </a:extLst>
          </p:cNvPr>
          <p:cNvSpPr>
            <a:spLocks noGrp="1"/>
          </p:cNvSpPr>
          <p:nvPr>
            <p:ph type="body" sz="quarter" idx="12" hasCustomPrompt="1"/>
          </p:nvPr>
        </p:nvSpPr>
        <p:spPr>
          <a:xfrm>
            <a:off x="897810" y="2762250"/>
            <a:ext cx="10070412" cy="4343400"/>
          </a:xfrm>
          <a:prstGeom prst="rect">
            <a:avLst/>
          </a:prstGeom>
        </p:spPr>
        <p:txBody>
          <a:bodyPr/>
          <a:lstStyle>
            <a:lvl1pPr>
              <a:defRPr sz="1793"/>
            </a:lvl1pPr>
          </a:lstStyle>
          <a:p>
            <a:pPr lvl="0"/>
            <a:r>
              <a:rPr lang="en-US" dirty="0"/>
              <a:t>Click to insert text.</a:t>
            </a:r>
          </a:p>
        </p:txBody>
      </p:sp>
    </p:spTree>
    <p:extLst>
      <p:ext uri="{BB962C8B-B14F-4D97-AF65-F5344CB8AC3E}">
        <p14:creationId xmlns:p14="http://schemas.microsoft.com/office/powerpoint/2010/main" val="2458006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1BA9CF6-AB2D-46CF-8D43-4A16861899F5}"/>
              </a:ext>
            </a:extLst>
          </p:cNvPr>
          <p:cNvSpPr>
            <a:spLocks noGrp="1"/>
          </p:cNvSpPr>
          <p:nvPr>
            <p:ph type="dt" sz="half" idx="10"/>
          </p:nvPr>
        </p:nvSpPr>
        <p:spPr/>
        <p:txBody>
          <a:bodyPr/>
          <a:lstStyle/>
          <a:p>
            <a:fld id="{D2008080-C00F-4680-BFFC-33C890FA1B66}" type="datetime4">
              <a:rPr lang="en-US" smtClean="0"/>
              <a:t>October 9, 2018</a:t>
            </a:fld>
            <a:endParaRPr lang="en-US" dirty="0"/>
          </a:p>
        </p:txBody>
      </p:sp>
      <p:sp>
        <p:nvSpPr>
          <p:cNvPr id="4" name="Slide Number Placeholder 3">
            <a:extLst>
              <a:ext uri="{FF2B5EF4-FFF2-40B4-BE49-F238E27FC236}">
                <a16:creationId xmlns:a16="http://schemas.microsoft.com/office/drawing/2014/main" id="{5FC0936E-F890-4240-8C96-18902985B99A}"/>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object 2">
            <a:extLst>
              <a:ext uri="{FF2B5EF4-FFF2-40B4-BE49-F238E27FC236}">
                <a16:creationId xmlns:a16="http://schemas.microsoft.com/office/drawing/2014/main" id="{D34479D8-3FF8-47A6-AFE0-325303D56120}"/>
              </a:ext>
            </a:extLst>
          </p:cNvPr>
          <p:cNvSpPr/>
          <p:nvPr userDrawn="1"/>
        </p:nvSpPr>
        <p:spPr>
          <a:xfrm>
            <a:off x="0" y="0"/>
            <a:ext cx="4714931" cy="5876582"/>
          </a:xfrm>
          <a:prstGeom prst="rect">
            <a:avLst/>
          </a:prstGeom>
          <a:blipFill>
            <a:blip r:embed="rId2" cstate="print"/>
            <a:stretch>
              <a:fillRect/>
            </a:stretch>
          </a:blipFill>
        </p:spPr>
        <p:txBody>
          <a:bodyPr wrap="square" lIns="0" tIns="0" rIns="0" bIns="0" rtlCol="0"/>
          <a:lstStyle/>
          <a:p>
            <a:endParaRPr sz="1345"/>
          </a:p>
        </p:txBody>
      </p:sp>
      <p:sp>
        <p:nvSpPr>
          <p:cNvPr id="6" name="object 3">
            <a:extLst>
              <a:ext uri="{FF2B5EF4-FFF2-40B4-BE49-F238E27FC236}">
                <a16:creationId xmlns:a16="http://schemas.microsoft.com/office/drawing/2014/main" id="{0BCB6BE5-C74F-4DEB-9DB1-035B3B8BF99F}"/>
              </a:ext>
            </a:extLst>
          </p:cNvPr>
          <p:cNvSpPr/>
          <p:nvPr userDrawn="1"/>
        </p:nvSpPr>
        <p:spPr>
          <a:xfrm>
            <a:off x="0" y="793752"/>
            <a:ext cx="5058096" cy="914400"/>
          </a:xfrm>
          <a:custGeom>
            <a:avLst/>
            <a:gdLst/>
            <a:ahLst/>
            <a:cxnLst/>
            <a:rect l="l" t="t" r="r" b="b"/>
            <a:pathLst>
              <a:path w="6770370" h="914400">
                <a:moveTo>
                  <a:pt x="6769963" y="0"/>
                </a:moveTo>
                <a:lnTo>
                  <a:pt x="0" y="0"/>
                </a:lnTo>
                <a:lnTo>
                  <a:pt x="0" y="914400"/>
                </a:lnTo>
                <a:lnTo>
                  <a:pt x="5803036" y="914400"/>
                </a:lnTo>
                <a:lnTo>
                  <a:pt x="6769963" y="0"/>
                </a:lnTo>
                <a:close/>
              </a:path>
            </a:pathLst>
          </a:custGeom>
          <a:solidFill>
            <a:srgbClr val="203189"/>
          </a:solidFill>
        </p:spPr>
        <p:txBody>
          <a:bodyPr wrap="square" lIns="0" tIns="0" rIns="0" bIns="0" rtlCol="0"/>
          <a:lstStyle/>
          <a:p>
            <a:endParaRPr sz="1345" dirty="0"/>
          </a:p>
        </p:txBody>
      </p:sp>
      <p:sp>
        <p:nvSpPr>
          <p:cNvPr id="7" name="TextBox 6">
            <a:extLst>
              <a:ext uri="{FF2B5EF4-FFF2-40B4-BE49-F238E27FC236}">
                <a16:creationId xmlns:a16="http://schemas.microsoft.com/office/drawing/2014/main" id="{5289DB7F-780C-47BB-B26D-B55B3217E60E}"/>
              </a:ext>
            </a:extLst>
          </p:cNvPr>
          <p:cNvSpPr txBox="1"/>
          <p:nvPr userDrawn="1"/>
        </p:nvSpPr>
        <p:spPr>
          <a:xfrm>
            <a:off x="-929832" y="781051"/>
            <a:ext cx="5294349" cy="644151"/>
          </a:xfrm>
          <a:prstGeom prst="rect">
            <a:avLst/>
          </a:prstGeom>
          <a:noFill/>
        </p:spPr>
        <p:txBody>
          <a:bodyPr wrap="square" rtlCol="0">
            <a:spAutoFit/>
          </a:bodyPr>
          <a:lstStyle/>
          <a:p>
            <a:pPr algn="r"/>
            <a:r>
              <a:rPr lang="en-US" sz="3586" dirty="0">
                <a:solidFill>
                  <a:schemeClr val="bg1"/>
                </a:solidFill>
                <a:latin typeface="Calibri Light" panose="020F0302020204030204" pitchFamily="34" charset="0"/>
              </a:rPr>
              <a:t>overview </a:t>
            </a:r>
          </a:p>
        </p:txBody>
      </p:sp>
    </p:spTree>
    <p:extLst>
      <p:ext uri="{BB962C8B-B14F-4D97-AF65-F5344CB8AC3E}">
        <p14:creationId xmlns:p14="http://schemas.microsoft.com/office/powerpoint/2010/main" val="1478009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51833AC-CE29-412E-9586-A2CCCF756ADD}"/>
              </a:ext>
            </a:extLst>
          </p:cNvPr>
          <p:cNvSpPr>
            <a:spLocks noGrp="1"/>
          </p:cNvSpPr>
          <p:nvPr>
            <p:ph type="dt" sz="half" idx="10"/>
          </p:nvPr>
        </p:nvSpPr>
        <p:spPr/>
        <p:txBody>
          <a:bodyPr/>
          <a:lstStyle/>
          <a:p>
            <a:fld id="{D0F6B087-20D5-46FC-9AC3-EF55EF059985}" type="datetime4">
              <a:rPr lang="en-US" smtClean="0"/>
              <a:t>October 9, 2018</a:t>
            </a:fld>
            <a:endParaRPr lang="en-US" dirty="0"/>
          </a:p>
        </p:txBody>
      </p:sp>
      <p:sp>
        <p:nvSpPr>
          <p:cNvPr id="4" name="Slide Number Placeholder 3">
            <a:extLst>
              <a:ext uri="{FF2B5EF4-FFF2-40B4-BE49-F238E27FC236}">
                <a16:creationId xmlns:a16="http://schemas.microsoft.com/office/drawing/2014/main" id="{5785548F-1227-419F-8672-16150B2A2784}"/>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object 2">
            <a:extLst>
              <a:ext uri="{FF2B5EF4-FFF2-40B4-BE49-F238E27FC236}">
                <a16:creationId xmlns:a16="http://schemas.microsoft.com/office/drawing/2014/main" id="{1E9B1FBC-B132-49E1-B55E-D2FA9F7C099B}"/>
              </a:ext>
            </a:extLst>
          </p:cNvPr>
          <p:cNvSpPr/>
          <p:nvPr userDrawn="1"/>
        </p:nvSpPr>
        <p:spPr>
          <a:xfrm>
            <a:off x="9165487" y="0"/>
            <a:ext cx="3890113" cy="4848542"/>
          </a:xfrm>
          <a:prstGeom prst="rect">
            <a:avLst/>
          </a:prstGeom>
          <a:blipFill>
            <a:blip r:embed="rId2" cstate="print"/>
            <a:stretch>
              <a:fillRect/>
            </a:stretch>
          </a:blipFill>
        </p:spPr>
        <p:txBody>
          <a:bodyPr wrap="square" lIns="0" tIns="0" rIns="0" bIns="0" rtlCol="0"/>
          <a:lstStyle/>
          <a:p>
            <a:endParaRPr sz="1345"/>
          </a:p>
        </p:txBody>
      </p:sp>
      <p:sp>
        <p:nvSpPr>
          <p:cNvPr id="6" name="object 3">
            <a:extLst>
              <a:ext uri="{FF2B5EF4-FFF2-40B4-BE49-F238E27FC236}">
                <a16:creationId xmlns:a16="http://schemas.microsoft.com/office/drawing/2014/main" id="{1BDD7E71-4917-4E7C-ABFD-6A843BCDCA0D}"/>
              </a:ext>
            </a:extLst>
          </p:cNvPr>
          <p:cNvSpPr/>
          <p:nvPr userDrawn="1"/>
        </p:nvSpPr>
        <p:spPr>
          <a:xfrm>
            <a:off x="8405156" y="793752"/>
            <a:ext cx="4650583" cy="914400"/>
          </a:xfrm>
          <a:custGeom>
            <a:avLst/>
            <a:gdLst/>
            <a:ahLst/>
            <a:cxnLst/>
            <a:rect l="l" t="t" r="r" b="b"/>
            <a:pathLst>
              <a:path w="6224905" h="914400">
                <a:moveTo>
                  <a:pt x="6224727" y="0"/>
                </a:moveTo>
                <a:lnTo>
                  <a:pt x="0" y="0"/>
                </a:lnTo>
                <a:lnTo>
                  <a:pt x="966927" y="914400"/>
                </a:lnTo>
                <a:lnTo>
                  <a:pt x="6224727" y="914400"/>
                </a:lnTo>
                <a:lnTo>
                  <a:pt x="6224727" y="0"/>
                </a:lnTo>
                <a:close/>
              </a:path>
            </a:pathLst>
          </a:custGeom>
          <a:solidFill>
            <a:srgbClr val="203189"/>
          </a:solidFill>
        </p:spPr>
        <p:txBody>
          <a:bodyPr wrap="square" lIns="0" tIns="0" rIns="0" bIns="0" rtlCol="0"/>
          <a:lstStyle/>
          <a:p>
            <a:endParaRPr sz="1345" dirty="0"/>
          </a:p>
        </p:txBody>
      </p:sp>
      <p:sp>
        <p:nvSpPr>
          <p:cNvPr id="7" name="TextBox 6">
            <a:extLst>
              <a:ext uri="{FF2B5EF4-FFF2-40B4-BE49-F238E27FC236}">
                <a16:creationId xmlns:a16="http://schemas.microsoft.com/office/drawing/2014/main" id="{420C29F6-276F-4ED4-8E5F-E4899554D283}"/>
              </a:ext>
            </a:extLst>
          </p:cNvPr>
          <p:cNvSpPr txBox="1"/>
          <p:nvPr userDrawn="1"/>
        </p:nvSpPr>
        <p:spPr>
          <a:xfrm>
            <a:off x="9089582" y="781051"/>
            <a:ext cx="5294349" cy="644151"/>
          </a:xfrm>
          <a:prstGeom prst="rect">
            <a:avLst/>
          </a:prstGeom>
          <a:noFill/>
        </p:spPr>
        <p:txBody>
          <a:bodyPr wrap="square" rtlCol="0">
            <a:spAutoFit/>
          </a:bodyPr>
          <a:lstStyle/>
          <a:p>
            <a:r>
              <a:rPr lang="en-US" sz="3586" dirty="0">
                <a:solidFill>
                  <a:schemeClr val="bg1"/>
                </a:solidFill>
                <a:latin typeface="Calibri Light" panose="020F0302020204030204" pitchFamily="34" charset="0"/>
              </a:rPr>
              <a:t>overview</a:t>
            </a:r>
          </a:p>
        </p:txBody>
      </p:sp>
    </p:spTree>
    <p:extLst>
      <p:ext uri="{BB962C8B-B14F-4D97-AF65-F5344CB8AC3E}">
        <p14:creationId xmlns:p14="http://schemas.microsoft.com/office/powerpoint/2010/main" val="939323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2B7A163D-3886-46C1-8E21-E308A8AB96A1}"/>
              </a:ext>
            </a:extLst>
          </p:cNvPr>
          <p:cNvSpPr>
            <a:spLocks noGrp="1"/>
          </p:cNvSpPr>
          <p:nvPr>
            <p:ph type="dt" sz="half" idx="10"/>
          </p:nvPr>
        </p:nvSpPr>
        <p:spPr/>
        <p:txBody>
          <a:bodyPr/>
          <a:lstStyle/>
          <a:p>
            <a:fld id="{C8C36631-B86C-466A-BEA1-F9227B57F3C2}" type="datetime4">
              <a:rPr lang="en-US" smtClean="0"/>
              <a:t>October 9, 2018</a:t>
            </a:fld>
            <a:endParaRPr lang="en-US" dirty="0"/>
          </a:p>
        </p:txBody>
      </p:sp>
      <p:sp>
        <p:nvSpPr>
          <p:cNvPr id="4" name="Slide Number Placeholder 3">
            <a:extLst>
              <a:ext uri="{FF2B5EF4-FFF2-40B4-BE49-F238E27FC236}">
                <a16:creationId xmlns:a16="http://schemas.microsoft.com/office/drawing/2014/main" id="{95700779-0233-4175-AB80-845BB3D39F2F}"/>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Holder 3">
            <a:extLst>
              <a:ext uri="{FF2B5EF4-FFF2-40B4-BE49-F238E27FC236}">
                <a16:creationId xmlns:a16="http://schemas.microsoft.com/office/drawing/2014/main" id="{CBA3B939-BD69-4490-A25D-1CF869864331}"/>
              </a:ext>
            </a:extLst>
          </p:cNvPr>
          <p:cNvSpPr>
            <a:spLocks noGrp="1"/>
          </p:cNvSpPr>
          <p:nvPr>
            <p:ph idx="1" hasCustomPrompt="1"/>
          </p:nvPr>
        </p:nvSpPr>
        <p:spPr>
          <a:xfrm>
            <a:off x="4990731" y="4057650"/>
            <a:ext cx="8064869" cy="689869"/>
          </a:xfrm>
          <a:prstGeom prst="rect">
            <a:avLst/>
          </a:prstGeom>
        </p:spPr>
        <p:txBody>
          <a:bodyPr wrap="square" lIns="0" tIns="0" rIns="0" bIns="0">
            <a:spAutoFit/>
          </a:bodyPr>
          <a:lstStyle>
            <a:lvl1pPr algn="ctr">
              <a:defRPr sz="4483">
                <a:solidFill>
                  <a:srgbClr val="203189"/>
                </a:solidFill>
                <a:latin typeface="Calibri Light" panose="020F0302020204030204" pitchFamily="34" charset="0"/>
              </a:defRPr>
            </a:lvl1pPr>
          </a:lstStyle>
          <a:p>
            <a:r>
              <a:rPr lang="en-US" dirty="0"/>
              <a:t>Conclusion</a:t>
            </a:r>
            <a:endParaRPr dirty="0"/>
          </a:p>
        </p:txBody>
      </p:sp>
      <p:sp>
        <p:nvSpPr>
          <p:cNvPr id="6" name="bk object 16">
            <a:extLst>
              <a:ext uri="{FF2B5EF4-FFF2-40B4-BE49-F238E27FC236}">
                <a16:creationId xmlns:a16="http://schemas.microsoft.com/office/drawing/2014/main" id="{FAA1E53A-6FBD-4DBE-8C0D-055893377F68}"/>
              </a:ext>
            </a:extLst>
          </p:cNvPr>
          <p:cNvSpPr/>
          <p:nvPr userDrawn="1"/>
        </p:nvSpPr>
        <p:spPr>
          <a:xfrm>
            <a:off x="0" y="1009650"/>
            <a:ext cx="7688230" cy="7581900"/>
          </a:xfrm>
          <a:prstGeom prst="rect">
            <a:avLst/>
          </a:prstGeom>
          <a:blipFill>
            <a:blip r:embed="rId2" cstate="print"/>
            <a:stretch>
              <a:fillRect/>
            </a:stretch>
          </a:blipFill>
        </p:spPr>
        <p:txBody>
          <a:bodyPr wrap="square" lIns="0" tIns="0" rIns="0" bIns="0" rtlCol="0"/>
          <a:lstStyle/>
          <a:p>
            <a:endParaRPr sz="1345"/>
          </a:p>
        </p:txBody>
      </p:sp>
      <p:sp>
        <p:nvSpPr>
          <p:cNvPr id="7" name="bk object 17">
            <a:extLst>
              <a:ext uri="{FF2B5EF4-FFF2-40B4-BE49-F238E27FC236}">
                <a16:creationId xmlns:a16="http://schemas.microsoft.com/office/drawing/2014/main" id="{C220C9F3-64AA-448A-9B0B-92D658D4D759}"/>
              </a:ext>
            </a:extLst>
          </p:cNvPr>
          <p:cNvSpPr/>
          <p:nvPr userDrawn="1"/>
        </p:nvSpPr>
        <p:spPr>
          <a:xfrm>
            <a:off x="0" y="5556250"/>
            <a:ext cx="1869152" cy="3035300"/>
          </a:xfrm>
          <a:custGeom>
            <a:avLst/>
            <a:gdLst/>
            <a:ahLst/>
            <a:cxnLst/>
            <a:rect l="l" t="t" r="r" b="b"/>
            <a:pathLst>
              <a:path w="2501900" h="3035300">
                <a:moveTo>
                  <a:pt x="0" y="0"/>
                </a:moveTo>
                <a:lnTo>
                  <a:pt x="0" y="3035300"/>
                </a:lnTo>
                <a:lnTo>
                  <a:pt x="2501455" y="3035300"/>
                </a:lnTo>
                <a:lnTo>
                  <a:pt x="0" y="0"/>
                </a:lnTo>
                <a:close/>
              </a:path>
            </a:pathLst>
          </a:custGeom>
          <a:solidFill>
            <a:srgbClr val="203189"/>
          </a:solidFill>
        </p:spPr>
        <p:txBody>
          <a:bodyPr wrap="square" lIns="0" tIns="0" rIns="0" bIns="0" rtlCol="0"/>
          <a:lstStyle/>
          <a:p>
            <a:endParaRPr sz="1345"/>
          </a:p>
        </p:txBody>
      </p:sp>
      <p:sp>
        <p:nvSpPr>
          <p:cNvPr id="8" name="bk object 19">
            <a:extLst>
              <a:ext uri="{FF2B5EF4-FFF2-40B4-BE49-F238E27FC236}">
                <a16:creationId xmlns:a16="http://schemas.microsoft.com/office/drawing/2014/main" id="{593C4038-930A-43D6-BE50-90E2A5DB29B3}"/>
              </a:ext>
            </a:extLst>
          </p:cNvPr>
          <p:cNvSpPr/>
          <p:nvPr userDrawn="1"/>
        </p:nvSpPr>
        <p:spPr>
          <a:xfrm>
            <a:off x="0" y="342900"/>
            <a:ext cx="13055600" cy="914400"/>
          </a:xfrm>
          <a:custGeom>
            <a:avLst/>
            <a:gdLst/>
            <a:ahLst/>
            <a:cxnLst/>
            <a:rect l="l" t="t" r="r" b="b"/>
            <a:pathLst>
              <a:path w="17475200" h="914400">
                <a:moveTo>
                  <a:pt x="0" y="914400"/>
                </a:moveTo>
                <a:lnTo>
                  <a:pt x="17475200" y="914400"/>
                </a:lnTo>
                <a:lnTo>
                  <a:pt x="17475200" y="0"/>
                </a:lnTo>
                <a:lnTo>
                  <a:pt x="0" y="0"/>
                </a:lnTo>
                <a:lnTo>
                  <a:pt x="0" y="914400"/>
                </a:lnTo>
                <a:close/>
              </a:path>
            </a:pathLst>
          </a:custGeom>
          <a:solidFill>
            <a:srgbClr val="203189"/>
          </a:solidFill>
        </p:spPr>
        <p:txBody>
          <a:bodyPr wrap="square" lIns="0" tIns="0" rIns="0" bIns="0" rtlCol="0"/>
          <a:lstStyle/>
          <a:p>
            <a:endParaRPr sz="1345"/>
          </a:p>
        </p:txBody>
      </p:sp>
      <p:sp>
        <p:nvSpPr>
          <p:cNvPr id="9" name="Holder 2">
            <a:extLst>
              <a:ext uri="{FF2B5EF4-FFF2-40B4-BE49-F238E27FC236}">
                <a16:creationId xmlns:a16="http://schemas.microsoft.com/office/drawing/2014/main" id="{E2A89CE0-A685-4873-8C87-2996DED585AC}"/>
              </a:ext>
            </a:extLst>
          </p:cNvPr>
          <p:cNvSpPr>
            <a:spLocks noGrp="1"/>
          </p:cNvSpPr>
          <p:nvPr>
            <p:ph type="title" hasCustomPrompt="1"/>
          </p:nvPr>
        </p:nvSpPr>
        <p:spPr>
          <a:xfrm>
            <a:off x="400705" y="578764"/>
            <a:ext cx="12254189" cy="321948"/>
          </a:xfrm>
          <a:prstGeom prst="rect">
            <a:avLst/>
          </a:prstGeom>
        </p:spPr>
        <p:txBody>
          <a:bodyPr wrap="square" lIns="0" tIns="0" rIns="0" bIns="0">
            <a:spAutoFit/>
          </a:bodyPr>
          <a:lstStyle>
            <a:lvl1pPr>
              <a:defRPr sz="2092" b="1" i="0">
                <a:solidFill>
                  <a:schemeClr val="bg1"/>
                </a:solidFill>
                <a:latin typeface="Calibri"/>
                <a:cs typeface="Calibri"/>
              </a:defRPr>
            </a:lvl1pPr>
          </a:lstStyle>
          <a:p>
            <a:r>
              <a:rPr lang="en-US" dirty="0"/>
              <a:t>Part 2</a:t>
            </a:r>
            <a:endParaRPr dirty="0"/>
          </a:p>
        </p:txBody>
      </p:sp>
    </p:spTree>
    <p:extLst>
      <p:ext uri="{BB962C8B-B14F-4D97-AF65-F5344CB8AC3E}">
        <p14:creationId xmlns:p14="http://schemas.microsoft.com/office/powerpoint/2010/main" val="3866645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CE6F2EA-0AF8-4EF4-BD94-B4017F857E12}"/>
              </a:ext>
            </a:extLst>
          </p:cNvPr>
          <p:cNvSpPr>
            <a:spLocks noGrp="1"/>
          </p:cNvSpPr>
          <p:nvPr>
            <p:ph type="dt" sz="half" idx="10"/>
          </p:nvPr>
        </p:nvSpPr>
        <p:spPr/>
        <p:txBody>
          <a:bodyPr/>
          <a:lstStyle/>
          <a:p>
            <a:fld id="{272804E9-DEAF-46AD-95B2-D63C78700BF2}" type="datetime4">
              <a:rPr lang="en-US" smtClean="0"/>
              <a:t>October 9, 2018</a:t>
            </a:fld>
            <a:endParaRPr lang="en-US" dirty="0"/>
          </a:p>
        </p:txBody>
      </p:sp>
      <p:sp>
        <p:nvSpPr>
          <p:cNvPr id="4" name="Slide Number Placeholder 3">
            <a:extLst>
              <a:ext uri="{FF2B5EF4-FFF2-40B4-BE49-F238E27FC236}">
                <a16:creationId xmlns:a16="http://schemas.microsoft.com/office/drawing/2014/main" id="{5C3EDB0C-E1C2-4B21-AE98-8E76A7AA44C2}"/>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Tree>
    <p:extLst>
      <p:ext uri="{BB962C8B-B14F-4D97-AF65-F5344CB8AC3E}">
        <p14:creationId xmlns:p14="http://schemas.microsoft.com/office/powerpoint/2010/main" val="653231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73D40DF-A59E-46E6-A858-FB93D3B74F6C}"/>
              </a:ext>
            </a:extLst>
          </p:cNvPr>
          <p:cNvSpPr>
            <a:spLocks noGrp="1"/>
          </p:cNvSpPr>
          <p:nvPr>
            <p:ph type="dt" sz="half" idx="10"/>
          </p:nvPr>
        </p:nvSpPr>
        <p:spPr/>
        <p:txBody>
          <a:bodyPr/>
          <a:lstStyle/>
          <a:p>
            <a:fld id="{E001E81F-CAD3-412B-8E6F-53481B321DC6}" type="datetime4">
              <a:rPr lang="en-US" smtClean="0"/>
              <a:t>October 9, 2018</a:t>
            </a:fld>
            <a:endParaRPr lang="en-US" dirty="0"/>
          </a:p>
        </p:txBody>
      </p:sp>
      <p:sp>
        <p:nvSpPr>
          <p:cNvPr id="4" name="Slide Number Placeholder 3">
            <a:extLst>
              <a:ext uri="{FF2B5EF4-FFF2-40B4-BE49-F238E27FC236}">
                <a16:creationId xmlns:a16="http://schemas.microsoft.com/office/drawing/2014/main" id="{5BEDDCB9-1088-4D84-A120-796874DD177F}"/>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bk object 16">
            <a:extLst>
              <a:ext uri="{FF2B5EF4-FFF2-40B4-BE49-F238E27FC236}">
                <a16:creationId xmlns:a16="http://schemas.microsoft.com/office/drawing/2014/main" id="{1D6E9937-F207-4901-947F-1AC04DC29BD8}"/>
              </a:ext>
            </a:extLst>
          </p:cNvPr>
          <p:cNvSpPr/>
          <p:nvPr userDrawn="1"/>
        </p:nvSpPr>
        <p:spPr>
          <a:xfrm>
            <a:off x="6416969" y="0"/>
            <a:ext cx="6638630" cy="4738420"/>
          </a:xfrm>
          <a:prstGeom prst="rect">
            <a:avLst/>
          </a:prstGeom>
          <a:blipFill>
            <a:blip r:embed="rId2" cstate="print"/>
            <a:stretch>
              <a:fillRect/>
            </a:stretch>
          </a:blipFill>
        </p:spPr>
        <p:txBody>
          <a:bodyPr wrap="square" lIns="0" tIns="0" rIns="0" bIns="0" rtlCol="0"/>
          <a:lstStyle/>
          <a:p>
            <a:endParaRPr sz="1345"/>
          </a:p>
        </p:txBody>
      </p:sp>
    </p:spTree>
    <p:extLst>
      <p:ext uri="{BB962C8B-B14F-4D97-AF65-F5344CB8AC3E}">
        <p14:creationId xmlns:p14="http://schemas.microsoft.com/office/powerpoint/2010/main" val="2196764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73D40DF-A59E-46E6-A858-FB93D3B74F6C}"/>
              </a:ext>
            </a:extLst>
          </p:cNvPr>
          <p:cNvSpPr>
            <a:spLocks noGrp="1"/>
          </p:cNvSpPr>
          <p:nvPr>
            <p:ph type="dt" sz="half" idx="10"/>
          </p:nvPr>
        </p:nvSpPr>
        <p:spPr/>
        <p:txBody>
          <a:bodyPr/>
          <a:lstStyle/>
          <a:p>
            <a:fld id="{E001E81F-CAD3-412B-8E6F-53481B321DC6}" type="datetime4">
              <a:rPr lang="en-US" smtClean="0"/>
              <a:t>October 9, 2018</a:t>
            </a:fld>
            <a:endParaRPr lang="en-US" dirty="0"/>
          </a:p>
        </p:txBody>
      </p:sp>
      <p:sp>
        <p:nvSpPr>
          <p:cNvPr id="4" name="Slide Number Placeholder 3">
            <a:extLst>
              <a:ext uri="{FF2B5EF4-FFF2-40B4-BE49-F238E27FC236}">
                <a16:creationId xmlns:a16="http://schemas.microsoft.com/office/drawing/2014/main" id="{5BEDDCB9-1088-4D84-A120-796874DD177F}"/>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bk object 16">
            <a:extLst>
              <a:ext uri="{FF2B5EF4-FFF2-40B4-BE49-F238E27FC236}">
                <a16:creationId xmlns:a16="http://schemas.microsoft.com/office/drawing/2014/main" id="{1D6E9937-F207-4901-947F-1AC04DC29BD8}"/>
              </a:ext>
            </a:extLst>
          </p:cNvPr>
          <p:cNvSpPr/>
          <p:nvPr userDrawn="1"/>
        </p:nvSpPr>
        <p:spPr>
          <a:xfrm>
            <a:off x="6416969" y="0"/>
            <a:ext cx="6638630" cy="4738420"/>
          </a:xfrm>
          <a:prstGeom prst="rect">
            <a:avLst/>
          </a:prstGeom>
          <a:blipFill>
            <a:blip r:embed="rId2" cstate="print"/>
            <a:stretch>
              <a:fillRect/>
            </a:stretch>
          </a:blipFill>
        </p:spPr>
        <p:txBody>
          <a:bodyPr wrap="square" lIns="0" tIns="0" rIns="0" bIns="0" rtlCol="0"/>
          <a:lstStyle/>
          <a:p>
            <a:endParaRPr sz="1345"/>
          </a:p>
        </p:txBody>
      </p:sp>
      <p:sp>
        <p:nvSpPr>
          <p:cNvPr id="6" name="Title 1">
            <a:extLst>
              <a:ext uri="{FF2B5EF4-FFF2-40B4-BE49-F238E27FC236}">
                <a16:creationId xmlns:a16="http://schemas.microsoft.com/office/drawing/2014/main" id="{01B40AA9-D85B-4470-887F-CE34A8661CE8}"/>
              </a:ext>
            </a:extLst>
          </p:cNvPr>
          <p:cNvSpPr>
            <a:spLocks noGrp="1"/>
          </p:cNvSpPr>
          <p:nvPr>
            <p:ph type="title" hasCustomPrompt="1"/>
          </p:nvPr>
        </p:nvSpPr>
        <p:spPr>
          <a:xfrm>
            <a:off x="897811" y="520700"/>
            <a:ext cx="7223988" cy="1893888"/>
          </a:xfrm>
          <a:prstGeom prst="rect">
            <a:avLst/>
          </a:prstGeom>
        </p:spPr>
        <p:txBody>
          <a:bodyPr/>
          <a:lstStyle>
            <a:lvl1pPr>
              <a:defRPr sz="8592">
                <a:solidFill>
                  <a:srgbClr val="203189"/>
                </a:solidFill>
              </a:defRPr>
            </a:lvl1pPr>
          </a:lstStyle>
          <a:p>
            <a:r>
              <a:rPr lang="en-US" dirty="0"/>
              <a:t>Title</a:t>
            </a:r>
          </a:p>
        </p:txBody>
      </p:sp>
      <p:sp>
        <p:nvSpPr>
          <p:cNvPr id="8" name="Text Placeholder 7">
            <a:extLst>
              <a:ext uri="{FF2B5EF4-FFF2-40B4-BE49-F238E27FC236}">
                <a16:creationId xmlns:a16="http://schemas.microsoft.com/office/drawing/2014/main" id="{C020D11E-C62D-46C5-97AC-FEF02646AECA}"/>
              </a:ext>
            </a:extLst>
          </p:cNvPr>
          <p:cNvSpPr>
            <a:spLocks noGrp="1"/>
          </p:cNvSpPr>
          <p:nvPr>
            <p:ph type="body" sz="quarter" idx="12" hasCustomPrompt="1"/>
          </p:nvPr>
        </p:nvSpPr>
        <p:spPr>
          <a:xfrm>
            <a:off x="917972" y="2914650"/>
            <a:ext cx="9165487" cy="3772168"/>
          </a:xfrm>
          <a:prstGeom prst="rect">
            <a:avLst/>
          </a:prstGeom>
        </p:spPr>
        <p:txBody>
          <a:bodyPr/>
          <a:lstStyle>
            <a:lvl1pPr>
              <a:defRPr sz="1644"/>
            </a:lvl1pPr>
          </a:lstStyle>
          <a:p>
            <a:pPr lvl="0"/>
            <a:r>
              <a:rPr lang="en-US" dirty="0"/>
              <a:t>Click to insert text</a:t>
            </a:r>
          </a:p>
        </p:txBody>
      </p:sp>
    </p:spTree>
    <p:extLst>
      <p:ext uri="{BB962C8B-B14F-4D97-AF65-F5344CB8AC3E}">
        <p14:creationId xmlns:p14="http://schemas.microsoft.com/office/powerpoint/2010/main" val="1496272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30F96D-5BDA-4C1D-BCD7-1A03F1B7E144}" type="datetimeFigureOut">
              <a:rPr lang="en-GB" smtClean="0"/>
              <a:t>09/10/2018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9A48D05-AF44-4D94-A505-D97A91433368}" type="slidenum">
              <a:rPr lang="en-GB" smtClean="0"/>
              <a:t>‹#›</a:t>
            </a:fld>
            <a:endParaRPr lang="en-GB"/>
          </a:p>
        </p:txBody>
      </p:sp>
    </p:spTree>
    <p:extLst>
      <p:ext uri="{BB962C8B-B14F-4D97-AF65-F5344CB8AC3E}">
        <p14:creationId xmlns:p14="http://schemas.microsoft.com/office/powerpoint/2010/main" val="84830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object 6">
            <a:extLst>
              <a:ext uri="{FF2B5EF4-FFF2-40B4-BE49-F238E27FC236}">
                <a16:creationId xmlns:a16="http://schemas.microsoft.com/office/drawing/2014/main" id="{EC5A0E8A-69B7-4BBF-8F6A-3839C6A15B8F}"/>
              </a:ext>
            </a:extLst>
          </p:cNvPr>
          <p:cNvSpPr/>
          <p:nvPr userDrawn="1"/>
        </p:nvSpPr>
        <p:spPr>
          <a:xfrm>
            <a:off x="0" y="8769355"/>
            <a:ext cx="9393201" cy="184150"/>
          </a:xfrm>
          <a:custGeom>
            <a:avLst/>
            <a:gdLst/>
            <a:ahLst/>
            <a:cxnLst/>
            <a:rect l="l" t="t" r="r" b="b"/>
            <a:pathLst>
              <a:path w="12573000" h="184150">
                <a:moveTo>
                  <a:pt x="12573000" y="0"/>
                </a:moveTo>
                <a:lnTo>
                  <a:pt x="0" y="0"/>
                </a:lnTo>
                <a:lnTo>
                  <a:pt x="0" y="184149"/>
                </a:lnTo>
                <a:lnTo>
                  <a:pt x="12393663" y="184149"/>
                </a:lnTo>
                <a:lnTo>
                  <a:pt x="12573000" y="0"/>
                </a:lnTo>
                <a:close/>
              </a:path>
            </a:pathLst>
          </a:custGeom>
          <a:solidFill>
            <a:srgbClr val="203189"/>
          </a:solidFill>
        </p:spPr>
        <p:txBody>
          <a:bodyPr wrap="square" lIns="0" tIns="0" rIns="0" bIns="0" rtlCol="0"/>
          <a:lstStyle/>
          <a:p>
            <a:endParaRPr sz="1345"/>
          </a:p>
        </p:txBody>
      </p:sp>
      <p:sp>
        <p:nvSpPr>
          <p:cNvPr id="15" name="object 7">
            <a:extLst>
              <a:ext uri="{FF2B5EF4-FFF2-40B4-BE49-F238E27FC236}">
                <a16:creationId xmlns:a16="http://schemas.microsoft.com/office/drawing/2014/main" id="{542D003F-B569-416D-A322-6D45F3337DC5}"/>
              </a:ext>
            </a:extLst>
          </p:cNvPr>
          <p:cNvSpPr/>
          <p:nvPr userDrawn="1"/>
        </p:nvSpPr>
        <p:spPr>
          <a:xfrm>
            <a:off x="9421666" y="8769355"/>
            <a:ext cx="3633935" cy="184150"/>
          </a:xfrm>
          <a:custGeom>
            <a:avLst/>
            <a:gdLst/>
            <a:ahLst/>
            <a:cxnLst/>
            <a:rect l="l" t="t" r="r" b="b"/>
            <a:pathLst>
              <a:path w="4864100" h="184150">
                <a:moveTo>
                  <a:pt x="4864100" y="0"/>
                </a:moveTo>
                <a:lnTo>
                  <a:pt x="165100" y="0"/>
                </a:lnTo>
                <a:lnTo>
                  <a:pt x="0" y="184149"/>
                </a:lnTo>
                <a:lnTo>
                  <a:pt x="4864100" y="184149"/>
                </a:lnTo>
                <a:lnTo>
                  <a:pt x="4864100" y="0"/>
                </a:lnTo>
                <a:close/>
              </a:path>
            </a:pathLst>
          </a:custGeom>
          <a:solidFill>
            <a:srgbClr val="1D8BC1"/>
          </a:solidFill>
        </p:spPr>
        <p:txBody>
          <a:bodyPr wrap="square" lIns="0" tIns="0" rIns="0" bIns="0" rtlCol="0"/>
          <a:lstStyle/>
          <a:p>
            <a:endParaRPr sz="1345"/>
          </a:p>
        </p:txBody>
      </p:sp>
      <p:sp>
        <p:nvSpPr>
          <p:cNvPr id="17" name="object 8">
            <a:extLst>
              <a:ext uri="{FF2B5EF4-FFF2-40B4-BE49-F238E27FC236}">
                <a16:creationId xmlns:a16="http://schemas.microsoft.com/office/drawing/2014/main" id="{4D361103-1B35-4DFB-ACCB-D2433F559F4F}"/>
              </a:ext>
            </a:extLst>
          </p:cNvPr>
          <p:cNvSpPr/>
          <p:nvPr userDrawn="1"/>
        </p:nvSpPr>
        <p:spPr>
          <a:xfrm>
            <a:off x="341571" y="8769350"/>
            <a:ext cx="474404" cy="768350"/>
          </a:xfrm>
          <a:custGeom>
            <a:avLst/>
            <a:gdLst/>
            <a:ahLst/>
            <a:cxnLst/>
            <a:rect l="l" t="t" r="r" b="b"/>
            <a:pathLst>
              <a:path w="635000" h="768350">
                <a:moveTo>
                  <a:pt x="0" y="768350"/>
                </a:moveTo>
                <a:lnTo>
                  <a:pt x="635000" y="768350"/>
                </a:lnTo>
                <a:lnTo>
                  <a:pt x="635000" y="0"/>
                </a:lnTo>
                <a:lnTo>
                  <a:pt x="0" y="0"/>
                </a:lnTo>
                <a:lnTo>
                  <a:pt x="0" y="768350"/>
                </a:lnTo>
                <a:close/>
              </a:path>
            </a:pathLst>
          </a:custGeom>
          <a:solidFill>
            <a:srgbClr val="203189"/>
          </a:solidFill>
        </p:spPr>
        <p:txBody>
          <a:bodyPr wrap="square" lIns="0" tIns="0" rIns="0" bIns="0" rtlCol="0"/>
          <a:lstStyle/>
          <a:p>
            <a:endParaRPr sz="1345"/>
          </a:p>
        </p:txBody>
      </p:sp>
      <p:sp>
        <p:nvSpPr>
          <p:cNvPr id="2" name="Date Placeholder 1">
            <a:extLst>
              <a:ext uri="{FF2B5EF4-FFF2-40B4-BE49-F238E27FC236}">
                <a16:creationId xmlns:a16="http://schemas.microsoft.com/office/drawing/2014/main" id="{949C34AD-FD71-460F-9ECD-D1EB5F35AA35}"/>
              </a:ext>
            </a:extLst>
          </p:cNvPr>
          <p:cNvSpPr>
            <a:spLocks noGrp="1"/>
          </p:cNvSpPr>
          <p:nvPr>
            <p:ph type="dt" sz="half" idx="2"/>
          </p:nvPr>
        </p:nvSpPr>
        <p:spPr>
          <a:xfrm>
            <a:off x="9393200" y="9010651"/>
            <a:ext cx="3344904" cy="501645"/>
          </a:xfrm>
          <a:prstGeom prst="rect">
            <a:avLst/>
          </a:prstGeom>
        </p:spPr>
        <p:txBody>
          <a:bodyPr vert="horz" lIns="91440" tIns="45720" rIns="91440" bIns="45720" rtlCol="0" anchor="ctr"/>
          <a:lstStyle>
            <a:lvl1pPr algn="r">
              <a:defRPr sz="1644" baseline="0">
                <a:solidFill>
                  <a:srgbClr val="203189"/>
                </a:solidFill>
                <a:latin typeface="Calibri Light" panose="020F0302020204030204" pitchFamily="34" charset="0"/>
              </a:defRPr>
            </a:lvl1pPr>
          </a:lstStyle>
          <a:p>
            <a:fld id="{DD02AD68-BFEF-40C1-90D1-D37F2BFFA27B}" type="datetime4">
              <a:rPr lang="en-US" smtClean="0"/>
              <a:t>October 9, 2018</a:t>
            </a:fld>
            <a:endParaRPr lang="en-US" dirty="0"/>
          </a:p>
        </p:txBody>
      </p:sp>
      <p:sp>
        <p:nvSpPr>
          <p:cNvPr id="3" name="Slide Number Placeholder 2">
            <a:extLst>
              <a:ext uri="{FF2B5EF4-FFF2-40B4-BE49-F238E27FC236}">
                <a16:creationId xmlns:a16="http://schemas.microsoft.com/office/drawing/2014/main" id="{F3213C5B-0668-4A88-8A60-00E4C593989F}"/>
              </a:ext>
            </a:extLst>
          </p:cNvPr>
          <p:cNvSpPr>
            <a:spLocks noGrp="1"/>
          </p:cNvSpPr>
          <p:nvPr>
            <p:ph type="sldNum" sz="quarter" idx="4"/>
          </p:nvPr>
        </p:nvSpPr>
        <p:spPr>
          <a:xfrm>
            <a:off x="341572" y="8953505"/>
            <a:ext cx="474404" cy="501645"/>
          </a:xfrm>
          <a:prstGeom prst="rect">
            <a:avLst/>
          </a:prstGeom>
        </p:spPr>
        <p:txBody>
          <a:bodyPr vert="horz" lIns="91440" tIns="45720" rIns="91440" bIns="45720" rtlCol="0" anchor="ctr"/>
          <a:lstStyle>
            <a:lvl1pPr algn="r">
              <a:defRPr sz="1494" b="1" i="0" baseline="0">
                <a:solidFill>
                  <a:schemeClr val="bg1"/>
                </a:solidFill>
                <a:latin typeface="Calibri" panose="020F0502020204030204" pitchFamily="34" charset="0"/>
              </a:defRPr>
            </a:lvl1pPr>
          </a:lstStyle>
          <a:p>
            <a:pPr algn="ctr"/>
            <a:fld id="{6B918772-37A3-47DC-BE01-33CAE9FCB74A}" type="slidenum">
              <a:rPr lang="en-US" smtClean="0"/>
              <a:pPr algn="ctr"/>
              <a:t>‹#›</a:t>
            </a:fld>
            <a:endParaRPr lang="en-US" dirty="0"/>
          </a:p>
        </p:txBody>
      </p:sp>
      <p:sp>
        <p:nvSpPr>
          <p:cNvPr id="9" name="Date Placeholder 1">
            <a:extLst>
              <a:ext uri="{FF2B5EF4-FFF2-40B4-BE49-F238E27FC236}">
                <a16:creationId xmlns:a16="http://schemas.microsoft.com/office/drawing/2014/main" id="{E15B787B-E169-4A6D-9BAB-6F919C455F16}"/>
              </a:ext>
            </a:extLst>
          </p:cNvPr>
          <p:cNvSpPr txBox="1">
            <a:spLocks/>
          </p:cNvSpPr>
          <p:nvPr userDrawn="1"/>
        </p:nvSpPr>
        <p:spPr>
          <a:xfrm>
            <a:off x="948808" y="9010651"/>
            <a:ext cx="5045592" cy="501645"/>
          </a:xfrm>
          <a:prstGeom prst="rect">
            <a:avLst/>
          </a:prstGeom>
        </p:spPr>
        <p:txBody>
          <a:bodyPr vert="horz" lIns="68314" tIns="34157" rIns="68314" bIns="34157" rtlCol="0" anchor="ctr"/>
          <a:lstStyle>
            <a:defPPr>
              <a:defRPr lang="en-US"/>
            </a:defPPr>
            <a:lvl1pPr marL="0" algn="r" defTabSz="914400" rtl="0" eaLnBrk="1" latinLnBrk="0" hangingPunct="1">
              <a:defRPr sz="2200" kern="1200" baseline="0">
                <a:solidFill>
                  <a:srgbClr val="203189"/>
                </a:solidFill>
                <a:latin typeface="Calibri Light" panose="020F030202020403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644" dirty="0"/>
              <a:t>LRM and RDA : overview of the 3R Project</a:t>
            </a:r>
          </a:p>
        </p:txBody>
      </p:sp>
      <p:sp>
        <p:nvSpPr>
          <p:cNvPr id="11" name="object 5">
            <a:extLst>
              <a:ext uri="{FF2B5EF4-FFF2-40B4-BE49-F238E27FC236}">
                <a16:creationId xmlns:a16="http://schemas.microsoft.com/office/drawing/2014/main" id="{9A570B3C-81C1-42F9-8484-11ABABD9899B}"/>
              </a:ext>
            </a:extLst>
          </p:cNvPr>
          <p:cNvSpPr/>
          <p:nvPr userDrawn="1"/>
        </p:nvSpPr>
        <p:spPr>
          <a:xfrm>
            <a:off x="10272369" y="7784375"/>
            <a:ext cx="2427631" cy="927834"/>
          </a:xfrm>
          <a:prstGeom prst="rect">
            <a:avLst/>
          </a:prstGeom>
          <a:blipFill>
            <a:blip r:embed="rId11" cstate="print"/>
            <a:stretch>
              <a:fillRect/>
            </a:stretch>
          </a:blipFill>
        </p:spPr>
        <p:txBody>
          <a:bodyPr wrap="square" lIns="0" tIns="0" rIns="0" bIns="0" rtlCol="0"/>
          <a:lstStyle/>
          <a:p>
            <a:endParaRP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7" r:id="rId6"/>
    <p:sldLayoutId id="2147483678" r:id="rId7"/>
    <p:sldLayoutId id="2147483675" r:id="rId8"/>
    <p:sldLayoutId id="2147483679" r:id="rId9"/>
  </p:sldLayoutIdLst>
  <p:hf hdr="0"/>
  <p:txStyles>
    <p:titleStyle>
      <a:lvl1pPr>
        <a:defRPr>
          <a:latin typeface="+mj-lt"/>
          <a:ea typeface="+mj-ea"/>
          <a:cs typeface="+mj-cs"/>
        </a:defRPr>
      </a:lvl1pPr>
    </p:titleStyle>
    <p:bodyStyle>
      <a:lvl1pPr marL="0">
        <a:defRPr>
          <a:latin typeface="+mn-lt"/>
          <a:ea typeface="+mn-ea"/>
          <a:cs typeface="+mn-cs"/>
        </a:defRPr>
      </a:lvl1pPr>
      <a:lvl2pPr marL="341574">
        <a:defRPr>
          <a:latin typeface="+mn-lt"/>
          <a:ea typeface="+mn-ea"/>
          <a:cs typeface="+mn-cs"/>
        </a:defRPr>
      </a:lvl2pPr>
      <a:lvl3pPr marL="683148">
        <a:defRPr>
          <a:latin typeface="+mn-lt"/>
          <a:ea typeface="+mn-ea"/>
          <a:cs typeface="+mn-cs"/>
        </a:defRPr>
      </a:lvl3pPr>
      <a:lvl4pPr marL="1024722">
        <a:defRPr>
          <a:latin typeface="+mn-lt"/>
          <a:ea typeface="+mn-ea"/>
          <a:cs typeface="+mn-cs"/>
        </a:defRPr>
      </a:lvl4pPr>
      <a:lvl5pPr marL="1366296">
        <a:defRPr>
          <a:latin typeface="+mn-lt"/>
          <a:ea typeface="+mn-ea"/>
          <a:cs typeface="+mn-cs"/>
        </a:defRPr>
      </a:lvl5pPr>
      <a:lvl6pPr marL="1707871">
        <a:defRPr>
          <a:latin typeface="+mn-lt"/>
          <a:ea typeface="+mn-ea"/>
          <a:cs typeface="+mn-cs"/>
        </a:defRPr>
      </a:lvl6pPr>
      <a:lvl7pPr marL="2049445">
        <a:defRPr>
          <a:latin typeface="+mn-lt"/>
          <a:ea typeface="+mn-ea"/>
          <a:cs typeface="+mn-cs"/>
        </a:defRPr>
      </a:lvl7pPr>
      <a:lvl8pPr marL="2391019">
        <a:defRPr>
          <a:latin typeface="+mn-lt"/>
          <a:ea typeface="+mn-ea"/>
          <a:cs typeface="+mn-cs"/>
        </a:defRPr>
      </a:lvl8pPr>
      <a:lvl9pPr marL="2732593">
        <a:defRPr>
          <a:latin typeface="+mn-lt"/>
          <a:ea typeface="+mn-ea"/>
          <a:cs typeface="+mn-cs"/>
        </a:defRPr>
      </a:lvl9pPr>
    </p:bodyStyle>
    <p:otherStyle>
      <a:lvl1pPr marL="0">
        <a:defRPr>
          <a:latin typeface="+mn-lt"/>
          <a:ea typeface="+mn-ea"/>
          <a:cs typeface="+mn-cs"/>
        </a:defRPr>
      </a:lvl1pPr>
      <a:lvl2pPr marL="341574">
        <a:defRPr>
          <a:latin typeface="+mn-lt"/>
          <a:ea typeface="+mn-ea"/>
          <a:cs typeface="+mn-cs"/>
        </a:defRPr>
      </a:lvl2pPr>
      <a:lvl3pPr marL="683148">
        <a:defRPr>
          <a:latin typeface="+mn-lt"/>
          <a:ea typeface="+mn-ea"/>
          <a:cs typeface="+mn-cs"/>
        </a:defRPr>
      </a:lvl3pPr>
      <a:lvl4pPr marL="1024722">
        <a:defRPr>
          <a:latin typeface="+mn-lt"/>
          <a:ea typeface="+mn-ea"/>
          <a:cs typeface="+mn-cs"/>
        </a:defRPr>
      </a:lvl4pPr>
      <a:lvl5pPr marL="1366296">
        <a:defRPr>
          <a:latin typeface="+mn-lt"/>
          <a:ea typeface="+mn-ea"/>
          <a:cs typeface="+mn-cs"/>
        </a:defRPr>
      </a:lvl5pPr>
      <a:lvl6pPr marL="1707871">
        <a:defRPr>
          <a:latin typeface="+mn-lt"/>
          <a:ea typeface="+mn-ea"/>
          <a:cs typeface="+mn-cs"/>
        </a:defRPr>
      </a:lvl6pPr>
      <a:lvl7pPr marL="2049445">
        <a:defRPr>
          <a:latin typeface="+mn-lt"/>
          <a:ea typeface="+mn-ea"/>
          <a:cs typeface="+mn-cs"/>
        </a:defRPr>
      </a:lvl7pPr>
      <a:lvl8pPr marL="2391019">
        <a:defRPr>
          <a:latin typeface="+mn-lt"/>
          <a:ea typeface="+mn-ea"/>
          <a:cs typeface="+mn-cs"/>
        </a:defRPr>
      </a:lvl8pPr>
      <a:lvl9pPr marL="2732593">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7.xml"/><Relationship Id="rId1" Type="http://schemas.openxmlformats.org/officeDocument/2006/relationships/slideLayout" Target="../slideLayouts/slideLayout9.xml"/><Relationship Id="rId4" Type="http://schemas.openxmlformats.org/officeDocument/2006/relationships/image" Target="../media/image10.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EDB831-3D3F-414C-BD80-80F881A22730}"/>
              </a:ext>
            </a:extLst>
          </p:cNvPr>
          <p:cNvSpPr>
            <a:spLocks noGrp="1"/>
          </p:cNvSpPr>
          <p:nvPr>
            <p:ph type="dt" sz="half" idx="10"/>
          </p:nvPr>
        </p:nvSpPr>
        <p:spPr/>
        <p:txBody>
          <a:bodyPr/>
          <a:lstStyle/>
          <a:p>
            <a:fld id="{272804E9-DEAF-46AD-95B2-D63C78700BF2}" type="datetime4">
              <a:rPr lang="en-US" smtClean="0"/>
              <a:t>October 9, 2018</a:t>
            </a:fld>
            <a:endParaRPr lang="en-US" dirty="0"/>
          </a:p>
        </p:txBody>
      </p:sp>
      <p:sp>
        <p:nvSpPr>
          <p:cNvPr id="3" name="Slide Number Placeholder 2">
            <a:extLst>
              <a:ext uri="{FF2B5EF4-FFF2-40B4-BE49-F238E27FC236}">
                <a16:creationId xmlns:a16="http://schemas.microsoft.com/office/drawing/2014/main" id="{BB1C251D-DA0F-4B81-AEB6-433E94280727}"/>
              </a:ext>
            </a:extLst>
          </p:cNvPr>
          <p:cNvSpPr>
            <a:spLocks noGrp="1"/>
          </p:cNvSpPr>
          <p:nvPr>
            <p:ph type="sldNum" sz="quarter" idx="11"/>
          </p:nvPr>
        </p:nvSpPr>
        <p:spPr/>
        <p:txBody>
          <a:bodyPr/>
          <a:lstStyle/>
          <a:p>
            <a:pPr algn="ctr"/>
            <a:fld id="{6B918772-37A3-47DC-BE01-33CAE9FCB74A}" type="slidenum">
              <a:rPr lang="en-US" smtClean="0"/>
              <a:pPr algn="ctr"/>
              <a:t>1</a:t>
            </a:fld>
            <a:endParaRPr lang="en-US" dirty="0"/>
          </a:p>
        </p:txBody>
      </p:sp>
      <p:sp>
        <p:nvSpPr>
          <p:cNvPr id="4" name="TextBox 3">
            <a:extLst>
              <a:ext uri="{FF2B5EF4-FFF2-40B4-BE49-F238E27FC236}">
                <a16:creationId xmlns:a16="http://schemas.microsoft.com/office/drawing/2014/main" id="{5265570B-69DE-458E-AADA-19513974CE03}"/>
              </a:ext>
            </a:extLst>
          </p:cNvPr>
          <p:cNvSpPr txBox="1"/>
          <p:nvPr/>
        </p:nvSpPr>
        <p:spPr>
          <a:xfrm>
            <a:off x="1193800" y="716373"/>
            <a:ext cx="10668000" cy="4154984"/>
          </a:xfrm>
          <a:prstGeom prst="rect">
            <a:avLst/>
          </a:prstGeom>
          <a:noFill/>
        </p:spPr>
        <p:txBody>
          <a:bodyPr wrap="square" rtlCol="0">
            <a:spAutoFit/>
          </a:bodyPr>
          <a:lstStyle/>
          <a:p>
            <a:pPr algn="ctr"/>
            <a:r>
              <a:rPr lang="en-US" sz="8800" dirty="0">
                <a:solidFill>
                  <a:schemeClr val="tx2"/>
                </a:solidFill>
              </a:rPr>
              <a:t>LRM and RDA : overview of the 3R Project</a:t>
            </a:r>
            <a:endParaRPr lang="en-GB" sz="8800" dirty="0">
              <a:solidFill>
                <a:schemeClr val="tx2"/>
              </a:solidFill>
            </a:endParaRPr>
          </a:p>
        </p:txBody>
      </p:sp>
      <p:sp>
        <p:nvSpPr>
          <p:cNvPr id="5" name="TextBox 4">
            <a:extLst>
              <a:ext uri="{FF2B5EF4-FFF2-40B4-BE49-F238E27FC236}">
                <a16:creationId xmlns:a16="http://schemas.microsoft.com/office/drawing/2014/main" id="{15813FB1-E211-4561-901E-456C608675E0}"/>
              </a:ext>
            </a:extLst>
          </p:cNvPr>
          <p:cNvSpPr txBox="1"/>
          <p:nvPr/>
        </p:nvSpPr>
        <p:spPr>
          <a:xfrm>
            <a:off x="578774" y="4920344"/>
            <a:ext cx="11887200" cy="2554545"/>
          </a:xfrm>
          <a:prstGeom prst="rect">
            <a:avLst/>
          </a:prstGeom>
          <a:noFill/>
        </p:spPr>
        <p:txBody>
          <a:bodyPr wrap="square" rtlCol="0">
            <a:spAutoFit/>
          </a:bodyPr>
          <a:lstStyle/>
          <a:p>
            <a:pPr algn="ctr"/>
            <a:r>
              <a:rPr lang="en-US" sz="4000" dirty="0">
                <a:solidFill>
                  <a:schemeClr val="tx2"/>
                </a:solidFill>
              </a:rPr>
              <a:t>Gordon Dunsire, Chair, RSC</a:t>
            </a:r>
          </a:p>
          <a:p>
            <a:pPr algn="ctr"/>
            <a:r>
              <a:rPr lang="en-US" sz="4000" dirty="0">
                <a:solidFill>
                  <a:schemeClr val="tx2"/>
                </a:solidFill>
              </a:rPr>
              <a:t>Presented at “The redesigned RDA Toolkit: what you need to know to get ready”,</a:t>
            </a:r>
          </a:p>
          <a:p>
            <a:pPr algn="ctr"/>
            <a:r>
              <a:rPr lang="en-US" sz="4000">
                <a:solidFill>
                  <a:schemeClr val="tx2"/>
                </a:solidFill>
              </a:rPr>
              <a:t>Montréal, Québec, </a:t>
            </a:r>
            <a:r>
              <a:rPr lang="en-US" sz="4000" dirty="0">
                <a:solidFill>
                  <a:schemeClr val="tx2"/>
                </a:solidFill>
              </a:rPr>
              <a:t>Canada, 22 October 2018</a:t>
            </a:r>
          </a:p>
        </p:txBody>
      </p:sp>
    </p:spTree>
    <p:extLst>
      <p:ext uri="{BB962C8B-B14F-4D97-AF65-F5344CB8AC3E}">
        <p14:creationId xmlns:p14="http://schemas.microsoft.com/office/powerpoint/2010/main" val="36588383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08000" y="1978307"/>
            <a:ext cx="10439400" cy="1200329"/>
          </a:xfrm>
          <a:prstGeom prst="rect">
            <a:avLst/>
          </a:prstGeom>
          <a:noFill/>
        </p:spPr>
        <p:txBody>
          <a:bodyPr wrap="square" rtlCol="0">
            <a:spAutoFit/>
          </a:bodyPr>
          <a:lstStyle/>
          <a:p>
            <a:r>
              <a:rPr lang="en-GB" sz="3600" dirty="0"/>
              <a:t>Foundational structure for the organization of elements, instructions, and guidance</a:t>
            </a:r>
          </a:p>
        </p:txBody>
      </p:sp>
      <p:sp>
        <p:nvSpPr>
          <p:cNvPr id="7" name="Title 1">
            <a:extLst>
              <a:ext uri="{FF2B5EF4-FFF2-40B4-BE49-F238E27FC236}">
                <a16:creationId xmlns:a16="http://schemas.microsoft.com/office/drawing/2014/main" id="{DF0F2936-14B8-4EA6-A71E-845FC9BDC2D1}"/>
              </a:ext>
            </a:extLst>
          </p:cNvPr>
          <p:cNvSpPr txBox="1">
            <a:spLocks/>
          </p:cNvSpPr>
          <p:nvPr/>
        </p:nvSpPr>
        <p:spPr>
          <a:xfrm>
            <a:off x="508000" y="476250"/>
            <a:ext cx="5059602" cy="1111441"/>
          </a:xfrm>
          <a:prstGeom prst="rect">
            <a:avLst/>
          </a:prstGeom>
        </p:spPr>
        <p:txBody>
          <a:bodyPr/>
          <a:lstStyle>
            <a:lvl1pPr>
              <a:defRPr>
                <a:latin typeface="+mj-lt"/>
                <a:ea typeface="+mj-ea"/>
                <a:cs typeface="+mj-cs"/>
              </a:defRPr>
            </a:lvl1pPr>
          </a:lstStyle>
          <a:p>
            <a:r>
              <a:rPr lang="en-GB" sz="6000" kern="0" dirty="0">
                <a:solidFill>
                  <a:schemeClr val="tx2"/>
                </a:solidFill>
              </a:rPr>
              <a:t>Beta release</a:t>
            </a:r>
          </a:p>
        </p:txBody>
      </p:sp>
      <p:sp>
        <p:nvSpPr>
          <p:cNvPr id="6" name="TextBox 5">
            <a:extLst>
              <a:ext uri="{FF2B5EF4-FFF2-40B4-BE49-F238E27FC236}">
                <a16:creationId xmlns:a16="http://schemas.microsoft.com/office/drawing/2014/main" id="{6739D83F-E9B4-4718-B8E3-7B32B745244B}"/>
              </a:ext>
            </a:extLst>
          </p:cNvPr>
          <p:cNvSpPr txBox="1"/>
          <p:nvPr/>
        </p:nvSpPr>
        <p:spPr>
          <a:xfrm>
            <a:off x="508000" y="3516032"/>
            <a:ext cx="11049000" cy="3970318"/>
          </a:xfrm>
          <a:prstGeom prst="rect">
            <a:avLst/>
          </a:prstGeom>
          <a:noFill/>
        </p:spPr>
        <p:txBody>
          <a:bodyPr wrap="square" rtlCol="0">
            <a:spAutoFit/>
          </a:bodyPr>
          <a:lstStyle/>
          <a:p>
            <a:r>
              <a:rPr lang="en-US" sz="3600" dirty="0"/>
              <a:t>Combines</a:t>
            </a:r>
          </a:p>
          <a:p>
            <a:pPr marL="457200" indent="-457200">
              <a:buFont typeface="Arial" panose="020B0604020202020204" pitchFamily="34" charset="0"/>
              <a:buChar char="•"/>
            </a:pPr>
            <a:r>
              <a:rPr lang="en-US" sz="3600" dirty="0"/>
              <a:t>The organization of entities, attributes, and relationships in the IFLA Library Reference Model (LRM)</a:t>
            </a:r>
          </a:p>
          <a:p>
            <a:pPr marL="457200" indent="-457200">
              <a:buFont typeface="Arial" panose="020B0604020202020204" pitchFamily="34" charset="0"/>
              <a:buChar char="•"/>
            </a:pPr>
            <a:r>
              <a:rPr lang="en-US" sz="3600" dirty="0"/>
              <a:t>The extension of RDA as an implementation of the LRM and resolution of gaps and inconsistencies in RDA</a:t>
            </a:r>
          </a:p>
          <a:p>
            <a:pPr marL="457200" indent="-457200">
              <a:buFont typeface="Arial" panose="020B0604020202020204" pitchFamily="34" charset="0"/>
              <a:buChar char="•"/>
            </a:pPr>
            <a:r>
              <a:rPr lang="en-US" sz="3600" dirty="0"/>
              <a:t>Explicit provision of recording methods to improve support for RDA data applications</a:t>
            </a:r>
          </a:p>
        </p:txBody>
      </p:sp>
    </p:spTree>
    <p:extLst>
      <p:ext uri="{BB962C8B-B14F-4D97-AF65-F5344CB8AC3E}">
        <p14:creationId xmlns:p14="http://schemas.microsoft.com/office/powerpoint/2010/main" val="13395199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C419A5-6952-4B62-BD7A-D36392C9BEFB}"/>
              </a:ext>
            </a:extLst>
          </p:cNvPr>
          <p:cNvSpPr>
            <a:spLocks noGrp="1"/>
          </p:cNvSpPr>
          <p:nvPr>
            <p:ph type="dt" sz="half" idx="10"/>
          </p:nvPr>
        </p:nvSpPr>
        <p:spPr/>
        <p:txBody>
          <a:bodyPr/>
          <a:lstStyle/>
          <a:p>
            <a:fld id="{E001E81F-CAD3-412B-8E6F-53481B321DC6}" type="datetime4">
              <a:rPr lang="en-US" smtClean="0"/>
              <a:t>October 9, 2018</a:t>
            </a:fld>
            <a:endParaRPr lang="en-US" dirty="0"/>
          </a:p>
        </p:txBody>
      </p:sp>
      <p:sp>
        <p:nvSpPr>
          <p:cNvPr id="3" name="Slide Number Placeholder 2">
            <a:extLst>
              <a:ext uri="{FF2B5EF4-FFF2-40B4-BE49-F238E27FC236}">
                <a16:creationId xmlns:a16="http://schemas.microsoft.com/office/drawing/2014/main" id="{266C6FC3-7D4C-4D2F-8DDA-BCE079D5E389}"/>
              </a:ext>
            </a:extLst>
          </p:cNvPr>
          <p:cNvSpPr>
            <a:spLocks noGrp="1"/>
          </p:cNvSpPr>
          <p:nvPr>
            <p:ph type="sldNum" sz="quarter" idx="11"/>
          </p:nvPr>
        </p:nvSpPr>
        <p:spPr/>
        <p:txBody>
          <a:bodyPr/>
          <a:lstStyle/>
          <a:p>
            <a:pPr algn="ctr"/>
            <a:fld id="{6B918772-37A3-47DC-BE01-33CAE9FCB74A}" type="slidenum">
              <a:rPr lang="en-US" smtClean="0"/>
              <a:pPr algn="ctr"/>
              <a:t>11</a:t>
            </a:fld>
            <a:endParaRPr lang="en-US" dirty="0"/>
          </a:p>
        </p:txBody>
      </p:sp>
      <p:sp>
        <p:nvSpPr>
          <p:cNvPr id="11" name="Title 1">
            <a:extLst>
              <a:ext uri="{FF2B5EF4-FFF2-40B4-BE49-F238E27FC236}">
                <a16:creationId xmlns:a16="http://schemas.microsoft.com/office/drawing/2014/main" id="{483DE8A6-E84A-4999-85F7-B5AEAB362C24}"/>
              </a:ext>
            </a:extLst>
          </p:cNvPr>
          <p:cNvSpPr txBox="1">
            <a:spLocks/>
          </p:cNvSpPr>
          <p:nvPr/>
        </p:nvSpPr>
        <p:spPr>
          <a:xfrm>
            <a:off x="508000" y="476250"/>
            <a:ext cx="3079689"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Elements</a:t>
            </a:r>
          </a:p>
        </p:txBody>
      </p:sp>
      <p:sp>
        <p:nvSpPr>
          <p:cNvPr id="12" name="TextBox 11">
            <a:extLst>
              <a:ext uri="{FF2B5EF4-FFF2-40B4-BE49-F238E27FC236}">
                <a16:creationId xmlns:a16="http://schemas.microsoft.com/office/drawing/2014/main" id="{7D883BA6-7A1F-43D6-B422-EDA412055273}"/>
              </a:ext>
            </a:extLst>
          </p:cNvPr>
          <p:cNvSpPr txBox="1"/>
          <p:nvPr/>
        </p:nvSpPr>
        <p:spPr>
          <a:xfrm>
            <a:off x="508000" y="1820781"/>
            <a:ext cx="10001969" cy="1323439"/>
          </a:xfrm>
          <a:prstGeom prst="rect">
            <a:avLst/>
          </a:prstGeom>
          <a:noFill/>
        </p:spPr>
        <p:txBody>
          <a:bodyPr wrap="none" rtlCol="0">
            <a:spAutoFit/>
          </a:bodyPr>
          <a:lstStyle/>
          <a:p>
            <a:r>
              <a:rPr lang="en-GB" sz="4000" dirty="0"/>
              <a:t>Element is the unit of focus in the new Toolkit</a:t>
            </a:r>
          </a:p>
          <a:p>
            <a:pPr marL="715963"/>
            <a:r>
              <a:rPr lang="en-GB" sz="4000" dirty="0"/>
              <a:t>e.g. “performer” has a “page” all to itself</a:t>
            </a:r>
          </a:p>
        </p:txBody>
      </p:sp>
      <p:sp>
        <p:nvSpPr>
          <p:cNvPr id="7" name="TextBox 6">
            <a:extLst>
              <a:ext uri="{FF2B5EF4-FFF2-40B4-BE49-F238E27FC236}">
                <a16:creationId xmlns:a16="http://schemas.microsoft.com/office/drawing/2014/main" id="{387A9B5B-2E66-48F8-8344-E0DAC1DD4B22}"/>
              </a:ext>
            </a:extLst>
          </p:cNvPr>
          <p:cNvSpPr txBox="1"/>
          <p:nvPr/>
        </p:nvSpPr>
        <p:spPr>
          <a:xfrm>
            <a:off x="508000" y="3566125"/>
            <a:ext cx="6750246" cy="707886"/>
          </a:xfrm>
          <a:prstGeom prst="rect">
            <a:avLst/>
          </a:prstGeom>
          <a:noFill/>
        </p:spPr>
        <p:txBody>
          <a:bodyPr wrap="none" rtlCol="0">
            <a:spAutoFit/>
          </a:bodyPr>
          <a:lstStyle/>
          <a:p>
            <a:r>
              <a:rPr lang="en-GB" sz="4000" dirty="0"/>
              <a:t>New elements for access points</a:t>
            </a:r>
          </a:p>
        </p:txBody>
      </p:sp>
      <p:sp>
        <p:nvSpPr>
          <p:cNvPr id="8" name="TextBox 7">
            <a:extLst>
              <a:ext uri="{FF2B5EF4-FFF2-40B4-BE49-F238E27FC236}">
                <a16:creationId xmlns:a16="http://schemas.microsoft.com/office/drawing/2014/main" id="{C295776F-E933-47CF-A2AC-EC77C9EB63FD}"/>
              </a:ext>
            </a:extLst>
          </p:cNvPr>
          <p:cNvSpPr txBox="1"/>
          <p:nvPr/>
        </p:nvSpPr>
        <p:spPr>
          <a:xfrm>
            <a:off x="508000" y="4695916"/>
            <a:ext cx="11678703" cy="1323439"/>
          </a:xfrm>
          <a:prstGeom prst="rect">
            <a:avLst/>
          </a:prstGeom>
          <a:noFill/>
        </p:spPr>
        <p:txBody>
          <a:bodyPr wrap="square" rtlCol="0">
            <a:spAutoFit/>
          </a:bodyPr>
          <a:lstStyle/>
          <a:p>
            <a:r>
              <a:rPr lang="en-GB" sz="4000" dirty="0"/>
              <a:t>Distinction between attribute and relationship elements is dependent on the recording method</a:t>
            </a:r>
          </a:p>
        </p:txBody>
      </p:sp>
      <p:sp>
        <p:nvSpPr>
          <p:cNvPr id="10" name="TextBox 9">
            <a:extLst>
              <a:ext uri="{FF2B5EF4-FFF2-40B4-BE49-F238E27FC236}">
                <a16:creationId xmlns:a16="http://schemas.microsoft.com/office/drawing/2014/main" id="{0D13A06F-DBFB-4BA7-BA4B-16259D4AE142}"/>
              </a:ext>
            </a:extLst>
          </p:cNvPr>
          <p:cNvSpPr txBox="1"/>
          <p:nvPr/>
        </p:nvSpPr>
        <p:spPr>
          <a:xfrm>
            <a:off x="508000" y="6441261"/>
            <a:ext cx="11087394" cy="1323439"/>
          </a:xfrm>
          <a:prstGeom prst="rect">
            <a:avLst/>
          </a:prstGeom>
          <a:noFill/>
        </p:spPr>
        <p:txBody>
          <a:bodyPr wrap="none" rtlCol="0">
            <a:spAutoFit/>
          </a:bodyPr>
          <a:lstStyle/>
          <a:p>
            <a:r>
              <a:rPr lang="en-GB" sz="4000" dirty="0"/>
              <a:t>New entities </a:t>
            </a:r>
            <a:r>
              <a:rPr lang="en-GB" sz="4000" dirty="0">
                <a:sym typeface="Wingdings" panose="05000000000000000000" pitchFamily="2" charset="2"/>
              </a:rPr>
              <a:t></a:t>
            </a:r>
            <a:r>
              <a:rPr lang="en-GB" sz="4000" dirty="0"/>
              <a:t> more relationships </a:t>
            </a:r>
            <a:r>
              <a:rPr lang="en-GB" sz="4000" dirty="0">
                <a:sym typeface="Wingdings" panose="05000000000000000000" pitchFamily="2" charset="2"/>
              </a:rPr>
              <a:t></a:t>
            </a:r>
            <a:r>
              <a:rPr lang="en-GB" sz="4000" dirty="0"/>
              <a:t> more inverses</a:t>
            </a:r>
          </a:p>
          <a:p>
            <a:pPr marL="720725"/>
            <a:r>
              <a:rPr lang="en-GB" sz="4000" dirty="0">
                <a:sym typeface="Wingdings" panose="05000000000000000000" pitchFamily="2" charset="2"/>
              </a:rPr>
              <a:t></a:t>
            </a:r>
            <a:r>
              <a:rPr lang="en-GB" sz="4000" dirty="0"/>
              <a:t>Many more elements</a:t>
            </a:r>
          </a:p>
        </p:txBody>
      </p:sp>
    </p:spTree>
    <p:extLst>
      <p:ext uri="{BB962C8B-B14F-4D97-AF65-F5344CB8AC3E}">
        <p14:creationId xmlns:p14="http://schemas.microsoft.com/office/powerpoint/2010/main" val="6733364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6C7159-1266-4949-B9A5-BAEC6C1017F1}"/>
              </a:ext>
            </a:extLst>
          </p:cNvPr>
          <p:cNvSpPr>
            <a:spLocks noGrp="1"/>
          </p:cNvSpPr>
          <p:nvPr>
            <p:ph type="dt" sz="half" idx="10"/>
          </p:nvPr>
        </p:nvSpPr>
        <p:spPr/>
        <p:txBody>
          <a:bodyPr/>
          <a:lstStyle/>
          <a:p>
            <a:fld id="{E001E81F-CAD3-412B-8E6F-53481B321DC6}" type="datetime4">
              <a:rPr lang="en-US" smtClean="0"/>
              <a:t>October 9, 2018</a:t>
            </a:fld>
            <a:endParaRPr lang="en-US" dirty="0"/>
          </a:p>
        </p:txBody>
      </p:sp>
      <p:sp>
        <p:nvSpPr>
          <p:cNvPr id="3" name="Slide Number Placeholder 2">
            <a:extLst>
              <a:ext uri="{FF2B5EF4-FFF2-40B4-BE49-F238E27FC236}">
                <a16:creationId xmlns:a16="http://schemas.microsoft.com/office/drawing/2014/main" id="{E0068382-CDBC-47D8-BF5F-9805FEE5760B}"/>
              </a:ext>
            </a:extLst>
          </p:cNvPr>
          <p:cNvSpPr>
            <a:spLocks noGrp="1"/>
          </p:cNvSpPr>
          <p:nvPr>
            <p:ph type="sldNum" sz="quarter" idx="11"/>
          </p:nvPr>
        </p:nvSpPr>
        <p:spPr/>
        <p:txBody>
          <a:bodyPr/>
          <a:lstStyle/>
          <a:p>
            <a:pPr algn="ctr"/>
            <a:fld id="{6B918772-37A3-47DC-BE01-33CAE9FCB74A}" type="slidenum">
              <a:rPr lang="en-US" smtClean="0"/>
              <a:pPr algn="ctr"/>
              <a:t>12</a:t>
            </a:fld>
            <a:endParaRPr lang="en-US" dirty="0"/>
          </a:p>
        </p:txBody>
      </p:sp>
      <p:sp>
        <p:nvSpPr>
          <p:cNvPr id="4" name="Title 1">
            <a:extLst>
              <a:ext uri="{FF2B5EF4-FFF2-40B4-BE49-F238E27FC236}">
                <a16:creationId xmlns:a16="http://schemas.microsoft.com/office/drawing/2014/main" id="{D9CE3219-0879-440A-B024-F8879A462C0D}"/>
              </a:ext>
            </a:extLst>
          </p:cNvPr>
          <p:cNvSpPr txBox="1">
            <a:spLocks/>
          </p:cNvSpPr>
          <p:nvPr/>
        </p:nvSpPr>
        <p:spPr>
          <a:xfrm>
            <a:off x="628817" y="322918"/>
            <a:ext cx="5059602" cy="1143932"/>
          </a:xfrm>
          <a:prstGeom prst="rect">
            <a:avLst/>
          </a:prstGeom>
        </p:spPr>
        <p:txBody>
          <a:bodyPr/>
          <a:lstStyle>
            <a:lvl1pPr>
              <a:defRPr>
                <a:latin typeface="+mj-lt"/>
                <a:ea typeface="+mj-ea"/>
                <a:cs typeface="+mj-cs"/>
              </a:defRPr>
            </a:lvl1pPr>
          </a:lstStyle>
          <a:p>
            <a:r>
              <a:rPr lang="en-GB" sz="6000" kern="0" dirty="0">
                <a:solidFill>
                  <a:schemeClr val="tx2"/>
                </a:solidFill>
              </a:rPr>
              <a:t>The numbers</a:t>
            </a:r>
          </a:p>
        </p:txBody>
      </p:sp>
      <p:sp>
        <p:nvSpPr>
          <p:cNvPr id="5" name="TextBox 4">
            <a:extLst>
              <a:ext uri="{FF2B5EF4-FFF2-40B4-BE49-F238E27FC236}">
                <a16:creationId xmlns:a16="http://schemas.microsoft.com/office/drawing/2014/main" id="{FD7A06E5-38DB-4476-8711-BF6FD72A643A}"/>
              </a:ext>
            </a:extLst>
          </p:cNvPr>
          <p:cNvSpPr txBox="1"/>
          <p:nvPr/>
        </p:nvSpPr>
        <p:spPr>
          <a:xfrm>
            <a:off x="866018" y="1706576"/>
            <a:ext cx="2815899" cy="830997"/>
          </a:xfrm>
          <a:prstGeom prst="rect">
            <a:avLst/>
          </a:prstGeom>
          <a:noFill/>
          <a:ln w="38100">
            <a:solidFill>
              <a:schemeClr val="tx2"/>
            </a:solidFill>
          </a:ln>
        </p:spPr>
        <p:txBody>
          <a:bodyPr wrap="none" rtlCol="0">
            <a:spAutoFit/>
          </a:bodyPr>
          <a:lstStyle/>
          <a:p>
            <a:r>
              <a:rPr lang="en-GB" sz="4800" dirty="0"/>
              <a:t>13 entities</a:t>
            </a:r>
          </a:p>
        </p:txBody>
      </p:sp>
      <p:sp>
        <p:nvSpPr>
          <p:cNvPr id="8" name="TextBox 7">
            <a:extLst>
              <a:ext uri="{FF2B5EF4-FFF2-40B4-BE49-F238E27FC236}">
                <a16:creationId xmlns:a16="http://schemas.microsoft.com/office/drawing/2014/main" id="{662E380C-CCFF-445E-97ED-255D1FE52FA5}"/>
              </a:ext>
            </a:extLst>
          </p:cNvPr>
          <p:cNvSpPr txBox="1"/>
          <p:nvPr/>
        </p:nvSpPr>
        <p:spPr>
          <a:xfrm>
            <a:off x="4089400" y="1694098"/>
            <a:ext cx="4197688" cy="830997"/>
          </a:xfrm>
          <a:prstGeom prst="rect">
            <a:avLst/>
          </a:prstGeom>
          <a:noFill/>
          <a:ln w="38100">
            <a:solidFill>
              <a:schemeClr val="tx2"/>
            </a:solidFill>
          </a:ln>
        </p:spPr>
        <p:txBody>
          <a:bodyPr wrap="none" rtlCol="0">
            <a:spAutoFit/>
          </a:bodyPr>
          <a:lstStyle/>
          <a:p>
            <a:r>
              <a:rPr lang="en-GB" sz="4800" dirty="0"/>
              <a:t>1700+ elements</a:t>
            </a:r>
          </a:p>
        </p:txBody>
      </p:sp>
      <p:graphicFrame>
        <p:nvGraphicFramePr>
          <p:cNvPr id="9" name="Table 8">
            <a:extLst>
              <a:ext uri="{FF2B5EF4-FFF2-40B4-BE49-F238E27FC236}">
                <a16:creationId xmlns:a16="http://schemas.microsoft.com/office/drawing/2014/main" id="{2D7701F8-5FC6-4D2D-9B7F-71A18A2949D6}"/>
              </a:ext>
            </a:extLst>
          </p:cNvPr>
          <p:cNvGraphicFramePr>
            <a:graphicFrameLocks noGrp="1"/>
          </p:cNvGraphicFramePr>
          <p:nvPr>
            <p:extLst/>
          </p:nvPr>
        </p:nvGraphicFramePr>
        <p:xfrm>
          <a:off x="866018" y="2695577"/>
          <a:ext cx="9166981" cy="4480560"/>
        </p:xfrm>
        <a:graphic>
          <a:graphicData uri="http://schemas.openxmlformats.org/drawingml/2006/table">
            <a:tbl>
              <a:tblPr bandRow="1">
                <a:tableStyleId>{5C22544A-7EE6-4342-B048-85BDC9FD1C3A}</a:tableStyleId>
              </a:tblPr>
              <a:tblGrid>
                <a:gridCol w="3018962">
                  <a:extLst>
                    <a:ext uri="{9D8B030D-6E8A-4147-A177-3AD203B41FA5}">
                      <a16:colId xmlns:a16="http://schemas.microsoft.com/office/drawing/2014/main" val="2351244148"/>
                    </a:ext>
                  </a:extLst>
                </a:gridCol>
                <a:gridCol w="1103491">
                  <a:extLst>
                    <a:ext uri="{9D8B030D-6E8A-4147-A177-3AD203B41FA5}">
                      <a16:colId xmlns:a16="http://schemas.microsoft.com/office/drawing/2014/main" val="1902807445"/>
                    </a:ext>
                  </a:extLst>
                </a:gridCol>
                <a:gridCol w="547294">
                  <a:extLst>
                    <a:ext uri="{9D8B030D-6E8A-4147-A177-3AD203B41FA5}">
                      <a16:colId xmlns:a16="http://schemas.microsoft.com/office/drawing/2014/main" val="76765333"/>
                    </a:ext>
                  </a:extLst>
                </a:gridCol>
                <a:gridCol w="3597788">
                  <a:extLst>
                    <a:ext uri="{9D8B030D-6E8A-4147-A177-3AD203B41FA5}">
                      <a16:colId xmlns:a16="http://schemas.microsoft.com/office/drawing/2014/main" val="2134271122"/>
                    </a:ext>
                  </a:extLst>
                </a:gridCol>
                <a:gridCol w="899446">
                  <a:extLst>
                    <a:ext uri="{9D8B030D-6E8A-4147-A177-3AD203B41FA5}">
                      <a16:colId xmlns:a16="http://schemas.microsoft.com/office/drawing/2014/main" val="647232227"/>
                    </a:ext>
                  </a:extLst>
                </a:gridCol>
              </a:tblGrid>
              <a:tr h="370840">
                <a:tc>
                  <a:txBody>
                    <a:bodyPr/>
                    <a:lstStyle/>
                    <a:p>
                      <a:r>
                        <a:rPr lang="en-GB" sz="3600" dirty="0"/>
                        <a:t>Work</a:t>
                      </a: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3600" dirty="0"/>
                        <a:t>388</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lang="en-GB" sz="36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3600" dirty="0"/>
                        <a:t>Agent</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3600" dirty="0"/>
                        <a:t>175</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09339093"/>
                  </a:ext>
                </a:extLst>
              </a:tr>
              <a:tr h="370840">
                <a:tc>
                  <a:txBody>
                    <a:bodyPr/>
                    <a:lstStyle/>
                    <a:p>
                      <a:r>
                        <a:rPr lang="en-GB" sz="3600" dirty="0"/>
                        <a:t>Expression</a:t>
                      </a: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r" defTabSz="914400" eaLnBrk="1" fontAlgn="auto" latinLnBrk="0" hangingPunct="1">
                        <a:lnSpc>
                          <a:spcPct val="100000"/>
                        </a:lnSpc>
                        <a:spcBef>
                          <a:spcPts val="0"/>
                        </a:spcBef>
                        <a:spcAft>
                          <a:spcPts val="0"/>
                        </a:spcAft>
                        <a:buClrTx/>
                        <a:buSzTx/>
                        <a:buFontTx/>
                        <a:buNone/>
                        <a:tabLst/>
                        <a:defRPr/>
                      </a:pPr>
                      <a:r>
                        <a:rPr lang="en-GB" sz="3600" dirty="0"/>
                        <a:t>291</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lang="en-GB" sz="36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3600" dirty="0"/>
                        <a:t>Person</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3600" dirty="0"/>
                        <a:t>85</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03382794"/>
                  </a:ext>
                </a:extLst>
              </a:tr>
              <a:tr h="370840">
                <a:tc>
                  <a:txBody>
                    <a:bodyPr/>
                    <a:lstStyle/>
                    <a:p>
                      <a:r>
                        <a:rPr lang="en-GB" sz="3600" dirty="0"/>
                        <a:t>Manifestation</a:t>
                      </a: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3600" dirty="0"/>
                        <a:t>282</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lang="en-GB" sz="36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3600" dirty="0"/>
                        <a:t>Collective Agent</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3600" dirty="0"/>
                        <a:t>34</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41414802"/>
                  </a:ext>
                </a:extLst>
              </a:tr>
              <a:tr h="370840">
                <a:tc>
                  <a:txBody>
                    <a:bodyPr/>
                    <a:lstStyle/>
                    <a:p>
                      <a:r>
                        <a:rPr lang="en-GB" sz="3600" dirty="0"/>
                        <a:t>Item</a:t>
                      </a: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3600" dirty="0"/>
                        <a:t>70</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lang="en-GB" sz="36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3600" dirty="0"/>
                        <a:t>Corporate Body</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3600" dirty="0"/>
                        <a:t>84</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69287405"/>
                  </a:ext>
                </a:extLst>
              </a:tr>
              <a:tr h="370840">
                <a:tc>
                  <a:txBody>
                    <a:bodyPr/>
                    <a:lstStyle/>
                    <a:p>
                      <a:r>
                        <a:rPr lang="en-GB" sz="3600" dirty="0"/>
                        <a:t>Place</a:t>
                      </a: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3600" dirty="0"/>
                        <a:t>45</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lang="en-GB" sz="36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3600" dirty="0"/>
                        <a:t>Family</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3600" dirty="0"/>
                        <a:t>46</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29834339"/>
                  </a:ext>
                </a:extLst>
              </a:tr>
              <a:tr h="370840">
                <a:tc>
                  <a:txBody>
                    <a:bodyPr/>
                    <a:lstStyle/>
                    <a:p>
                      <a:r>
                        <a:rPr lang="en-GB" sz="3600" dirty="0"/>
                        <a:t>Timespan</a:t>
                      </a: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3600" dirty="0"/>
                        <a:t>54</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lang="en-GB" sz="36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3600" dirty="0" err="1"/>
                        <a:t>Nomen</a:t>
                      </a:r>
                      <a:endParaRPr lang="en-GB" sz="36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3600" dirty="0"/>
                        <a:t>169</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83907627"/>
                  </a:ext>
                </a:extLst>
              </a:tr>
              <a:tr h="370840">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3600" dirty="0"/>
                        <a:t>RDA Entity</a:t>
                      </a: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3600" dirty="0"/>
                        <a:t>27</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lang="en-GB" sz="36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3600"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lang="en-GB" sz="3600" dirty="0"/>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70280280"/>
                  </a:ext>
                </a:extLst>
              </a:tr>
            </a:tbl>
          </a:graphicData>
        </a:graphic>
      </p:graphicFrame>
    </p:spTree>
    <p:extLst>
      <p:ext uri="{BB962C8B-B14F-4D97-AF65-F5344CB8AC3E}">
        <p14:creationId xmlns:p14="http://schemas.microsoft.com/office/powerpoint/2010/main" val="42544493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AAE041-1F86-4FAD-8EFD-2DA4BE2D90A3}"/>
              </a:ext>
            </a:extLst>
          </p:cNvPr>
          <p:cNvSpPr>
            <a:spLocks noGrp="1"/>
          </p:cNvSpPr>
          <p:nvPr>
            <p:ph type="dt" sz="half" idx="10"/>
          </p:nvPr>
        </p:nvSpPr>
        <p:spPr/>
        <p:txBody>
          <a:bodyPr/>
          <a:lstStyle/>
          <a:p>
            <a:fld id="{E001E81F-CAD3-412B-8E6F-53481B321DC6}" type="datetime4">
              <a:rPr lang="en-US" smtClean="0"/>
              <a:t>October 9, 2018</a:t>
            </a:fld>
            <a:endParaRPr lang="en-US" dirty="0"/>
          </a:p>
        </p:txBody>
      </p:sp>
      <p:sp>
        <p:nvSpPr>
          <p:cNvPr id="3" name="Slide Number Placeholder 2">
            <a:extLst>
              <a:ext uri="{FF2B5EF4-FFF2-40B4-BE49-F238E27FC236}">
                <a16:creationId xmlns:a16="http://schemas.microsoft.com/office/drawing/2014/main" id="{6DBB4C4D-CEAF-4C6D-AE40-311D0A41C241}"/>
              </a:ext>
            </a:extLst>
          </p:cNvPr>
          <p:cNvSpPr>
            <a:spLocks noGrp="1"/>
          </p:cNvSpPr>
          <p:nvPr>
            <p:ph type="sldNum" sz="quarter" idx="11"/>
          </p:nvPr>
        </p:nvSpPr>
        <p:spPr/>
        <p:txBody>
          <a:bodyPr/>
          <a:lstStyle/>
          <a:p>
            <a:pPr algn="ctr"/>
            <a:fld id="{6B918772-37A3-47DC-BE01-33CAE9FCB74A}" type="slidenum">
              <a:rPr lang="en-US" smtClean="0"/>
              <a:pPr algn="ctr"/>
              <a:t>13</a:t>
            </a:fld>
            <a:endParaRPr lang="en-US" dirty="0"/>
          </a:p>
        </p:txBody>
      </p:sp>
      <p:sp>
        <p:nvSpPr>
          <p:cNvPr id="4" name="TextBox 3">
            <a:extLst>
              <a:ext uri="{FF2B5EF4-FFF2-40B4-BE49-F238E27FC236}">
                <a16:creationId xmlns:a16="http://schemas.microsoft.com/office/drawing/2014/main" id="{6ABD3FA4-AFCB-4E2A-90DE-249633EA3885}"/>
              </a:ext>
            </a:extLst>
          </p:cNvPr>
          <p:cNvSpPr txBox="1"/>
          <p:nvPr/>
        </p:nvSpPr>
        <p:spPr>
          <a:xfrm>
            <a:off x="642840" y="364497"/>
            <a:ext cx="5893408" cy="1015663"/>
          </a:xfrm>
          <a:prstGeom prst="rect">
            <a:avLst/>
          </a:prstGeom>
          <a:noFill/>
        </p:spPr>
        <p:txBody>
          <a:bodyPr wrap="none" rtlCol="0">
            <a:spAutoFit/>
          </a:bodyPr>
          <a:lstStyle/>
          <a:p>
            <a:r>
              <a:rPr lang="en-GB" sz="6000" dirty="0">
                <a:solidFill>
                  <a:schemeClr val="tx2"/>
                </a:solidFill>
              </a:rPr>
              <a:t>Modular structure</a:t>
            </a:r>
          </a:p>
        </p:txBody>
      </p:sp>
      <p:sp>
        <p:nvSpPr>
          <p:cNvPr id="5" name="TextBox 4">
            <a:extLst>
              <a:ext uri="{FF2B5EF4-FFF2-40B4-BE49-F238E27FC236}">
                <a16:creationId xmlns:a16="http://schemas.microsoft.com/office/drawing/2014/main" id="{85F76E34-87C2-4556-8D95-D47D62FB8A99}"/>
              </a:ext>
            </a:extLst>
          </p:cNvPr>
          <p:cNvSpPr txBox="1"/>
          <p:nvPr/>
        </p:nvSpPr>
        <p:spPr>
          <a:xfrm>
            <a:off x="642840" y="2019526"/>
            <a:ext cx="9829799" cy="2308324"/>
          </a:xfrm>
          <a:prstGeom prst="rect">
            <a:avLst/>
          </a:prstGeom>
          <a:noFill/>
        </p:spPr>
        <p:txBody>
          <a:bodyPr wrap="square" rtlCol="0">
            <a:spAutoFit/>
          </a:bodyPr>
          <a:lstStyle/>
          <a:p>
            <a:r>
              <a:rPr lang="en-US" sz="3600" dirty="0"/>
              <a:t>Instructions are grouped by element and recording method</a:t>
            </a:r>
          </a:p>
          <a:p>
            <a:pPr marL="715963"/>
            <a:r>
              <a:rPr lang="en-US" sz="3600" dirty="0"/>
              <a:t>Finer granularity is more flexible for a wider range of applications</a:t>
            </a:r>
          </a:p>
        </p:txBody>
      </p:sp>
      <p:sp>
        <p:nvSpPr>
          <p:cNvPr id="6" name="TextBox 5">
            <a:extLst>
              <a:ext uri="{FF2B5EF4-FFF2-40B4-BE49-F238E27FC236}">
                <a16:creationId xmlns:a16="http://schemas.microsoft.com/office/drawing/2014/main" id="{816A72B1-6144-46D3-B8D9-9CC90BB0218A}"/>
              </a:ext>
            </a:extLst>
          </p:cNvPr>
          <p:cNvSpPr txBox="1"/>
          <p:nvPr/>
        </p:nvSpPr>
        <p:spPr>
          <a:xfrm>
            <a:off x="642840" y="5761813"/>
            <a:ext cx="10640826" cy="1754326"/>
          </a:xfrm>
          <a:prstGeom prst="rect">
            <a:avLst/>
          </a:prstGeom>
          <a:noFill/>
        </p:spPr>
        <p:txBody>
          <a:bodyPr wrap="square" rtlCol="0">
            <a:spAutoFit/>
          </a:bodyPr>
          <a:lstStyle/>
          <a:p>
            <a:r>
              <a:rPr lang="en-US" sz="3600" dirty="0"/>
              <a:t>RDA Reference data are maintained and displayed separately from guidance and instructions</a:t>
            </a:r>
          </a:p>
          <a:p>
            <a:pPr marL="715963"/>
            <a:r>
              <a:rPr lang="en-US" sz="3600" dirty="0"/>
              <a:t>Reference data are extracted from the RDA Registry</a:t>
            </a:r>
          </a:p>
        </p:txBody>
      </p:sp>
      <p:sp>
        <p:nvSpPr>
          <p:cNvPr id="7" name="TextBox 6">
            <a:extLst>
              <a:ext uri="{FF2B5EF4-FFF2-40B4-BE49-F238E27FC236}">
                <a16:creationId xmlns:a16="http://schemas.microsoft.com/office/drawing/2014/main" id="{AD849FB3-9992-4A46-9E65-4081CEF767BA}"/>
              </a:ext>
            </a:extLst>
          </p:cNvPr>
          <p:cNvSpPr txBox="1"/>
          <p:nvPr/>
        </p:nvSpPr>
        <p:spPr>
          <a:xfrm>
            <a:off x="607965" y="4721666"/>
            <a:ext cx="9829799" cy="646331"/>
          </a:xfrm>
          <a:prstGeom prst="rect">
            <a:avLst/>
          </a:prstGeom>
          <a:noFill/>
        </p:spPr>
        <p:txBody>
          <a:bodyPr wrap="square" rtlCol="0">
            <a:spAutoFit/>
          </a:bodyPr>
          <a:lstStyle/>
          <a:p>
            <a:r>
              <a:rPr lang="en-US" sz="3600" dirty="0"/>
              <a:t>Every element page has the same basic structure</a:t>
            </a:r>
          </a:p>
        </p:txBody>
      </p:sp>
    </p:spTree>
    <p:extLst>
      <p:ext uri="{BB962C8B-B14F-4D97-AF65-F5344CB8AC3E}">
        <p14:creationId xmlns:p14="http://schemas.microsoft.com/office/powerpoint/2010/main" val="36185702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C419A5-6952-4B62-BD7A-D36392C9BEFB}"/>
              </a:ext>
            </a:extLst>
          </p:cNvPr>
          <p:cNvSpPr>
            <a:spLocks noGrp="1"/>
          </p:cNvSpPr>
          <p:nvPr>
            <p:ph type="dt" sz="half" idx="10"/>
          </p:nvPr>
        </p:nvSpPr>
        <p:spPr/>
        <p:txBody>
          <a:bodyPr/>
          <a:lstStyle/>
          <a:p>
            <a:fld id="{E001E81F-CAD3-412B-8E6F-53481B321DC6}" type="datetime4">
              <a:rPr lang="en-US" smtClean="0"/>
              <a:t>October 9, 2018</a:t>
            </a:fld>
            <a:endParaRPr lang="en-US" dirty="0"/>
          </a:p>
        </p:txBody>
      </p:sp>
      <p:sp>
        <p:nvSpPr>
          <p:cNvPr id="3" name="Slide Number Placeholder 2">
            <a:extLst>
              <a:ext uri="{FF2B5EF4-FFF2-40B4-BE49-F238E27FC236}">
                <a16:creationId xmlns:a16="http://schemas.microsoft.com/office/drawing/2014/main" id="{266C6FC3-7D4C-4D2F-8DDA-BCE079D5E389}"/>
              </a:ext>
            </a:extLst>
          </p:cNvPr>
          <p:cNvSpPr>
            <a:spLocks noGrp="1"/>
          </p:cNvSpPr>
          <p:nvPr>
            <p:ph type="sldNum" sz="quarter" idx="11"/>
          </p:nvPr>
        </p:nvSpPr>
        <p:spPr/>
        <p:txBody>
          <a:bodyPr/>
          <a:lstStyle/>
          <a:p>
            <a:pPr algn="ctr"/>
            <a:fld id="{6B918772-37A3-47DC-BE01-33CAE9FCB74A}" type="slidenum">
              <a:rPr lang="en-US" smtClean="0"/>
              <a:pPr algn="ctr"/>
              <a:t>14</a:t>
            </a:fld>
            <a:endParaRPr lang="en-US" dirty="0"/>
          </a:p>
        </p:txBody>
      </p:sp>
      <p:sp>
        <p:nvSpPr>
          <p:cNvPr id="11" name="Title 1">
            <a:extLst>
              <a:ext uri="{FF2B5EF4-FFF2-40B4-BE49-F238E27FC236}">
                <a16:creationId xmlns:a16="http://schemas.microsoft.com/office/drawing/2014/main" id="{483DE8A6-E84A-4999-85F7-B5AEAB362C24}"/>
              </a:ext>
            </a:extLst>
          </p:cNvPr>
          <p:cNvSpPr txBox="1">
            <a:spLocks/>
          </p:cNvSpPr>
          <p:nvPr/>
        </p:nvSpPr>
        <p:spPr>
          <a:xfrm>
            <a:off x="508000" y="476250"/>
            <a:ext cx="4211409"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RDA Registry</a:t>
            </a:r>
          </a:p>
        </p:txBody>
      </p:sp>
      <p:sp>
        <p:nvSpPr>
          <p:cNvPr id="12" name="TextBox 11">
            <a:extLst>
              <a:ext uri="{FF2B5EF4-FFF2-40B4-BE49-F238E27FC236}">
                <a16:creationId xmlns:a16="http://schemas.microsoft.com/office/drawing/2014/main" id="{7D883BA6-7A1F-43D6-B422-EDA412055273}"/>
              </a:ext>
            </a:extLst>
          </p:cNvPr>
          <p:cNvSpPr txBox="1"/>
          <p:nvPr/>
        </p:nvSpPr>
        <p:spPr>
          <a:xfrm>
            <a:off x="578774" y="2024955"/>
            <a:ext cx="10825826" cy="3785652"/>
          </a:xfrm>
          <a:prstGeom prst="rect">
            <a:avLst/>
          </a:prstGeom>
          <a:noFill/>
        </p:spPr>
        <p:txBody>
          <a:bodyPr wrap="square" rtlCol="0">
            <a:spAutoFit/>
          </a:bodyPr>
          <a:lstStyle/>
          <a:p>
            <a:r>
              <a:rPr lang="en-GB" sz="4000" dirty="0"/>
              <a:t>Linked data representations of RDA Reference</a:t>
            </a:r>
          </a:p>
          <a:p>
            <a:pPr marL="715963"/>
            <a:r>
              <a:rPr lang="en-GB" sz="4000" dirty="0"/>
              <a:t>Entities (classes)</a:t>
            </a:r>
          </a:p>
          <a:p>
            <a:pPr marL="715963"/>
            <a:r>
              <a:rPr lang="en-GB" sz="4000" dirty="0"/>
              <a:t>Relationships and attributes (properties)</a:t>
            </a:r>
          </a:p>
          <a:p>
            <a:pPr marL="715963"/>
            <a:r>
              <a:rPr lang="en-GB" sz="4000" dirty="0"/>
              <a:t>Controlled terminologies (concepts)</a:t>
            </a:r>
          </a:p>
          <a:p>
            <a:pPr marL="715963"/>
            <a:r>
              <a:rPr lang="en-GB" sz="4000" dirty="0"/>
              <a:t>+ Translations</a:t>
            </a:r>
          </a:p>
          <a:p>
            <a:pPr marL="715963"/>
            <a:r>
              <a:rPr lang="en-GB" sz="4000" dirty="0"/>
              <a:t>+ Maps (e.g. to ISBD, MARC Relators, MARC 21)</a:t>
            </a:r>
          </a:p>
        </p:txBody>
      </p:sp>
      <p:sp>
        <p:nvSpPr>
          <p:cNvPr id="7" name="TextBox 6">
            <a:extLst>
              <a:ext uri="{FF2B5EF4-FFF2-40B4-BE49-F238E27FC236}">
                <a16:creationId xmlns:a16="http://schemas.microsoft.com/office/drawing/2014/main" id="{387A9B5B-2E66-48F8-8344-E0DAC1DD4B22}"/>
              </a:ext>
            </a:extLst>
          </p:cNvPr>
          <p:cNvSpPr txBox="1"/>
          <p:nvPr/>
        </p:nvSpPr>
        <p:spPr>
          <a:xfrm>
            <a:off x="578774" y="6343650"/>
            <a:ext cx="10597226" cy="707886"/>
          </a:xfrm>
          <a:prstGeom prst="rect">
            <a:avLst/>
          </a:prstGeom>
          <a:noFill/>
        </p:spPr>
        <p:txBody>
          <a:bodyPr wrap="square" rtlCol="0">
            <a:spAutoFit/>
          </a:bodyPr>
          <a:lstStyle/>
          <a:p>
            <a:r>
              <a:rPr lang="en-GB" sz="4000" dirty="0"/>
              <a:t>Open license (BY)</a:t>
            </a:r>
          </a:p>
        </p:txBody>
      </p:sp>
    </p:spTree>
    <p:extLst>
      <p:ext uri="{BB962C8B-B14F-4D97-AF65-F5344CB8AC3E}">
        <p14:creationId xmlns:p14="http://schemas.microsoft.com/office/powerpoint/2010/main" val="34563652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C419A5-6952-4B62-BD7A-D36392C9BEFB}"/>
              </a:ext>
            </a:extLst>
          </p:cNvPr>
          <p:cNvSpPr>
            <a:spLocks noGrp="1"/>
          </p:cNvSpPr>
          <p:nvPr>
            <p:ph type="dt" sz="half" idx="10"/>
          </p:nvPr>
        </p:nvSpPr>
        <p:spPr/>
        <p:txBody>
          <a:bodyPr/>
          <a:lstStyle/>
          <a:p>
            <a:fld id="{E001E81F-CAD3-412B-8E6F-53481B321DC6}" type="datetime4">
              <a:rPr lang="en-US" smtClean="0"/>
              <a:t>October 9, 2018</a:t>
            </a:fld>
            <a:endParaRPr lang="en-US" dirty="0"/>
          </a:p>
        </p:txBody>
      </p:sp>
      <p:sp>
        <p:nvSpPr>
          <p:cNvPr id="3" name="Slide Number Placeholder 2">
            <a:extLst>
              <a:ext uri="{FF2B5EF4-FFF2-40B4-BE49-F238E27FC236}">
                <a16:creationId xmlns:a16="http://schemas.microsoft.com/office/drawing/2014/main" id="{266C6FC3-7D4C-4D2F-8DDA-BCE079D5E389}"/>
              </a:ext>
            </a:extLst>
          </p:cNvPr>
          <p:cNvSpPr>
            <a:spLocks noGrp="1"/>
          </p:cNvSpPr>
          <p:nvPr>
            <p:ph type="sldNum" sz="quarter" idx="11"/>
          </p:nvPr>
        </p:nvSpPr>
        <p:spPr/>
        <p:txBody>
          <a:bodyPr/>
          <a:lstStyle/>
          <a:p>
            <a:pPr algn="ctr"/>
            <a:fld id="{6B918772-37A3-47DC-BE01-33CAE9FCB74A}" type="slidenum">
              <a:rPr lang="en-US" smtClean="0"/>
              <a:pPr algn="ctr"/>
              <a:t>15</a:t>
            </a:fld>
            <a:endParaRPr lang="en-US" dirty="0"/>
          </a:p>
        </p:txBody>
      </p:sp>
      <p:sp>
        <p:nvSpPr>
          <p:cNvPr id="11" name="Title 1">
            <a:extLst>
              <a:ext uri="{FF2B5EF4-FFF2-40B4-BE49-F238E27FC236}">
                <a16:creationId xmlns:a16="http://schemas.microsoft.com/office/drawing/2014/main" id="{483DE8A6-E84A-4999-85F7-B5AEAB362C24}"/>
              </a:ext>
            </a:extLst>
          </p:cNvPr>
          <p:cNvSpPr txBox="1">
            <a:spLocks/>
          </p:cNvSpPr>
          <p:nvPr/>
        </p:nvSpPr>
        <p:spPr>
          <a:xfrm>
            <a:off x="508000" y="476250"/>
            <a:ext cx="7350089"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Registry data in Toolkit</a:t>
            </a:r>
          </a:p>
        </p:txBody>
      </p:sp>
      <p:sp>
        <p:nvSpPr>
          <p:cNvPr id="7" name="TextBox 6">
            <a:extLst>
              <a:ext uri="{FF2B5EF4-FFF2-40B4-BE49-F238E27FC236}">
                <a16:creationId xmlns:a16="http://schemas.microsoft.com/office/drawing/2014/main" id="{387A9B5B-2E66-48F8-8344-E0DAC1DD4B22}"/>
              </a:ext>
            </a:extLst>
          </p:cNvPr>
          <p:cNvSpPr txBox="1"/>
          <p:nvPr/>
        </p:nvSpPr>
        <p:spPr>
          <a:xfrm>
            <a:off x="508000" y="1695450"/>
            <a:ext cx="10597226" cy="1938992"/>
          </a:xfrm>
          <a:prstGeom prst="rect">
            <a:avLst/>
          </a:prstGeom>
          <a:noFill/>
        </p:spPr>
        <p:txBody>
          <a:bodyPr wrap="square" rtlCol="0">
            <a:spAutoFit/>
          </a:bodyPr>
          <a:lstStyle/>
          <a:p>
            <a:r>
              <a:rPr lang="en-GB" sz="4000" dirty="0"/>
              <a:t>3R Project</a:t>
            </a:r>
          </a:p>
          <a:p>
            <a:pPr marL="715963"/>
            <a:r>
              <a:rPr lang="en-GB" sz="4000" dirty="0"/>
              <a:t>Basic structure of all element “pages” generated from Registry</a:t>
            </a:r>
          </a:p>
        </p:txBody>
      </p:sp>
      <p:sp>
        <p:nvSpPr>
          <p:cNvPr id="8" name="TextBox 7">
            <a:extLst>
              <a:ext uri="{FF2B5EF4-FFF2-40B4-BE49-F238E27FC236}">
                <a16:creationId xmlns:a16="http://schemas.microsoft.com/office/drawing/2014/main" id="{04C4B2BB-C579-40D0-A9BE-511AAD478ADB}"/>
              </a:ext>
            </a:extLst>
          </p:cNvPr>
          <p:cNvSpPr txBox="1"/>
          <p:nvPr/>
        </p:nvSpPr>
        <p:spPr>
          <a:xfrm>
            <a:off x="508000" y="3837022"/>
            <a:ext cx="10597226" cy="4401205"/>
          </a:xfrm>
          <a:prstGeom prst="rect">
            <a:avLst/>
          </a:prstGeom>
          <a:noFill/>
        </p:spPr>
        <p:txBody>
          <a:bodyPr wrap="square" rtlCol="0">
            <a:spAutoFit/>
          </a:bodyPr>
          <a:lstStyle/>
          <a:p>
            <a:r>
              <a:rPr lang="en-GB" sz="4000" dirty="0"/>
              <a:t>Regular releases</a:t>
            </a:r>
          </a:p>
          <a:p>
            <a:pPr marL="715963"/>
            <a:r>
              <a:rPr lang="en-GB" sz="4000" dirty="0"/>
              <a:t>Element page</a:t>
            </a:r>
          </a:p>
          <a:p>
            <a:pPr marL="1433513"/>
            <a:r>
              <a:rPr lang="en-GB" sz="4000" dirty="0"/>
              <a:t>Definition and scope; Element reference; Related elements</a:t>
            </a:r>
          </a:p>
          <a:p>
            <a:pPr marL="715963"/>
            <a:r>
              <a:rPr lang="en-GB" sz="4000" dirty="0"/>
              <a:t>Glossary</a:t>
            </a:r>
          </a:p>
          <a:p>
            <a:pPr marL="715963"/>
            <a:r>
              <a:rPr lang="en-GB" sz="4000" dirty="0"/>
              <a:t>Vocabulary encoding schemes</a:t>
            </a:r>
          </a:p>
          <a:p>
            <a:pPr marL="715963"/>
            <a:r>
              <a:rPr lang="en-GB" sz="4000" dirty="0"/>
              <a:t>Relationship matrix</a:t>
            </a:r>
          </a:p>
        </p:txBody>
      </p:sp>
    </p:spTree>
    <p:extLst>
      <p:ext uri="{BB962C8B-B14F-4D97-AF65-F5344CB8AC3E}">
        <p14:creationId xmlns:p14="http://schemas.microsoft.com/office/powerpoint/2010/main" val="17596999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65789C1-FB36-42B4-8E51-15BBDFFF4D96}"/>
              </a:ext>
            </a:extLst>
          </p:cNvPr>
          <p:cNvSpPr>
            <a:spLocks noGrp="1"/>
          </p:cNvSpPr>
          <p:nvPr>
            <p:ph type="dt" sz="half" idx="10"/>
          </p:nvPr>
        </p:nvSpPr>
        <p:spPr/>
        <p:txBody>
          <a:bodyPr/>
          <a:lstStyle/>
          <a:p>
            <a:fld id="{E001E81F-CAD3-412B-8E6F-53481B321DC6}" type="datetime4">
              <a:rPr lang="en-US" smtClean="0"/>
              <a:t>October 9, 2018</a:t>
            </a:fld>
            <a:endParaRPr lang="en-US" dirty="0"/>
          </a:p>
        </p:txBody>
      </p:sp>
      <p:sp>
        <p:nvSpPr>
          <p:cNvPr id="3" name="Slide Number Placeholder 2">
            <a:extLst>
              <a:ext uri="{FF2B5EF4-FFF2-40B4-BE49-F238E27FC236}">
                <a16:creationId xmlns:a16="http://schemas.microsoft.com/office/drawing/2014/main" id="{DF0D0FAD-6670-4BAB-B963-ECE9F5386D37}"/>
              </a:ext>
            </a:extLst>
          </p:cNvPr>
          <p:cNvSpPr>
            <a:spLocks noGrp="1"/>
          </p:cNvSpPr>
          <p:nvPr>
            <p:ph type="sldNum" sz="quarter" idx="11"/>
          </p:nvPr>
        </p:nvSpPr>
        <p:spPr/>
        <p:txBody>
          <a:bodyPr/>
          <a:lstStyle/>
          <a:p>
            <a:pPr algn="ctr"/>
            <a:fld id="{6B918772-37A3-47DC-BE01-33CAE9FCB74A}" type="slidenum">
              <a:rPr lang="en-US" smtClean="0"/>
              <a:pPr algn="ctr"/>
              <a:t>16</a:t>
            </a:fld>
            <a:endParaRPr lang="en-US" dirty="0"/>
          </a:p>
        </p:txBody>
      </p:sp>
      <p:sp>
        <p:nvSpPr>
          <p:cNvPr id="4" name="TextBox 3">
            <a:extLst>
              <a:ext uri="{FF2B5EF4-FFF2-40B4-BE49-F238E27FC236}">
                <a16:creationId xmlns:a16="http://schemas.microsoft.com/office/drawing/2014/main" id="{C2E99B37-31F1-4601-9BA7-C040876C5CC2}"/>
              </a:ext>
            </a:extLst>
          </p:cNvPr>
          <p:cNvSpPr txBox="1"/>
          <p:nvPr/>
        </p:nvSpPr>
        <p:spPr>
          <a:xfrm>
            <a:off x="642840" y="270154"/>
            <a:ext cx="7482882" cy="1015663"/>
          </a:xfrm>
          <a:prstGeom prst="rect">
            <a:avLst/>
          </a:prstGeom>
          <a:noFill/>
        </p:spPr>
        <p:txBody>
          <a:bodyPr wrap="none" rtlCol="0">
            <a:spAutoFit/>
          </a:bodyPr>
          <a:lstStyle/>
          <a:p>
            <a:r>
              <a:rPr lang="en-GB" sz="6000" dirty="0">
                <a:solidFill>
                  <a:schemeClr val="tx2"/>
                </a:solidFill>
              </a:rPr>
              <a:t>Element page structure</a:t>
            </a:r>
          </a:p>
        </p:txBody>
      </p:sp>
      <p:sp>
        <p:nvSpPr>
          <p:cNvPr id="5" name="TextBox 4">
            <a:extLst>
              <a:ext uri="{FF2B5EF4-FFF2-40B4-BE49-F238E27FC236}">
                <a16:creationId xmlns:a16="http://schemas.microsoft.com/office/drawing/2014/main" id="{E5B0FAD9-2A02-44FB-8C77-1B82EA7E108F}"/>
              </a:ext>
            </a:extLst>
          </p:cNvPr>
          <p:cNvSpPr txBox="1"/>
          <p:nvPr/>
        </p:nvSpPr>
        <p:spPr>
          <a:xfrm>
            <a:off x="815976" y="2076450"/>
            <a:ext cx="8891152" cy="1323439"/>
          </a:xfrm>
          <a:prstGeom prst="rect">
            <a:avLst/>
          </a:prstGeom>
          <a:solidFill>
            <a:schemeClr val="accent5">
              <a:lumMod val="40000"/>
              <a:lumOff val="60000"/>
            </a:schemeClr>
          </a:solidFill>
        </p:spPr>
        <p:txBody>
          <a:bodyPr wrap="square" rtlCol="0">
            <a:spAutoFit/>
          </a:bodyPr>
          <a:lstStyle/>
          <a:p>
            <a:r>
              <a:rPr lang="en-GB" sz="4000" dirty="0"/>
              <a:t>Definition and Scope</a:t>
            </a:r>
          </a:p>
          <a:p>
            <a:r>
              <a:rPr lang="en-GB" sz="4000" dirty="0"/>
              <a:t>Element Reference</a:t>
            </a:r>
          </a:p>
        </p:txBody>
      </p:sp>
      <p:sp>
        <p:nvSpPr>
          <p:cNvPr id="6" name="TextBox 5">
            <a:extLst>
              <a:ext uri="{FF2B5EF4-FFF2-40B4-BE49-F238E27FC236}">
                <a16:creationId xmlns:a16="http://schemas.microsoft.com/office/drawing/2014/main" id="{CD81A9E2-BD16-478F-9446-6E76EC9D4206}"/>
              </a:ext>
            </a:extLst>
          </p:cNvPr>
          <p:cNvSpPr txBox="1"/>
          <p:nvPr/>
        </p:nvSpPr>
        <p:spPr>
          <a:xfrm>
            <a:off x="815976" y="7153791"/>
            <a:ext cx="8891152" cy="707886"/>
          </a:xfrm>
          <a:prstGeom prst="rect">
            <a:avLst/>
          </a:prstGeom>
          <a:solidFill>
            <a:schemeClr val="accent5">
              <a:lumMod val="40000"/>
              <a:lumOff val="60000"/>
            </a:schemeClr>
          </a:solidFill>
        </p:spPr>
        <p:txBody>
          <a:bodyPr wrap="square" rtlCol="0">
            <a:spAutoFit/>
          </a:bodyPr>
          <a:lstStyle/>
          <a:p>
            <a:r>
              <a:rPr lang="en-GB" sz="4000" dirty="0"/>
              <a:t>Related Elements</a:t>
            </a:r>
          </a:p>
        </p:txBody>
      </p:sp>
      <p:sp>
        <p:nvSpPr>
          <p:cNvPr id="7" name="TextBox 6">
            <a:extLst>
              <a:ext uri="{FF2B5EF4-FFF2-40B4-BE49-F238E27FC236}">
                <a16:creationId xmlns:a16="http://schemas.microsoft.com/office/drawing/2014/main" id="{0CA6EAC1-3F31-4C48-B398-70EAAD149D8C}"/>
              </a:ext>
            </a:extLst>
          </p:cNvPr>
          <p:cNvSpPr txBox="1"/>
          <p:nvPr/>
        </p:nvSpPr>
        <p:spPr>
          <a:xfrm>
            <a:off x="815976" y="3384014"/>
            <a:ext cx="8891152" cy="3785652"/>
          </a:xfrm>
          <a:prstGeom prst="rect">
            <a:avLst/>
          </a:prstGeom>
          <a:solidFill>
            <a:schemeClr val="bg2"/>
          </a:solidFill>
        </p:spPr>
        <p:txBody>
          <a:bodyPr wrap="none" rtlCol="0">
            <a:spAutoFit/>
          </a:bodyPr>
          <a:lstStyle/>
          <a:p>
            <a:r>
              <a:rPr lang="en-GB" sz="4000" dirty="0"/>
              <a:t>Prerecording</a:t>
            </a:r>
          </a:p>
          <a:p>
            <a:r>
              <a:rPr lang="en-GB" sz="4000" dirty="0"/>
              <a:t>Recording</a:t>
            </a:r>
          </a:p>
          <a:p>
            <a:pPr marL="719138"/>
            <a:r>
              <a:rPr lang="en-GB" sz="4000" dirty="0"/>
              <a:t>Recording an unstructured description</a:t>
            </a:r>
          </a:p>
          <a:p>
            <a:pPr marL="719138"/>
            <a:r>
              <a:rPr lang="en-GB" sz="4000" dirty="0"/>
              <a:t>Recording a structured description</a:t>
            </a:r>
          </a:p>
          <a:p>
            <a:pPr marL="719138"/>
            <a:r>
              <a:rPr lang="en-GB" sz="4000" dirty="0"/>
              <a:t>Recording an identifier</a:t>
            </a:r>
          </a:p>
          <a:p>
            <a:pPr marL="719138"/>
            <a:r>
              <a:rPr lang="en-GB" sz="4000" dirty="0"/>
              <a:t>Recording an IRI</a:t>
            </a:r>
          </a:p>
        </p:txBody>
      </p:sp>
      <p:sp>
        <p:nvSpPr>
          <p:cNvPr id="8" name="TextBox 7">
            <a:extLst>
              <a:ext uri="{FF2B5EF4-FFF2-40B4-BE49-F238E27FC236}">
                <a16:creationId xmlns:a16="http://schemas.microsoft.com/office/drawing/2014/main" id="{03A4B0B2-9B62-4AFC-8BDB-E00458EED627}"/>
              </a:ext>
            </a:extLst>
          </p:cNvPr>
          <p:cNvSpPr txBox="1"/>
          <p:nvPr/>
        </p:nvSpPr>
        <p:spPr>
          <a:xfrm>
            <a:off x="10085198" y="6267450"/>
            <a:ext cx="2652906" cy="584775"/>
          </a:xfrm>
          <a:prstGeom prst="rect">
            <a:avLst/>
          </a:prstGeom>
          <a:solidFill>
            <a:schemeClr val="accent5">
              <a:lumMod val="40000"/>
              <a:lumOff val="60000"/>
            </a:schemeClr>
          </a:solidFill>
          <a:ln w="28575">
            <a:solidFill>
              <a:schemeClr val="tx2"/>
            </a:solidFill>
          </a:ln>
        </p:spPr>
        <p:txBody>
          <a:bodyPr wrap="none" rtlCol="0">
            <a:spAutoFit/>
          </a:bodyPr>
          <a:lstStyle/>
          <a:p>
            <a:r>
              <a:rPr lang="en-GB" sz="3200" dirty="0"/>
              <a:t>RDA Reference</a:t>
            </a:r>
          </a:p>
        </p:txBody>
      </p:sp>
      <p:sp>
        <p:nvSpPr>
          <p:cNvPr id="9" name="TextBox 8">
            <a:extLst>
              <a:ext uri="{FF2B5EF4-FFF2-40B4-BE49-F238E27FC236}">
                <a16:creationId xmlns:a16="http://schemas.microsoft.com/office/drawing/2014/main" id="{D2DFBF5A-7DA8-44E7-BC16-2DE4797E93F9}"/>
              </a:ext>
            </a:extLst>
          </p:cNvPr>
          <p:cNvSpPr txBox="1"/>
          <p:nvPr/>
        </p:nvSpPr>
        <p:spPr>
          <a:xfrm>
            <a:off x="10261600" y="5505450"/>
            <a:ext cx="2156552" cy="584775"/>
          </a:xfrm>
          <a:prstGeom prst="rect">
            <a:avLst/>
          </a:prstGeom>
          <a:solidFill>
            <a:schemeClr val="bg2"/>
          </a:solidFill>
          <a:ln w="28575">
            <a:solidFill>
              <a:schemeClr val="tx2"/>
            </a:solidFill>
          </a:ln>
        </p:spPr>
        <p:txBody>
          <a:bodyPr wrap="none" rtlCol="0">
            <a:spAutoFit/>
          </a:bodyPr>
          <a:lstStyle/>
          <a:p>
            <a:r>
              <a:rPr lang="en-GB" sz="3200" dirty="0"/>
              <a:t>Instructions</a:t>
            </a:r>
          </a:p>
        </p:txBody>
      </p:sp>
    </p:spTree>
    <p:extLst>
      <p:ext uri="{BB962C8B-B14F-4D97-AF65-F5344CB8AC3E}">
        <p14:creationId xmlns:p14="http://schemas.microsoft.com/office/powerpoint/2010/main" val="24293247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C419A5-6952-4B62-BD7A-D36392C9BEFB}"/>
              </a:ext>
            </a:extLst>
          </p:cNvPr>
          <p:cNvSpPr>
            <a:spLocks noGrp="1"/>
          </p:cNvSpPr>
          <p:nvPr>
            <p:ph type="dt" sz="half" idx="10"/>
          </p:nvPr>
        </p:nvSpPr>
        <p:spPr/>
        <p:txBody>
          <a:bodyPr/>
          <a:lstStyle/>
          <a:p>
            <a:fld id="{E001E81F-CAD3-412B-8E6F-53481B321DC6}" type="datetime4">
              <a:rPr lang="en-US" smtClean="0"/>
              <a:t>October 9, 2018</a:t>
            </a:fld>
            <a:endParaRPr lang="en-US" dirty="0"/>
          </a:p>
        </p:txBody>
      </p:sp>
      <p:sp>
        <p:nvSpPr>
          <p:cNvPr id="3" name="Slide Number Placeholder 2">
            <a:extLst>
              <a:ext uri="{FF2B5EF4-FFF2-40B4-BE49-F238E27FC236}">
                <a16:creationId xmlns:a16="http://schemas.microsoft.com/office/drawing/2014/main" id="{266C6FC3-7D4C-4D2F-8DDA-BCE079D5E389}"/>
              </a:ext>
            </a:extLst>
          </p:cNvPr>
          <p:cNvSpPr>
            <a:spLocks noGrp="1"/>
          </p:cNvSpPr>
          <p:nvPr>
            <p:ph type="sldNum" sz="quarter" idx="11"/>
          </p:nvPr>
        </p:nvSpPr>
        <p:spPr/>
        <p:txBody>
          <a:bodyPr/>
          <a:lstStyle/>
          <a:p>
            <a:pPr algn="ctr"/>
            <a:fld id="{6B918772-37A3-47DC-BE01-33CAE9FCB74A}" type="slidenum">
              <a:rPr lang="en-US" smtClean="0"/>
              <a:pPr algn="ctr"/>
              <a:t>17</a:t>
            </a:fld>
            <a:endParaRPr lang="en-US" dirty="0"/>
          </a:p>
        </p:txBody>
      </p:sp>
      <p:sp>
        <p:nvSpPr>
          <p:cNvPr id="11" name="Title 1">
            <a:extLst>
              <a:ext uri="{FF2B5EF4-FFF2-40B4-BE49-F238E27FC236}">
                <a16:creationId xmlns:a16="http://schemas.microsoft.com/office/drawing/2014/main" id="{483DE8A6-E84A-4999-85F7-B5AEAB362C24}"/>
              </a:ext>
            </a:extLst>
          </p:cNvPr>
          <p:cNvSpPr txBox="1">
            <a:spLocks/>
          </p:cNvSpPr>
          <p:nvPr/>
        </p:nvSpPr>
        <p:spPr>
          <a:xfrm>
            <a:off x="508000" y="476250"/>
            <a:ext cx="6276077"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Recording methods</a:t>
            </a:r>
          </a:p>
        </p:txBody>
      </p:sp>
      <p:sp>
        <p:nvSpPr>
          <p:cNvPr id="12" name="TextBox 11">
            <a:extLst>
              <a:ext uri="{FF2B5EF4-FFF2-40B4-BE49-F238E27FC236}">
                <a16:creationId xmlns:a16="http://schemas.microsoft.com/office/drawing/2014/main" id="{7D883BA6-7A1F-43D6-B422-EDA412055273}"/>
              </a:ext>
            </a:extLst>
          </p:cNvPr>
          <p:cNvSpPr txBox="1"/>
          <p:nvPr/>
        </p:nvSpPr>
        <p:spPr>
          <a:xfrm>
            <a:off x="584200" y="1847850"/>
            <a:ext cx="9799221" cy="1323439"/>
          </a:xfrm>
          <a:prstGeom prst="rect">
            <a:avLst/>
          </a:prstGeom>
          <a:noFill/>
        </p:spPr>
        <p:txBody>
          <a:bodyPr wrap="none" rtlCol="0">
            <a:spAutoFit/>
          </a:bodyPr>
          <a:lstStyle/>
          <a:p>
            <a:r>
              <a:rPr lang="en-GB" sz="4000" dirty="0"/>
              <a:t>Extended to all elements</a:t>
            </a:r>
          </a:p>
          <a:p>
            <a:pPr marL="717550"/>
            <a:r>
              <a:rPr lang="en-GB" sz="4000" dirty="0"/>
              <a:t>Confined to relationships in original Toolkit</a:t>
            </a:r>
          </a:p>
        </p:txBody>
      </p:sp>
      <p:sp>
        <p:nvSpPr>
          <p:cNvPr id="8" name="TextBox 7">
            <a:extLst>
              <a:ext uri="{FF2B5EF4-FFF2-40B4-BE49-F238E27FC236}">
                <a16:creationId xmlns:a16="http://schemas.microsoft.com/office/drawing/2014/main" id="{C295776F-E933-47CF-A2AC-EC77C9EB63FD}"/>
              </a:ext>
            </a:extLst>
          </p:cNvPr>
          <p:cNvSpPr txBox="1"/>
          <p:nvPr/>
        </p:nvSpPr>
        <p:spPr>
          <a:xfrm>
            <a:off x="584200" y="3496612"/>
            <a:ext cx="7366119" cy="707886"/>
          </a:xfrm>
          <a:prstGeom prst="rect">
            <a:avLst/>
          </a:prstGeom>
          <a:noFill/>
        </p:spPr>
        <p:txBody>
          <a:bodyPr wrap="none" rtlCol="0">
            <a:spAutoFit/>
          </a:bodyPr>
          <a:lstStyle/>
          <a:p>
            <a:r>
              <a:rPr lang="en-GB" sz="4000" dirty="0"/>
              <a:t>Linked data “method” now explicit</a:t>
            </a:r>
          </a:p>
        </p:txBody>
      </p:sp>
      <p:sp>
        <p:nvSpPr>
          <p:cNvPr id="9" name="TextBox 8">
            <a:extLst>
              <a:ext uri="{FF2B5EF4-FFF2-40B4-BE49-F238E27FC236}">
                <a16:creationId xmlns:a16="http://schemas.microsoft.com/office/drawing/2014/main" id="{542322A4-98C1-4645-A94F-02251DB020EE}"/>
              </a:ext>
            </a:extLst>
          </p:cNvPr>
          <p:cNvSpPr txBox="1"/>
          <p:nvPr/>
        </p:nvSpPr>
        <p:spPr>
          <a:xfrm>
            <a:off x="584200" y="4529820"/>
            <a:ext cx="6128281" cy="3170099"/>
          </a:xfrm>
          <a:prstGeom prst="rect">
            <a:avLst/>
          </a:prstGeom>
          <a:noFill/>
        </p:spPr>
        <p:txBody>
          <a:bodyPr wrap="none" rtlCol="0">
            <a:spAutoFit/>
          </a:bodyPr>
          <a:lstStyle/>
          <a:p>
            <a:r>
              <a:rPr lang="en-GB" sz="4000" dirty="0"/>
              <a:t>4 methods = “4-fold path”</a:t>
            </a:r>
          </a:p>
          <a:p>
            <a:pPr marL="720725"/>
            <a:r>
              <a:rPr lang="en-GB" sz="4000" dirty="0"/>
              <a:t>Unstructured description</a:t>
            </a:r>
          </a:p>
          <a:p>
            <a:pPr marL="720725"/>
            <a:r>
              <a:rPr lang="en-GB" sz="4000" dirty="0"/>
              <a:t>Structured description</a:t>
            </a:r>
          </a:p>
          <a:p>
            <a:pPr marL="720725"/>
            <a:r>
              <a:rPr lang="en-GB" sz="4000" dirty="0"/>
              <a:t>Identifier</a:t>
            </a:r>
          </a:p>
          <a:p>
            <a:pPr marL="720725"/>
            <a:r>
              <a:rPr lang="en-GB" sz="4000" dirty="0"/>
              <a:t>IRI</a:t>
            </a:r>
          </a:p>
        </p:txBody>
      </p:sp>
    </p:spTree>
    <p:extLst>
      <p:ext uri="{BB962C8B-B14F-4D97-AF65-F5344CB8AC3E}">
        <p14:creationId xmlns:p14="http://schemas.microsoft.com/office/powerpoint/2010/main" val="18739077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AAE041-1F86-4FAD-8EFD-2DA4BE2D90A3}"/>
              </a:ext>
            </a:extLst>
          </p:cNvPr>
          <p:cNvSpPr>
            <a:spLocks noGrp="1"/>
          </p:cNvSpPr>
          <p:nvPr>
            <p:ph type="dt" sz="half" idx="10"/>
          </p:nvPr>
        </p:nvSpPr>
        <p:spPr/>
        <p:txBody>
          <a:bodyPr/>
          <a:lstStyle/>
          <a:p>
            <a:fld id="{E001E81F-CAD3-412B-8E6F-53481B321DC6}" type="datetime4">
              <a:rPr lang="en-US" smtClean="0"/>
              <a:t>October 9, 2018</a:t>
            </a:fld>
            <a:endParaRPr lang="en-US" dirty="0"/>
          </a:p>
        </p:txBody>
      </p:sp>
      <p:sp>
        <p:nvSpPr>
          <p:cNvPr id="3" name="Slide Number Placeholder 2">
            <a:extLst>
              <a:ext uri="{FF2B5EF4-FFF2-40B4-BE49-F238E27FC236}">
                <a16:creationId xmlns:a16="http://schemas.microsoft.com/office/drawing/2014/main" id="{6DBB4C4D-CEAF-4C6D-AE40-311D0A41C241}"/>
              </a:ext>
            </a:extLst>
          </p:cNvPr>
          <p:cNvSpPr>
            <a:spLocks noGrp="1"/>
          </p:cNvSpPr>
          <p:nvPr>
            <p:ph type="sldNum" sz="quarter" idx="11"/>
          </p:nvPr>
        </p:nvSpPr>
        <p:spPr/>
        <p:txBody>
          <a:bodyPr/>
          <a:lstStyle/>
          <a:p>
            <a:pPr algn="ctr"/>
            <a:fld id="{6B918772-37A3-47DC-BE01-33CAE9FCB74A}" type="slidenum">
              <a:rPr lang="en-US" smtClean="0"/>
              <a:pPr algn="ctr"/>
              <a:t>18</a:t>
            </a:fld>
            <a:endParaRPr lang="en-US" dirty="0"/>
          </a:p>
        </p:txBody>
      </p:sp>
      <p:sp>
        <p:nvSpPr>
          <p:cNvPr id="4" name="TextBox 3">
            <a:extLst>
              <a:ext uri="{FF2B5EF4-FFF2-40B4-BE49-F238E27FC236}">
                <a16:creationId xmlns:a16="http://schemas.microsoft.com/office/drawing/2014/main" id="{6ABD3FA4-AFCB-4E2A-90DE-249633EA3885}"/>
              </a:ext>
            </a:extLst>
          </p:cNvPr>
          <p:cNvSpPr txBox="1"/>
          <p:nvPr/>
        </p:nvSpPr>
        <p:spPr>
          <a:xfrm>
            <a:off x="642840" y="364497"/>
            <a:ext cx="3586879" cy="1015663"/>
          </a:xfrm>
          <a:prstGeom prst="rect">
            <a:avLst/>
          </a:prstGeom>
          <a:noFill/>
        </p:spPr>
        <p:txBody>
          <a:bodyPr wrap="none" rtlCol="0">
            <a:spAutoFit/>
          </a:bodyPr>
          <a:lstStyle/>
          <a:p>
            <a:r>
              <a:rPr lang="en-GB" sz="6000" dirty="0">
                <a:solidFill>
                  <a:schemeClr val="tx2"/>
                </a:solidFill>
              </a:rPr>
              <a:t>Boilerplate</a:t>
            </a:r>
          </a:p>
        </p:txBody>
      </p:sp>
      <p:sp>
        <p:nvSpPr>
          <p:cNvPr id="5" name="TextBox 4">
            <a:extLst>
              <a:ext uri="{FF2B5EF4-FFF2-40B4-BE49-F238E27FC236}">
                <a16:creationId xmlns:a16="http://schemas.microsoft.com/office/drawing/2014/main" id="{D617A32B-8467-4F51-8209-2143855FAD1E}"/>
              </a:ext>
            </a:extLst>
          </p:cNvPr>
          <p:cNvSpPr txBox="1"/>
          <p:nvPr/>
        </p:nvSpPr>
        <p:spPr>
          <a:xfrm>
            <a:off x="642840" y="1792904"/>
            <a:ext cx="9829799" cy="1754326"/>
          </a:xfrm>
          <a:prstGeom prst="rect">
            <a:avLst/>
          </a:prstGeom>
          <a:noFill/>
        </p:spPr>
        <p:txBody>
          <a:bodyPr wrap="square" rtlCol="0">
            <a:spAutoFit/>
          </a:bodyPr>
          <a:lstStyle/>
          <a:p>
            <a:r>
              <a:rPr lang="en-US" sz="3600" dirty="0"/>
              <a:t>Guidance, instruction, and navigation content components that are re-used in multiple pages in the Toolkit</a:t>
            </a:r>
          </a:p>
        </p:txBody>
      </p:sp>
      <p:sp>
        <p:nvSpPr>
          <p:cNvPr id="6" name="TextBox 5">
            <a:extLst>
              <a:ext uri="{FF2B5EF4-FFF2-40B4-BE49-F238E27FC236}">
                <a16:creationId xmlns:a16="http://schemas.microsoft.com/office/drawing/2014/main" id="{5F3041D1-18E8-471E-BA8F-16B45E57DA3E}"/>
              </a:ext>
            </a:extLst>
          </p:cNvPr>
          <p:cNvSpPr txBox="1"/>
          <p:nvPr/>
        </p:nvSpPr>
        <p:spPr>
          <a:xfrm>
            <a:off x="644736" y="3943633"/>
            <a:ext cx="9829799" cy="1200329"/>
          </a:xfrm>
          <a:prstGeom prst="rect">
            <a:avLst/>
          </a:prstGeom>
          <a:noFill/>
        </p:spPr>
        <p:txBody>
          <a:bodyPr wrap="square" rtlCol="0">
            <a:spAutoFit/>
          </a:bodyPr>
          <a:lstStyle/>
          <a:p>
            <a:r>
              <a:rPr lang="en-US" sz="3600" dirty="0"/>
              <a:t>Re-usable components are updated once</a:t>
            </a:r>
          </a:p>
          <a:p>
            <a:pPr marL="715963"/>
            <a:r>
              <a:rPr lang="en-US" sz="3600" dirty="0"/>
              <a:t>And translated once</a:t>
            </a:r>
          </a:p>
        </p:txBody>
      </p:sp>
      <p:sp>
        <p:nvSpPr>
          <p:cNvPr id="8" name="TextBox 7">
            <a:extLst>
              <a:ext uri="{FF2B5EF4-FFF2-40B4-BE49-F238E27FC236}">
                <a16:creationId xmlns:a16="http://schemas.microsoft.com/office/drawing/2014/main" id="{64DF6A66-F538-458F-8DEE-F577AE13E60C}"/>
              </a:ext>
            </a:extLst>
          </p:cNvPr>
          <p:cNvSpPr txBox="1"/>
          <p:nvPr/>
        </p:nvSpPr>
        <p:spPr>
          <a:xfrm>
            <a:off x="642839" y="5540365"/>
            <a:ext cx="9829799" cy="2308324"/>
          </a:xfrm>
          <a:prstGeom prst="rect">
            <a:avLst/>
          </a:prstGeom>
          <a:noFill/>
        </p:spPr>
        <p:txBody>
          <a:bodyPr wrap="square" rtlCol="0">
            <a:spAutoFit/>
          </a:bodyPr>
          <a:lstStyle/>
          <a:p>
            <a:r>
              <a:rPr lang="en-US" sz="3600" dirty="0"/>
              <a:t>Repetition is a desirable feature of the new Toolkit</a:t>
            </a:r>
          </a:p>
          <a:p>
            <a:pPr marL="571500" indent="-571500">
              <a:buFont typeface="Arial" panose="020B0604020202020204" pitchFamily="34" charset="0"/>
              <a:buChar char="•"/>
            </a:pPr>
            <a:r>
              <a:rPr lang="en-US" sz="3600" dirty="0"/>
              <a:t>Improves consistency and understanding</a:t>
            </a:r>
          </a:p>
          <a:p>
            <a:pPr marL="571500" indent="-571500">
              <a:buFont typeface="Arial" panose="020B0604020202020204" pitchFamily="34" charset="0"/>
              <a:buChar char="•"/>
            </a:pPr>
            <a:r>
              <a:rPr lang="en-US" sz="3600" dirty="0"/>
              <a:t>Supports a modular editorial infrastructure</a:t>
            </a:r>
          </a:p>
          <a:p>
            <a:pPr marL="571500" indent="-571500">
              <a:buFont typeface="Arial" panose="020B0604020202020204" pitchFamily="34" charset="0"/>
              <a:buChar char="•"/>
            </a:pPr>
            <a:r>
              <a:rPr lang="en-US" sz="3600" dirty="0"/>
              <a:t>Reduces costs</a:t>
            </a:r>
          </a:p>
        </p:txBody>
      </p:sp>
    </p:spTree>
    <p:extLst>
      <p:ext uri="{BB962C8B-B14F-4D97-AF65-F5344CB8AC3E}">
        <p14:creationId xmlns:p14="http://schemas.microsoft.com/office/powerpoint/2010/main" val="28118628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C419A5-6952-4B62-BD7A-D36392C9BEFB}"/>
              </a:ext>
            </a:extLst>
          </p:cNvPr>
          <p:cNvSpPr>
            <a:spLocks noGrp="1"/>
          </p:cNvSpPr>
          <p:nvPr>
            <p:ph type="dt" sz="half" idx="10"/>
          </p:nvPr>
        </p:nvSpPr>
        <p:spPr/>
        <p:txBody>
          <a:bodyPr/>
          <a:lstStyle/>
          <a:p>
            <a:fld id="{E001E81F-CAD3-412B-8E6F-53481B321DC6}" type="datetime4">
              <a:rPr lang="en-US" smtClean="0"/>
              <a:t>October 9, 2018</a:t>
            </a:fld>
            <a:endParaRPr lang="en-US" dirty="0"/>
          </a:p>
        </p:txBody>
      </p:sp>
      <p:sp>
        <p:nvSpPr>
          <p:cNvPr id="3" name="Slide Number Placeholder 2">
            <a:extLst>
              <a:ext uri="{FF2B5EF4-FFF2-40B4-BE49-F238E27FC236}">
                <a16:creationId xmlns:a16="http://schemas.microsoft.com/office/drawing/2014/main" id="{266C6FC3-7D4C-4D2F-8DDA-BCE079D5E389}"/>
              </a:ext>
            </a:extLst>
          </p:cNvPr>
          <p:cNvSpPr>
            <a:spLocks noGrp="1"/>
          </p:cNvSpPr>
          <p:nvPr>
            <p:ph type="sldNum" sz="quarter" idx="11"/>
          </p:nvPr>
        </p:nvSpPr>
        <p:spPr/>
        <p:txBody>
          <a:bodyPr/>
          <a:lstStyle/>
          <a:p>
            <a:pPr algn="ctr"/>
            <a:fld id="{6B918772-37A3-47DC-BE01-33CAE9FCB74A}" type="slidenum">
              <a:rPr lang="en-US" smtClean="0"/>
              <a:pPr algn="ctr"/>
              <a:t>19</a:t>
            </a:fld>
            <a:endParaRPr lang="en-US" dirty="0"/>
          </a:p>
        </p:txBody>
      </p:sp>
      <p:sp>
        <p:nvSpPr>
          <p:cNvPr id="11" name="Title 1">
            <a:extLst>
              <a:ext uri="{FF2B5EF4-FFF2-40B4-BE49-F238E27FC236}">
                <a16:creationId xmlns:a16="http://schemas.microsoft.com/office/drawing/2014/main" id="{483DE8A6-E84A-4999-85F7-B5AEAB362C24}"/>
              </a:ext>
            </a:extLst>
          </p:cNvPr>
          <p:cNvSpPr txBox="1">
            <a:spLocks/>
          </p:cNvSpPr>
          <p:nvPr/>
        </p:nvSpPr>
        <p:spPr>
          <a:xfrm>
            <a:off x="508000" y="476250"/>
            <a:ext cx="3884397"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Instructions</a:t>
            </a:r>
          </a:p>
        </p:txBody>
      </p:sp>
      <p:sp>
        <p:nvSpPr>
          <p:cNvPr id="12" name="TextBox 11">
            <a:extLst>
              <a:ext uri="{FF2B5EF4-FFF2-40B4-BE49-F238E27FC236}">
                <a16:creationId xmlns:a16="http://schemas.microsoft.com/office/drawing/2014/main" id="{7D883BA6-7A1F-43D6-B422-EDA412055273}"/>
              </a:ext>
            </a:extLst>
          </p:cNvPr>
          <p:cNvSpPr txBox="1"/>
          <p:nvPr/>
        </p:nvSpPr>
        <p:spPr>
          <a:xfrm>
            <a:off x="584200" y="2000250"/>
            <a:ext cx="4133824" cy="707886"/>
          </a:xfrm>
          <a:prstGeom prst="rect">
            <a:avLst/>
          </a:prstGeom>
          <a:noFill/>
        </p:spPr>
        <p:txBody>
          <a:bodyPr wrap="none" rtlCol="0">
            <a:spAutoFit/>
          </a:bodyPr>
          <a:lstStyle/>
          <a:p>
            <a:r>
              <a:rPr lang="en-GB" sz="4000" dirty="0"/>
              <a:t>There are no rules!</a:t>
            </a:r>
          </a:p>
        </p:txBody>
      </p:sp>
      <p:sp>
        <p:nvSpPr>
          <p:cNvPr id="8" name="TextBox 7">
            <a:extLst>
              <a:ext uri="{FF2B5EF4-FFF2-40B4-BE49-F238E27FC236}">
                <a16:creationId xmlns:a16="http://schemas.microsoft.com/office/drawing/2014/main" id="{C295776F-E933-47CF-A2AC-EC77C9EB63FD}"/>
              </a:ext>
            </a:extLst>
          </p:cNvPr>
          <p:cNvSpPr txBox="1"/>
          <p:nvPr/>
        </p:nvSpPr>
        <p:spPr>
          <a:xfrm>
            <a:off x="584200" y="2983859"/>
            <a:ext cx="11618373" cy="1323439"/>
          </a:xfrm>
          <a:prstGeom prst="rect">
            <a:avLst/>
          </a:prstGeom>
          <a:noFill/>
        </p:spPr>
        <p:txBody>
          <a:bodyPr wrap="none" rtlCol="0">
            <a:spAutoFit/>
          </a:bodyPr>
          <a:lstStyle/>
          <a:p>
            <a:r>
              <a:rPr lang="en-GB" sz="4000" dirty="0"/>
              <a:t>Most instructions are now optional</a:t>
            </a:r>
          </a:p>
          <a:p>
            <a:pPr marL="720725"/>
            <a:r>
              <a:rPr lang="en-GB" sz="4000" dirty="0"/>
              <a:t>Accommodates local practice in a global framework</a:t>
            </a:r>
          </a:p>
        </p:txBody>
      </p:sp>
      <p:sp>
        <p:nvSpPr>
          <p:cNvPr id="9" name="TextBox 8">
            <a:extLst>
              <a:ext uri="{FF2B5EF4-FFF2-40B4-BE49-F238E27FC236}">
                <a16:creationId xmlns:a16="http://schemas.microsoft.com/office/drawing/2014/main" id="{542322A4-98C1-4645-A94F-02251DB020EE}"/>
              </a:ext>
            </a:extLst>
          </p:cNvPr>
          <p:cNvSpPr txBox="1"/>
          <p:nvPr/>
        </p:nvSpPr>
        <p:spPr>
          <a:xfrm>
            <a:off x="584200" y="4583021"/>
            <a:ext cx="9166868" cy="707886"/>
          </a:xfrm>
          <a:prstGeom prst="rect">
            <a:avLst/>
          </a:prstGeom>
          <a:noFill/>
        </p:spPr>
        <p:txBody>
          <a:bodyPr wrap="none" rtlCol="0">
            <a:spAutoFit/>
          </a:bodyPr>
          <a:lstStyle/>
          <a:p>
            <a:r>
              <a:rPr lang="en-GB" sz="4000" dirty="0"/>
              <a:t>Instructions assigned to recording methods</a:t>
            </a:r>
          </a:p>
        </p:txBody>
      </p:sp>
      <p:sp>
        <p:nvSpPr>
          <p:cNvPr id="10" name="TextBox 9">
            <a:extLst>
              <a:ext uri="{FF2B5EF4-FFF2-40B4-BE49-F238E27FC236}">
                <a16:creationId xmlns:a16="http://schemas.microsoft.com/office/drawing/2014/main" id="{D079CABC-1680-4FD9-AC51-B787279D9312}"/>
              </a:ext>
            </a:extLst>
          </p:cNvPr>
          <p:cNvSpPr txBox="1"/>
          <p:nvPr/>
        </p:nvSpPr>
        <p:spPr>
          <a:xfrm>
            <a:off x="584200" y="5566630"/>
            <a:ext cx="4691734" cy="1938992"/>
          </a:xfrm>
          <a:prstGeom prst="rect">
            <a:avLst/>
          </a:prstGeom>
          <a:noFill/>
        </p:spPr>
        <p:txBody>
          <a:bodyPr wrap="none" rtlCol="0">
            <a:spAutoFit/>
          </a:bodyPr>
          <a:lstStyle/>
          <a:p>
            <a:r>
              <a:rPr lang="en-GB" sz="4000" dirty="0"/>
              <a:t>Much more choice</a:t>
            </a:r>
          </a:p>
          <a:p>
            <a:r>
              <a:rPr lang="en-GB" sz="4000" dirty="0">
                <a:sym typeface="Wingdings" panose="05000000000000000000" pitchFamily="2" charset="2"/>
              </a:rPr>
              <a:t></a:t>
            </a:r>
            <a:r>
              <a:rPr lang="en-GB" sz="4000" dirty="0"/>
              <a:t>Flexibility </a:t>
            </a:r>
            <a:r>
              <a:rPr lang="en-GB" sz="4000" dirty="0">
                <a:sym typeface="Wingdings" panose="05000000000000000000" pitchFamily="2" charset="2"/>
              </a:rPr>
              <a:t></a:t>
            </a:r>
            <a:endParaRPr lang="en-GB" sz="4000" dirty="0"/>
          </a:p>
          <a:p>
            <a:r>
              <a:rPr lang="en-GB" sz="4000" dirty="0">
                <a:sym typeface="Wingdings" panose="05000000000000000000" pitchFamily="2" charset="2"/>
              </a:rPr>
              <a:t>How to choose? </a:t>
            </a:r>
            <a:r>
              <a:rPr lang="en-GB" sz="4000" dirty="0"/>
              <a:t> </a:t>
            </a:r>
          </a:p>
        </p:txBody>
      </p:sp>
    </p:spTree>
    <p:extLst>
      <p:ext uri="{BB962C8B-B14F-4D97-AF65-F5344CB8AC3E}">
        <p14:creationId xmlns:p14="http://schemas.microsoft.com/office/powerpoint/2010/main" val="357308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287C76-B28F-4CF0-A852-FAA3C8EDAD23}"/>
              </a:ext>
            </a:extLst>
          </p:cNvPr>
          <p:cNvSpPr>
            <a:spLocks noGrp="1"/>
          </p:cNvSpPr>
          <p:nvPr>
            <p:ph type="dt" sz="half" idx="10"/>
          </p:nvPr>
        </p:nvSpPr>
        <p:spPr/>
        <p:txBody>
          <a:bodyPr/>
          <a:lstStyle/>
          <a:p>
            <a:fld id="{E001E81F-CAD3-412B-8E6F-53481B321DC6}" type="datetime4">
              <a:rPr lang="en-US" smtClean="0"/>
              <a:t>October 9, 2018</a:t>
            </a:fld>
            <a:endParaRPr lang="en-US" dirty="0"/>
          </a:p>
        </p:txBody>
      </p:sp>
      <p:sp>
        <p:nvSpPr>
          <p:cNvPr id="3" name="Slide Number Placeholder 2">
            <a:extLst>
              <a:ext uri="{FF2B5EF4-FFF2-40B4-BE49-F238E27FC236}">
                <a16:creationId xmlns:a16="http://schemas.microsoft.com/office/drawing/2014/main" id="{8AE9C553-1E3A-47C5-A1CB-850C75911A13}"/>
              </a:ext>
            </a:extLst>
          </p:cNvPr>
          <p:cNvSpPr>
            <a:spLocks noGrp="1"/>
          </p:cNvSpPr>
          <p:nvPr>
            <p:ph type="sldNum" sz="quarter" idx="11"/>
          </p:nvPr>
        </p:nvSpPr>
        <p:spPr/>
        <p:txBody>
          <a:bodyPr/>
          <a:lstStyle/>
          <a:p>
            <a:pPr algn="ctr"/>
            <a:fld id="{6B918772-37A3-47DC-BE01-33CAE9FCB74A}" type="slidenum">
              <a:rPr lang="en-US" smtClean="0"/>
              <a:pPr algn="ctr"/>
              <a:t>2</a:t>
            </a:fld>
            <a:endParaRPr lang="en-US" dirty="0"/>
          </a:p>
        </p:txBody>
      </p:sp>
      <p:sp>
        <p:nvSpPr>
          <p:cNvPr id="4" name="Title 1">
            <a:extLst>
              <a:ext uri="{FF2B5EF4-FFF2-40B4-BE49-F238E27FC236}">
                <a16:creationId xmlns:a16="http://schemas.microsoft.com/office/drawing/2014/main" id="{9D88FB05-1A8C-4C23-849E-1A85F0D34C24}"/>
              </a:ext>
            </a:extLst>
          </p:cNvPr>
          <p:cNvSpPr txBox="1">
            <a:spLocks/>
          </p:cNvSpPr>
          <p:nvPr/>
        </p:nvSpPr>
        <p:spPr>
          <a:xfrm>
            <a:off x="508000" y="476250"/>
            <a:ext cx="3389069"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3R Project</a:t>
            </a:r>
          </a:p>
        </p:txBody>
      </p:sp>
      <p:sp>
        <p:nvSpPr>
          <p:cNvPr id="8" name="TextBox 7">
            <a:extLst>
              <a:ext uri="{FF2B5EF4-FFF2-40B4-BE49-F238E27FC236}">
                <a16:creationId xmlns:a16="http://schemas.microsoft.com/office/drawing/2014/main" id="{F654EA3B-B3B2-430E-A87E-2925AF8BBE2C}"/>
              </a:ext>
            </a:extLst>
          </p:cNvPr>
          <p:cNvSpPr txBox="1"/>
          <p:nvPr/>
        </p:nvSpPr>
        <p:spPr>
          <a:xfrm>
            <a:off x="514555" y="1495289"/>
            <a:ext cx="7215437" cy="646331"/>
          </a:xfrm>
          <a:prstGeom prst="rect">
            <a:avLst/>
          </a:prstGeom>
          <a:noFill/>
        </p:spPr>
        <p:txBody>
          <a:bodyPr wrap="none" rtlCol="0">
            <a:spAutoFit/>
          </a:bodyPr>
          <a:lstStyle/>
          <a:p>
            <a:r>
              <a:rPr lang="en-US" sz="3600" dirty="0"/>
              <a:t>RDA Toolkit Restructure and Redesign</a:t>
            </a:r>
          </a:p>
        </p:txBody>
      </p:sp>
      <p:sp>
        <p:nvSpPr>
          <p:cNvPr id="13" name="TextBox 12">
            <a:extLst>
              <a:ext uri="{FF2B5EF4-FFF2-40B4-BE49-F238E27FC236}">
                <a16:creationId xmlns:a16="http://schemas.microsoft.com/office/drawing/2014/main" id="{83B116CB-9884-4157-B5F5-8F5BBDD6FE0E}"/>
              </a:ext>
            </a:extLst>
          </p:cNvPr>
          <p:cNvSpPr txBox="1"/>
          <p:nvPr/>
        </p:nvSpPr>
        <p:spPr>
          <a:xfrm>
            <a:off x="2260600" y="6575345"/>
            <a:ext cx="5663602" cy="646331"/>
          </a:xfrm>
          <a:prstGeom prst="rect">
            <a:avLst/>
          </a:prstGeom>
          <a:noFill/>
        </p:spPr>
        <p:txBody>
          <a:bodyPr wrap="none" rtlCol="0">
            <a:spAutoFit/>
          </a:bodyPr>
          <a:lstStyle/>
          <a:p>
            <a:r>
              <a:rPr lang="en-US" sz="3600" dirty="0"/>
              <a:t>IFLA Library Reference Model</a:t>
            </a:r>
          </a:p>
        </p:txBody>
      </p:sp>
      <p:sp>
        <p:nvSpPr>
          <p:cNvPr id="14" name="TextBox 13">
            <a:extLst>
              <a:ext uri="{FF2B5EF4-FFF2-40B4-BE49-F238E27FC236}">
                <a16:creationId xmlns:a16="http://schemas.microsoft.com/office/drawing/2014/main" id="{301562D8-6023-42F2-8A05-D8EE51D4FAD9}"/>
              </a:ext>
            </a:extLst>
          </p:cNvPr>
          <p:cNvSpPr txBox="1"/>
          <p:nvPr/>
        </p:nvSpPr>
        <p:spPr>
          <a:xfrm>
            <a:off x="2260600" y="4554497"/>
            <a:ext cx="8064131" cy="1754326"/>
          </a:xfrm>
          <a:prstGeom prst="rect">
            <a:avLst/>
          </a:prstGeom>
          <a:noFill/>
        </p:spPr>
        <p:txBody>
          <a:bodyPr wrap="none" rtlCol="0">
            <a:spAutoFit/>
          </a:bodyPr>
          <a:lstStyle/>
          <a:p>
            <a:r>
              <a:rPr lang="en-US" sz="3600" dirty="0"/>
              <a:t>RDA content infrastructure</a:t>
            </a:r>
          </a:p>
          <a:p>
            <a:pPr marL="720725"/>
            <a:r>
              <a:rPr lang="en-US" sz="3600" dirty="0"/>
              <a:t>Convert to DITA standard</a:t>
            </a:r>
          </a:p>
          <a:p>
            <a:pPr marL="720725"/>
            <a:r>
              <a:rPr lang="en-US" sz="3600" dirty="0"/>
              <a:t>Increase re-use of RDA Reference data</a:t>
            </a:r>
          </a:p>
        </p:txBody>
      </p:sp>
      <p:sp>
        <p:nvSpPr>
          <p:cNvPr id="15" name="TextBox 14">
            <a:extLst>
              <a:ext uri="{FF2B5EF4-FFF2-40B4-BE49-F238E27FC236}">
                <a16:creationId xmlns:a16="http://schemas.microsoft.com/office/drawing/2014/main" id="{1DD955F7-E279-4948-AF56-9703ED2675EA}"/>
              </a:ext>
            </a:extLst>
          </p:cNvPr>
          <p:cNvSpPr txBox="1"/>
          <p:nvPr/>
        </p:nvSpPr>
        <p:spPr>
          <a:xfrm>
            <a:off x="2260600" y="2533650"/>
            <a:ext cx="6757299" cy="1754326"/>
          </a:xfrm>
          <a:prstGeom prst="rect">
            <a:avLst/>
          </a:prstGeom>
          <a:noFill/>
        </p:spPr>
        <p:txBody>
          <a:bodyPr wrap="none" rtlCol="0">
            <a:spAutoFit/>
          </a:bodyPr>
          <a:lstStyle/>
          <a:p>
            <a:r>
              <a:rPr lang="en-US" sz="3600" dirty="0"/>
              <a:t>Modern responsive design</a:t>
            </a:r>
          </a:p>
          <a:p>
            <a:pPr marL="720725"/>
            <a:r>
              <a:rPr lang="en-US" sz="3600" dirty="0"/>
              <a:t>Users of mobile devices</a:t>
            </a:r>
          </a:p>
          <a:p>
            <a:pPr marL="720725"/>
            <a:r>
              <a:rPr lang="en-US" sz="3600" dirty="0"/>
              <a:t>Users with sensory preferences</a:t>
            </a:r>
          </a:p>
        </p:txBody>
      </p:sp>
      <p:sp>
        <p:nvSpPr>
          <p:cNvPr id="17" name="TextBox 16">
            <a:extLst>
              <a:ext uri="{FF2B5EF4-FFF2-40B4-BE49-F238E27FC236}">
                <a16:creationId xmlns:a16="http://schemas.microsoft.com/office/drawing/2014/main" id="{D72A0A60-2ED8-4DC1-B2B7-B6209BFCC6AD}"/>
              </a:ext>
            </a:extLst>
          </p:cNvPr>
          <p:cNvSpPr txBox="1"/>
          <p:nvPr/>
        </p:nvSpPr>
        <p:spPr>
          <a:xfrm>
            <a:off x="2260600" y="7488198"/>
            <a:ext cx="3802579" cy="646331"/>
          </a:xfrm>
          <a:prstGeom prst="rect">
            <a:avLst/>
          </a:prstGeom>
          <a:noFill/>
        </p:spPr>
        <p:txBody>
          <a:bodyPr wrap="none" rtlCol="0">
            <a:spAutoFit/>
          </a:bodyPr>
          <a:lstStyle/>
          <a:p>
            <a:r>
              <a:rPr lang="en-US" sz="3600" dirty="0"/>
              <a:t>RDA Board strategy</a:t>
            </a:r>
          </a:p>
        </p:txBody>
      </p:sp>
    </p:spTree>
    <p:extLst>
      <p:ext uri="{BB962C8B-B14F-4D97-AF65-F5344CB8AC3E}">
        <p14:creationId xmlns:p14="http://schemas.microsoft.com/office/powerpoint/2010/main" val="25026662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AAE041-1F86-4FAD-8EFD-2DA4BE2D90A3}"/>
              </a:ext>
            </a:extLst>
          </p:cNvPr>
          <p:cNvSpPr>
            <a:spLocks noGrp="1"/>
          </p:cNvSpPr>
          <p:nvPr>
            <p:ph type="dt" sz="half" idx="10"/>
          </p:nvPr>
        </p:nvSpPr>
        <p:spPr/>
        <p:txBody>
          <a:bodyPr/>
          <a:lstStyle/>
          <a:p>
            <a:fld id="{E001E81F-CAD3-412B-8E6F-53481B321DC6}" type="datetime4">
              <a:rPr lang="en-US" smtClean="0"/>
              <a:t>October 9, 2018</a:t>
            </a:fld>
            <a:endParaRPr lang="en-US" dirty="0"/>
          </a:p>
        </p:txBody>
      </p:sp>
      <p:sp>
        <p:nvSpPr>
          <p:cNvPr id="3" name="Slide Number Placeholder 2">
            <a:extLst>
              <a:ext uri="{FF2B5EF4-FFF2-40B4-BE49-F238E27FC236}">
                <a16:creationId xmlns:a16="http://schemas.microsoft.com/office/drawing/2014/main" id="{6DBB4C4D-CEAF-4C6D-AE40-311D0A41C241}"/>
              </a:ext>
            </a:extLst>
          </p:cNvPr>
          <p:cNvSpPr>
            <a:spLocks noGrp="1"/>
          </p:cNvSpPr>
          <p:nvPr>
            <p:ph type="sldNum" sz="quarter" idx="11"/>
          </p:nvPr>
        </p:nvSpPr>
        <p:spPr/>
        <p:txBody>
          <a:bodyPr/>
          <a:lstStyle/>
          <a:p>
            <a:pPr algn="ctr"/>
            <a:fld id="{6B918772-37A3-47DC-BE01-33CAE9FCB74A}" type="slidenum">
              <a:rPr lang="en-US" smtClean="0"/>
              <a:pPr algn="ctr"/>
              <a:t>20</a:t>
            </a:fld>
            <a:endParaRPr lang="en-US" dirty="0"/>
          </a:p>
        </p:txBody>
      </p:sp>
      <p:sp>
        <p:nvSpPr>
          <p:cNvPr id="4" name="TextBox 3">
            <a:extLst>
              <a:ext uri="{FF2B5EF4-FFF2-40B4-BE49-F238E27FC236}">
                <a16:creationId xmlns:a16="http://schemas.microsoft.com/office/drawing/2014/main" id="{6ABD3FA4-AFCB-4E2A-90DE-249633EA3885}"/>
              </a:ext>
            </a:extLst>
          </p:cNvPr>
          <p:cNvSpPr txBox="1"/>
          <p:nvPr/>
        </p:nvSpPr>
        <p:spPr>
          <a:xfrm>
            <a:off x="642840" y="364497"/>
            <a:ext cx="6732099" cy="1015663"/>
          </a:xfrm>
          <a:prstGeom prst="rect">
            <a:avLst/>
          </a:prstGeom>
          <a:noFill/>
        </p:spPr>
        <p:txBody>
          <a:bodyPr wrap="none" rtlCol="0">
            <a:spAutoFit/>
          </a:bodyPr>
          <a:lstStyle/>
          <a:p>
            <a:r>
              <a:rPr lang="en-GB" sz="6000" dirty="0">
                <a:solidFill>
                  <a:schemeClr val="tx2"/>
                </a:solidFill>
              </a:rPr>
              <a:t>Optional instructions</a:t>
            </a:r>
          </a:p>
        </p:txBody>
      </p:sp>
      <p:sp>
        <p:nvSpPr>
          <p:cNvPr id="5" name="TextBox 4">
            <a:extLst>
              <a:ext uri="{FF2B5EF4-FFF2-40B4-BE49-F238E27FC236}">
                <a16:creationId xmlns:a16="http://schemas.microsoft.com/office/drawing/2014/main" id="{D617A32B-8467-4F51-8209-2143855FAD1E}"/>
              </a:ext>
            </a:extLst>
          </p:cNvPr>
          <p:cNvSpPr txBox="1"/>
          <p:nvPr/>
        </p:nvSpPr>
        <p:spPr>
          <a:xfrm>
            <a:off x="642840" y="1920536"/>
            <a:ext cx="10685560" cy="1200329"/>
          </a:xfrm>
          <a:prstGeom prst="rect">
            <a:avLst/>
          </a:prstGeom>
          <a:noFill/>
          <a:ln w="38100">
            <a:solidFill>
              <a:schemeClr val="accent1"/>
            </a:solidFill>
          </a:ln>
        </p:spPr>
        <p:txBody>
          <a:bodyPr wrap="square" rtlCol="0">
            <a:spAutoFit/>
          </a:bodyPr>
          <a:lstStyle/>
          <a:p>
            <a:r>
              <a:rPr lang="en-US" sz="3600" dirty="0"/>
              <a:t>Internationalization</a:t>
            </a:r>
          </a:p>
          <a:p>
            <a:pPr marL="715963"/>
            <a:r>
              <a:rPr lang="en-US" sz="3600" dirty="0"/>
              <a:t>No “one way” of describing and accessing a resource</a:t>
            </a:r>
          </a:p>
        </p:txBody>
      </p:sp>
      <p:sp>
        <p:nvSpPr>
          <p:cNvPr id="6" name="TextBox 5">
            <a:extLst>
              <a:ext uri="{FF2B5EF4-FFF2-40B4-BE49-F238E27FC236}">
                <a16:creationId xmlns:a16="http://schemas.microsoft.com/office/drawing/2014/main" id="{5F3041D1-18E8-471E-BA8F-16B45E57DA3E}"/>
              </a:ext>
            </a:extLst>
          </p:cNvPr>
          <p:cNvSpPr txBox="1"/>
          <p:nvPr/>
        </p:nvSpPr>
        <p:spPr>
          <a:xfrm>
            <a:off x="1983732" y="3447123"/>
            <a:ext cx="9829799" cy="1200329"/>
          </a:xfrm>
          <a:prstGeom prst="rect">
            <a:avLst/>
          </a:prstGeom>
          <a:noFill/>
          <a:ln w="38100">
            <a:solidFill>
              <a:schemeClr val="accent1"/>
            </a:solidFill>
          </a:ln>
        </p:spPr>
        <p:txBody>
          <a:bodyPr wrap="square" rtlCol="0">
            <a:spAutoFit/>
          </a:bodyPr>
          <a:lstStyle/>
          <a:p>
            <a:r>
              <a:rPr lang="en-US" sz="3600" dirty="0"/>
              <a:t>Two or more recording methods are valid for many elements</a:t>
            </a:r>
          </a:p>
        </p:txBody>
      </p:sp>
      <p:sp>
        <p:nvSpPr>
          <p:cNvPr id="7" name="Plus Sign 6">
            <a:extLst>
              <a:ext uri="{FF2B5EF4-FFF2-40B4-BE49-F238E27FC236}">
                <a16:creationId xmlns:a16="http://schemas.microsoft.com/office/drawing/2014/main" id="{C5EA0B57-4869-4AB0-AA19-F7E9744213A8}"/>
              </a:ext>
            </a:extLst>
          </p:cNvPr>
          <p:cNvSpPr/>
          <p:nvPr/>
        </p:nvSpPr>
        <p:spPr>
          <a:xfrm>
            <a:off x="906364" y="3695606"/>
            <a:ext cx="685800" cy="664599"/>
          </a:xfrm>
          <a:prstGeom prst="mathPlus">
            <a:avLst/>
          </a:pr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TextBox 7">
            <a:extLst>
              <a:ext uri="{FF2B5EF4-FFF2-40B4-BE49-F238E27FC236}">
                <a16:creationId xmlns:a16="http://schemas.microsoft.com/office/drawing/2014/main" id="{64DF6A66-F538-458F-8DEE-F577AE13E60C}"/>
              </a:ext>
            </a:extLst>
          </p:cNvPr>
          <p:cNvSpPr txBox="1"/>
          <p:nvPr/>
        </p:nvSpPr>
        <p:spPr>
          <a:xfrm>
            <a:off x="1983732" y="4973710"/>
            <a:ext cx="9829799" cy="1200329"/>
          </a:xfrm>
          <a:prstGeom prst="rect">
            <a:avLst/>
          </a:prstGeom>
          <a:noFill/>
          <a:ln w="38100">
            <a:solidFill>
              <a:schemeClr val="accent1"/>
            </a:solidFill>
          </a:ln>
        </p:spPr>
        <p:txBody>
          <a:bodyPr wrap="square" rtlCol="0">
            <a:spAutoFit/>
          </a:bodyPr>
          <a:lstStyle/>
          <a:p>
            <a:r>
              <a:rPr lang="en-US" sz="3600" dirty="0"/>
              <a:t>No element is mandatory [except “</a:t>
            </a:r>
            <a:r>
              <a:rPr lang="en-US" sz="3600" dirty="0" err="1"/>
              <a:t>nomen</a:t>
            </a:r>
            <a:r>
              <a:rPr lang="en-US" sz="3600" dirty="0"/>
              <a:t> string”]</a:t>
            </a:r>
          </a:p>
          <a:p>
            <a:pPr marL="715963"/>
            <a:r>
              <a:rPr lang="en-US" sz="3600" dirty="0"/>
              <a:t>Same as original Toolkit</a:t>
            </a:r>
          </a:p>
        </p:txBody>
      </p:sp>
      <p:sp>
        <p:nvSpPr>
          <p:cNvPr id="11" name="Plus Sign 10">
            <a:extLst>
              <a:ext uri="{FF2B5EF4-FFF2-40B4-BE49-F238E27FC236}">
                <a16:creationId xmlns:a16="http://schemas.microsoft.com/office/drawing/2014/main" id="{C8F50845-EE08-41A8-8597-213BE76CADF6}"/>
              </a:ext>
            </a:extLst>
          </p:cNvPr>
          <p:cNvSpPr/>
          <p:nvPr/>
        </p:nvSpPr>
        <p:spPr>
          <a:xfrm>
            <a:off x="906364" y="5243204"/>
            <a:ext cx="685800" cy="664599"/>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extBox 8">
            <a:extLst>
              <a:ext uri="{FF2B5EF4-FFF2-40B4-BE49-F238E27FC236}">
                <a16:creationId xmlns:a16="http://schemas.microsoft.com/office/drawing/2014/main" id="{46BAB7CA-FFAB-4286-8F90-6733936528BC}"/>
              </a:ext>
            </a:extLst>
          </p:cNvPr>
          <p:cNvSpPr txBox="1"/>
          <p:nvPr/>
        </p:nvSpPr>
        <p:spPr>
          <a:xfrm>
            <a:off x="1983732" y="6500296"/>
            <a:ext cx="5993385" cy="646331"/>
          </a:xfrm>
          <a:prstGeom prst="rect">
            <a:avLst/>
          </a:prstGeom>
          <a:noFill/>
          <a:ln w="38100">
            <a:solidFill>
              <a:schemeClr val="accent1"/>
            </a:solidFill>
          </a:ln>
        </p:spPr>
        <p:txBody>
          <a:bodyPr wrap="square" rtlCol="0">
            <a:spAutoFit/>
          </a:bodyPr>
          <a:lstStyle/>
          <a:p>
            <a:r>
              <a:rPr lang="en-US" sz="3600" dirty="0"/>
              <a:t>Most instructions are optional</a:t>
            </a:r>
          </a:p>
        </p:txBody>
      </p:sp>
      <p:sp>
        <p:nvSpPr>
          <p:cNvPr id="12" name="Equals 11">
            <a:extLst>
              <a:ext uri="{FF2B5EF4-FFF2-40B4-BE49-F238E27FC236}">
                <a16:creationId xmlns:a16="http://schemas.microsoft.com/office/drawing/2014/main" id="{BDE5432E-A689-41AE-8B1F-358C1C44DEF9}"/>
              </a:ext>
            </a:extLst>
          </p:cNvPr>
          <p:cNvSpPr/>
          <p:nvPr/>
        </p:nvSpPr>
        <p:spPr>
          <a:xfrm>
            <a:off x="946052" y="6500296"/>
            <a:ext cx="606424" cy="646331"/>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6" name="TextBox 15">
            <a:extLst>
              <a:ext uri="{FF2B5EF4-FFF2-40B4-BE49-F238E27FC236}">
                <a16:creationId xmlns:a16="http://schemas.microsoft.com/office/drawing/2014/main" id="{429C459B-827A-49DC-B715-76CFB3855843}"/>
              </a:ext>
            </a:extLst>
          </p:cNvPr>
          <p:cNvSpPr txBox="1"/>
          <p:nvPr/>
        </p:nvSpPr>
        <p:spPr>
          <a:xfrm>
            <a:off x="642840" y="7721637"/>
            <a:ext cx="9390160" cy="646331"/>
          </a:xfrm>
          <a:prstGeom prst="rect">
            <a:avLst/>
          </a:prstGeom>
          <a:noFill/>
          <a:ln w="38100">
            <a:solidFill>
              <a:srgbClr val="FF0000"/>
            </a:solidFill>
          </a:ln>
        </p:spPr>
        <p:txBody>
          <a:bodyPr wrap="none" rtlCol="0">
            <a:spAutoFit/>
          </a:bodyPr>
          <a:lstStyle/>
          <a:p>
            <a:pPr algn="ctr"/>
            <a:r>
              <a:rPr lang="en-US" sz="3600" dirty="0"/>
              <a:t>Application profile is required to manage choice</a:t>
            </a:r>
          </a:p>
        </p:txBody>
      </p:sp>
    </p:spTree>
    <p:extLst>
      <p:ext uri="{BB962C8B-B14F-4D97-AF65-F5344CB8AC3E}">
        <p14:creationId xmlns:p14="http://schemas.microsoft.com/office/powerpoint/2010/main" val="25776803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6C7159-1266-4949-B9A5-BAEC6C1017F1}"/>
              </a:ext>
            </a:extLst>
          </p:cNvPr>
          <p:cNvSpPr>
            <a:spLocks noGrp="1"/>
          </p:cNvSpPr>
          <p:nvPr>
            <p:ph type="dt" sz="half" idx="10"/>
          </p:nvPr>
        </p:nvSpPr>
        <p:spPr/>
        <p:txBody>
          <a:bodyPr/>
          <a:lstStyle/>
          <a:p>
            <a:fld id="{E001E81F-CAD3-412B-8E6F-53481B321DC6}" type="datetime4">
              <a:rPr lang="en-US" smtClean="0"/>
              <a:t>October 9, 2018</a:t>
            </a:fld>
            <a:endParaRPr lang="en-US" dirty="0"/>
          </a:p>
        </p:txBody>
      </p:sp>
      <p:sp>
        <p:nvSpPr>
          <p:cNvPr id="3" name="Slide Number Placeholder 2">
            <a:extLst>
              <a:ext uri="{FF2B5EF4-FFF2-40B4-BE49-F238E27FC236}">
                <a16:creationId xmlns:a16="http://schemas.microsoft.com/office/drawing/2014/main" id="{E0068382-CDBC-47D8-BF5F-9805FEE5760B}"/>
              </a:ext>
            </a:extLst>
          </p:cNvPr>
          <p:cNvSpPr>
            <a:spLocks noGrp="1"/>
          </p:cNvSpPr>
          <p:nvPr>
            <p:ph type="sldNum" sz="quarter" idx="11"/>
          </p:nvPr>
        </p:nvSpPr>
        <p:spPr/>
        <p:txBody>
          <a:bodyPr/>
          <a:lstStyle/>
          <a:p>
            <a:pPr algn="ctr"/>
            <a:fld id="{6B918772-37A3-47DC-BE01-33CAE9FCB74A}" type="slidenum">
              <a:rPr lang="en-US" smtClean="0"/>
              <a:pPr algn="ctr"/>
              <a:t>21</a:t>
            </a:fld>
            <a:endParaRPr lang="en-US" dirty="0"/>
          </a:p>
        </p:txBody>
      </p:sp>
      <p:sp>
        <p:nvSpPr>
          <p:cNvPr id="4" name="Title 1">
            <a:extLst>
              <a:ext uri="{FF2B5EF4-FFF2-40B4-BE49-F238E27FC236}">
                <a16:creationId xmlns:a16="http://schemas.microsoft.com/office/drawing/2014/main" id="{D9CE3219-0879-440A-B024-F8879A462C0D}"/>
              </a:ext>
            </a:extLst>
          </p:cNvPr>
          <p:cNvSpPr txBox="1">
            <a:spLocks/>
          </p:cNvSpPr>
          <p:nvPr/>
        </p:nvSpPr>
        <p:spPr>
          <a:xfrm>
            <a:off x="628816" y="322918"/>
            <a:ext cx="6889584" cy="1143932"/>
          </a:xfrm>
          <a:prstGeom prst="rect">
            <a:avLst/>
          </a:prstGeom>
        </p:spPr>
        <p:txBody>
          <a:bodyPr/>
          <a:lstStyle>
            <a:lvl1pPr>
              <a:defRPr>
                <a:latin typeface="+mj-lt"/>
                <a:ea typeface="+mj-ea"/>
                <a:cs typeface="+mj-cs"/>
              </a:defRPr>
            </a:lvl1pPr>
          </a:lstStyle>
          <a:p>
            <a:r>
              <a:rPr lang="en-GB" sz="6000" kern="0" dirty="0">
                <a:solidFill>
                  <a:schemeClr val="tx2"/>
                </a:solidFill>
              </a:rPr>
              <a:t>Application profile</a:t>
            </a:r>
          </a:p>
        </p:txBody>
      </p:sp>
      <p:sp>
        <p:nvSpPr>
          <p:cNvPr id="10" name="TextBox 9">
            <a:extLst>
              <a:ext uri="{FF2B5EF4-FFF2-40B4-BE49-F238E27FC236}">
                <a16:creationId xmlns:a16="http://schemas.microsoft.com/office/drawing/2014/main" id="{58CDB1B2-E570-475D-93A9-271C37C568B7}"/>
              </a:ext>
            </a:extLst>
          </p:cNvPr>
          <p:cNvSpPr txBox="1"/>
          <p:nvPr/>
        </p:nvSpPr>
        <p:spPr>
          <a:xfrm>
            <a:off x="698571" y="2120528"/>
            <a:ext cx="8852167" cy="830997"/>
          </a:xfrm>
          <a:prstGeom prst="rect">
            <a:avLst/>
          </a:prstGeom>
          <a:noFill/>
        </p:spPr>
        <p:txBody>
          <a:bodyPr wrap="none" rtlCol="0">
            <a:spAutoFit/>
          </a:bodyPr>
          <a:lstStyle/>
          <a:p>
            <a:r>
              <a:rPr lang="en-GB" sz="4800" dirty="0"/>
              <a:t>What elements must be recorded?</a:t>
            </a:r>
          </a:p>
        </p:txBody>
      </p:sp>
      <p:sp>
        <p:nvSpPr>
          <p:cNvPr id="6" name="TextBox 5">
            <a:extLst>
              <a:ext uri="{FF2B5EF4-FFF2-40B4-BE49-F238E27FC236}">
                <a16:creationId xmlns:a16="http://schemas.microsoft.com/office/drawing/2014/main" id="{800FC36A-5CCE-44F7-BA8E-6F9A42DB9C82}"/>
              </a:ext>
            </a:extLst>
          </p:cNvPr>
          <p:cNvSpPr txBox="1"/>
          <p:nvPr/>
        </p:nvSpPr>
        <p:spPr>
          <a:xfrm>
            <a:off x="958755" y="3025878"/>
            <a:ext cx="9274270" cy="830997"/>
          </a:xfrm>
          <a:prstGeom prst="rect">
            <a:avLst/>
          </a:prstGeom>
          <a:noFill/>
        </p:spPr>
        <p:txBody>
          <a:bodyPr wrap="none" rtlCol="0">
            <a:spAutoFit/>
          </a:bodyPr>
          <a:lstStyle/>
          <a:p>
            <a:r>
              <a:rPr lang="en-GB" sz="4800" dirty="0"/>
              <a:t>What elements should be recorded?</a:t>
            </a:r>
          </a:p>
        </p:txBody>
      </p:sp>
      <p:sp>
        <p:nvSpPr>
          <p:cNvPr id="7" name="TextBox 6">
            <a:extLst>
              <a:ext uri="{FF2B5EF4-FFF2-40B4-BE49-F238E27FC236}">
                <a16:creationId xmlns:a16="http://schemas.microsoft.com/office/drawing/2014/main" id="{96137E1B-ACB5-47FE-B744-90565E02592C}"/>
              </a:ext>
            </a:extLst>
          </p:cNvPr>
          <p:cNvSpPr txBox="1"/>
          <p:nvPr/>
        </p:nvSpPr>
        <p:spPr>
          <a:xfrm>
            <a:off x="1339755" y="3931521"/>
            <a:ext cx="8659743" cy="830997"/>
          </a:xfrm>
          <a:prstGeom prst="rect">
            <a:avLst/>
          </a:prstGeom>
          <a:noFill/>
        </p:spPr>
        <p:txBody>
          <a:bodyPr wrap="none" rtlCol="0">
            <a:spAutoFit/>
          </a:bodyPr>
          <a:lstStyle/>
          <a:p>
            <a:r>
              <a:rPr lang="en-GB" sz="4800" dirty="0"/>
              <a:t>What elements may be repeated?</a:t>
            </a:r>
          </a:p>
        </p:txBody>
      </p:sp>
      <p:sp>
        <p:nvSpPr>
          <p:cNvPr id="8" name="TextBox 7">
            <a:extLst>
              <a:ext uri="{FF2B5EF4-FFF2-40B4-BE49-F238E27FC236}">
                <a16:creationId xmlns:a16="http://schemas.microsoft.com/office/drawing/2014/main" id="{5AFF4EF4-3057-48EF-806D-7108BEE7B9AE}"/>
              </a:ext>
            </a:extLst>
          </p:cNvPr>
          <p:cNvSpPr txBox="1"/>
          <p:nvPr/>
        </p:nvSpPr>
        <p:spPr>
          <a:xfrm>
            <a:off x="1644555" y="4837164"/>
            <a:ext cx="7391126" cy="830997"/>
          </a:xfrm>
          <a:prstGeom prst="rect">
            <a:avLst/>
          </a:prstGeom>
          <a:noFill/>
        </p:spPr>
        <p:txBody>
          <a:bodyPr wrap="none" rtlCol="0">
            <a:spAutoFit/>
          </a:bodyPr>
          <a:lstStyle/>
          <a:p>
            <a:r>
              <a:rPr lang="en-GB" sz="4800" dirty="0"/>
              <a:t>What vocabularies are used?</a:t>
            </a:r>
          </a:p>
        </p:txBody>
      </p:sp>
      <p:sp>
        <p:nvSpPr>
          <p:cNvPr id="9" name="TextBox 8">
            <a:extLst>
              <a:ext uri="{FF2B5EF4-FFF2-40B4-BE49-F238E27FC236}">
                <a16:creationId xmlns:a16="http://schemas.microsoft.com/office/drawing/2014/main" id="{6302E6FF-DD8E-471B-A3F8-88ADA087104D}"/>
              </a:ext>
            </a:extLst>
          </p:cNvPr>
          <p:cNvSpPr txBox="1"/>
          <p:nvPr/>
        </p:nvSpPr>
        <p:spPr>
          <a:xfrm>
            <a:off x="1949355" y="5742807"/>
            <a:ext cx="8991179" cy="830997"/>
          </a:xfrm>
          <a:prstGeom prst="rect">
            <a:avLst/>
          </a:prstGeom>
          <a:noFill/>
        </p:spPr>
        <p:txBody>
          <a:bodyPr wrap="none" rtlCol="0">
            <a:spAutoFit/>
          </a:bodyPr>
          <a:lstStyle/>
          <a:p>
            <a:r>
              <a:rPr lang="en-GB" sz="4800" dirty="0"/>
              <a:t>What recording methods are used?</a:t>
            </a:r>
          </a:p>
        </p:txBody>
      </p:sp>
      <p:sp>
        <p:nvSpPr>
          <p:cNvPr id="12" name="TextBox 11">
            <a:extLst>
              <a:ext uri="{FF2B5EF4-FFF2-40B4-BE49-F238E27FC236}">
                <a16:creationId xmlns:a16="http://schemas.microsoft.com/office/drawing/2014/main" id="{4C2CBAE4-D14E-4AC7-88B2-71F08766CDDF}"/>
              </a:ext>
            </a:extLst>
          </p:cNvPr>
          <p:cNvSpPr txBox="1"/>
          <p:nvPr/>
        </p:nvSpPr>
        <p:spPr>
          <a:xfrm>
            <a:off x="1955800" y="6648450"/>
            <a:ext cx="6508000" cy="830997"/>
          </a:xfrm>
          <a:prstGeom prst="rect">
            <a:avLst/>
          </a:prstGeom>
          <a:noFill/>
        </p:spPr>
        <p:txBody>
          <a:bodyPr wrap="none" rtlCol="0">
            <a:spAutoFit/>
          </a:bodyPr>
          <a:lstStyle/>
          <a:p>
            <a:pPr marL="361950"/>
            <a:r>
              <a:rPr lang="en-GB" sz="4800" dirty="0"/>
              <a:t>What options are used?</a:t>
            </a:r>
          </a:p>
        </p:txBody>
      </p:sp>
    </p:spTree>
    <p:extLst>
      <p:ext uri="{BB962C8B-B14F-4D97-AF65-F5344CB8AC3E}">
        <p14:creationId xmlns:p14="http://schemas.microsoft.com/office/powerpoint/2010/main" val="8928916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6C7159-1266-4949-B9A5-BAEC6C1017F1}"/>
              </a:ext>
            </a:extLst>
          </p:cNvPr>
          <p:cNvSpPr>
            <a:spLocks noGrp="1"/>
          </p:cNvSpPr>
          <p:nvPr>
            <p:ph type="dt" sz="half" idx="10"/>
          </p:nvPr>
        </p:nvSpPr>
        <p:spPr/>
        <p:txBody>
          <a:bodyPr/>
          <a:lstStyle/>
          <a:p>
            <a:fld id="{E001E81F-CAD3-412B-8E6F-53481B321DC6}" type="datetime4">
              <a:rPr lang="en-US" smtClean="0"/>
              <a:t>October 9, 2018</a:t>
            </a:fld>
            <a:endParaRPr lang="en-US" dirty="0"/>
          </a:p>
        </p:txBody>
      </p:sp>
      <p:sp>
        <p:nvSpPr>
          <p:cNvPr id="3" name="Slide Number Placeholder 2">
            <a:extLst>
              <a:ext uri="{FF2B5EF4-FFF2-40B4-BE49-F238E27FC236}">
                <a16:creationId xmlns:a16="http://schemas.microsoft.com/office/drawing/2014/main" id="{E0068382-CDBC-47D8-BF5F-9805FEE5760B}"/>
              </a:ext>
            </a:extLst>
          </p:cNvPr>
          <p:cNvSpPr>
            <a:spLocks noGrp="1"/>
          </p:cNvSpPr>
          <p:nvPr>
            <p:ph type="sldNum" sz="quarter" idx="11"/>
          </p:nvPr>
        </p:nvSpPr>
        <p:spPr/>
        <p:txBody>
          <a:bodyPr/>
          <a:lstStyle/>
          <a:p>
            <a:pPr algn="ctr"/>
            <a:fld id="{6B918772-37A3-47DC-BE01-33CAE9FCB74A}" type="slidenum">
              <a:rPr lang="en-US" smtClean="0"/>
              <a:pPr algn="ctr"/>
              <a:t>22</a:t>
            </a:fld>
            <a:endParaRPr lang="en-US" dirty="0"/>
          </a:p>
        </p:txBody>
      </p:sp>
      <p:sp>
        <p:nvSpPr>
          <p:cNvPr id="4" name="Title 1">
            <a:extLst>
              <a:ext uri="{FF2B5EF4-FFF2-40B4-BE49-F238E27FC236}">
                <a16:creationId xmlns:a16="http://schemas.microsoft.com/office/drawing/2014/main" id="{D9CE3219-0879-440A-B024-F8879A462C0D}"/>
              </a:ext>
            </a:extLst>
          </p:cNvPr>
          <p:cNvSpPr txBox="1">
            <a:spLocks/>
          </p:cNvSpPr>
          <p:nvPr/>
        </p:nvSpPr>
        <p:spPr>
          <a:xfrm>
            <a:off x="628816" y="322918"/>
            <a:ext cx="7041984" cy="1938992"/>
          </a:xfrm>
          <a:prstGeom prst="rect">
            <a:avLst/>
          </a:prstGeom>
        </p:spPr>
        <p:txBody>
          <a:bodyPr wrap="square">
            <a:spAutoFit/>
          </a:bodyPr>
          <a:lstStyle>
            <a:lvl1pPr>
              <a:defRPr>
                <a:latin typeface="+mj-lt"/>
                <a:ea typeface="+mj-ea"/>
                <a:cs typeface="+mj-cs"/>
              </a:defRPr>
            </a:lvl1pPr>
          </a:lstStyle>
          <a:p>
            <a:r>
              <a:rPr lang="en-GB" sz="6000" kern="0" dirty="0">
                <a:solidFill>
                  <a:schemeClr val="tx2"/>
                </a:solidFill>
              </a:rPr>
              <a:t>Application profiles in RDA Toolkit</a:t>
            </a:r>
          </a:p>
        </p:txBody>
      </p:sp>
      <p:sp>
        <p:nvSpPr>
          <p:cNvPr id="11" name="TextBox 10">
            <a:extLst>
              <a:ext uri="{FF2B5EF4-FFF2-40B4-BE49-F238E27FC236}">
                <a16:creationId xmlns:a16="http://schemas.microsoft.com/office/drawing/2014/main" id="{3F997A47-11EC-4E6C-B0ED-3F2B4450881B}"/>
              </a:ext>
            </a:extLst>
          </p:cNvPr>
          <p:cNvSpPr txBox="1"/>
          <p:nvPr/>
        </p:nvSpPr>
        <p:spPr>
          <a:xfrm>
            <a:off x="628816" y="2440097"/>
            <a:ext cx="11842584" cy="3785652"/>
          </a:xfrm>
          <a:prstGeom prst="rect">
            <a:avLst/>
          </a:prstGeom>
          <a:noFill/>
        </p:spPr>
        <p:txBody>
          <a:bodyPr wrap="square" rtlCol="0">
            <a:spAutoFit/>
          </a:bodyPr>
          <a:lstStyle/>
          <a:p>
            <a:r>
              <a:rPr lang="en-GB" sz="4800" dirty="0"/>
              <a:t>Multiple ways:</a:t>
            </a:r>
          </a:p>
          <a:p>
            <a:pPr marL="715963"/>
            <a:r>
              <a:rPr lang="en-GB" sz="4800" dirty="0"/>
              <a:t>Bookmarks and notes</a:t>
            </a:r>
          </a:p>
          <a:p>
            <a:pPr marL="715963"/>
            <a:r>
              <a:rPr lang="en-GB" sz="4800" dirty="0"/>
              <a:t>Policy statements</a:t>
            </a:r>
          </a:p>
          <a:p>
            <a:pPr marL="715963"/>
            <a:r>
              <a:rPr lang="en-GB" sz="4800" dirty="0"/>
              <a:t>Workflows and other user documentation External documents</a:t>
            </a:r>
          </a:p>
        </p:txBody>
      </p:sp>
      <p:sp>
        <p:nvSpPr>
          <p:cNvPr id="12" name="TextBox 11">
            <a:extLst>
              <a:ext uri="{FF2B5EF4-FFF2-40B4-BE49-F238E27FC236}">
                <a16:creationId xmlns:a16="http://schemas.microsoft.com/office/drawing/2014/main" id="{98C3731D-ADE5-409B-9967-5FC488ED1A34}"/>
              </a:ext>
            </a:extLst>
          </p:cNvPr>
          <p:cNvSpPr txBox="1"/>
          <p:nvPr/>
        </p:nvSpPr>
        <p:spPr>
          <a:xfrm>
            <a:off x="815976" y="6520606"/>
            <a:ext cx="11842584" cy="830997"/>
          </a:xfrm>
          <a:prstGeom prst="rect">
            <a:avLst/>
          </a:prstGeom>
          <a:noFill/>
        </p:spPr>
        <p:txBody>
          <a:bodyPr wrap="square" rtlCol="0">
            <a:spAutoFit/>
          </a:bodyPr>
          <a:lstStyle/>
          <a:p>
            <a:r>
              <a:rPr lang="en-GB" sz="4800" dirty="0"/>
              <a:t>Range of contexts, usage, and sharing</a:t>
            </a:r>
          </a:p>
        </p:txBody>
      </p:sp>
    </p:spTree>
    <p:extLst>
      <p:ext uri="{BB962C8B-B14F-4D97-AF65-F5344CB8AC3E}">
        <p14:creationId xmlns:p14="http://schemas.microsoft.com/office/powerpoint/2010/main" val="28511423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C96545-9C12-4B59-B73C-CB8838F2AE41}"/>
              </a:ext>
            </a:extLst>
          </p:cNvPr>
          <p:cNvSpPr>
            <a:spLocks noGrp="1"/>
          </p:cNvSpPr>
          <p:nvPr>
            <p:ph type="dt" sz="half" idx="10"/>
          </p:nvPr>
        </p:nvSpPr>
        <p:spPr/>
        <p:txBody>
          <a:bodyPr/>
          <a:lstStyle/>
          <a:p>
            <a:fld id="{272804E9-DEAF-46AD-95B2-D63C78700BF2}" type="datetime4">
              <a:rPr lang="en-US" smtClean="0"/>
              <a:t>October 9, 2018</a:t>
            </a:fld>
            <a:endParaRPr lang="en-US" dirty="0"/>
          </a:p>
        </p:txBody>
      </p:sp>
      <p:sp>
        <p:nvSpPr>
          <p:cNvPr id="3" name="Slide Number Placeholder 2">
            <a:extLst>
              <a:ext uri="{FF2B5EF4-FFF2-40B4-BE49-F238E27FC236}">
                <a16:creationId xmlns:a16="http://schemas.microsoft.com/office/drawing/2014/main" id="{4B90F8AE-C8C0-4205-BABC-2D44831549CB}"/>
              </a:ext>
            </a:extLst>
          </p:cNvPr>
          <p:cNvSpPr>
            <a:spLocks noGrp="1"/>
          </p:cNvSpPr>
          <p:nvPr>
            <p:ph type="sldNum" sz="quarter" idx="11"/>
          </p:nvPr>
        </p:nvSpPr>
        <p:spPr/>
        <p:txBody>
          <a:bodyPr/>
          <a:lstStyle/>
          <a:p>
            <a:pPr algn="ctr"/>
            <a:fld id="{6B918772-37A3-47DC-BE01-33CAE9FCB74A}" type="slidenum">
              <a:rPr lang="en-US" smtClean="0"/>
              <a:pPr algn="ctr"/>
              <a:t>23</a:t>
            </a:fld>
            <a:endParaRPr lang="en-US" dirty="0"/>
          </a:p>
        </p:txBody>
      </p:sp>
      <p:sp>
        <p:nvSpPr>
          <p:cNvPr id="5" name="TextBox 4">
            <a:extLst>
              <a:ext uri="{FF2B5EF4-FFF2-40B4-BE49-F238E27FC236}">
                <a16:creationId xmlns:a16="http://schemas.microsoft.com/office/drawing/2014/main" id="{8CB88D53-95B1-4BFF-897C-95FCF1482DFA}"/>
              </a:ext>
            </a:extLst>
          </p:cNvPr>
          <p:cNvSpPr txBox="1"/>
          <p:nvPr/>
        </p:nvSpPr>
        <p:spPr>
          <a:xfrm>
            <a:off x="642840" y="364497"/>
            <a:ext cx="5538439" cy="1015663"/>
          </a:xfrm>
          <a:prstGeom prst="rect">
            <a:avLst/>
          </a:prstGeom>
          <a:noFill/>
        </p:spPr>
        <p:txBody>
          <a:bodyPr wrap="none" rtlCol="0">
            <a:spAutoFit/>
          </a:bodyPr>
          <a:lstStyle/>
          <a:p>
            <a:r>
              <a:rPr lang="en-GB" sz="6000" dirty="0">
                <a:solidFill>
                  <a:schemeClr val="tx2"/>
                </a:solidFill>
              </a:rPr>
              <a:t>Bookmark + note</a:t>
            </a:r>
          </a:p>
        </p:txBody>
      </p:sp>
      <p:pic>
        <p:nvPicPr>
          <p:cNvPr id="6" name="Picture 5">
            <a:extLst>
              <a:ext uri="{FF2B5EF4-FFF2-40B4-BE49-F238E27FC236}">
                <a16:creationId xmlns:a16="http://schemas.microsoft.com/office/drawing/2014/main" id="{22D4E8FD-DA60-4ACC-AE60-1A0DE9CDD337}"/>
              </a:ext>
            </a:extLst>
          </p:cNvPr>
          <p:cNvPicPr>
            <a:picLocks noChangeAspect="1"/>
          </p:cNvPicPr>
          <p:nvPr/>
        </p:nvPicPr>
        <p:blipFill>
          <a:blip r:embed="rId3"/>
          <a:stretch>
            <a:fillRect/>
          </a:stretch>
        </p:blipFill>
        <p:spPr>
          <a:xfrm>
            <a:off x="1498600" y="2381250"/>
            <a:ext cx="9867900" cy="4124325"/>
          </a:xfrm>
          <a:prstGeom prst="rect">
            <a:avLst/>
          </a:prstGeom>
        </p:spPr>
      </p:pic>
    </p:spTree>
    <p:extLst>
      <p:ext uri="{BB962C8B-B14F-4D97-AF65-F5344CB8AC3E}">
        <p14:creationId xmlns:p14="http://schemas.microsoft.com/office/powerpoint/2010/main" val="37040669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AAE041-1F86-4FAD-8EFD-2DA4BE2D90A3}"/>
              </a:ext>
            </a:extLst>
          </p:cNvPr>
          <p:cNvSpPr>
            <a:spLocks noGrp="1"/>
          </p:cNvSpPr>
          <p:nvPr>
            <p:ph type="dt" sz="half" idx="10"/>
          </p:nvPr>
        </p:nvSpPr>
        <p:spPr/>
        <p:txBody>
          <a:bodyPr/>
          <a:lstStyle/>
          <a:p>
            <a:fld id="{E001E81F-CAD3-412B-8E6F-53481B321DC6}" type="datetime4">
              <a:rPr lang="en-US" smtClean="0"/>
              <a:t>October 9, 2018</a:t>
            </a:fld>
            <a:endParaRPr lang="en-US" dirty="0"/>
          </a:p>
        </p:txBody>
      </p:sp>
      <p:sp>
        <p:nvSpPr>
          <p:cNvPr id="3" name="Slide Number Placeholder 2">
            <a:extLst>
              <a:ext uri="{FF2B5EF4-FFF2-40B4-BE49-F238E27FC236}">
                <a16:creationId xmlns:a16="http://schemas.microsoft.com/office/drawing/2014/main" id="{6DBB4C4D-CEAF-4C6D-AE40-311D0A41C241}"/>
              </a:ext>
            </a:extLst>
          </p:cNvPr>
          <p:cNvSpPr>
            <a:spLocks noGrp="1"/>
          </p:cNvSpPr>
          <p:nvPr>
            <p:ph type="sldNum" sz="quarter" idx="11"/>
          </p:nvPr>
        </p:nvSpPr>
        <p:spPr/>
        <p:txBody>
          <a:bodyPr/>
          <a:lstStyle/>
          <a:p>
            <a:pPr algn="ctr"/>
            <a:fld id="{6B918772-37A3-47DC-BE01-33CAE9FCB74A}" type="slidenum">
              <a:rPr lang="en-US" smtClean="0"/>
              <a:pPr algn="ctr"/>
              <a:t>24</a:t>
            </a:fld>
            <a:endParaRPr lang="en-US" dirty="0"/>
          </a:p>
        </p:txBody>
      </p:sp>
      <p:sp>
        <p:nvSpPr>
          <p:cNvPr id="4" name="TextBox 3">
            <a:extLst>
              <a:ext uri="{FF2B5EF4-FFF2-40B4-BE49-F238E27FC236}">
                <a16:creationId xmlns:a16="http://schemas.microsoft.com/office/drawing/2014/main" id="{6ABD3FA4-AFCB-4E2A-90DE-249633EA3885}"/>
              </a:ext>
            </a:extLst>
          </p:cNvPr>
          <p:cNvSpPr txBox="1"/>
          <p:nvPr/>
        </p:nvSpPr>
        <p:spPr>
          <a:xfrm>
            <a:off x="642840" y="364497"/>
            <a:ext cx="3530134" cy="1015663"/>
          </a:xfrm>
          <a:prstGeom prst="rect">
            <a:avLst/>
          </a:prstGeom>
          <a:noFill/>
        </p:spPr>
        <p:txBody>
          <a:bodyPr wrap="none" rtlCol="0">
            <a:spAutoFit/>
          </a:bodyPr>
          <a:lstStyle/>
          <a:p>
            <a:r>
              <a:rPr lang="en-GB" sz="6000" dirty="0">
                <a:solidFill>
                  <a:schemeClr val="tx2"/>
                </a:solidFill>
              </a:rPr>
              <a:t>Conditions</a:t>
            </a:r>
          </a:p>
        </p:txBody>
      </p:sp>
      <p:sp>
        <p:nvSpPr>
          <p:cNvPr id="5" name="TextBox 4">
            <a:extLst>
              <a:ext uri="{FF2B5EF4-FFF2-40B4-BE49-F238E27FC236}">
                <a16:creationId xmlns:a16="http://schemas.microsoft.com/office/drawing/2014/main" id="{D617A32B-8467-4F51-8209-2143855FAD1E}"/>
              </a:ext>
            </a:extLst>
          </p:cNvPr>
          <p:cNvSpPr txBox="1"/>
          <p:nvPr/>
        </p:nvSpPr>
        <p:spPr>
          <a:xfrm>
            <a:off x="642840" y="1771650"/>
            <a:ext cx="9829799" cy="3970318"/>
          </a:xfrm>
          <a:prstGeom prst="rect">
            <a:avLst/>
          </a:prstGeom>
          <a:noFill/>
        </p:spPr>
        <p:txBody>
          <a:bodyPr wrap="square" rtlCol="0">
            <a:spAutoFit/>
          </a:bodyPr>
          <a:lstStyle/>
          <a:p>
            <a:r>
              <a:rPr lang="en-US" sz="3600" dirty="0"/>
              <a:t>Many instructions apply only when one or more conditions is met</a:t>
            </a:r>
          </a:p>
          <a:p>
            <a:pPr marL="571500" indent="-571500">
              <a:buFont typeface="Arial" panose="020B0604020202020204" pitchFamily="34" charset="0"/>
              <a:buChar char="•"/>
            </a:pPr>
            <a:r>
              <a:rPr lang="en-US" sz="3600" dirty="0"/>
              <a:t>Kind of resource being described</a:t>
            </a:r>
          </a:p>
          <a:p>
            <a:pPr marL="571500" indent="-571500">
              <a:buFont typeface="Arial" panose="020B0604020202020204" pitchFamily="34" charset="0"/>
              <a:buChar char="•"/>
            </a:pPr>
            <a:r>
              <a:rPr lang="en-US" sz="3600" dirty="0"/>
              <a:t>Specific characteristic of resource being described</a:t>
            </a:r>
          </a:p>
          <a:p>
            <a:pPr marL="571500" indent="-571500">
              <a:buFont typeface="Arial" panose="020B0604020202020204" pitchFamily="34" charset="0"/>
              <a:buChar char="•"/>
            </a:pPr>
            <a:r>
              <a:rPr lang="en-US" sz="3600" dirty="0"/>
              <a:t>Existence of pre-recorded data</a:t>
            </a:r>
          </a:p>
          <a:p>
            <a:pPr marL="571500" indent="-571500">
              <a:buFont typeface="Arial" panose="020B0604020202020204" pitchFamily="34" charset="0"/>
              <a:buChar char="•"/>
            </a:pPr>
            <a:r>
              <a:rPr lang="en-US" sz="3600" dirty="0"/>
              <a:t>Etc.</a:t>
            </a:r>
          </a:p>
        </p:txBody>
      </p:sp>
      <p:sp>
        <p:nvSpPr>
          <p:cNvPr id="8" name="TextBox 7">
            <a:extLst>
              <a:ext uri="{FF2B5EF4-FFF2-40B4-BE49-F238E27FC236}">
                <a16:creationId xmlns:a16="http://schemas.microsoft.com/office/drawing/2014/main" id="{64DF6A66-F538-458F-8DEE-F577AE13E60C}"/>
              </a:ext>
            </a:extLst>
          </p:cNvPr>
          <p:cNvSpPr txBox="1"/>
          <p:nvPr/>
        </p:nvSpPr>
        <p:spPr>
          <a:xfrm>
            <a:off x="642840" y="6128116"/>
            <a:ext cx="9994829" cy="646331"/>
          </a:xfrm>
          <a:prstGeom prst="rect">
            <a:avLst/>
          </a:prstGeom>
          <a:noFill/>
        </p:spPr>
        <p:txBody>
          <a:bodyPr wrap="square" rtlCol="0">
            <a:spAutoFit/>
          </a:bodyPr>
          <a:lstStyle/>
          <a:p>
            <a:r>
              <a:rPr lang="en-US" sz="3600" dirty="0"/>
              <a:t>“Alternative” = option for the same set of conditions</a:t>
            </a:r>
          </a:p>
        </p:txBody>
      </p:sp>
      <p:sp>
        <p:nvSpPr>
          <p:cNvPr id="9" name="TextBox 8">
            <a:extLst>
              <a:ext uri="{FF2B5EF4-FFF2-40B4-BE49-F238E27FC236}">
                <a16:creationId xmlns:a16="http://schemas.microsoft.com/office/drawing/2014/main" id="{651C9F9B-D2E8-4324-91F6-47FCB165FE60}"/>
              </a:ext>
            </a:extLst>
          </p:cNvPr>
          <p:cNvSpPr txBox="1"/>
          <p:nvPr/>
        </p:nvSpPr>
        <p:spPr>
          <a:xfrm>
            <a:off x="642840" y="7160596"/>
            <a:ext cx="9829799" cy="646331"/>
          </a:xfrm>
          <a:prstGeom prst="rect">
            <a:avLst/>
          </a:prstGeom>
          <a:noFill/>
        </p:spPr>
        <p:txBody>
          <a:bodyPr wrap="square" rtlCol="0">
            <a:spAutoFit/>
          </a:bodyPr>
          <a:lstStyle/>
          <a:p>
            <a:r>
              <a:rPr lang="en-US" sz="3600" dirty="0"/>
              <a:t>“Exception” = different set of conditions</a:t>
            </a:r>
          </a:p>
        </p:txBody>
      </p:sp>
    </p:spTree>
    <p:extLst>
      <p:ext uri="{BB962C8B-B14F-4D97-AF65-F5344CB8AC3E}">
        <p14:creationId xmlns:p14="http://schemas.microsoft.com/office/powerpoint/2010/main" val="236522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7F5A69B-1C49-4523-9D3E-8FC4905E7FD3}"/>
              </a:ext>
            </a:extLst>
          </p:cNvPr>
          <p:cNvSpPr>
            <a:spLocks noGrp="1"/>
          </p:cNvSpPr>
          <p:nvPr>
            <p:ph type="dt" sz="half" idx="10"/>
          </p:nvPr>
        </p:nvSpPr>
        <p:spPr/>
        <p:txBody>
          <a:bodyPr/>
          <a:lstStyle/>
          <a:p>
            <a:fld id="{E001E81F-CAD3-412B-8E6F-53481B321DC6}" type="datetime4">
              <a:rPr lang="en-US" smtClean="0"/>
              <a:t>October 9, 2018</a:t>
            </a:fld>
            <a:endParaRPr lang="en-US" dirty="0"/>
          </a:p>
        </p:txBody>
      </p:sp>
      <p:sp>
        <p:nvSpPr>
          <p:cNvPr id="3" name="Slide Number Placeholder 2">
            <a:extLst>
              <a:ext uri="{FF2B5EF4-FFF2-40B4-BE49-F238E27FC236}">
                <a16:creationId xmlns:a16="http://schemas.microsoft.com/office/drawing/2014/main" id="{06438C30-C067-4CE9-BD63-2F445EC0440E}"/>
              </a:ext>
            </a:extLst>
          </p:cNvPr>
          <p:cNvSpPr>
            <a:spLocks noGrp="1"/>
          </p:cNvSpPr>
          <p:nvPr>
            <p:ph type="sldNum" sz="quarter" idx="11"/>
          </p:nvPr>
        </p:nvSpPr>
        <p:spPr/>
        <p:txBody>
          <a:bodyPr/>
          <a:lstStyle/>
          <a:p>
            <a:pPr algn="ctr"/>
            <a:fld id="{6B918772-37A3-47DC-BE01-33CAE9FCB74A}" type="slidenum">
              <a:rPr lang="en-US" smtClean="0"/>
              <a:pPr algn="ctr"/>
              <a:t>25</a:t>
            </a:fld>
            <a:endParaRPr lang="en-US" dirty="0"/>
          </a:p>
        </p:txBody>
      </p:sp>
      <p:pic>
        <p:nvPicPr>
          <p:cNvPr id="5" name="Picture 4">
            <a:extLst>
              <a:ext uri="{FF2B5EF4-FFF2-40B4-BE49-F238E27FC236}">
                <a16:creationId xmlns:a16="http://schemas.microsoft.com/office/drawing/2014/main" id="{DD4616A4-C8C0-4E13-8BD6-DA9607F70E1D}"/>
              </a:ext>
            </a:extLst>
          </p:cNvPr>
          <p:cNvPicPr>
            <a:picLocks noChangeAspect="1"/>
          </p:cNvPicPr>
          <p:nvPr/>
        </p:nvPicPr>
        <p:blipFill>
          <a:blip r:embed="rId3"/>
          <a:stretch>
            <a:fillRect/>
          </a:stretch>
        </p:blipFill>
        <p:spPr>
          <a:xfrm>
            <a:off x="508000" y="781050"/>
            <a:ext cx="9982200" cy="6657975"/>
          </a:xfrm>
          <a:prstGeom prst="rect">
            <a:avLst/>
          </a:prstGeom>
        </p:spPr>
      </p:pic>
    </p:spTree>
    <p:extLst>
      <p:ext uri="{BB962C8B-B14F-4D97-AF65-F5344CB8AC3E}">
        <p14:creationId xmlns:p14="http://schemas.microsoft.com/office/powerpoint/2010/main" val="32114368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6C7159-1266-4949-B9A5-BAEC6C1017F1}"/>
              </a:ext>
            </a:extLst>
          </p:cNvPr>
          <p:cNvSpPr>
            <a:spLocks noGrp="1"/>
          </p:cNvSpPr>
          <p:nvPr>
            <p:ph type="dt" sz="half" idx="10"/>
          </p:nvPr>
        </p:nvSpPr>
        <p:spPr/>
        <p:txBody>
          <a:bodyPr/>
          <a:lstStyle/>
          <a:p>
            <a:fld id="{E001E81F-CAD3-412B-8E6F-53481B321DC6}" type="datetime4">
              <a:rPr lang="en-US" smtClean="0"/>
              <a:t>October 9, 2018</a:t>
            </a:fld>
            <a:endParaRPr lang="en-US" dirty="0"/>
          </a:p>
        </p:txBody>
      </p:sp>
      <p:sp>
        <p:nvSpPr>
          <p:cNvPr id="3" name="Slide Number Placeholder 2">
            <a:extLst>
              <a:ext uri="{FF2B5EF4-FFF2-40B4-BE49-F238E27FC236}">
                <a16:creationId xmlns:a16="http://schemas.microsoft.com/office/drawing/2014/main" id="{E0068382-CDBC-47D8-BF5F-9805FEE5760B}"/>
              </a:ext>
            </a:extLst>
          </p:cNvPr>
          <p:cNvSpPr>
            <a:spLocks noGrp="1"/>
          </p:cNvSpPr>
          <p:nvPr>
            <p:ph type="sldNum" sz="quarter" idx="11"/>
          </p:nvPr>
        </p:nvSpPr>
        <p:spPr/>
        <p:txBody>
          <a:bodyPr/>
          <a:lstStyle/>
          <a:p>
            <a:pPr algn="ctr"/>
            <a:fld id="{6B918772-37A3-47DC-BE01-33CAE9FCB74A}" type="slidenum">
              <a:rPr lang="en-US" smtClean="0"/>
              <a:pPr algn="ctr"/>
              <a:t>26</a:t>
            </a:fld>
            <a:endParaRPr lang="en-US" dirty="0"/>
          </a:p>
        </p:txBody>
      </p:sp>
      <p:sp>
        <p:nvSpPr>
          <p:cNvPr id="4" name="Title 1">
            <a:extLst>
              <a:ext uri="{FF2B5EF4-FFF2-40B4-BE49-F238E27FC236}">
                <a16:creationId xmlns:a16="http://schemas.microsoft.com/office/drawing/2014/main" id="{D9CE3219-0879-440A-B024-F8879A462C0D}"/>
              </a:ext>
            </a:extLst>
          </p:cNvPr>
          <p:cNvSpPr txBox="1">
            <a:spLocks/>
          </p:cNvSpPr>
          <p:nvPr/>
        </p:nvSpPr>
        <p:spPr>
          <a:xfrm>
            <a:off x="628816" y="322918"/>
            <a:ext cx="6889584" cy="1143932"/>
          </a:xfrm>
          <a:prstGeom prst="rect">
            <a:avLst/>
          </a:prstGeom>
        </p:spPr>
        <p:txBody>
          <a:bodyPr/>
          <a:lstStyle>
            <a:lvl1pPr>
              <a:defRPr>
                <a:latin typeface="+mj-lt"/>
                <a:ea typeface="+mj-ea"/>
                <a:cs typeface="+mj-cs"/>
              </a:defRPr>
            </a:lvl1pPr>
          </a:lstStyle>
          <a:p>
            <a:r>
              <a:rPr lang="en-GB" sz="6000" kern="0" dirty="0">
                <a:solidFill>
                  <a:schemeClr val="tx2"/>
                </a:solidFill>
              </a:rPr>
              <a:t>Translations</a:t>
            </a:r>
          </a:p>
        </p:txBody>
      </p:sp>
      <p:sp>
        <p:nvSpPr>
          <p:cNvPr id="10" name="TextBox 9">
            <a:extLst>
              <a:ext uri="{FF2B5EF4-FFF2-40B4-BE49-F238E27FC236}">
                <a16:creationId xmlns:a16="http://schemas.microsoft.com/office/drawing/2014/main" id="{58CDB1B2-E570-475D-93A9-271C37C568B7}"/>
              </a:ext>
            </a:extLst>
          </p:cNvPr>
          <p:cNvSpPr txBox="1"/>
          <p:nvPr/>
        </p:nvSpPr>
        <p:spPr>
          <a:xfrm>
            <a:off x="624198" y="2298358"/>
            <a:ext cx="10266244" cy="1569660"/>
          </a:xfrm>
          <a:prstGeom prst="rect">
            <a:avLst/>
          </a:prstGeom>
          <a:noFill/>
        </p:spPr>
        <p:txBody>
          <a:bodyPr wrap="square" rtlCol="0">
            <a:spAutoFit/>
          </a:bodyPr>
          <a:lstStyle/>
          <a:p>
            <a:r>
              <a:rPr lang="en-US" sz="4800" dirty="0"/>
              <a:t>Modular structure supports translation</a:t>
            </a:r>
          </a:p>
          <a:p>
            <a:pPr marL="715963"/>
            <a:r>
              <a:rPr lang="en-US" sz="4800" dirty="0"/>
              <a:t>Boilerplate; standard phrasing</a:t>
            </a:r>
            <a:endParaRPr lang="en-GB" sz="4800" dirty="0"/>
          </a:p>
        </p:txBody>
      </p:sp>
      <p:sp>
        <p:nvSpPr>
          <p:cNvPr id="9" name="TextBox 8">
            <a:extLst>
              <a:ext uri="{FF2B5EF4-FFF2-40B4-BE49-F238E27FC236}">
                <a16:creationId xmlns:a16="http://schemas.microsoft.com/office/drawing/2014/main" id="{9D1A4A8E-6487-4468-9BC0-AE4D612984A4}"/>
              </a:ext>
            </a:extLst>
          </p:cNvPr>
          <p:cNvSpPr txBox="1"/>
          <p:nvPr/>
        </p:nvSpPr>
        <p:spPr>
          <a:xfrm>
            <a:off x="628816" y="4409762"/>
            <a:ext cx="12109288" cy="3046988"/>
          </a:xfrm>
          <a:prstGeom prst="rect">
            <a:avLst/>
          </a:prstGeom>
          <a:noFill/>
        </p:spPr>
        <p:txBody>
          <a:bodyPr wrap="square" rtlCol="0">
            <a:spAutoFit/>
          </a:bodyPr>
          <a:lstStyle/>
          <a:p>
            <a:r>
              <a:rPr lang="en-GB" sz="4800" dirty="0"/>
              <a:t>RDA Reference is translated independently of other Toolkit content</a:t>
            </a:r>
          </a:p>
          <a:p>
            <a:pPr marL="715963"/>
            <a:r>
              <a:rPr lang="en-GB" sz="4800" dirty="0"/>
              <a:t>Translated data processed in the same way as English data</a:t>
            </a:r>
          </a:p>
        </p:txBody>
      </p:sp>
    </p:spTree>
    <p:extLst>
      <p:ext uri="{BB962C8B-B14F-4D97-AF65-F5344CB8AC3E}">
        <p14:creationId xmlns:p14="http://schemas.microsoft.com/office/powerpoint/2010/main" val="1986499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E3C713-9773-41AE-BAEF-5329D3B9585C}"/>
              </a:ext>
            </a:extLst>
          </p:cNvPr>
          <p:cNvSpPr>
            <a:spLocks noGrp="1"/>
          </p:cNvSpPr>
          <p:nvPr>
            <p:ph type="dt" sz="half" idx="10"/>
          </p:nvPr>
        </p:nvSpPr>
        <p:spPr/>
        <p:txBody>
          <a:bodyPr/>
          <a:lstStyle/>
          <a:p>
            <a:fld id="{BF57E567-BD4D-4C54-A1EF-2264EB79A136}" type="datetime1">
              <a:rPr lang="en-GB" smtClean="0"/>
              <a:t>09/10/2018</a:t>
            </a:fld>
            <a:endParaRPr lang="en-GB"/>
          </a:p>
        </p:txBody>
      </p:sp>
      <p:sp>
        <p:nvSpPr>
          <p:cNvPr id="3" name="Footer Placeholder 2">
            <a:extLst>
              <a:ext uri="{FF2B5EF4-FFF2-40B4-BE49-F238E27FC236}">
                <a16:creationId xmlns:a16="http://schemas.microsoft.com/office/drawing/2014/main" id="{1FB8A813-9798-4490-A9A3-8EB9E8A5990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C4CCB0A-BA62-4775-B8A8-D3496E60F617}"/>
              </a:ext>
            </a:extLst>
          </p:cNvPr>
          <p:cNvSpPr>
            <a:spLocks noGrp="1"/>
          </p:cNvSpPr>
          <p:nvPr>
            <p:ph type="sldNum" sz="quarter" idx="12"/>
          </p:nvPr>
        </p:nvSpPr>
        <p:spPr/>
        <p:txBody>
          <a:bodyPr/>
          <a:lstStyle/>
          <a:p>
            <a:fld id="{C9A48D05-AF44-4D94-A505-D97A91433368}" type="slidenum">
              <a:rPr lang="en-GB" smtClean="0"/>
              <a:t>27</a:t>
            </a:fld>
            <a:endParaRPr lang="en-GB"/>
          </a:p>
        </p:txBody>
      </p:sp>
      <p:pic>
        <p:nvPicPr>
          <p:cNvPr id="5" name="Picture 4">
            <a:extLst>
              <a:ext uri="{FF2B5EF4-FFF2-40B4-BE49-F238E27FC236}">
                <a16:creationId xmlns:a16="http://schemas.microsoft.com/office/drawing/2014/main" id="{1038B4E5-EAB6-448F-842E-9D0EEDCB6BC9}"/>
              </a:ext>
            </a:extLst>
          </p:cNvPr>
          <p:cNvPicPr>
            <a:picLocks noChangeAspect="1"/>
          </p:cNvPicPr>
          <p:nvPr/>
        </p:nvPicPr>
        <p:blipFill>
          <a:blip r:embed="rId3"/>
          <a:stretch>
            <a:fillRect/>
          </a:stretch>
        </p:blipFill>
        <p:spPr>
          <a:xfrm>
            <a:off x="17849" y="6693"/>
            <a:ext cx="13055600" cy="8199712"/>
          </a:xfrm>
          <a:prstGeom prst="rect">
            <a:avLst/>
          </a:prstGeom>
        </p:spPr>
      </p:pic>
      <p:pic>
        <p:nvPicPr>
          <p:cNvPr id="6" name="Picture 5">
            <a:extLst>
              <a:ext uri="{FF2B5EF4-FFF2-40B4-BE49-F238E27FC236}">
                <a16:creationId xmlns:a16="http://schemas.microsoft.com/office/drawing/2014/main" id="{3B16C31D-6F48-48A5-8BF2-88DFAD02E7F6}"/>
              </a:ext>
            </a:extLst>
          </p:cNvPr>
          <p:cNvPicPr>
            <a:picLocks noChangeAspect="1"/>
          </p:cNvPicPr>
          <p:nvPr/>
        </p:nvPicPr>
        <p:blipFill>
          <a:blip r:embed="rId4"/>
          <a:stretch>
            <a:fillRect/>
          </a:stretch>
        </p:blipFill>
        <p:spPr>
          <a:xfrm>
            <a:off x="215605" y="6038850"/>
            <a:ext cx="12660088" cy="2381075"/>
          </a:xfrm>
          <a:prstGeom prst="rect">
            <a:avLst/>
          </a:prstGeom>
          <a:ln w="19050">
            <a:solidFill>
              <a:schemeClr val="tx2"/>
            </a:solidFill>
          </a:ln>
        </p:spPr>
      </p:pic>
    </p:spTree>
    <p:extLst>
      <p:ext uri="{BB962C8B-B14F-4D97-AF65-F5344CB8AC3E}">
        <p14:creationId xmlns:p14="http://schemas.microsoft.com/office/powerpoint/2010/main" val="4120080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6C7159-1266-4949-B9A5-BAEC6C1017F1}"/>
              </a:ext>
            </a:extLst>
          </p:cNvPr>
          <p:cNvSpPr>
            <a:spLocks noGrp="1"/>
          </p:cNvSpPr>
          <p:nvPr>
            <p:ph type="dt" sz="half" idx="10"/>
          </p:nvPr>
        </p:nvSpPr>
        <p:spPr/>
        <p:txBody>
          <a:bodyPr/>
          <a:lstStyle/>
          <a:p>
            <a:fld id="{E001E81F-CAD3-412B-8E6F-53481B321DC6}" type="datetime4">
              <a:rPr lang="en-US" smtClean="0"/>
              <a:t>October 9, 2018</a:t>
            </a:fld>
            <a:endParaRPr lang="en-US" dirty="0"/>
          </a:p>
        </p:txBody>
      </p:sp>
      <p:sp>
        <p:nvSpPr>
          <p:cNvPr id="3" name="Slide Number Placeholder 2">
            <a:extLst>
              <a:ext uri="{FF2B5EF4-FFF2-40B4-BE49-F238E27FC236}">
                <a16:creationId xmlns:a16="http://schemas.microsoft.com/office/drawing/2014/main" id="{E0068382-CDBC-47D8-BF5F-9805FEE5760B}"/>
              </a:ext>
            </a:extLst>
          </p:cNvPr>
          <p:cNvSpPr>
            <a:spLocks noGrp="1"/>
          </p:cNvSpPr>
          <p:nvPr>
            <p:ph type="sldNum" sz="quarter" idx="11"/>
          </p:nvPr>
        </p:nvSpPr>
        <p:spPr/>
        <p:txBody>
          <a:bodyPr/>
          <a:lstStyle/>
          <a:p>
            <a:pPr algn="ctr"/>
            <a:fld id="{6B918772-37A3-47DC-BE01-33CAE9FCB74A}" type="slidenum">
              <a:rPr lang="en-US" smtClean="0"/>
              <a:pPr algn="ctr"/>
              <a:t>28</a:t>
            </a:fld>
            <a:endParaRPr lang="en-US" dirty="0"/>
          </a:p>
        </p:txBody>
      </p:sp>
      <p:sp>
        <p:nvSpPr>
          <p:cNvPr id="4" name="Title 1">
            <a:extLst>
              <a:ext uri="{FF2B5EF4-FFF2-40B4-BE49-F238E27FC236}">
                <a16:creationId xmlns:a16="http://schemas.microsoft.com/office/drawing/2014/main" id="{D9CE3219-0879-440A-B024-F8879A462C0D}"/>
              </a:ext>
            </a:extLst>
          </p:cNvPr>
          <p:cNvSpPr txBox="1">
            <a:spLocks/>
          </p:cNvSpPr>
          <p:nvPr/>
        </p:nvSpPr>
        <p:spPr>
          <a:xfrm>
            <a:off x="628816" y="322918"/>
            <a:ext cx="6889584" cy="1143932"/>
          </a:xfrm>
          <a:prstGeom prst="rect">
            <a:avLst/>
          </a:prstGeom>
        </p:spPr>
        <p:txBody>
          <a:bodyPr/>
          <a:lstStyle>
            <a:lvl1pPr>
              <a:defRPr>
                <a:latin typeface="+mj-lt"/>
                <a:ea typeface="+mj-ea"/>
                <a:cs typeface="+mj-cs"/>
              </a:defRPr>
            </a:lvl1pPr>
          </a:lstStyle>
          <a:p>
            <a:r>
              <a:rPr lang="en-GB" sz="6000" kern="0" dirty="0">
                <a:solidFill>
                  <a:schemeClr val="tx2"/>
                </a:solidFill>
              </a:rPr>
              <a:t>The new RDA Toolkit</a:t>
            </a:r>
          </a:p>
        </p:txBody>
      </p:sp>
      <p:sp>
        <p:nvSpPr>
          <p:cNvPr id="10" name="TextBox 9">
            <a:extLst>
              <a:ext uri="{FF2B5EF4-FFF2-40B4-BE49-F238E27FC236}">
                <a16:creationId xmlns:a16="http://schemas.microsoft.com/office/drawing/2014/main" id="{58CDB1B2-E570-475D-93A9-271C37C568B7}"/>
              </a:ext>
            </a:extLst>
          </p:cNvPr>
          <p:cNvSpPr txBox="1"/>
          <p:nvPr/>
        </p:nvSpPr>
        <p:spPr>
          <a:xfrm>
            <a:off x="624198" y="2298358"/>
            <a:ext cx="10266244" cy="1569660"/>
          </a:xfrm>
          <a:prstGeom prst="rect">
            <a:avLst/>
          </a:prstGeom>
          <a:noFill/>
        </p:spPr>
        <p:txBody>
          <a:bodyPr wrap="square" rtlCol="0">
            <a:spAutoFit/>
          </a:bodyPr>
          <a:lstStyle/>
          <a:p>
            <a:r>
              <a:rPr lang="en-US" sz="4800" dirty="0"/>
              <a:t>A package of data elements, guidelines, and instructions ...</a:t>
            </a:r>
            <a:endParaRPr lang="en-GB" sz="4800" dirty="0"/>
          </a:p>
        </p:txBody>
      </p:sp>
      <p:sp>
        <p:nvSpPr>
          <p:cNvPr id="9" name="TextBox 8">
            <a:extLst>
              <a:ext uri="{FF2B5EF4-FFF2-40B4-BE49-F238E27FC236}">
                <a16:creationId xmlns:a16="http://schemas.microsoft.com/office/drawing/2014/main" id="{9D1A4A8E-6487-4468-9BC0-AE4D612984A4}"/>
              </a:ext>
            </a:extLst>
          </p:cNvPr>
          <p:cNvSpPr txBox="1"/>
          <p:nvPr/>
        </p:nvSpPr>
        <p:spPr>
          <a:xfrm>
            <a:off x="628816" y="4409762"/>
            <a:ext cx="12109288" cy="1569660"/>
          </a:xfrm>
          <a:prstGeom prst="rect">
            <a:avLst/>
          </a:prstGeom>
          <a:noFill/>
        </p:spPr>
        <p:txBody>
          <a:bodyPr wrap="square" rtlCol="0">
            <a:spAutoFit/>
          </a:bodyPr>
          <a:lstStyle/>
          <a:p>
            <a:r>
              <a:rPr lang="en-GB" sz="4800" dirty="0"/>
              <a:t>A package that meets the resource description and access needs of the 21</a:t>
            </a:r>
            <a:r>
              <a:rPr lang="en-GB" sz="4800" baseline="30000" dirty="0"/>
              <a:t>st</a:t>
            </a:r>
            <a:r>
              <a:rPr lang="en-GB" sz="4800" dirty="0"/>
              <a:t> century</a:t>
            </a:r>
          </a:p>
        </p:txBody>
      </p:sp>
    </p:spTree>
    <p:extLst>
      <p:ext uri="{BB962C8B-B14F-4D97-AF65-F5344CB8AC3E}">
        <p14:creationId xmlns:p14="http://schemas.microsoft.com/office/powerpoint/2010/main" val="1500158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AAE041-1F86-4FAD-8EFD-2DA4BE2D90A3}"/>
              </a:ext>
            </a:extLst>
          </p:cNvPr>
          <p:cNvSpPr>
            <a:spLocks noGrp="1"/>
          </p:cNvSpPr>
          <p:nvPr>
            <p:ph type="dt" sz="half" idx="10"/>
          </p:nvPr>
        </p:nvSpPr>
        <p:spPr/>
        <p:txBody>
          <a:bodyPr/>
          <a:lstStyle/>
          <a:p>
            <a:fld id="{E001E81F-CAD3-412B-8E6F-53481B321DC6}" type="datetime4">
              <a:rPr lang="en-US" smtClean="0"/>
              <a:t>October 9, 2018</a:t>
            </a:fld>
            <a:endParaRPr lang="en-US" dirty="0"/>
          </a:p>
        </p:txBody>
      </p:sp>
      <p:sp>
        <p:nvSpPr>
          <p:cNvPr id="3" name="Slide Number Placeholder 2">
            <a:extLst>
              <a:ext uri="{FF2B5EF4-FFF2-40B4-BE49-F238E27FC236}">
                <a16:creationId xmlns:a16="http://schemas.microsoft.com/office/drawing/2014/main" id="{6DBB4C4D-CEAF-4C6D-AE40-311D0A41C241}"/>
              </a:ext>
            </a:extLst>
          </p:cNvPr>
          <p:cNvSpPr>
            <a:spLocks noGrp="1"/>
          </p:cNvSpPr>
          <p:nvPr>
            <p:ph type="sldNum" sz="quarter" idx="11"/>
          </p:nvPr>
        </p:nvSpPr>
        <p:spPr/>
        <p:txBody>
          <a:bodyPr/>
          <a:lstStyle/>
          <a:p>
            <a:pPr algn="ctr"/>
            <a:fld id="{6B918772-37A3-47DC-BE01-33CAE9FCB74A}" type="slidenum">
              <a:rPr lang="en-US" smtClean="0"/>
              <a:pPr algn="ctr"/>
              <a:t>29</a:t>
            </a:fld>
            <a:endParaRPr lang="en-US" dirty="0"/>
          </a:p>
        </p:txBody>
      </p:sp>
      <p:sp>
        <p:nvSpPr>
          <p:cNvPr id="4" name="TextBox 3">
            <a:extLst>
              <a:ext uri="{FF2B5EF4-FFF2-40B4-BE49-F238E27FC236}">
                <a16:creationId xmlns:a16="http://schemas.microsoft.com/office/drawing/2014/main" id="{6ABD3FA4-AFCB-4E2A-90DE-249633EA3885}"/>
              </a:ext>
            </a:extLst>
          </p:cNvPr>
          <p:cNvSpPr txBox="1"/>
          <p:nvPr/>
        </p:nvSpPr>
        <p:spPr>
          <a:xfrm>
            <a:off x="642840" y="364497"/>
            <a:ext cx="3658950" cy="1015663"/>
          </a:xfrm>
          <a:prstGeom prst="rect">
            <a:avLst/>
          </a:prstGeom>
          <a:noFill/>
        </p:spPr>
        <p:txBody>
          <a:bodyPr wrap="none" rtlCol="0">
            <a:spAutoFit/>
          </a:bodyPr>
          <a:lstStyle/>
          <a:p>
            <a:r>
              <a:rPr lang="en-GB" sz="6000" dirty="0">
                <a:solidFill>
                  <a:schemeClr val="tx2"/>
                </a:solidFill>
              </a:rPr>
              <a:t>Thank you!</a:t>
            </a:r>
          </a:p>
        </p:txBody>
      </p:sp>
      <p:sp>
        <p:nvSpPr>
          <p:cNvPr id="5" name="TextBox 4">
            <a:extLst>
              <a:ext uri="{FF2B5EF4-FFF2-40B4-BE49-F238E27FC236}">
                <a16:creationId xmlns:a16="http://schemas.microsoft.com/office/drawing/2014/main" id="{29E3625E-76C5-4546-9471-2F7F5A47F53B}"/>
              </a:ext>
            </a:extLst>
          </p:cNvPr>
          <p:cNvSpPr txBox="1"/>
          <p:nvPr/>
        </p:nvSpPr>
        <p:spPr>
          <a:xfrm>
            <a:off x="1313709" y="1924050"/>
            <a:ext cx="6233123" cy="1446550"/>
          </a:xfrm>
          <a:prstGeom prst="rect">
            <a:avLst/>
          </a:prstGeom>
          <a:noFill/>
          <a:ln w="28575">
            <a:solidFill>
              <a:schemeClr val="accent2"/>
            </a:solidFill>
          </a:ln>
        </p:spPr>
        <p:txBody>
          <a:bodyPr wrap="square" rtlCol="0">
            <a:spAutoFit/>
          </a:bodyPr>
          <a:lstStyle/>
          <a:p>
            <a:r>
              <a:rPr lang="en-GB" sz="4400" dirty="0"/>
              <a:t>RDA Steering Committee</a:t>
            </a:r>
          </a:p>
          <a:p>
            <a:pPr marL="357188"/>
            <a:r>
              <a:rPr lang="en-GB" sz="4400" dirty="0"/>
              <a:t>http://www.rda-rsc.org/</a:t>
            </a:r>
          </a:p>
        </p:txBody>
      </p:sp>
      <p:sp>
        <p:nvSpPr>
          <p:cNvPr id="6" name="TextBox 5">
            <a:extLst>
              <a:ext uri="{FF2B5EF4-FFF2-40B4-BE49-F238E27FC236}">
                <a16:creationId xmlns:a16="http://schemas.microsoft.com/office/drawing/2014/main" id="{435CFF9C-6879-4CCE-9E07-60AA86EB8F32}"/>
              </a:ext>
            </a:extLst>
          </p:cNvPr>
          <p:cNvSpPr txBox="1"/>
          <p:nvPr/>
        </p:nvSpPr>
        <p:spPr>
          <a:xfrm>
            <a:off x="1286034" y="5810250"/>
            <a:ext cx="7143733" cy="1446550"/>
          </a:xfrm>
          <a:prstGeom prst="rect">
            <a:avLst/>
          </a:prstGeom>
          <a:noFill/>
          <a:ln w="28575">
            <a:solidFill>
              <a:schemeClr val="accent2"/>
            </a:solidFill>
          </a:ln>
        </p:spPr>
        <p:txBody>
          <a:bodyPr wrap="square" rtlCol="0">
            <a:spAutoFit/>
          </a:bodyPr>
          <a:lstStyle/>
          <a:p>
            <a:r>
              <a:rPr lang="en-GB" sz="4400" dirty="0"/>
              <a:t>RDA Toolkit</a:t>
            </a:r>
          </a:p>
          <a:p>
            <a:pPr marL="357188"/>
            <a:r>
              <a:rPr lang="en-GB" sz="4400" dirty="0"/>
              <a:t>https://www.rdatoolkit.org/</a:t>
            </a:r>
          </a:p>
        </p:txBody>
      </p:sp>
      <p:sp>
        <p:nvSpPr>
          <p:cNvPr id="7" name="TextBox 6">
            <a:extLst>
              <a:ext uri="{FF2B5EF4-FFF2-40B4-BE49-F238E27FC236}">
                <a16:creationId xmlns:a16="http://schemas.microsoft.com/office/drawing/2014/main" id="{BD5681B1-FD7A-44AE-9FDE-F460BB3062A7}"/>
              </a:ext>
            </a:extLst>
          </p:cNvPr>
          <p:cNvSpPr txBox="1"/>
          <p:nvPr/>
        </p:nvSpPr>
        <p:spPr>
          <a:xfrm>
            <a:off x="1316742" y="3867150"/>
            <a:ext cx="8411458" cy="1446550"/>
          </a:xfrm>
          <a:prstGeom prst="rect">
            <a:avLst/>
          </a:prstGeom>
          <a:noFill/>
          <a:ln w="28575">
            <a:solidFill>
              <a:schemeClr val="accent2"/>
            </a:solidFill>
          </a:ln>
        </p:spPr>
        <p:txBody>
          <a:bodyPr wrap="square" rtlCol="0">
            <a:spAutoFit/>
          </a:bodyPr>
          <a:lstStyle/>
          <a:p>
            <a:r>
              <a:rPr lang="en-GB" sz="4400" dirty="0"/>
              <a:t>RDA presentations</a:t>
            </a:r>
          </a:p>
          <a:p>
            <a:pPr marL="357188"/>
            <a:r>
              <a:rPr lang="en-GB" sz="4400" dirty="0"/>
              <a:t>http://www.rda-rsc.org/node/560</a:t>
            </a:r>
          </a:p>
        </p:txBody>
      </p:sp>
    </p:spTree>
    <p:extLst>
      <p:ext uri="{BB962C8B-B14F-4D97-AF65-F5344CB8AC3E}">
        <p14:creationId xmlns:p14="http://schemas.microsoft.com/office/powerpoint/2010/main" val="1061159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08000" y="2457450"/>
            <a:ext cx="11276145" cy="2201885"/>
          </a:xfrm>
          <a:prstGeom prst="rect">
            <a:avLst/>
          </a:prstGeom>
          <a:noFill/>
        </p:spPr>
        <p:txBody>
          <a:bodyPr wrap="square" rtlCol="0">
            <a:spAutoFit/>
          </a:bodyPr>
          <a:lstStyle/>
          <a:p>
            <a:r>
              <a:rPr lang="en-GB" sz="3427" dirty="0"/>
              <a:t>“RDA is a package of data elements, guidelines, and instructions for creating </a:t>
            </a:r>
            <a:r>
              <a:rPr lang="en-GB" sz="3427" dirty="0">
                <a:solidFill>
                  <a:srgbClr val="FF0000"/>
                </a:solidFill>
              </a:rPr>
              <a:t>library and cultural heritage </a:t>
            </a:r>
            <a:r>
              <a:rPr lang="en-GB" sz="3427" dirty="0"/>
              <a:t>resource metadata that are well-formed according to </a:t>
            </a:r>
            <a:r>
              <a:rPr lang="en-GB" sz="3427" dirty="0">
                <a:solidFill>
                  <a:srgbClr val="FF0000"/>
                </a:solidFill>
              </a:rPr>
              <a:t>international models</a:t>
            </a:r>
            <a:r>
              <a:rPr lang="en-GB" sz="3427" dirty="0"/>
              <a:t> for </a:t>
            </a:r>
            <a:r>
              <a:rPr lang="en-GB" sz="3427" dirty="0">
                <a:solidFill>
                  <a:srgbClr val="FF0000"/>
                </a:solidFill>
              </a:rPr>
              <a:t>user-focussed linked data </a:t>
            </a:r>
            <a:r>
              <a:rPr lang="en-GB" sz="3427" dirty="0"/>
              <a:t>applications.”</a:t>
            </a:r>
          </a:p>
        </p:txBody>
      </p:sp>
      <p:sp>
        <p:nvSpPr>
          <p:cNvPr id="4" name="TextBox 3"/>
          <p:cNvSpPr txBox="1"/>
          <p:nvPr/>
        </p:nvSpPr>
        <p:spPr>
          <a:xfrm>
            <a:off x="508000" y="4921744"/>
            <a:ext cx="11276145" cy="1147109"/>
          </a:xfrm>
          <a:prstGeom prst="rect">
            <a:avLst/>
          </a:prstGeom>
          <a:noFill/>
        </p:spPr>
        <p:txBody>
          <a:bodyPr wrap="square" rtlCol="0">
            <a:spAutoFit/>
          </a:bodyPr>
          <a:lstStyle/>
          <a:p>
            <a:r>
              <a:rPr lang="en-GB" sz="3427" dirty="0">
                <a:solidFill>
                  <a:srgbClr val="C00000"/>
                </a:solidFill>
              </a:rPr>
              <a:t>RDA Toolkit </a:t>
            </a:r>
            <a:r>
              <a:rPr lang="en-GB" sz="3427" dirty="0"/>
              <a:t>provides the user-focussed elements, guidelines, and instructions.</a:t>
            </a:r>
          </a:p>
        </p:txBody>
      </p:sp>
      <p:sp>
        <p:nvSpPr>
          <p:cNvPr id="5" name="TextBox 4"/>
          <p:cNvSpPr txBox="1"/>
          <p:nvPr/>
        </p:nvSpPr>
        <p:spPr>
          <a:xfrm>
            <a:off x="508000" y="6331392"/>
            <a:ext cx="11276145" cy="1147109"/>
          </a:xfrm>
          <a:prstGeom prst="rect">
            <a:avLst/>
          </a:prstGeom>
          <a:noFill/>
        </p:spPr>
        <p:txBody>
          <a:bodyPr wrap="square" rtlCol="0">
            <a:spAutoFit/>
          </a:bodyPr>
          <a:lstStyle/>
          <a:p>
            <a:r>
              <a:rPr lang="en-GB" sz="3427" dirty="0">
                <a:solidFill>
                  <a:srgbClr val="C00000"/>
                </a:solidFill>
              </a:rPr>
              <a:t>RDA Registry </a:t>
            </a:r>
            <a:r>
              <a:rPr lang="en-GB" sz="3427" dirty="0"/>
              <a:t>provides the infrastructure for well-formed, linked, RDA data applications.</a:t>
            </a:r>
          </a:p>
        </p:txBody>
      </p:sp>
      <p:sp>
        <p:nvSpPr>
          <p:cNvPr id="7" name="Title 1">
            <a:extLst>
              <a:ext uri="{FF2B5EF4-FFF2-40B4-BE49-F238E27FC236}">
                <a16:creationId xmlns:a16="http://schemas.microsoft.com/office/drawing/2014/main" id="{DF0F2936-14B8-4EA6-A71E-845FC9BDC2D1}"/>
              </a:ext>
            </a:extLst>
          </p:cNvPr>
          <p:cNvSpPr txBox="1">
            <a:spLocks/>
          </p:cNvSpPr>
          <p:nvPr/>
        </p:nvSpPr>
        <p:spPr>
          <a:xfrm>
            <a:off x="508000" y="476250"/>
            <a:ext cx="5059602" cy="1111441"/>
          </a:xfrm>
          <a:prstGeom prst="rect">
            <a:avLst/>
          </a:prstGeom>
        </p:spPr>
        <p:txBody>
          <a:bodyPr/>
          <a:lstStyle>
            <a:lvl1pPr>
              <a:defRPr>
                <a:latin typeface="+mj-lt"/>
                <a:ea typeface="+mj-ea"/>
                <a:cs typeface="+mj-cs"/>
              </a:defRPr>
            </a:lvl1pPr>
          </a:lstStyle>
          <a:p>
            <a:r>
              <a:rPr lang="en-GB" sz="6000" kern="0" dirty="0">
                <a:solidFill>
                  <a:schemeClr val="tx2"/>
                </a:solidFill>
              </a:rPr>
              <a:t>RDA</a:t>
            </a:r>
          </a:p>
        </p:txBody>
      </p:sp>
    </p:spTree>
    <p:extLst>
      <p:ext uri="{BB962C8B-B14F-4D97-AF65-F5344CB8AC3E}">
        <p14:creationId xmlns:p14="http://schemas.microsoft.com/office/powerpoint/2010/main" val="3726439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1F4DC3A-BABF-4CE1-9392-BC718664D6F1}"/>
              </a:ext>
            </a:extLst>
          </p:cNvPr>
          <p:cNvSpPr>
            <a:spLocks noGrp="1"/>
          </p:cNvSpPr>
          <p:nvPr>
            <p:ph type="dt" sz="half" idx="10"/>
          </p:nvPr>
        </p:nvSpPr>
        <p:spPr/>
        <p:txBody>
          <a:bodyPr/>
          <a:lstStyle/>
          <a:p>
            <a:fld id="{E001E81F-CAD3-412B-8E6F-53481B321DC6}" type="datetime4">
              <a:rPr lang="en-US" smtClean="0"/>
              <a:t>October 9, 2018</a:t>
            </a:fld>
            <a:endParaRPr lang="en-US" dirty="0"/>
          </a:p>
        </p:txBody>
      </p:sp>
      <p:sp>
        <p:nvSpPr>
          <p:cNvPr id="3" name="Slide Number Placeholder 2">
            <a:extLst>
              <a:ext uri="{FF2B5EF4-FFF2-40B4-BE49-F238E27FC236}">
                <a16:creationId xmlns:a16="http://schemas.microsoft.com/office/drawing/2014/main" id="{A5F91DA6-384E-4CDF-8090-C62D2362CBD8}"/>
              </a:ext>
            </a:extLst>
          </p:cNvPr>
          <p:cNvSpPr>
            <a:spLocks noGrp="1"/>
          </p:cNvSpPr>
          <p:nvPr>
            <p:ph type="sldNum" sz="quarter" idx="11"/>
          </p:nvPr>
        </p:nvSpPr>
        <p:spPr/>
        <p:txBody>
          <a:bodyPr/>
          <a:lstStyle/>
          <a:p>
            <a:pPr algn="ctr"/>
            <a:fld id="{6B918772-37A3-47DC-BE01-33CAE9FCB74A}" type="slidenum">
              <a:rPr lang="en-US" smtClean="0"/>
              <a:pPr algn="ctr"/>
              <a:t>4</a:t>
            </a:fld>
            <a:endParaRPr lang="en-US" dirty="0"/>
          </a:p>
        </p:txBody>
      </p:sp>
      <p:sp>
        <p:nvSpPr>
          <p:cNvPr id="4" name="Title 1">
            <a:extLst>
              <a:ext uri="{FF2B5EF4-FFF2-40B4-BE49-F238E27FC236}">
                <a16:creationId xmlns:a16="http://schemas.microsoft.com/office/drawing/2014/main" id="{B10B93C0-0ECD-4371-BE08-9B36D2555686}"/>
              </a:ext>
            </a:extLst>
          </p:cNvPr>
          <p:cNvSpPr txBox="1">
            <a:spLocks/>
          </p:cNvSpPr>
          <p:nvPr/>
        </p:nvSpPr>
        <p:spPr>
          <a:xfrm>
            <a:off x="508000" y="476250"/>
            <a:ext cx="1584088"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LRM</a:t>
            </a:r>
          </a:p>
        </p:txBody>
      </p:sp>
      <p:sp>
        <p:nvSpPr>
          <p:cNvPr id="5" name="TextBox 4">
            <a:extLst>
              <a:ext uri="{FF2B5EF4-FFF2-40B4-BE49-F238E27FC236}">
                <a16:creationId xmlns:a16="http://schemas.microsoft.com/office/drawing/2014/main" id="{EB54C8A7-E83C-43D8-BA1E-A0C09FE5036A}"/>
              </a:ext>
            </a:extLst>
          </p:cNvPr>
          <p:cNvSpPr txBox="1"/>
          <p:nvPr/>
        </p:nvSpPr>
        <p:spPr>
          <a:xfrm>
            <a:off x="578774" y="3981450"/>
            <a:ext cx="12159330" cy="3477875"/>
          </a:xfrm>
          <a:prstGeom prst="rect">
            <a:avLst/>
          </a:prstGeom>
          <a:noFill/>
        </p:spPr>
        <p:txBody>
          <a:bodyPr wrap="square" rtlCol="0">
            <a:spAutoFit/>
          </a:bodyPr>
          <a:lstStyle/>
          <a:p>
            <a:r>
              <a:rPr lang="en-US" sz="4400" dirty="0"/>
              <a:t>LRM consolidates the FR family of models</a:t>
            </a:r>
          </a:p>
          <a:p>
            <a:pPr marL="715963"/>
            <a:r>
              <a:rPr lang="en-US" sz="4400" dirty="0"/>
              <a:t>1998: FR for Bibliographic Records (FRBR)</a:t>
            </a:r>
          </a:p>
          <a:p>
            <a:pPr marL="715963"/>
            <a:r>
              <a:rPr lang="en-US" sz="4400" dirty="0"/>
              <a:t>2009: FR for Authority Data (FRAD)</a:t>
            </a:r>
          </a:p>
          <a:p>
            <a:pPr marL="715963"/>
            <a:r>
              <a:rPr lang="en-US" sz="4400" dirty="0"/>
              <a:t>2010: FR for Subject Authority Data (FRSAD) </a:t>
            </a:r>
          </a:p>
          <a:p>
            <a:pPr marL="715963"/>
            <a:r>
              <a:rPr lang="en-US" sz="4400" dirty="0"/>
              <a:t>2011: Working Group on Aggregates report</a:t>
            </a:r>
          </a:p>
        </p:txBody>
      </p:sp>
      <p:sp>
        <p:nvSpPr>
          <p:cNvPr id="7" name="TextBox 6">
            <a:extLst>
              <a:ext uri="{FF2B5EF4-FFF2-40B4-BE49-F238E27FC236}">
                <a16:creationId xmlns:a16="http://schemas.microsoft.com/office/drawing/2014/main" id="{2F5F2770-A2CB-48EF-896B-ABD5A72CF0D8}"/>
              </a:ext>
            </a:extLst>
          </p:cNvPr>
          <p:cNvSpPr txBox="1"/>
          <p:nvPr/>
        </p:nvSpPr>
        <p:spPr>
          <a:xfrm>
            <a:off x="580670" y="1601272"/>
            <a:ext cx="10515601" cy="2123658"/>
          </a:xfrm>
          <a:prstGeom prst="rect">
            <a:avLst/>
          </a:prstGeom>
          <a:noFill/>
        </p:spPr>
        <p:txBody>
          <a:bodyPr wrap="square" rtlCol="0">
            <a:spAutoFit/>
          </a:bodyPr>
          <a:lstStyle/>
          <a:p>
            <a:r>
              <a:rPr lang="en-US" sz="4400" dirty="0"/>
              <a:t>2017: Library Reference Model</a:t>
            </a:r>
          </a:p>
          <a:p>
            <a:pPr marL="715963"/>
            <a:r>
              <a:rPr lang="en-US" sz="4400" dirty="0"/>
              <a:t>International Federation of Library Associations and Institutions (IFLA)</a:t>
            </a:r>
          </a:p>
        </p:txBody>
      </p:sp>
      <p:sp>
        <p:nvSpPr>
          <p:cNvPr id="8" name="Oval 7">
            <a:extLst>
              <a:ext uri="{FF2B5EF4-FFF2-40B4-BE49-F238E27FC236}">
                <a16:creationId xmlns:a16="http://schemas.microsoft.com/office/drawing/2014/main" id="{16062FC2-1F5E-4023-BB6E-DE4BC6E76FCE}"/>
              </a:ext>
            </a:extLst>
          </p:cNvPr>
          <p:cNvSpPr/>
          <p:nvPr/>
        </p:nvSpPr>
        <p:spPr>
          <a:xfrm>
            <a:off x="7197335" y="4743450"/>
            <a:ext cx="2073666" cy="685800"/>
          </a:xfrm>
          <a:prstGeom prst="ellipse">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9ACE6C4A-B392-4E5E-9779-76EB24798045}"/>
              </a:ext>
            </a:extLst>
          </p:cNvPr>
          <p:cNvSpPr/>
          <p:nvPr/>
        </p:nvSpPr>
        <p:spPr>
          <a:xfrm>
            <a:off x="6473435" y="5377487"/>
            <a:ext cx="1273565" cy="685800"/>
          </a:xfrm>
          <a:prstGeom prst="ellipse">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2214126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1F4DC3A-BABF-4CE1-9392-BC718664D6F1}"/>
              </a:ext>
            </a:extLst>
          </p:cNvPr>
          <p:cNvSpPr>
            <a:spLocks noGrp="1"/>
          </p:cNvSpPr>
          <p:nvPr>
            <p:ph type="dt" sz="half" idx="10"/>
          </p:nvPr>
        </p:nvSpPr>
        <p:spPr/>
        <p:txBody>
          <a:bodyPr/>
          <a:lstStyle/>
          <a:p>
            <a:fld id="{E001E81F-CAD3-412B-8E6F-53481B321DC6}" type="datetime4">
              <a:rPr lang="en-US" smtClean="0"/>
              <a:t>October 9, 2018</a:t>
            </a:fld>
            <a:endParaRPr lang="en-US" dirty="0"/>
          </a:p>
        </p:txBody>
      </p:sp>
      <p:sp>
        <p:nvSpPr>
          <p:cNvPr id="3" name="Slide Number Placeholder 2">
            <a:extLst>
              <a:ext uri="{FF2B5EF4-FFF2-40B4-BE49-F238E27FC236}">
                <a16:creationId xmlns:a16="http://schemas.microsoft.com/office/drawing/2014/main" id="{A5F91DA6-384E-4CDF-8090-C62D2362CBD8}"/>
              </a:ext>
            </a:extLst>
          </p:cNvPr>
          <p:cNvSpPr>
            <a:spLocks noGrp="1"/>
          </p:cNvSpPr>
          <p:nvPr>
            <p:ph type="sldNum" sz="quarter" idx="11"/>
          </p:nvPr>
        </p:nvSpPr>
        <p:spPr/>
        <p:txBody>
          <a:bodyPr/>
          <a:lstStyle/>
          <a:p>
            <a:pPr algn="ctr"/>
            <a:fld id="{6B918772-37A3-47DC-BE01-33CAE9FCB74A}" type="slidenum">
              <a:rPr lang="en-US" smtClean="0"/>
              <a:pPr algn="ctr"/>
              <a:t>5</a:t>
            </a:fld>
            <a:endParaRPr lang="en-US" dirty="0"/>
          </a:p>
        </p:txBody>
      </p:sp>
      <p:sp>
        <p:nvSpPr>
          <p:cNvPr id="4" name="Title 1">
            <a:extLst>
              <a:ext uri="{FF2B5EF4-FFF2-40B4-BE49-F238E27FC236}">
                <a16:creationId xmlns:a16="http://schemas.microsoft.com/office/drawing/2014/main" id="{B10B93C0-0ECD-4371-BE08-9B36D2555686}"/>
              </a:ext>
            </a:extLst>
          </p:cNvPr>
          <p:cNvSpPr txBox="1">
            <a:spLocks/>
          </p:cNvSpPr>
          <p:nvPr/>
        </p:nvSpPr>
        <p:spPr>
          <a:xfrm>
            <a:off x="508000" y="476250"/>
            <a:ext cx="4447051"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LRM and RDA</a:t>
            </a:r>
          </a:p>
        </p:txBody>
      </p:sp>
      <p:sp>
        <p:nvSpPr>
          <p:cNvPr id="6" name="TextBox 5">
            <a:extLst>
              <a:ext uri="{FF2B5EF4-FFF2-40B4-BE49-F238E27FC236}">
                <a16:creationId xmlns:a16="http://schemas.microsoft.com/office/drawing/2014/main" id="{FF658C8A-876C-4F45-8883-221F17CC5381}"/>
              </a:ext>
            </a:extLst>
          </p:cNvPr>
          <p:cNvSpPr txBox="1"/>
          <p:nvPr/>
        </p:nvSpPr>
        <p:spPr>
          <a:xfrm>
            <a:off x="508000" y="2564495"/>
            <a:ext cx="10515601" cy="2308324"/>
          </a:xfrm>
          <a:prstGeom prst="rect">
            <a:avLst/>
          </a:prstGeom>
          <a:noFill/>
        </p:spPr>
        <p:txBody>
          <a:bodyPr wrap="square" rtlCol="0">
            <a:spAutoFit/>
          </a:bodyPr>
          <a:lstStyle/>
          <a:p>
            <a:r>
              <a:rPr lang="en-US" sz="4800" dirty="0"/>
              <a:t>RDA was based on most of FRBR, some of FRAD, all of FRSAD (but mostly out of scope), and none of </a:t>
            </a:r>
            <a:r>
              <a:rPr lang="en-US" sz="4800" dirty="0" err="1"/>
              <a:t>WGoA</a:t>
            </a:r>
            <a:r>
              <a:rPr lang="en-US" sz="4800" dirty="0"/>
              <a:t>	</a:t>
            </a:r>
          </a:p>
        </p:txBody>
      </p:sp>
      <p:sp>
        <p:nvSpPr>
          <p:cNvPr id="7" name="TextBox 6">
            <a:extLst>
              <a:ext uri="{FF2B5EF4-FFF2-40B4-BE49-F238E27FC236}">
                <a16:creationId xmlns:a16="http://schemas.microsoft.com/office/drawing/2014/main" id="{058EA665-1837-491D-A87B-72518C7FF22F}"/>
              </a:ext>
            </a:extLst>
          </p:cNvPr>
          <p:cNvSpPr txBox="1"/>
          <p:nvPr/>
        </p:nvSpPr>
        <p:spPr>
          <a:xfrm>
            <a:off x="507999" y="5372075"/>
            <a:ext cx="10515601" cy="1569660"/>
          </a:xfrm>
          <a:prstGeom prst="rect">
            <a:avLst/>
          </a:prstGeom>
          <a:noFill/>
        </p:spPr>
        <p:txBody>
          <a:bodyPr wrap="square" rtlCol="0">
            <a:spAutoFit/>
          </a:bodyPr>
          <a:lstStyle/>
          <a:p>
            <a:r>
              <a:rPr lang="en-US" sz="4800" dirty="0"/>
              <a:t>LRM is the opportunity to fill in gaps and reconcile incoherencies</a:t>
            </a:r>
          </a:p>
        </p:txBody>
      </p:sp>
    </p:spTree>
    <p:extLst>
      <p:ext uri="{BB962C8B-B14F-4D97-AF65-F5344CB8AC3E}">
        <p14:creationId xmlns:p14="http://schemas.microsoft.com/office/powerpoint/2010/main" val="156227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60401" y="1748913"/>
            <a:ext cx="9906000" cy="1147109"/>
          </a:xfrm>
          <a:prstGeom prst="rect">
            <a:avLst/>
          </a:prstGeom>
          <a:noFill/>
          <a:ln>
            <a:noFill/>
          </a:ln>
        </p:spPr>
        <p:txBody>
          <a:bodyPr wrap="square" rtlCol="0">
            <a:spAutoFit/>
          </a:bodyPr>
          <a:lstStyle/>
          <a:p>
            <a:r>
              <a:rPr lang="en-GB" sz="3427" dirty="0"/>
              <a:t>LRM “a high-level conceptual model … intended as a guide or basis on which to elaborate cataloguing rules”</a:t>
            </a:r>
          </a:p>
        </p:txBody>
      </p:sp>
      <p:sp>
        <p:nvSpPr>
          <p:cNvPr id="4" name="TextBox 3"/>
          <p:cNvSpPr txBox="1"/>
          <p:nvPr/>
        </p:nvSpPr>
        <p:spPr>
          <a:xfrm>
            <a:off x="3094769" y="3167449"/>
            <a:ext cx="6866062" cy="619721"/>
          </a:xfrm>
          <a:prstGeom prst="rect">
            <a:avLst/>
          </a:prstGeom>
          <a:noFill/>
          <a:ln>
            <a:noFill/>
          </a:ln>
        </p:spPr>
        <p:txBody>
          <a:bodyPr wrap="square" rtlCol="0">
            <a:spAutoFit/>
          </a:bodyPr>
          <a:lstStyle/>
          <a:p>
            <a:r>
              <a:rPr lang="en-GB" sz="3427" dirty="0"/>
              <a:t>RDA guidance, instructions, elements</a:t>
            </a:r>
          </a:p>
        </p:txBody>
      </p:sp>
      <p:sp>
        <p:nvSpPr>
          <p:cNvPr id="5" name="Bent Arrow 4"/>
          <p:cNvSpPr/>
          <p:nvPr/>
        </p:nvSpPr>
        <p:spPr>
          <a:xfrm flipV="1">
            <a:off x="1916796" y="2914490"/>
            <a:ext cx="1177972" cy="791641"/>
          </a:xfrm>
          <a:prstGeom prst="ben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570">
              <a:solidFill>
                <a:schemeClr val="tx1"/>
              </a:solidFill>
            </a:endParaRPr>
          </a:p>
        </p:txBody>
      </p:sp>
      <p:sp>
        <p:nvSpPr>
          <p:cNvPr id="6" name="TextBox 5"/>
          <p:cNvSpPr txBox="1"/>
          <p:nvPr/>
        </p:nvSpPr>
        <p:spPr>
          <a:xfrm>
            <a:off x="727618" y="6423822"/>
            <a:ext cx="11600363" cy="1147109"/>
          </a:xfrm>
          <a:prstGeom prst="rect">
            <a:avLst/>
          </a:prstGeom>
          <a:noFill/>
          <a:ln>
            <a:noFill/>
          </a:ln>
        </p:spPr>
        <p:txBody>
          <a:bodyPr wrap="square" rtlCol="0">
            <a:spAutoFit/>
          </a:bodyPr>
          <a:lstStyle/>
          <a:p>
            <a:r>
              <a:rPr lang="en-GB" sz="3427" dirty="0"/>
              <a:t>LRM “this model is developed very much with semantic web technologies in mind”</a:t>
            </a:r>
          </a:p>
        </p:txBody>
      </p:sp>
      <p:sp>
        <p:nvSpPr>
          <p:cNvPr id="7" name="TextBox 6"/>
          <p:cNvSpPr txBox="1"/>
          <p:nvPr/>
        </p:nvSpPr>
        <p:spPr>
          <a:xfrm>
            <a:off x="3403600" y="7860391"/>
            <a:ext cx="5551924" cy="619721"/>
          </a:xfrm>
          <a:prstGeom prst="rect">
            <a:avLst/>
          </a:prstGeom>
          <a:noFill/>
          <a:ln>
            <a:noFill/>
          </a:ln>
        </p:spPr>
        <p:txBody>
          <a:bodyPr wrap="square" rtlCol="0">
            <a:spAutoFit/>
          </a:bodyPr>
          <a:lstStyle/>
          <a:p>
            <a:r>
              <a:rPr lang="en-GB" sz="3427" dirty="0"/>
              <a:t>RDA linked data communities</a:t>
            </a:r>
          </a:p>
        </p:txBody>
      </p:sp>
      <p:sp>
        <p:nvSpPr>
          <p:cNvPr id="8" name="Bent Arrow 7"/>
          <p:cNvSpPr/>
          <p:nvPr/>
        </p:nvSpPr>
        <p:spPr>
          <a:xfrm flipV="1">
            <a:off x="2225627" y="7576333"/>
            <a:ext cx="1177972" cy="791641"/>
          </a:xfrm>
          <a:prstGeom prst="ben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570">
              <a:solidFill>
                <a:schemeClr val="tx1"/>
              </a:solidFill>
            </a:endParaRPr>
          </a:p>
        </p:txBody>
      </p:sp>
      <p:sp>
        <p:nvSpPr>
          <p:cNvPr id="9" name="TextBox 8"/>
          <p:cNvSpPr txBox="1"/>
          <p:nvPr/>
        </p:nvSpPr>
        <p:spPr>
          <a:xfrm>
            <a:off x="660401" y="4070389"/>
            <a:ext cx="11600365" cy="1147109"/>
          </a:xfrm>
          <a:prstGeom prst="rect">
            <a:avLst/>
          </a:prstGeom>
          <a:noFill/>
          <a:ln>
            <a:noFill/>
          </a:ln>
        </p:spPr>
        <p:txBody>
          <a:bodyPr wrap="square" rtlCol="0">
            <a:spAutoFit/>
          </a:bodyPr>
          <a:lstStyle/>
          <a:p>
            <a:r>
              <a:rPr lang="en-GB" sz="3427" dirty="0"/>
              <a:t>“operates at a greater level of generality than </a:t>
            </a:r>
            <a:r>
              <a:rPr lang="en-GB" sz="3427" dirty="0" err="1"/>
              <a:t>FRBRoo</a:t>
            </a:r>
            <a:r>
              <a:rPr lang="en-GB" sz="3427" dirty="0"/>
              <a:t>, which seeks to be comparable in terms of generality with CIDOC CRM”</a:t>
            </a:r>
          </a:p>
        </p:txBody>
      </p:sp>
      <p:sp>
        <p:nvSpPr>
          <p:cNvPr id="10" name="TextBox 9"/>
          <p:cNvSpPr txBox="1"/>
          <p:nvPr/>
        </p:nvSpPr>
        <p:spPr>
          <a:xfrm>
            <a:off x="3175000" y="5520043"/>
            <a:ext cx="6448677" cy="619721"/>
          </a:xfrm>
          <a:prstGeom prst="rect">
            <a:avLst/>
          </a:prstGeom>
          <a:noFill/>
          <a:ln>
            <a:noFill/>
          </a:ln>
        </p:spPr>
        <p:txBody>
          <a:bodyPr wrap="square" rtlCol="0">
            <a:spAutoFit/>
          </a:bodyPr>
          <a:lstStyle/>
          <a:p>
            <a:r>
              <a:rPr lang="en-GB" sz="3427" dirty="0"/>
              <a:t>RDA cultural heritage communities</a:t>
            </a:r>
          </a:p>
        </p:txBody>
      </p:sp>
      <p:sp>
        <p:nvSpPr>
          <p:cNvPr id="11" name="Bent Arrow 10"/>
          <p:cNvSpPr/>
          <p:nvPr/>
        </p:nvSpPr>
        <p:spPr>
          <a:xfrm flipV="1">
            <a:off x="1997027" y="5223240"/>
            <a:ext cx="1177972" cy="791641"/>
          </a:xfrm>
          <a:prstGeom prst="ben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570">
              <a:solidFill>
                <a:schemeClr val="tx1"/>
              </a:solidFill>
            </a:endParaRPr>
          </a:p>
        </p:txBody>
      </p:sp>
      <p:sp>
        <p:nvSpPr>
          <p:cNvPr id="12" name="Title 1">
            <a:extLst>
              <a:ext uri="{FF2B5EF4-FFF2-40B4-BE49-F238E27FC236}">
                <a16:creationId xmlns:a16="http://schemas.microsoft.com/office/drawing/2014/main" id="{F696A311-45E3-432C-A5CB-0F2ED1644F8E}"/>
              </a:ext>
            </a:extLst>
          </p:cNvPr>
          <p:cNvSpPr txBox="1">
            <a:spLocks/>
          </p:cNvSpPr>
          <p:nvPr/>
        </p:nvSpPr>
        <p:spPr>
          <a:xfrm>
            <a:off x="508000" y="408011"/>
            <a:ext cx="7850226"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Is LRM suitable for RDA?</a:t>
            </a:r>
          </a:p>
        </p:txBody>
      </p:sp>
    </p:spTree>
    <p:extLst>
      <p:ext uri="{BB962C8B-B14F-4D97-AF65-F5344CB8AC3E}">
        <p14:creationId xmlns:p14="http://schemas.microsoft.com/office/powerpoint/2010/main" val="642390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A0A69F-D409-498E-8469-95A5E72F534A}"/>
              </a:ext>
            </a:extLst>
          </p:cNvPr>
          <p:cNvSpPr>
            <a:spLocks noGrp="1"/>
          </p:cNvSpPr>
          <p:nvPr>
            <p:ph type="dt" sz="half" idx="10"/>
          </p:nvPr>
        </p:nvSpPr>
        <p:spPr/>
        <p:txBody>
          <a:bodyPr/>
          <a:lstStyle/>
          <a:p>
            <a:fld id="{E001E81F-CAD3-412B-8E6F-53481B321DC6}" type="datetime4">
              <a:rPr lang="en-US" smtClean="0"/>
              <a:t>October 9, 2018</a:t>
            </a:fld>
            <a:endParaRPr lang="en-US" dirty="0"/>
          </a:p>
        </p:txBody>
      </p:sp>
      <p:sp>
        <p:nvSpPr>
          <p:cNvPr id="3" name="Slide Number Placeholder 2">
            <a:extLst>
              <a:ext uri="{FF2B5EF4-FFF2-40B4-BE49-F238E27FC236}">
                <a16:creationId xmlns:a16="http://schemas.microsoft.com/office/drawing/2014/main" id="{143D74E8-3C42-4574-9919-BFA434487B17}"/>
              </a:ext>
            </a:extLst>
          </p:cNvPr>
          <p:cNvSpPr>
            <a:spLocks noGrp="1"/>
          </p:cNvSpPr>
          <p:nvPr>
            <p:ph type="sldNum" sz="quarter" idx="11"/>
          </p:nvPr>
        </p:nvSpPr>
        <p:spPr/>
        <p:txBody>
          <a:bodyPr/>
          <a:lstStyle/>
          <a:p>
            <a:pPr algn="ctr"/>
            <a:fld id="{6B918772-37A3-47DC-BE01-33CAE9FCB74A}" type="slidenum">
              <a:rPr lang="en-US" smtClean="0"/>
              <a:pPr algn="ctr"/>
              <a:t>7</a:t>
            </a:fld>
            <a:endParaRPr lang="en-US" dirty="0"/>
          </a:p>
        </p:txBody>
      </p:sp>
      <p:sp>
        <p:nvSpPr>
          <p:cNvPr id="4" name="Title 1">
            <a:extLst>
              <a:ext uri="{FF2B5EF4-FFF2-40B4-BE49-F238E27FC236}">
                <a16:creationId xmlns:a16="http://schemas.microsoft.com/office/drawing/2014/main" id="{A2524AFA-F0E4-43AB-A618-4921E251DD37}"/>
              </a:ext>
            </a:extLst>
          </p:cNvPr>
          <p:cNvSpPr txBox="1">
            <a:spLocks/>
          </p:cNvSpPr>
          <p:nvPr/>
        </p:nvSpPr>
        <p:spPr>
          <a:xfrm>
            <a:off x="508000" y="476250"/>
            <a:ext cx="5129930"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LRM as a model</a:t>
            </a:r>
          </a:p>
        </p:txBody>
      </p:sp>
      <p:sp>
        <p:nvSpPr>
          <p:cNvPr id="5" name="TextBox 4">
            <a:extLst>
              <a:ext uri="{FF2B5EF4-FFF2-40B4-BE49-F238E27FC236}">
                <a16:creationId xmlns:a16="http://schemas.microsoft.com/office/drawing/2014/main" id="{DB69F08E-9EA7-4475-B72C-8F58E92B836B}"/>
              </a:ext>
            </a:extLst>
          </p:cNvPr>
          <p:cNvSpPr txBox="1"/>
          <p:nvPr/>
        </p:nvSpPr>
        <p:spPr>
          <a:xfrm>
            <a:off x="508000" y="2543771"/>
            <a:ext cx="10515601" cy="1569660"/>
          </a:xfrm>
          <a:prstGeom prst="rect">
            <a:avLst/>
          </a:prstGeom>
          <a:noFill/>
        </p:spPr>
        <p:txBody>
          <a:bodyPr wrap="square" rtlCol="0">
            <a:spAutoFit/>
          </a:bodyPr>
          <a:lstStyle/>
          <a:p>
            <a:r>
              <a:rPr lang="en-US" sz="4800" dirty="0"/>
              <a:t>High-level conceptual model</a:t>
            </a:r>
          </a:p>
          <a:p>
            <a:pPr marL="715963"/>
            <a:r>
              <a:rPr lang="en-US" sz="4800" dirty="0"/>
              <a:t>Entity-relationship structure 	</a:t>
            </a:r>
          </a:p>
        </p:txBody>
      </p:sp>
      <p:sp>
        <p:nvSpPr>
          <p:cNvPr id="6" name="TextBox 5">
            <a:extLst>
              <a:ext uri="{FF2B5EF4-FFF2-40B4-BE49-F238E27FC236}">
                <a16:creationId xmlns:a16="http://schemas.microsoft.com/office/drawing/2014/main" id="{C036E56E-8904-4EA1-A84F-65B65722978F}"/>
              </a:ext>
            </a:extLst>
          </p:cNvPr>
          <p:cNvSpPr txBox="1"/>
          <p:nvPr/>
        </p:nvSpPr>
        <p:spPr>
          <a:xfrm>
            <a:off x="508000" y="4594476"/>
            <a:ext cx="11277600" cy="2308324"/>
          </a:xfrm>
          <a:prstGeom prst="rect">
            <a:avLst/>
          </a:prstGeom>
          <a:noFill/>
        </p:spPr>
        <p:txBody>
          <a:bodyPr wrap="square" rtlCol="0">
            <a:spAutoFit/>
          </a:bodyPr>
          <a:lstStyle/>
          <a:p>
            <a:r>
              <a:rPr lang="en-US" sz="4800" dirty="0"/>
              <a:t>Intended for refinement by implementations</a:t>
            </a:r>
          </a:p>
          <a:p>
            <a:pPr marL="715963"/>
            <a:r>
              <a:rPr lang="en-US" sz="4800" dirty="0"/>
              <a:t>By sub-typing entities, relationships, and attributes</a:t>
            </a:r>
          </a:p>
        </p:txBody>
      </p:sp>
    </p:spTree>
    <p:extLst>
      <p:ext uri="{BB962C8B-B14F-4D97-AF65-F5344CB8AC3E}">
        <p14:creationId xmlns:p14="http://schemas.microsoft.com/office/powerpoint/2010/main" val="26119762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A0A69F-D409-498E-8469-95A5E72F534A}"/>
              </a:ext>
            </a:extLst>
          </p:cNvPr>
          <p:cNvSpPr>
            <a:spLocks noGrp="1"/>
          </p:cNvSpPr>
          <p:nvPr>
            <p:ph type="dt" sz="half" idx="10"/>
          </p:nvPr>
        </p:nvSpPr>
        <p:spPr/>
        <p:txBody>
          <a:bodyPr/>
          <a:lstStyle/>
          <a:p>
            <a:fld id="{E001E81F-CAD3-412B-8E6F-53481B321DC6}" type="datetime4">
              <a:rPr lang="en-US" smtClean="0"/>
              <a:t>October 9, 2018</a:t>
            </a:fld>
            <a:endParaRPr lang="en-US" dirty="0"/>
          </a:p>
        </p:txBody>
      </p:sp>
      <p:sp>
        <p:nvSpPr>
          <p:cNvPr id="3" name="Slide Number Placeholder 2">
            <a:extLst>
              <a:ext uri="{FF2B5EF4-FFF2-40B4-BE49-F238E27FC236}">
                <a16:creationId xmlns:a16="http://schemas.microsoft.com/office/drawing/2014/main" id="{143D74E8-3C42-4574-9919-BFA434487B17}"/>
              </a:ext>
            </a:extLst>
          </p:cNvPr>
          <p:cNvSpPr>
            <a:spLocks noGrp="1"/>
          </p:cNvSpPr>
          <p:nvPr>
            <p:ph type="sldNum" sz="quarter" idx="11"/>
          </p:nvPr>
        </p:nvSpPr>
        <p:spPr/>
        <p:txBody>
          <a:bodyPr/>
          <a:lstStyle/>
          <a:p>
            <a:pPr algn="ctr"/>
            <a:fld id="{6B918772-37A3-47DC-BE01-33CAE9FCB74A}" type="slidenum">
              <a:rPr lang="en-US" smtClean="0"/>
              <a:pPr algn="ctr"/>
              <a:t>8</a:t>
            </a:fld>
            <a:endParaRPr lang="en-US" dirty="0"/>
          </a:p>
        </p:txBody>
      </p:sp>
      <p:sp>
        <p:nvSpPr>
          <p:cNvPr id="4" name="Title 1">
            <a:extLst>
              <a:ext uri="{FF2B5EF4-FFF2-40B4-BE49-F238E27FC236}">
                <a16:creationId xmlns:a16="http://schemas.microsoft.com/office/drawing/2014/main" id="{A2524AFA-F0E4-43AB-A618-4921E251DD37}"/>
              </a:ext>
            </a:extLst>
          </p:cNvPr>
          <p:cNvSpPr txBox="1">
            <a:spLocks/>
          </p:cNvSpPr>
          <p:nvPr/>
        </p:nvSpPr>
        <p:spPr>
          <a:xfrm>
            <a:off x="508000" y="476250"/>
            <a:ext cx="4099199"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LRM entities</a:t>
            </a:r>
          </a:p>
        </p:txBody>
      </p:sp>
      <p:sp>
        <p:nvSpPr>
          <p:cNvPr id="5" name="TextBox 4">
            <a:extLst>
              <a:ext uri="{FF2B5EF4-FFF2-40B4-BE49-F238E27FC236}">
                <a16:creationId xmlns:a16="http://schemas.microsoft.com/office/drawing/2014/main" id="{DB69F08E-9EA7-4475-B72C-8F58E92B836B}"/>
              </a:ext>
            </a:extLst>
          </p:cNvPr>
          <p:cNvSpPr txBox="1"/>
          <p:nvPr/>
        </p:nvSpPr>
        <p:spPr>
          <a:xfrm>
            <a:off x="501932" y="4470839"/>
            <a:ext cx="10515601" cy="3046988"/>
          </a:xfrm>
          <a:prstGeom prst="rect">
            <a:avLst/>
          </a:prstGeom>
          <a:noFill/>
        </p:spPr>
        <p:txBody>
          <a:bodyPr wrap="square" rtlCol="0">
            <a:spAutoFit/>
          </a:bodyPr>
          <a:lstStyle/>
          <a:p>
            <a:r>
              <a:rPr lang="en-US" sz="4800" dirty="0"/>
              <a:t>Added:</a:t>
            </a:r>
          </a:p>
          <a:p>
            <a:pPr marL="715963"/>
            <a:r>
              <a:rPr lang="en-US" sz="4800" dirty="0"/>
              <a:t>Agent, Collective Agent, </a:t>
            </a:r>
            <a:r>
              <a:rPr lang="en-US" sz="4800" dirty="0" err="1"/>
              <a:t>Nomen</a:t>
            </a:r>
            <a:r>
              <a:rPr lang="en-US" sz="4800" dirty="0"/>
              <a:t>, Place, Time-span</a:t>
            </a:r>
          </a:p>
          <a:p>
            <a:pPr marL="715963"/>
            <a:r>
              <a:rPr lang="en-US" sz="4800" dirty="0"/>
              <a:t>+ Res (super-class of other entities)	</a:t>
            </a:r>
          </a:p>
        </p:txBody>
      </p:sp>
      <p:sp>
        <p:nvSpPr>
          <p:cNvPr id="7" name="TextBox 6">
            <a:extLst>
              <a:ext uri="{FF2B5EF4-FFF2-40B4-BE49-F238E27FC236}">
                <a16:creationId xmlns:a16="http://schemas.microsoft.com/office/drawing/2014/main" id="{4CE2B0A1-5DC8-474D-A108-0F2F516110C2}"/>
              </a:ext>
            </a:extLst>
          </p:cNvPr>
          <p:cNvSpPr txBox="1"/>
          <p:nvPr/>
        </p:nvSpPr>
        <p:spPr>
          <a:xfrm>
            <a:off x="501933" y="1824513"/>
            <a:ext cx="10515601" cy="2308324"/>
          </a:xfrm>
          <a:prstGeom prst="rect">
            <a:avLst/>
          </a:prstGeom>
          <a:noFill/>
        </p:spPr>
        <p:txBody>
          <a:bodyPr wrap="square" rtlCol="0">
            <a:spAutoFit/>
          </a:bodyPr>
          <a:lstStyle/>
          <a:p>
            <a:r>
              <a:rPr lang="en-US" sz="4800" dirty="0"/>
              <a:t>Retained:</a:t>
            </a:r>
          </a:p>
          <a:p>
            <a:pPr marL="715963"/>
            <a:r>
              <a:rPr lang="en-US" sz="4800" dirty="0"/>
              <a:t>Work, Expression, Manifestation, Item, Person**	</a:t>
            </a:r>
          </a:p>
        </p:txBody>
      </p:sp>
    </p:spTree>
    <p:extLst>
      <p:ext uri="{BB962C8B-B14F-4D97-AF65-F5344CB8AC3E}">
        <p14:creationId xmlns:p14="http://schemas.microsoft.com/office/powerpoint/2010/main" val="3155113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Curved Connector 9"/>
          <p:cNvCxnSpPr>
            <a:cxnSpLocks/>
            <a:stCxn id="83" idx="6"/>
            <a:endCxn id="87" idx="2"/>
          </p:cNvCxnSpPr>
          <p:nvPr/>
        </p:nvCxnSpPr>
        <p:spPr>
          <a:xfrm>
            <a:off x="7731604" y="2993606"/>
            <a:ext cx="2661958" cy="35151"/>
          </a:xfrm>
          <a:prstGeom prst="curvedConnector3">
            <a:avLst>
              <a:gd name="adj1" fmla="val 50000"/>
            </a:avLst>
          </a:prstGeom>
          <a:ln w="254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798482" y="2489116"/>
            <a:ext cx="2632259" cy="531812"/>
          </a:xfrm>
          <a:prstGeom prst="rect">
            <a:avLst/>
          </a:prstGeom>
          <a:noFill/>
        </p:spPr>
        <p:txBody>
          <a:bodyPr wrap="none" rtlCol="0">
            <a:spAutoFit/>
          </a:bodyPr>
          <a:lstStyle/>
          <a:p>
            <a:r>
              <a:rPr lang="en-GB" sz="2856" dirty="0"/>
              <a:t>has appellation*</a:t>
            </a:r>
          </a:p>
        </p:txBody>
      </p:sp>
      <p:cxnSp>
        <p:nvCxnSpPr>
          <p:cNvPr id="29" name="Curved Connector 28"/>
          <p:cNvCxnSpPr>
            <a:cxnSpLocks/>
            <a:stCxn id="80" idx="0"/>
            <a:endCxn id="100" idx="4"/>
          </p:cNvCxnSpPr>
          <p:nvPr/>
        </p:nvCxnSpPr>
        <p:spPr>
          <a:xfrm rot="5400000" flipH="1" flipV="1">
            <a:off x="6447846" y="7299725"/>
            <a:ext cx="432452" cy="498766"/>
          </a:xfrm>
          <a:prstGeom prst="curvedConnector3">
            <a:avLst>
              <a:gd name="adj1" fmla="val 50000"/>
            </a:avLst>
          </a:prstGeom>
          <a:ln w="254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0" name="Curved Connector 29"/>
          <p:cNvCxnSpPr>
            <a:cxnSpLocks/>
            <a:stCxn id="81" idx="0"/>
            <a:endCxn id="100" idx="4"/>
          </p:cNvCxnSpPr>
          <p:nvPr/>
        </p:nvCxnSpPr>
        <p:spPr>
          <a:xfrm rot="16200000" flipV="1">
            <a:off x="6941703" y="7304634"/>
            <a:ext cx="432452" cy="488947"/>
          </a:xfrm>
          <a:prstGeom prst="curvedConnector3">
            <a:avLst>
              <a:gd name="adj1" fmla="val 50000"/>
            </a:avLst>
          </a:prstGeom>
          <a:ln w="254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6" name="Curved Connector 45"/>
          <p:cNvCxnSpPr>
            <a:cxnSpLocks/>
            <a:stCxn id="83" idx="6"/>
            <a:endCxn id="89" idx="2"/>
          </p:cNvCxnSpPr>
          <p:nvPr/>
        </p:nvCxnSpPr>
        <p:spPr>
          <a:xfrm>
            <a:off x="7731604" y="2993606"/>
            <a:ext cx="3190726" cy="1518243"/>
          </a:xfrm>
          <a:prstGeom prst="curvedConnector3">
            <a:avLst>
              <a:gd name="adj1" fmla="val 50000"/>
            </a:avLst>
          </a:prstGeom>
          <a:ln w="254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9" name="Curved Connector 48"/>
          <p:cNvCxnSpPr>
            <a:cxnSpLocks/>
            <a:stCxn id="83" idx="6"/>
            <a:endCxn id="91" idx="2"/>
          </p:cNvCxnSpPr>
          <p:nvPr/>
        </p:nvCxnSpPr>
        <p:spPr>
          <a:xfrm>
            <a:off x="7731604" y="2993606"/>
            <a:ext cx="1870014" cy="3001334"/>
          </a:xfrm>
          <a:prstGeom prst="curvedConnector3">
            <a:avLst>
              <a:gd name="adj1" fmla="val 50000"/>
            </a:avLst>
          </a:prstGeom>
          <a:ln w="254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8" name="Curved Connector 57"/>
          <p:cNvCxnSpPr>
            <a:cxnSpLocks/>
            <a:stCxn id="75" idx="0"/>
            <a:endCxn id="93" idx="4"/>
          </p:cNvCxnSpPr>
          <p:nvPr/>
        </p:nvCxnSpPr>
        <p:spPr>
          <a:xfrm rot="5400000" flipH="1" flipV="1">
            <a:off x="3907684" y="6437232"/>
            <a:ext cx="2643273" cy="12932"/>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1" name="Curved Connector 60"/>
          <p:cNvCxnSpPr>
            <a:cxnSpLocks/>
            <a:stCxn id="100" idx="0"/>
            <a:endCxn id="93" idx="4"/>
          </p:cNvCxnSpPr>
          <p:nvPr/>
        </p:nvCxnSpPr>
        <p:spPr>
          <a:xfrm rot="16200000" flipV="1">
            <a:off x="5775737" y="4582110"/>
            <a:ext cx="597768" cy="1677669"/>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4" name="Curved Connector 63"/>
          <p:cNvCxnSpPr>
            <a:cxnSpLocks/>
            <a:stCxn id="65" idx="6"/>
            <a:endCxn id="93" idx="2"/>
          </p:cNvCxnSpPr>
          <p:nvPr/>
        </p:nvCxnSpPr>
        <p:spPr>
          <a:xfrm>
            <a:off x="2041775" y="3652022"/>
            <a:ext cx="2308500" cy="1034316"/>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7" name="Curved Connector 66"/>
          <p:cNvCxnSpPr>
            <a:cxnSpLocks/>
            <a:stCxn id="66" idx="6"/>
            <a:endCxn id="93" idx="2"/>
          </p:cNvCxnSpPr>
          <p:nvPr/>
        </p:nvCxnSpPr>
        <p:spPr>
          <a:xfrm>
            <a:off x="1913290" y="4668075"/>
            <a:ext cx="2436985" cy="18263"/>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0" name="Curved Connector 69"/>
          <p:cNvCxnSpPr>
            <a:cxnSpLocks/>
            <a:stCxn id="68" idx="6"/>
            <a:endCxn id="93" idx="2"/>
          </p:cNvCxnSpPr>
          <p:nvPr/>
        </p:nvCxnSpPr>
        <p:spPr>
          <a:xfrm flipV="1">
            <a:off x="2038976" y="4686338"/>
            <a:ext cx="2311299" cy="997791"/>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3" name="Curved Connector 72"/>
          <p:cNvCxnSpPr>
            <a:cxnSpLocks/>
            <a:stCxn id="69" idx="6"/>
            <a:endCxn id="93" idx="2"/>
          </p:cNvCxnSpPr>
          <p:nvPr/>
        </p:nvCxnSpPr>
        <p:spPr>
          <a:xfrm flipV="1">
            <a:off x="1844539" y="4686338"/>
            <a:ext cx="2505736" cy="2013846"/>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76" name="TextBox 75"/>
          <p:cNvSpPr txBox="1"/>
          <p:nvPr/>
        </p:nvSpPr>
        <p:spPr>
          <a:xfrm>
            <a:off x="2063735" y="3162389"/>
            <a:ext cx="2060692" cy="531812"/>
          </a:xfrm>
          <a:prstGeom prst="rect">
            <a:avLst/>
          </a:prstGeom>
          <a:noFill/>
        </p:spPr>
        <p:txBody>
          <a:bodyPr wrap="square" rtlCol="0">
            <a:spAutoFit/>
          </a:bodyPr>
          <a:lstStyle/>
          <a:p>
            <a:r>
              <a:rPr lang="en-GB" sz="2856" dirty="0"/>
              <a:t>is created by</a:t>
            </a:r>
          </a:p>
        </p:txBody>
      </p:sp>
      <p:sp>
        <p:nvSpPr>
          <p:cNvPr id="77" name="TextBox 76"/>
          <p:cNvSpPr txBox="1"/>
          <p:nvPr/>
        </p:nvSpPr>
        <p:spPr>
          <a:xfrm>
            <a:off x="8845729" y="4893240"/>
            <a:ext cx="2795061" cy="531812"/>
          </a:xfrm>
          <a:prstGeom prst="rect">
            <a:avLst/>
          </a:prstGeom>
          <a:noFill/>
        </p:spPr>
        <p:txBody>
          <a:bodyPr wrap="none" rtlCol="0">
            <a:spAutoFit/>
          </a:bodyPr>
          <a:lstStyle/>
          <a:p>
            <a:r>
              <a:rPr lang="en-GB" sz="2856" dirty="0"/>
              <a:t>is associated with</a:t>
            </a:r>
          </a:p>
        </p:txBody>
      </p:sp>
      <p:sp>
        <p:nvSpPr>
          <p:cNvPr id="78" name="TextBox 77"/>
          <p:cNvSpPr txBox="1"/>
          <p:nvPr/>
        </p:nvSpPr>
        <p:spPr>
          <a:xfrm>
            <a:off x="6160085" y="4879288"/>
            <a:ext cx="1832553" cy="971292"/>
          </a:xfrm>
          <a:prstGeom prst="rect">
            <a:avLst/>
          </a:prstGeom>
          <a:noFill/>
        </p:spPr>
        <p:txBody>
          <a:bodyPr wrap="square" rtlCol="0">
            <a:spAutoFit/>
          </a:bodyPr>
          <a:lstStyle/>
          <a:p>
            <a:pPr algn="r"/>
            <a:r>
              <a:rPr lang="en-GB" sz="2856" dirty="0"/>
              <a:t>is sub-class</a:t>
            </a:r>
          </a:p>
          <a:p>
            <a:pPr algn="r"/>
            <a:r>
              <a:rPr lang="en-GB" sz="2856" dirty="0"/>
              <a:t>of</a:t>
            </a:r>
          </a:p>
        </p:txBody>
      </p:sp>
      <p:sp>
        <p:nvSpPr>
          <p:cNvPr id="79" name="Down Arrow 78"/>
          <p:cNvSpPr/>
          <p:nvPr/>
        </p:nvSpPr>
        <p:spPr>
          <a:xfrm>
            <a:off x="6384463" y="3864794"/>
            <a:ext cx="934625" cy="478677"/>
          </a:xfrm>
          <a:prstGeom prst="downArrow">
            <a:avLst/>
          </a:prstGeom>
          <a:solidFill>
            <a:schemeClr val="accent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570"/>
          </a:p>
        </p:txBody>
      </p:sp>
      <p:sp>
        <p:nvSpPr>
          <p:cNvPr id="59" name="TextBox 58"/>
          <p:cNvSpPr txBox="1"/>
          <p:nvPr/>
        </p:nvSpPr>
        <p:spPr>
          <a:xfrm>
            <a:off x="604832" y="1629122"/>
            <a:ext cx="4979606" cy="1410771"/>
          </a:xfrm>
          <a:prstGeom prst="rect">
            <a:avLst/>
          </a:prstGeom>
          <a:noFill/>
          <a:ln w="19050">
            <a:solidFill>
              <a:schemeClr val="accent5"/>
            </a:solidFill>
          </a:ln>
        </p:spPr>
        <p:txBody>
          <a:bodyPr wrap="square" rtlCol="0">
            <a:spAutoFit/>
          </a:bodyPr>
          <a:lstStyle/>
          <a:p>
            <a:pPr algn="ctr"/>
            <a:r>
              <a:rPr lang="en-GB" sz="2856" dirty="0"/>
              <a:t>RDA Entity = Any RDA Thing</a:t>
            </a:r>
          </a:p>
          <a:p>
            <a:pPr algn="ctr"/>
            <a:endParaRPr lang="en-GB" sz="2856" dirty="0"/>
          </a:p>
          <a:p>
            <a:pPr algn="ctr"/>
            <a:r>
              <a:rPr lang="en-GB" sz="2856" dirty="0"/>
              <a:t>Covers all other types of entity</a:t>
            </a:r>
          </a:p>
        </p:txBody>
      </p:sp>
      <p:sp>
        <p:nvSpPr>
          <p:cNvPr id="60" name="TextBox 59"/>
          <p:cNvSpPr txBox="1"/>
          <p:nvPr/>
        </p:nvSpPr>
        <p:spPr>
          <a:xfrm>
            <a:off x="1947023" y="6628935"/>
            <a:ext cx="2265172" cy="531812"/>
          </a:xfrm>
          <a:prstGeom prst="rect">
            <a:avLst/>
          </a:prstGeom>
          <a:noFill/>
        </p:spPr>
        <p:txBody>
          <a:bodyPr wrap="square" rtlCol="0">
            <a:spAutoFit/>
          </a:bodyPr>
          <a:lstStyle/>
          <a:p>
            <a:r>
              <a:rPr lang="en-GB" sz="2856" dirty="0"/>
              <a:t>is modified by</a:t>
            </a:r>
          </a:p>
        </p:txBody>
      </p:sp>
      <p:sp>
        <p:nvSpPr>
          <p:cNvPr id="65" name="TextBox 64"/>
          <p:cNvSpPr txBox="1"/>
          <p:nvPr/>
        </p:nvSpPr>
        <p:spPr>
          <a:xfrm>
            <a:off x="1223076" y="3216299"/>
            <a:ext cx="818699" cy="871446"/>
          </a:xfrm>
          <a:prstGeom prst="ellipse">
            <a:avLst/>
          </a:prstGeom>
          <a:noFill/>
          <a:ln w="28575">
            <a:solidFill>
              <a:schemeClr val="accent3"/>
            </a:solidFill>
          </a:ln>
        </p:spPr>
        <p:txBody>
          <a:bodyPr wrap="square" rtlCol="0">
            <a:spAutoFit/>
          </a:bodyPr>
          <a:lstStyle/>
          <a:p>
            <a:pPr algn="ctr"/>
            <a:r>
              <a:rPr lang="en-GB" sz="3427" b="1" dirty="0"/>
              <a:t>W</a:t>
            </a:r>
          </a:p>
        </p:txBody>
      </p:sp>
      <p:sp>
        <p:nvSpPr>
          <p:cNvPr id="66" name="TextBox 65"/>
          <p:cNvSpPr txBox="1"/>
          <p:nvPr/>
        </p:nvSpPr>
        <p:spPr>
          <a:xfrm>
            <a:off x="1351562" y="4232352"/>
            <a:ext cx="561728" cy="871446"/>
          </a:xfrm>
          <a:prstGeom prst="ellipse">
            <a:avLst/>
          </a:prstGeom>
          <a:noFill/>
          <a:ln w="28575">
            <a:solidFill>
              <a:schemeClr val="accent3"/>
            </a:solidFill>
          </a:ln>
        </p:spPr>
        <p:txBody>
          <a:bodyPr wrap="square" rtlCol="0">
            <a:spAutoFit/>
          </a:bodyPr>
          <a:lstStyle/>
          <a:p>
            <a:pPr algn="ctr"/>
            <a:r>
              <a:rPr lang="en-GB" sz="3427" b="1" dirty="0"/>
              <a:t>E</a:t>
            </a:r>
          </a:p>
        </p:txBody>
      </p:sp>
      <p:sp>
        <p:nvSpPr>
          <p:cNvPr id="68" name="TextBox 67"/>
          <p:cNvSpPr txBox="1"/>
          <p:nvPr/>
        </p:nvSpPr>
        <p:spPr>
          <a:xfrm>
            <a:off x="1225874" y="5248406"/>
            <a:ext cx="813102" cy="871446"/>
          </a:xfrm>
          <a:prstGeom prst="ellipse">
            <a:avLst/>
          </a:prstGeom>
          <a:noFill/>
          <a:ln w="28575">
            <a:solidFill>
              <a:schemeClr val="accent3"/>
            </a:solidFill>
          </a:ln>
        </p:spPr>
        <p:txBody>
          <a:bodyPr wrap="square" rtlCol="0">
            <a:spAutoFit/>
          </a:bodyPr>
          <a:lstStyle/>
          <a:p>
            <a:pPr algn="ctr"/>
            <a:r>
              <a:rPr lang="en-GB" sz="3427" b="1" dirty="0"/>
              <a:t>M</a:t>
            </a:r>
          </a:p>
        </p:txBody>
      </p:sp>
      <p:sp>
        <p:nvSpPr>
          <p:cNvPr id="69" name="TextBox 68"/>
          <p:cNvSpPr txBox="1"/>
          <p:nvPr/>
        </p:nvSpPr>
        <p:spPr>
          <a:xfrm>
            <a:off x="1420312" y="6264461"/>
            <a:ext cx="424227" cy="871446"/>
          </a:xfrm>
          <a:prstGeom prst="ellipse">
            <a:avLst/>
          </a:prstGeom>
          <a:noFill/>
          <a:ln w="28575">
            <a:solidFill>
              <a:schemeClr val="accent3"/>
            </a:solidFill>
          </a:ln>
        </p:spPr>
        <p:txBody>
          <a:bodyPr wrap="square" rtlCol="0">
            <a:spAutoFit/>
          </a:bodyPr>
          <a:lstStyle/>
          <a:p>
            <a:pPr algn="ctr"/>
            <a:r>
              <a:rPr lang="en-GB" sz="3427" b="1" dirty="0"/>
              <a:t>I</a:t>
            </a:r>
          </a:p>
        </p:txBody>
      </p:sp>
      <p:sp>
        <p:nvSpPr>
          <p:cNvPr id="75" name="TextBox 74"/>
          <p:cNvSpPr txBox="1"/>
          <p:nvPr/>
        </p:nvSpPr>
        <p:spPr>
          <a:xfrm>
            <a:off x="4619650" y="7765334"/>
            <a:ext cx="1206408" cy="871446"/>
          </a:xfrm>
          <a:prstGeom prst="ellipse">
            <a:avLst/>
          </a:prstGeom>
          <a:noFill/>
          <a:ln w="28575">
            <a:solidFill>
              <a:schemeClr val="accent3"/>
            </a:solidFill>
          </a:ln>
        </p:spPr>
        <p:txBody>
          <a:bodyPr wrap="none" rtlCol="0">
            <a:spAutoFit/>
          </a:bodyPr>
          <a:lstStyle/>
          <a:p>
            <a:pPr algn="ctr"/>
            <a:r>
              <a:rPr lang="en-GB" sz="3427" b="1" dirty="0"/>
              <a:t>P**</a:t>
            </a:r>
          </a:p>
        </p:txBody>
      </p:sp>
      <p:sp>
        <p:nvSpPr>
          <p:cNvPr id="80" name="TextBox 79"/>
          <p:cNvSpPr txBox="1"/>
          <p:nvPr/>
        </p:nvSpPr>
        <p:spPr>
          <a:xfrm>
            <a:off x="6142841" y="7765334"/>
            <a:ext cx="543695" cy="871446"/>
          </a:xfrm>
          <a:prstGeom prst="ellipse">
            <a:avLst/>
          </a:prstGeom>
          <a:noFill/>
          <a:ln w="28575">
            <a:solidFill>
              <a:schemeClr val="accent3"/>
            </a:solidFill>
          </a:ln>
        </p:spPr>
        <p:txBody>
          <a:bodyPr wrap="square" rtlCol="0">
            <a:spAutoFit/>
          </a:bodyPr>
          <a:lstStyle/>
          <a:p>
            <a:pPr algn="ctr"/>
            <a:r>
              <a:rPr lang="en-GB" sz="3427" b="1" dirty="0"/>
              <a:t>F</a:t>
            </a:r>
          </a:p>
        </p:txBody>
      </p:sp>
      <p:sp>
        <p:nvSpPr>
          <p:cNvPr id="81" name="TextBox 80"/>
          <p:cNvSpPr txBox="1"/>
          <p:nvPr/>
        </p:nvSpPr>
        <p:spPr>
          <a:xfrm>
            <a:off x="7109140" y="7765334"/>
            <a:ext cx="586524" cy="871446"/>
          </a:xfrm>
          <a:prstGeom prst="ellipse">
            <a:avLst/>
          </a:prstGeom>
          <a:noFill/>
          <a:ln w="28575">
            <a:solidFill>
              <a:schemeClr val="accent3"/>
            </a:solidFill>
          </a:ln>
        </p:spPr>
        <p:txBody>
          <a:bodyPr wrap="square" rtlCol="0">
            <a:spAutoFit/>
          </a:bodyPr>
          <a:lstStyle/>
          <a:p>
            <a:pPr algn="ctr"/>
            <a:r>
              <a:rPr lang="en-GB" sz="3427" b="1" dirty="0"/>
              <a:t>C</a:t>
            </a:r>
          </a:p>
        </p:txBody>
      </p:sp>
      <p:sp>
        <p:nvSpPr>
          <p:cNvPr id="83" name="TextBox 82"/>
          <p:cNvSpPr txBox="1"/>
          <p:nvPr/>
        </p:nvSpPr>
        <p:spPr>
          <a:xfrm>
            <a:off x="5971943" y="2187079"/>
            <a:ext cx="1759661" cy="1613053"/>
          </a:xfrm>
          <a:prstGeom prst="ellipse">
            <a:avLst/>
          </a:prstGeom>
          <a:noFill/>
          <a:ln w="28575">
            <a:solidFill>
              <a:schemeClr val="tx2"/>
            </a:solidFill>
          </a:ln>
        </p:spPr>
        <p:txBody>
          <a:bodyPr wrap="none" rtlCol="0">
            <a:spAutoFit/>
          </a:bodyPr>
          <a:lstStyle/>
          <a:p>
            <a:pPr algn="ctr"/>
            <a:r>
              <a:rPr lang="en-GB" sz="3427" b="1" dirty="0"/>
              <a:t>RDA</a:t>
            </a:r>
          </a:p>
          <a:p>
            <a:pPr algn="ctr"/>
            <a:r>
              <a:rPr lang="en-GB" sz="3427" b="1" dirty="0"/>
              <a:t>Entity</a:t>
            </a:r>
          </a:p>
        </p:txBody>
      </p:sp>
      <p:sp>
        <p:nvSpPr>
          <p:cNvPr id="87" name="TextBox 86"/>
          <p:cNvSpPr txBox="1"/>
          <p:nvPr/>
        </p:nvSpPr>
        <p:spPr>
          <a:xfrm>
            <a:off x="10393562" y="2593034"/>
            <a:ext cx="2144125" cy="871446"/>
          </a:xfrm>
          <a:prstGeom prst="ellipse">
            <a:avLst/>
          </a:prstGeom>
          <a:noFill/>
          <a:ln w="28575">
            <a:solidFill>
              <a:schemeClr val="accent3"/>
            </a:solidFill>
          </a:ln>
        </p:spPr>
        <p:txBody>
          <a:bodyPr wrap="none" rtlCol="0">
            <a:spAutoFit/>
          </a:bodyPr>
          <a:lstStyle/>
          <a:p>
            <a:pPr algn="ctr"/>
            <a:r>
              <a:rPr lang="en-GB" sz="3427" b="1" dirty="0" err="1"/>
              <a:t>Nomen</a:t>
            </a:r>
            <a:endParaRPr lang="en-GB" sz="3427" b="1" dirty="0"/>
          </a:p>
        </p:txBody>
      </p:sp>
      <p:sp>
        <p:nvSpPr>
          <p:cNvPr id="89" name="TextBox 88"/>
          <p:cNvSpPr txBox="1"/>
          <p:nvPr/>
        </p:nvSpPr>
        <p:spPr>
          <a:xfrm>
            <a:off x="10922330" y="4076126"/>
            <a:ext cx="1614404" cy="871446"/>
          </a:xfrm>
          <a:prstGeom prst="ellipse">
            <a:avLst/>
          </a:prstGeom>
          <a:noFill/>
          <a:ln w="28575">
            <a:solidFill>
              <a:schemeClr val="accent3"/>
            </a:solidFill>
          </a:ln>
        </p:spPr>
        <p:txBody>
          <a:bodyPr wrap="none" rtlCol="0">
            <a:spAutoFit/>
          </a:bodyPr>
          <a:lstStyle/>
          <a:p>
            <a:pPr algn="ctr"/>
            <a:r>
              <a:rPr lang="en-GB" sz="3427" b="1" dirty="0"/>
              <a:t>Place</a:t>
            </a:r>
          </a:p>
        </p:txBody>
      </p:sp>
      <p:sp>
        <p:nvSpPr>
          <p:cNvPr id="91" name="TextBox 90"/>
          <p:cNvSpPr txBox="1"/>
          <p:nvPr/>
        </p:nvSpPr>
        <p:spPr>
          <a:xfrm>
            <a:off x="9601618" y="5559217"/>
            <a:ext cx="2933069" cy="871446"/>
          </a:xfrm>
          <a:prstGeom prst="ellipse">
            <a:avLst/>
          </a:prstGeom>
          <a:noFill/>
          <a:ln w="28575">
            <a:solidFill>
              <a:schemeClr val="accent3"/>
            </a:solidFill>
          </a:ln>
        </p:spPr>
        <p:txBody>
          <a:bodyPr wrap="none" rtlCol="0">
            <a:spAutoFit/>
          </a:bodyPr>
          <a:lstStyle/>
          <a:p>
            <a:pPr algn="ctr"/>
            <a:r>
              <a:rPr lang="en-GB" sz="3427" b="1" dirty="0"/>
              <a:t>Time-span</a:t>
            </a:r>
          </a:p>
        </p:txBody>
      </p:sp>
      <p:sp>
        <p:nvSpPr>
          <p:cNvPr id="93" name="TextBox 92"/>
          <p:cNvSpPr txBox="1"/>
          <p:nvPr/>
        </p:nvSpPr>
        <p:spPr>
          <a:xfrm>
            <a:off x="4350275" y="4250615"/>
            <a:ext cx="1771022" cy="871446"/>
          </a:xfrm>
          <a:prstGeom prst="ellipse">
            <a:avLst/>
          </a:prstGeom>
          <a:noFill/>
          <a:ln w="28575">
            <a:solidFill>
              <a:schemeClr val="accent3"/>
            </a:solidFill>
          </a:ln>
        </p:spPr>
        <p:txBody>
          <a:bodyPr wrap="square" rtlCol="0">
            <a:spAutoFit/>
          </a:bodyPr>
          <a:lstStyle/>
          <a:p>
            <a:pPr algn="ctr"/>
            <a:r>
              <a:rPr lang="en-GB" sz="3427" b="1" dirty="0"/>
              <a:t>Agent</a:t>
            </a:r>
          </a:p>
        </p:txBody>
      </p:sp>
      <p:sp>
        <p:nvSpPr>
          <p:cNvPr id="100" name="TextBox 99"/>
          <p:cNvSpPr txBox="1"/>
          <p:nvPr/>
        </p:nvSpPr>
        <p:spPr>
          <a:xfrm>
            <a:off x="5536590" y="5719829"/>
            <a:ext cx="2753730" cy="1613053"/>
          </a:xfrm>
          <a:prstGeom prst="ellipse">
            <a:avLst/>
          </a:prstGeom>
          <a:noFill/>
          <a:ln w="28575">
            <a:solidFill>
              <a:schemeClr val="accent3"/>
            </a:solidFill>
          </a:ln>
        </p:spPr>
        <p:txBody>
          <a:bodyPr wrap="square" rtlCol="0">
            <a:spAutoFit/>
          </a:bodyPr>
          <a:lstStyle/>
          <a:p>
            <a:pPr algn="ctr"/>
            <a:r>
              <a:rPr lang="en-GB" sz="3427" b="1" dirty="0"/>
              <a:t>Collective</a:t>
            </a:r>
          </a:p>
          <a:p>
            <a:pPr algn="ctr"/>
            <a:r>
              <a:rPr lang="en-GB" sz="3427" b="1" dirty="0"/>
              <a:t>Agent</a:t>
            </a:r>
          </a:p>
        </p:txBody>
      </p:sp>
      <p:sp>
        <p:nvSpPr>
          <p:cNvPr id="137" name="TextBox 136"/>
          <p:cNvSpPr txBox="1"/>
          <p:nvPr/>
        </p:nvSpPr>
        <p:spPr>
          <a:xfrm>
            <a:off x="11391010" y="596247"/>
            <a:ext cx="1154563" cy="871446"/>
          </a:xfrm>
          <a:prstGeom prst="ellipse">
            <a:avLst/>
          </a:prstGeom>
          <a:noFill/>
          <a:ln w="28575">
            <a:solidFill>
              <a:schemeClr val="tx2"/>
            </a:solidFill>
          </a:ln>
        </p:spPr>
        <p:txBody>
          <a:bodyPr wrap="none" rtlCol="0">
            <a:spAutoFit/>
          </a:bodyPr>
          <a:lstStyle/>
          <a:p>
            <a:pPr algn="ctr"/>
            <a:r>
              <a:rPr lang="en-GB" sz="3427" b="1" dirty="0"/>
              <a:t>Res</a:t>
            </a:r>
          </a:p>
        </p:txBody>
      </p:sp>
      <p:cxnSp>
        <p:nvCxnSpPr>
          <p:cNvPr id="141" name="Curved Connector 57"/>
          <p:cNvCxnSpPr>
            <a:cxnSpLocks/>
            <a:stCxn id="83" idx="0"/>
            <a:endCxn id="137" idx="4"/>
          </p:cNvCxnSpPr>
          <p:nvPr/>
        </p:nvCxnSpPr>
        <p:spPr>
          <a:xfrm rot="5400000" flipH="1" flipV="1">
            <a:off x="9050340" y="-730873"/>
            <a:ext cx="719386" cy="5116518"/>
          </a:xfrm>
          <a:prstGeom prst="curvedConnector3">
            <a:avLst>
              <a:gd name="adj1" fmla="val 50000"/>
            </a:avLst>
          </a:prstGeom>
          <a:ln w="254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186" name="TextBox 185"/>
          <p:cNvSpPr txBox="1"/>
          <p:nvPr/>
        </p:nvSpPr>
        <p:spPr>
          <a:xfrm>
            <a:off x="9231737" y="1214564"/>
            <a:ext cx="2323650" cy="531812"/>
          </a:xfrm>
          <a:prstGeom prst="rect">
            <a:avLst/>
          </a:prstGeom>
          <a:noFill/>
        </p:spPr>
        <p:txBody>
          <a:bodyPr wrap="square" rtlCol="0">
            <a:spAutoFit/>
          </a:bodyPr>
          <a:lstStyle/>
          <a:p>
            <a:r>
              <a:rPr lang="en-GB" sz="2856" dirty="0"/>
              <a:t>is sub-class of</a:t>
            </a:r>
          </a:p>
        </p:txBody>
      </p:sp>
      <p:sp>
        <p:nvSpPr>
          <p:cNvPr id="38" name="Title 1">
            <a:extLst>
              <a:ext uri="{FF2B5EF4-FFF2-40B4-BE49-F238E27FC236}">
                <a16:creationId xmlns:a16="http://schemas.microsoft.com/office/drawing/2014/main" id="{54F4C090-415B-4721-BA32-00796F9C73A2}"/>
              </a:ext>
            </a:extLst>
          </p:cNvPr>
          <p:cNvSpPr txBox="1">
            <a:spLocks/>
          </p:cNvSpPr>
          <p:nvPr/>
        </p:nvSpPr>
        <p:spPr>
          <a:xfrm>
            <a:off x="508000" y="403678"/>
            <a:ext cx="8534400" cy="1111441"/>
          </a:xfrm>
          <a:prstGeom prst="rect">
            <a:avLst/>
          </a:prstGeom>
        </p:spPr>
        <p:txBody>
          <a:bodyPr/>
          <a:lstStyle>
            <a:lvl1pPr>
              <a:defRPr>
                <a:latin typeface="+mj-lt"/>
                <a:ea typeface="+mj-ea"/>
                <a:cs typeface="+mj-cs"/>
              </a:defRPr>
            </a:lvl1pPr>
          </a:lstStyle>
          <a:p>
            <a:r>
              <a:rPr lang="en-US" sz="6000" kern="0" dirty="0">
                <a:solidFill>
                  <a:schemeClr val="tx2"/>
                </a:solidFill>
              </a:rPr>
              <a:t>IFLA LRM and RDA entities</a:t>
            </a:r>
          </a:p>
        </p:txBody>
      </p:sp>
      <p:sp>
        <p:nvSpPr>
          <p:cNvPr id="43" name="Down Arrow 78">
            <a:extLst>
              <a:ext uri="{FF2B5EF4-FFF2-40B4-BE49-F238E27FC236}">
                <a16:creationId xmlns:a16="http://schemas.microsoft.com/office/drawing/2014/main" id="{3BCF7CD3-E6C0-4D72-9881-70EBB47E1469}"/>
              </a:ext>
            </a:extLst>
          </p:cNvPr>
          <p:cNvSpPr/>
          <p:nvPr/>
        </p:nvSpPr>
        <p:spPr>
          <a:xfrm>
            <a:off x="2664469" y="2127248"/>
            <a:ext cx="934625" cy="478677"/>
          </a:xfrm>
          <a:prstGeom prst="downArrow">
            <a:avLst/>
          </a:prstGeom>
          <a:solidFill>
            <a:schemeClr val="accent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570"/>
          </a:p>
        </p:txBody>
      </p:sp>
      <p:cxnSp>
        <p:nvCxnSpPr>
          <p:cNvPr id="44" name="Curved Connector 48">
            <a:extLst>
              <a:ext uri="{FF2B5EF4-FFF2-40B4-BE49-F238E27FC236}">
                <a16:creationId xmlns:a16="http://schemas.microsoft.com/office/drawing/2014/main" id="{A9A41382-0FDE-405A-8B52-8920CA1B774B}"/>
              </a:ext>
            </a:extLst>
          </p:cNvPr>
          <p:cNvCxnSpPr>
            <a:cxnSpLocks/>
            <a:stCxn id="83" idx="2"/>
            <a:endCxn id="93" idx="0"/>
          </p:cNvCxnSpPr>
          <p:nvPr/>
        </p:nvCxnSpPr>
        <p:spPr>
          <a:xfrm rot="10800000" flipV="1">
            <a:off x="5235787" y="2993605"/>
            <a:ext cx="736157" cy="1257009"/>
          </a:xfrm>
          <a:prstGeom prst="curvedConnector2">
            <a:avLst/>
          </a:prstGeom>
          <a:ln w="254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4502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9"/>
                                        </p:tgtEl>
                                        <p:attrNameLst>
                                          <p:attrName>style.visibility</p:attrName>
                                        </p:attrNameLst>
                                      </p:cBhvr>
                                      <p:to>
                                        <p:strVal val="visible"/>
                                      </p:to>
                                    </p:set>
                                    <p:animEffect transition="in" filter="fade">
                                      <p:cBhvr>
                                        <p:cTn id="7" dur="1000"/>
                                        <p:tgtEl>
                                          <p:spTgt spid="5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3"/>
                                        </p:tgtEl>
                                        <p:attrNameLst>
                                          <p:attrName>style.visibility</p:attrName>
                                        </p:attrNameLst>
                                      </p:cBhvr>
                                      <p:to>
                                        <p:strVal val="visible"/>
                                      </p:to>
                                    </p:set>
                                    <p:animEffect transition="in" filter="fade">
                                      <p:cBhvr>
                                        <p:cTn id="10" dur="1000"/>
                                        <p:tgtEl>
                                          <p:spTgt spid="43"/>
                                        </p:tgtEl>
                                      </p:cBhvr>
                                    </p:animEffect>
                                  </p:childTnLst>
                                </p:cTn>
                              </p:par>
                            </p:childTnLst>
                          </p:cTn>
                        </p:par>
                        <p:par>
                          <p:cTn id="11" fill="hold">
                            <p:stCondLst>
                              <p:cond delay="1000"/>
                            </p:stCondLst>
                            <p:childTnLst>
                              <p:par>
                                <p:cTn id="12" presetID="10" presetClass="entr" presetSubtype="0" fill="hold" grpId="0" nodeType="afterEffect">
                                  <p:stCondLst>
                                    <p:cond delay="0"/>
                                  </p:stCondLst>
                                  <p:childTnLst>
                                    <p:set>
                                      <p:cBhvr>
                                        <p:cTn id="13" dur="1" fill="hold">
                                          <p:stCondLst>
                                            <p:cond delay="0"/>
                                          </p:stCondLst>
                                        </p:cTn>
                                        <p:tgtEl>
                                          <p:spTgt spid="83"/>
                                        </p:tgtEl>
                                        <p:attrNameLst>
                                          <p:attrName>style.visibility</p:attrName>
                                        </p:attrNameLst>
                                      </p:cBhvr>
                                      <p:to>
                                        <p:strVal val="visible"/>
                                      </p:to>
                                    </p:set>
                                    <p:animEffect transition="in" filter="fade">
                                      <p:cBhvr>
                                        <p:cTn id="14" dur="1000"/>
                                        <p:tgtEl>
                                          <p:spTgt spid="83"/>
                                        </p:tgtEl>
                                      </p:cBhvr>
                                    </p:animEffect>
                                  </p:childTnLst>
                                </p:cTn>
                              </p:par>
                            </p:childTnLst>
                          </p:cTn>
                        </p:par>
                        <p:par>
                          <p:cTn id="15" fill="hold">
                            <p:stCondLst>
                              <p:cond delay="2000"/>
                            </p:stCondLst>
                            <p:childTnLst>
                              <p:par>
                                <p:cTn id="16" presetID="10" presetClass="entr" presetSubtype="0" fill="hold" nodeType="afterEffect">
                                  <p:stCondLst>
                                    <p:cond delay="0"/>
                                  </p:stCondLst>
                                  <p:childTnLst>
                                    <p:set>
                                      <p:cBhvr>
                                        <p:cTn id="17" dur="1" fill="hold">
                                          <p:stCondLst>
                                            <p:cond delay="0"/>
                                          </p:stCondLst>
                                        </p:cTn>
                                        <p:tgtEl>
                                          <p:spTgt spid="141"/>
                                        </p:tgtEl>
                                        <p:attrNameLst>
                                          <p:attrName>style.visibility</p:attrName>
                                        </p:attrNameLst>
                                      </p:cBhvr>
                                      <p:to>
                                        <p:strVal val="visible"/>
                                      </p:to>
                                    </p:set>
                                    <p:animEffect transition="in" filter="fade">
                                      <p:cBhvr>
                                        <p:cTn id="18" dur="1000"/>
                                        <p:tgtEl>
                                          <p:spTgt spid="141"/>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86"/>
                                        </p:tgtEl>
                                        <p:attrNameLst>
                                          <p:attrName>style.visibility</p:attrName>
                                        </p:attrNameLst>
                                      </p:cBhvr>
                                      <p:to>
                                        <p:strVal val="visible"/>
                                      </p:to>
                                    </p:set>
                                    <p:animEffect transition="in" filter="fade">
                                      <p:cBhvr>
                                        <p:cTn id="21" dur="1000"/>
                                        <p:tgtEl>
                                          <p:spTgt spid="186"/>
                                        </p:tgtEl>
                                      </p:cBhvr>
                                    </p:animEffect>
                                  </p:childTnLst>
                                </p:cTn>
                              </p:par>
                            </p:childTnLst>
                          </p:cTn>
                        </p:par>
                        <p:par>
                          <p:cTn id="22" fill="hold">
                            <p:stCondLst>
                              <p:cond delay="3000"/>
                            </p:stCondLst>
                            <p:childTnLst>
                              <p:par>
                                <p:cTn id="23" presetID="10" presetClass="entr" presetSubtype="0" fill="hold" grpId="0" nodeType="afterEffect">
                                  <p:stCondLst>
                                    <p:cond delay="0"/>
                                  </p:stCondLst>
                                  <p:childTnLst>
                                    <p:set>
                                      <p:cBhvr>
                                        <p:cTn id="24" dur="1" fill="hold">
                                          <p:stCondLst>
                                            <p:cond delay="0"/>
                                          </p:stCondLst>
                                        </p:cTn>
                                        <p:tgtEl>
                                          <p:spTgt spid="137"/>
                                        </p:tgtEl>
                                        <p:attrNameLst>
                                          <p:attrName>style.visibility</p:attrName>
                                        </p:attrNameLst>
                                      </p:cBhvr>
                                      <p:to>
                                        <p:strVal val="visible"/>
                                      </p:to>
                                    </p:set>
                                    <p:animEffect transition="in" filter="fade">
                                      <p:cBhvr>
                                        <p:cTn id="25" dur="1000"/>
                                        <p:tgtEl>
                                          <p:spTgt spid="137"/>
                                        </p:tgtEl>
                                      </p:cBhvr>
                                    </p:animEffect>
                                  </p:childTnLst>
                                </p:cTn>
                              </p:par>
                            </p:childTnLst>
                          </p:cTn>
                        </p:par>
                        <p:par>
                          <p:cTn id="26" fill="hold">
                            <p:stCondLst>
                              <p:cond delay="4000"/>
                            </p:stCondLst>
                            <p:childTnLst>
                              <p:par>
                                <p:cTn id="27" presetID="10" presetClass="entr" presetSubtype="0" fill="hold" grpId="0" nodeType="afterEffect">
                                  <p:stCondLst>
                                    <p:cond delay="0"/>
                                  </p:stCondLst>
                                  <p:childTnLst>
                                    <p:set>
                                      <p:cBhvr>
                                        <p:cTn id="28" dur="1" fill="hold">
                                          <p:stCondLst>
                                            <p:cond delay="0"/>
                                          </p:stCondLst>
                                        </p:cTn>
                                        <p:tgtEl>
                                          <p:spTgt spid="79"/>
                                        </p:tgtEl>
                                        <p:attrNameLst>
                                          <p:attrName>style.visibility</p:attrName>
                                        </p:attrNameLst>
                                      </p:cBhvr>
                                      <p:to>
                                        <p:strVal val="visible"/>
                                      </p:to>
                                    </p:set>
                                    <p:animEffect transition="in" filter="fade">
                                      <p:cBhvr>
                                        <p:cTn id="29" dur="1000"/>
                                        <p:tgtEl>
                                          <p:spTgt spid="79"/>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fade">
                                      <p:cBhvr>
                                        <p:cTn id="34" dur="1000"/>
                                        <p:tgtEl>
                                          <p:spTgt spid="10"/>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fade">
                                      <p:cBhvr>
                                        <p:cTn id="37" dur="1000"/>
                                        <p:tgtEl>
                                          <p:spTgt spid="13"/>
                                        </p:tgtEl>
                                      </p:cBhvr>
                                    </p:animEffect>
                                  </p:childTnLst>
                                </p:cTn>
                              </p:par>
                            </p:childTnLst>
                          </p:cTn>
                        </p:par>
                        <p:par>
                          <p:cTn id="38" fill="hold">
                            <p:stCondLst>
                              <p:cond delay="1000"/>
                            </p:stCondLst>
                            <p:childTnLst>
                              <p:par>
                                <p:cTn id="39" presetID="10" presetClass="entr" presetSubtype="0" fill="hold" grpId="0" nodeType="afterEffect">
                                  <p:stCondLst>
                                    <p:cond delay="0"/>
                                  </p:stCondLst>
                                  <p:childTnLst>
                                    <p:set>
                                      <p:cBhvr>
                                        <p:cTn id="40" dur="1" fill="hold">
                                          <p:stCondLst>
                                            <p:cond delay="0"/>
                                          </p:stCondLst>
                                        </p:cTn>
                                        <p:tgtEl>
                                          <p:spTgt spid="87"/>
                                        </p:tgtEl>
                                        <p:attrNameLst>
                                          <p:attrName>style.visibility</p:attrName>
                                        </p:attrNameLst>
                                      </p:cBhvr>
                                      <p:to>
                                        <p:strVal val="visible"/>
                                      </p:to>
                                    </p:set>
                                    <p:animEffect transition="in" filter="fade">
                                      <p:cBhvr>
                                        <p:cTn id="41" dur="1000"/>
                                        <p:tgtEl>
                                          <p:spTgt spid="87"/>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46"/>
                                        </p:tgtEl>
                                        <p:attrNameLst>
                                          <p:attrName>style.visibility</p:attrName>
                                        </p:attrNameLst>
                                      </p:cBhvr>
                                      <p:to>
                                        <p:strVal val="visible"/>
                                      </p:to>
                                    </p:set>
                                    <p:animEffect transition="in" filter="fade">
                                      <p:cBhvr>
                                        <p:cTn id="46" dur="1000"/>
                                        <p:tgtEl>
                                          <p:spTgt spid="46"/>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77"/>
                                        </p:tgtEl>
                                        <p:attrNameLst>
                                          <p:attrName>style.visibility</p:attrName>
                                        </p:attrNameLst>
                                      </p:cBhvr>
                                      <p:to>
                                        <p:strVal val="visible"/>
                                      </p:to>
                                    </p:set>
                                    <p:animEffect transition="in" filter="fade">
                                      <p:cBhvr>
                                        <p:cTn id="49" dur="1000"/>
                                        <p:tgtEl>
                                          <p:spTgt spid="77"/>
                                        </p:tgtEl>
                                      </p:cBhvr>
                                    </p:animEffect>
                                  </p:childTnLst>
                                </p:cTn>
                              </p:par>
                            </p:childTnLst>
                          </p:cTn>
                        </p:par>
                        <p:par>
                          <p:cTn id="50" fill="hold">
                            <p:stCondLst>
                              <p:cond delay="1000"/>
                            </p:stCondLst>
                            <p:childTnLst>
                              <p:par>
                                <p:cTn id="51" presetID="10" presetClass="entr" presetSubtype="0" fill="hold" grpId="0" nodeType="afterEffect">
                                  <p:stCondLst>
                                    <p:cond delay="0"/>
                                  </p:stCondLst>
                                  <p:childTnLst>
                                    <p:set>
                                      <p:cBhvr>
                                        <p:cTn id="52" dur="1" fill="hold">
                                          <p:stCondLst>
                                            <p:cond delay="0"/>
                                          </p:stCondLst>
                                        </p:cTn>
                                        <p:tgtEl>
                                          <p:spTgt spid="89"/>
                                        </p:tgtEl>
                                        <p:attrNameLst>
                                          <p:attrName>style.visibility</p:attrName>
                                        </p:attrNameLst>
                                      </p:cBhvr>
                                      <p:to>
                                        <p:strVal val="visible"/>
                                      </p:to>
                                    </p:set>
                                    <p:animEffect transition="in" filter="fade">
                                      <p:cBhvr>
                                        <p:cTn id="53" dur="1000"/>
                                        <p:tgtEl>
                                          <p:spTgt spid="89"/>
                                        </p:tgtEl>
                                      </p:cBhvr>
                                    </p:animEffect>
                                  </p:childTnLst>
                                </p:cTn>
                              </p:par>
                            </p:childTnLst>
                          </p:cTn>
                        </p:par>
                        <p:par>
                          <p:cTn id="54" fill="hold">
                            <p:stCondLst>
                              <p:cond delay="2000"/>
                            </p:stCondLst>
                            <p:childTnLst>
                              <p:par>
                                <p:cTn id="55" presetID="10" presetClass="entr" presetSubtype="0" fill="hold" nodeType="afterEffect">
                                  <p:stCondLst>
                                    <p:cond delay="0"/>
                                  </p:stCondLst>
                                  <p:childTnLst>
                                    <p:set>
                                      <p:cBhvr>
                                        <p:cTn id="56" dur="1" fill="hold">
                                          <p:stCondLst>
                                            <p:cond delay="0"/>
                                          </p:stCondLst>
                                        </p:cTn>
                                        <p:tgtEl>
                                          <p:spTgt spid="49"/>
                                        </p:tgtEl>
                                        <p:attrNameLst>
                                          <p:attrName>style.visibility</p:attrName>
                                        </p:attrNameLst>
                                      </p:cBhvr>
                                      <p:to>
                                        <p:strVal val="visible"/>
                                      </p:to>
                                    </p:set>
                                    <p:animEffect transition="in" filter="fade">
                                      <p:cBhvr>
                                        <p:cTn id="57" dur="1000"/>
                                        <p:tgtEl>
                                          <p:spTgt spid="49"/>
                                        </p:tgtEl>
                                      </p:cBhvr>
                                    </p:animEffect>
                                  </p:childTnLst>
                                </p:cTn>
                              </p:par>
                            </p:childTnLst>
                          </p:cTn>
                        </p:par>
                        <p:par>
                          <p:cTn id="58" fill="hold">
                            <p:stCondLst>
                              <p:cond delay="3000"/>
                            </p:stCondLst>
                            <p:childTnLst>
                              <p:par>
                                <p:cTn id="59" presetID="10" presetClass="entr" presetSubtype="0" fill="hold" grpId="0" nodeType="afterEffect">
                                  <p:stCondLst>
                                    <p:cond delay="0"/>
                                  </p:stCondLst>
                                  <p:childTnLst>
                                    <p:set>
                                      <p:cBhvr>
                                        <p:cTn id="60" dur="1" fill="hold">
                                          <p:stCondLst>
                                            <p:cond delay="0"/>
                                          </p:stCondLst>
                                        </p:cTn>
                                        <p:tgtEl>
                                          <p:spTgt spid="91"/>
                                        </p:tgtEl>
                                        <p:attrNameLst>
                                          <p:attrName>style.visibility</p:attrName>
                                        </p:attrNameLst>
                                      </p:cBhvr>
                                      <p:to>
                                        <p:strVal val="visible"/>
                                      </p:to>
                                    </p:set>
                                    <p:animEffect transition="in" filter="fade">
                                      <p:cBhvr>
                                        <p:cTn id="61" dur="1000"/>
                                        <p:tgtEl>
                                          <p:spTgt spid="91"/>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100"/>
                                        </p:tgtEl>
                                        <p:attrNameLst>
                                          <p:attrName>style.visibility</p:attrName>
                                        </p:attrNameLst>
                                      </p:cBhvr>
                                      <p:to>
                                        <p:strVal val="visible"/>
                                      </p:to>
                                    </p:set>
                                    <p:animEffect transition="in" filter="fade">
                                      <p:cBhvr>
                                        <p:cTn id="66" dur="1000"/>
                                        <p:tgtEl>
                                          <p:spTgt spid="100"/>
                                        </p:tgtEl>
                                      </p:cBhvr>
                                    </p:animEffect>
                                  </p:childTnLst>
                                </p:cTn>
                              </p:par>
                            </p:childTnLst>
                          </p:cTn>
                        </p:par>
                        <p:par>
                          <p:cTn id="67" fill="hold">
                            <p:stCondLst>
                              <p:cond delay="1000"/>
                            </p:stCondLst>
                            <p:childTnLst>
                              <p:par>
                                <p:cTn id="68" presetID="10" presetClass="entr" presetSubtype="0" fill="hold" nodeType="afterEffect">
                                  <p:stCondLst>
                                    <p:cond delay="0"/>
                                  </p:stCondLst>
                                  <p:childTnLst>
                                    <p:set>
                                      <p:cBhvr>
                                        <p:cTn id="69" dur="1" fill="hold">
                                          <p:stCondLst>
                                            <p:cond delay="0"/>
                                          </p:stCondLst>
                                        </p:cTn>
                                        <p:tgtEl>
                                          <p:spTgt spid="61"/>
                                        </p:tgtEl>
                                        <p:attrNameLst>
                                          <p:attrName>style.visibility</p:attrName>
                                        </p:attrNameLst>
                                      </p:cBhvr>
                                      <p:to>
                                        <p:strVal val="visible"/>
                                      </p:to>
                                    </p:set>
                                    <p:animEffect transition="in" filter="fade">
                                      <p:cBhvr>
                                        <p:cTn id="70" dur="1000"/>
                                        <p:tgtEl>
                                          <p:spTgt spid="61"/>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78"/>
                                        </p:tgtEl>
                                        <p:attrNameLst>
                                          <p:attrName>style.visibility</p:attrName>
                                        </p:attrNameLst>
                                      </p:cBhvr>
                                      <p:to>
                                        <p:strVal val="visible"/>
                                      </p:to>
                                    </p:set>
                                    <p:animEffect transition="in" filter="fade">
                                      <p:cBhvr>
                                        <p:cTn id="73" dur="1000"/>
                                        <p:tgtEl>
                                          <p:spTgt spid="78"/>
                                        </p:tgtEl>
                                      </p:cBhvr>
                                    </p:animEffect>
                                  </p:childTnLst>
                                </p:cTn>
                              </p:par>
                            </p:childTnLst>
                          </p:cTn>
                        </p:par>
                        <p:par>
                          <p:cTn id="74" fill="hold">
                            <p:stCondLst>
                              <p:cond delay="2000"/>
                            </p:stCondLst>
                            <p:childTnLst>
                              <p:par>
                                <p:cTn id="75" presetID="10" presetClass="entr" presetSubtype="0" fill="hold" grpId="0" nodeType="afterEffect">
                                  <p:stCondLst>
                                    <p:cond delay="0"/>
                                  </p:stCondLst>
                                  <p:childTnLst>
                                    <p:set>
                                      <p:cBhvr>
                                        <p:cTn id="76" dur="1" fill="hold">
                                          <p:stCondLst>
                                            <p:cond delay="0"/>
                                          </p:stCondLst>
                                        </p:cTn>
                                        <p:tgtEl>
                                          <p:spTgt spid="93"/>
                                        </p:tgtEl>
                                        <p:attrNameLst>
                                          <p:attrName>style.visibility</p:attrName>
                                        </p:attrNameLst>
                                      </p:cBhvr>
                                      <p:to>
                                        <p:strVal val="visible"/>
                                      </p:to>
                                    </p:set>
                                    <p:animEffect transition="in" filter="fade">
                                      <p:cBhvr>
                                        <p:cTn id="77" dur="1000"/>
                                        <p:tgtEl>
                                          <p:spTgt spid="93"/>
                                        </p:tgtEl>
                                      </p:cBhvr>
                                    </p:animEffect>
                                  </p:childTnLst>
                                </p:cTn>
                              </p:par>
                            </p:childTnLst>
                          </p:cTn>
                        </p:par>
                        <p:par>
                          <p:cTn id="78" fill="hold">
                            <p:stCondLst>
                              <p:cond delay="3000"/>
                            </p:stCondLst>
                            <p:childTnLst>
                              <p:par>
                                <p:cTn id="79" presetID="10" presetClass="entr" presetSubtype="0" fill="hold" nodeType="afterEffect">
                                  <p:stCondLst>
                                    <p:cond delay="0"/>
                                  </p:stCondLst>
                                  <p:childTnLst>
                                    <p:set>
                                      <p:cBhvr>
                                        <p:cTn id="80" dur="1" fill="hold">
                                          <p:stCondLst>
                                            <p:cond delay="0"/>
                                          </p:stCondLst>
                                        </p:cTn>
                                        <p:tgtEl>
                                          <p:spTgt spid="44"/>
                                        </p:tgtEl>
                                        <p:attrNameLst>
                                          <p:attrName>style.visibility</p:attrName>
                                        </p:attrNameLst>
                                      </p:cBhvr>
                                      <p:to>
                                        <p:strVal val="visible"/>
                                      </p:to>
                                    </p:set>
                                    <p:animEffect transition="in" filter="fade">
                                      <p:cBhvr>
                                        <p:cTn id="81" dur="1000"/>
                                        <p:tgtEl>
                                          <p:spTgt spid="44"/>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grpId="0" nodeType="clickEffect">
                                  <p:stCondLst>
                                    <p:cond delay="0"/>
                                  </p:stCondLst>
                                  <p:childTnLst>
                                    <p:set>
                                      <p:cBhvr>
                                        <p:cTn id="85" dur="1" fill="hold">
                                          <p:stCondLst>
                                            <p:cond delay="0"/>
                                          </p:stCondLst>
                                        </p:cTn>
                                        <p:tgtEl>
                                          <p:spTgt spid="80"/>
                                        </p:tgtEl>
                                        <p:attrNameLst>
                                          <p:attrName>style.visibility</p:attrName>
                                        </p:attrNameLst>
                                      </p:cBhvr>
                                      <p:to>
                                        <p:strVal val="visible"/>
                                      </p:to>
                                    </p:set>
                                    <p:animEffect transition="in" filter="fade">
                                      <p:cBhvr>
                                        <p:cTn id="86" dur="1000"/>
                                        <p:tgtEl>
                                          <p:spTgt spid="80"/>
                                        </p:tgtEl>
                                      </p:cBhvr>
                                    </p:animEffect>
                                  </p:childTnLst>
                                </p:cTn>
                              </p:par>
                            </p:childTnLst>
                          </p:cTn>
                        </p:par>
                        <p:par>
                          <p:cTn id="87" fill="hold">
                            <p:stCondLst>
                              <p:cond delay="1000"/>
                            </p:stCondLst>
                            <p:childTnLst>
                              <p:par>
                                <p:cTn id="88" presetID="10" presetClass="entr" presetSubtype="0" fill="hold" nodeType="afterEffect">
                                  <p:stCondLst>
                                    <p:cond delay="0"/>
                                  </p:stCondLst>
                                  <p:childTnLst>
                                    <p:set>
                                      <p:cBhvr>
                                        <p:cTn id="89" dur="1" fill="hold">
                                          <p:stCondLst>
                                            <p:cond delay="0"/>
                                          </p:stCondLst>
                                        </p:cTn>
                                        <p:tgtEl>
                                          <p:spTgt spid="29"/>
                                        </p:tgtEl>
                                        <p:attrNameLst>
                                          <p:attrName>style.visibility</p:attrName>
                                        </p:attrNameLst>
                                      </p:cBhvr>
                                      <p:to>
                                        <p:strVal val="visible"/>
                                      </p:to>
                                    </p:set>
                                    <p:animEffect transition="in" filter="fade">
                                      <p:cBhvr>
                                        <p:cTn id="90" dur="1000"/>
                                        <p:tgtEl>
                                          <p:spTgt spid="29"/>
                                        </p:tgtEl>
                                      </p:cBhvr>
                                    </p:animEffect>
                                  </p:childTnLst>
                                </p:cTn>
                              </p:par>
                            </p:childTnLst>
                          </p:cTn>
                        </p:par>
                        <p:par>
                          <p:cTn id="91" fill="hold">
                            <p:stCondLst>
                              <p:cond delay="2000"/>
                            </p:stCondLst>
                            <p:childTnLst>
                              <p:par>
                                <p:cTn id="92" presetID="10" presetClass="entr" presetSubtype="0" fill="hold" grpId="0" nodeType="afterEffect">
                                  <p:stCondLst>
                                    <p:cond delay="0"/>
                                  </p:stCondLst>
                                  <p:childTnLst>
                                    <p:set>
                                      <p:cBhvr>
                                        <p:cTn id="93" dur="1" fill="hold">
                                          <p:stCondLst>
                                            <p:cond delay="0"/>
                                          </p:stCondLst>
                                        </p:cTn>
                                        <p:tgtEl>
                                          <p:spTgt spid="81"/>
                                        </p:tgtEl>
                                        <p:attrNameLst>
                                          <p:attrName>style.visibility</p:attrName>
                                        </p:attrNameLst>
                                      </p:cBhvr>
                                      <p:to>
                                        <p:strVal val="visible"/>
                                      </p:to>
                                    </p:set>
                                    <p:animEffect transition="in" filter="fade">
                                      <p:cBhvr>
                                        <p:cTn id="94" dur="1000"/>
                                        <p:tgtEl>
                                          <p:spTgt spid="81"/>
                                        </p:tgtEl>
                                      </p:cBhvr>
                                    </p:animEffect>
                                  </p:childTnLst>
                                </p:cTn>
                              </p:par>
                            </p:childTnLst>
                          </p:cTn>
                        </p:par>
                        <p:par>
                          <p:cTn id="95" fill="hold">
                            <p:stCondLst>
                              <p:cond delay="3000"/>
                            </p:stCondLst>
                            <p:childTnLst>
                              <p:par>
                                <p:cTn id="96" presetID="10" presetClass="entr" presetSubtype="0" fill="hold" nodeType="afterEffect">
                                  <p:stCondLst>
                                    <p:cond delay="0"/>
                                  </p:stCondLst>
                                  <p:childTnLst>
                                    <p:set>
                                      <p:cBhvr>
                                        <p:cTn id="97" dur="1" fill="hold">
                                          <p:stCondLst>
                                            <p:cond delay="0"/>
                                          </p:stCondLst>
                                        </p:cTn>
                                        <p:tgtEl>
                                          <p:spTgt spid="30"/>
                                        </p:tgtEl>
                                        <p:attrNameLst>
                                          <p:attrName>style.visibility</p:attrName>
                                        </p:attrNameLst>
                                      </p:cBhvr>
                                      <p:to>
                                        <p:strVal val="visible"/>
                                      </p:to>
                                    </p:set>
                                    <p:animEffect transition="in" filter="fade">
                                      <p:cBhvr>
                                        <p:cTn id="98" dur="1000"/>
                                        <p:tgtEl>
                                          <p:spTgt spid="30"/>
                                        </p:tgtEl>
                                      </p:cBhvr>
                                    </p:animEffect>
                                  </p:childTnLst>
                                </p:cTn>
                              </p:par>
                            </p:childTnLst>
                          </p:cTn>
                        </p:par>
                      </p:childTnLst>
                    </p:cTn>
                  </p:par>
                  <p:par>
                    <p:cTn id="99" fill="hold">
                      <p:stCondLst>
                        <p:cond delay="indefinite"/>
                      </p:stCondLst>
                      <p:childTnLst>
                        <p:par>
                          <p:cTn id="100" fill="hold">
                            <p:stCondLst>
                              <p:cond delay="0"/>
                            </p:stCondLst>
                            <p:childTnLst>
                              <p:par>
                                <p:cTn id="101" presetID="10" presetClass="entr" presetSubtype="0" fill="hold" grpId="0" nodeType="clickEffect">
                                  <p:stCondLst>
                                    <p:cond delay="0"/>
                                  </p:stCondLst>
                                  <p:childTnLst>
                                    <p:set>
                                      <p:cBhvr>
                                        <p:cTn id="102" dur="1" fill="hold">
                                          <p:stCondLst>
                                            <p:cond delay="0"/>
                                          </p:stCondLst>
                                        </p:cTn>
                                        <p:tgtEl>
                                          <p:spTgt spid="75"/>
                                        </p:tgtEl>
                                        <p:attrNameLst>
                                          <p:attrName>style.visibility</p:attrName>
                                        </p:attrNameLst>
                                      </p:cBhvr>
                                      <p:to>
                                        <p:strVal val="visible"/>
                                      </p:to>
                                    </p:set>
                                    <p:animEffect transition="in" filter="fade">
                                      <p:cBhvr>
                                        <p:cTn id="103" dur="1000"/>
                                        <p:tgtEl>
                                          <p:spTgt spid="75"/>
                                        </p:tgtEl>
                                      </p:cBhvr>
                                    </p:animEffect>
                                  </p:childTnLst>
                                </p:cTn>
                              </p:par>
                            </p:childTnLst>
                          </p:cTn>
                        </p:par>
                        <p:par>
                          <p:cTn id="104" fill="hold">
                            <p:stCondLst>
                              <p:cond delay="1000"/>
                            </p:stCondLst>
                            <p:childTnLst>
                              <p:par>
                                <p:cTn id="105" presetID="10" presetClass="entr" presetSubtype="0" fill="hold" nodeType="afterEffect">
                                  <p:stCondLst>
                                    <p:cond delay="0"/>
                                  </p:stCondLst>
                                  <p:childTnLst>
                                    <p:set>
                                      <p:cBhvr>
                                        <p:cTn id="106" dur="1" fill="hold">
                                          <p:stCondLst>
                                            <p:cond delay="0"/>
                                          </p:stCondLst>
                                        </p:cTn>
                                        <p:tgtEl>
                                          <p:spTgt spid="58"/>
                                        </p:tgtEl>
                                        <p:attrNameLst>
                                          <p:attrName>style.visibility</p:attrName>
                                        </p:attrNameLst>
                                      </p:cBhvr>
                                      <p:to>
                                        <p:strVal val="visible"/>
                                      </p:to>
                                    </p:set>
                                    <p:animEffect transition="in" filter="fade">
                                      <p:cBhvr>
                                        <p:cTn id="107" dur="1000"/>
                                        <p:tgtEl>
                                          <p:spTgt spid="58"/>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grpId="0" nodeType="clickEffect">
                                  <p:stCondLst>
                                    <p:cond delay="0"/>
                                  </p:stCondLst>
                                  <p:childTnLst>
                                    <p:set>
                                      <p:cBhvr>
                                        <p:cTn id="111" dur="1" fill="hold">
                                          <p:stCondLst>
                                            <p:cond delay="0"/>
                                          </p:stCondLst>
                                        </p:cTn>
                                        <p:tgtEl>
                                          <p:spTgt spid="65"/>
                                        </p:tgtEl>
                                        <p:attrNameLst>
                                          <p:attrName>style.visibility</p:attrName>
                                        </p:attrNameLst>
                                      </p:cBhvr>
                                      <p:to>
                                        <p:strVal val="visible"/>
                                      </p:to>
                                    </p:set>
                                    <p:animEffect transition="in" filter="fade">
                                      <p:cBhvr>
                                        <p:cTn id="112" dur="1000"/>
                                        <p:tgtEl>
                                          <p:spTgt spid="65"/>
                                        </p:tgtEl>
                                      </p:cBhvr>
                                    </p:animEffect>
                                  </p:childTnLst>
                                </p:cTn>
                              </p:par>
                            </p:childTnLst>
                          </p:cTn>
                        </p:par>
                        <p:par>
                          <p:cTn id="113" fill="hold">
                            <p:stCondLst>
                              <p:cond delay="1000"/>
                            </p:stCondLst>
                            <p:childTnLst>
                              <p:par>
                                <p:cTn id="114" presetID="10" presetClass="entr" presetSubtype="0" fill="hold" nodeType="afterEffect">
                                  <p:stCondLst>
                                    <p:cond delay="0"/>
                                  </p:stCondLst>
                                  <p:childTnLst>
                                    <p:set>
                                      <p:cBhvr>
                                        <p:cTn id="115" dur="1" fill="hold">
                                          <p:stCondLst>
                                            <p:cond delay="0"/>
                                          </p:stCondLst>
                                        </p:cTn>
                                        <p:tgtEl>
                                          <p:spTgt spid="64"/>
                                        </p:tgtEl>
                                        <p:attrNameLst>
                                          <p:attrName>style.visibility</p:attrName>
                                        </p:attrNameLst>
                                      </p:cBhvr>
                                      <p:to>
                                        <p:strVal val="visible"/>
                                      </p:to>
                                    </p:set>
                                    <p:animEffect transition="in" filter="fade">
                                      <p:cBhvr>
                                        <p:cTn id="116" dur="1000"/>
                                        <p:tgtEl>
                                          <p:spTgt spid="64"/>
                                        </p:tgtEl>
                                      </p:cBhvr>
                                    </p:animEffect>
                                  </p:childTnLst>
                                </p:cTn>
                              </p:par>
                              <p:par>
                                <p:cTn id="117" presetID="10" presetClass="entr" presetSubtype="0" fill="hold" grpId="0" nodeType="withEffect">
                                  <p:stCondLst>
                                    <p:cond delay="0"/>
                                  </p:stCondLst>
                                  <p:childTnLst>
                                    <p:set>
                                      <p:cBhvr>
                                        <p:cTn id="118" dur="1" fill="hold">
                                          <p:stCondLst>
                                            <p:cond delay="0"/>
                                          </p:stCondLst>
                                        </p:cTn>
                                        <p:tgtEl>
                                          <p:spTgt spid="76"/>
                                        </p:tgtEl>
                                        <p:attrNameLst>
                                          <p:attrName>style.visibility</p:attrName>
                                        </p:attrNameLst>
                                      </p:cBhvr>
                                      <p:to>
                                        <p:strVal val="visible"/>
                                      </p:to>
                                    </p:set>
                                    <p:animEffect transition="in" filter="fade">
                                      <p:cBhvr>
                                        <p:cTn id="119" dur="1000"/>
                                        <p:tgtEl>
                                          <p:spTgt spid="76"/>
                                        </p:tgtEl>
                                      </p:cBhvr>
                                    </p:animEffect>
                                  </p:childTnLst>
                                </p:cTn>
                              </p:par>
                            </p:childTnLst>
                          </p:cTn>
                        </p:par>
                        <p:par>
                          <p:cTn id="120" fill="hold">
                            <p:stCondLst>
                              <p:cond delay="2000"/>
                            </p:stCondLst>
                            <p:childTnLst>
                              <p:par>
                                <p:cTn id="121" presetID="10" presetClass="entr" presetSubtype="0" fill="hold" grpId="0" nodeType="afterEffect">
                                  <p:stCondLst>
                                    <p:cond delay="0"/>
                                  </p:stCondLst>
                                  <p:childTnLst>
                                    <p:set>
                                      <p:cBhvr>
                                        <p:cTn id="122" dur="1" fill="hold">
                                          <p:stCondLst>
                                            <p:cond delay="0"/>
                                          </p:stCondLst>
                                        </p:cTn>
                                        <p:tgtEl>
                                          <p:spTgt spid="66"/>
                                        </p:tgtEl>
                                        <p:attrNameLst>
                                          <p:attrName>style.visibility</p:attrName>
                                        </p:attrNameLst>
                                      </p:cBhvr>
                                      <p:to>
                                        <p:strVal val="visible"/>
                                      </p:to>
                                    </p:set>
                                    <p:animEffect transition="in" filter="fade">
                                      <p:cBhvr>
                                        <p:cTn id="123" dur="1000"/>
                                        <p:tgtEl>
                                          <p:spTgt spid="66"/>
                                        </p:tgtEl>
                                      </p:cBhvr>
                                    </p:animEffect>
                                  </p:childTnLst>
                                </p:cTn>
                              </p:par>
                            </p:childTnLst>
                          </p:cTn>
                        </p:par>
                        <p:par>
                          <p:cTn id="124" fill="hold">
                            <p:stCondLst>
                              <p:cond delay="3000"/>
                            </p:stCondLst>
                            <p:childTnLst>
                              <p:par>
                                <p:cTn id="125" presetID="10" presetClass="entr" presetSubtype="0" fill="hold" nodeType="afterEffect">
                                  <p:stCondLst>
                                    <p:cond delay="0"/>
                                  </p:stCondLst>
                                  <p:childTnLst>
                                    <p:set>
                                      <p:cBhvr>
                                        <p:cTn id="126" dur="1" fill="hold">
                                          <p:stCondLst>
                                            <p:cond delay="0"/>
                                          </p:stCondLst>
                                        </p:cTn>
                                        <p:tgtEl>
                                          <p:spTgt spid="67"/>
                                        </p:tgtEl>
                                        <p:attrNameLst>
                                          <p:attrName>style.visibility</p:attrName>
                                        </p:attrNameLst>
                                      </p:cBhvr>
                                      <p:to>
                                        <p:strVal val="visible"/>
                                      </p:to>
                                    </p:set>
                                    <p:animEffect transition="in" filter="fade">
                                      <p:cBhvr>
                                        <p:cTn id="127" dur="1000"/>
                                        <p:tgtEl>
                                          <p:spTgt spid="67"/>
                                        </p:tgtEl>
                                      </p:cBhvr>
                                    </p:animEffect>
                                  </p:childTnLst>
                                </p:cTn>
                              </p:par>
                            </p:childTnLst>
                          </p:cTn>
                        </p:par>
                        <p:par>
                          <p:cTn id="128" fill="hold">
                            <p:stCondLst>
                              <p:cond delay="4000"/>
                            </p:stCondLst>
                            <p:childTnLst>
                              <p:par>
                                <p:cTn id="129" presetID="10" presetClass="entr" presetSubtype="0" fill="hold" grpId="0" nodeType="afterEffect">
                                  <p:stCondLst>
                                    <p:cond delay="0"/>
                                  </p:stCondLst>
                                  <p:childTnLst>
                                    <p:set>
                                      <p:cBhvr>
                                        <p:cTn id="130" dur="1" fill="hold">
                                          <p:stCondLst>
                                            <p:cond delay="0"/>
                                          </p:stCondLst>
                                        </p:cTn>
                                        <p:tgtEl>
                                          <p:spTgt spid="68"/>
                                        </p:tgtEl>
                                        <p:attrNameLst>
                                          <p:attrName>style.visibility</p:attrName>
                                        </p:attrNameLst>
                                      </p:cBhvr>
                                      <p:to>
                                        <p:strVal val="visible"/>
                                      </p:to>
                                    </p:set>
                                    <p:animEffect transition="in" filter="fade">
                                      <p:cBhvr>
                                        <p:cTn id="131" dur="1000"/>
                                        <p:tgtEl>
                                          <p:spTgt spid="68"/>
                                        </p:tgtEl>
                                      </p:cBhvr>
                                    </p:animEffect>
                                  </p:childTnLst>
                                </p:cTn>
                              </p:par>
                            </p:childTnLst>
                          </p:cTn>
                        </p:par>
                        <p:par>
                          <p:cTn id="132" fill="hold">
                            <p:stCondLst>
                              <p:cond delay="5000"/>
                            </p:stCondLst>
                            <p:childTnLst>
                              <p:par>
                                <p:cTn id="133" presetID="10" presetClass="entr" presetSubtype="0" fill="hold" nodeType="afterEffect">
                                  <p:stCondLst>
                                    <p:cond delay="0"/>
                                  </p:stCondLst>
                                  <p:childTnLst>
                                    <p:set>
                                      <p:cBhvr>
                                        <p:cTn id="134" dur="1" fill="hold">
                                          <p:stCondLst>
                                            <p:cond delay="0"/>
                                          </p:stCondLst>
                                        </p:cTn>
                                        <p:tgtEl>
                                          <p:spTgt spid="70"/>
                                        </p:tgtEl>
                                        <p:attrNameLst>
                                          <p:attrName>style.visibility</p:attrName>
                                        </p:attrNameLst>
                                      </p:cBhvr>
                                      <p:to>
                                        <p:strVal val="visible"/>
                                      </p:to>
                                    </p:set>
                                    <p:animEffect transition="in" filter="fade">
                                      <p:cBhvr>
                                        <p:cTn id="135" dur="1000"/>
                                        <p:tgtEl>
                                          <p:spTgt spid="70"/>
                                        </p:tgtEl>
                                      </p:cBhvr>
                                    </p:animEffect>
                                  </p:childTnLst>
                                </p:cTn>
                              </p:par>
                            </p:childTnLst>
                          </p:cTn>
                        </p:par>
                      </p:childTnLst>
                    </p:cTn>
                  </p:par>
                  <p:par>
                    <p:cTn id="136" fill="hold">
                      <p:stCondLst>
                        <p:cond delay="indefinite"/>
                      </p:stCondLst>
                      <p:childTnLst>
                        <p:par>
                          <p:cTn id="137" fill="hold">
                            <p:stCondLst>
                              <p:cond delay="0"/>
                            </p:stCondLst>
                            <p:childTnLst>
                              <p:par>
                                <p:cTn id="138" presetID="10" presetClass="entr" presetSubtype="0" fill="hold" grpId="0" nodeType="clickEffect">
                                  <p:stCondLst>
                                    <p:cond delay="0"/>
                                  </p:stCondLst>
                                  <p:childTnLst>
                                    <p:set>
                                      <p:cBhvr>
                                        <p:cTn id="139" dur="1" fill="hold">
                                          <p:stCondLst>
                                            <p:cond delay="0"/>
                                          </p:stCondLst>
                                        </p:cTn>
                                        <p:tgtEl>
                                          <p:spTgt spid="69"/>
                                        </p:tgtEl>
                                        <p:attrNameLst>
                                          <p:attrName>style.visibility</p:attrName>
                                        </p:attrNameLst>
                                      </p:cBhvr>
                                      <p:to>
                                        <p:strVal val="visible"/>
                                      </p:to>
                                    </p:set>
                                    <p:animEffect transition="in" filter="fade">
                                      <p:cBhvr>
                                        <p:cTn id="140" dur="1000"/>
                                        <p:tgtEl>
                                          <p:spTgt spid="69"/>
                                        </p:tgtEl>
                                      </p:cBhvr>
                                    </p:animEffect>
                                  </p:childTnLst>
                                </p:cTn>
                              </p:par>
                            </p:childTnLst>
                          </p:cTn>
                        </p:par>
                        <p:par>
                          <p:cTn id="141" fill="hold">
                            <p:stCondLst>
                              <p:cond delay="1000"/>
                            </p:stCondLst>
                            <p:childTnLst>
                              <p:par>
                                <p:cTn id="142" presetID="10" presetClass="entr" presetSubtype="0" fill="hold" nodeType="afterEffect">
                                  <p:stCondLst>
                                    <p:cond delay="0"/>
                                  </p:stCondLst>
                                  <p:childTnLst>
                                    <p:set>
                                      <p:cBhvr>
                                        <p:cTn id="143" dur="1" fill="hold">
                                          <p:stCondLst>
                                            <p:cond delay="0"/>
                                          </p:stCondLst>
                                        </p:cTn>
                                        <p:tgtEl>
                                          <p:spTgt spid="73"/>
                                        </p:tgtEl>
                                        <p:attrNameLst>
                                          <p:attrName>style.visibility</p:attrName>
                                        </p:attrNameLst>
                                      </p:cBhvr>
                                      <p:to>
                                        <p:strVal val="visible"/>
                                      </p:to>
                                    </p:set>
                                    <p:animEffect transition="in" filter="fade">
                                      <p:cBhvr>
                                        <p:cTn id="144" dur="1000"/>
                                        <p:tgtEl>
                                          <p:spTgt spid="73"/>
                                        </p:tgtEl>
                                      </p:cBhvr>
                                    </p:animEffect>
                                  </p:childTnLst>
                                </p:cTn>
                              </p:par>
                              <p:par>
                                <p:cTn id="145" presetID="10" presetClass="entr" presetSubtype="0" fill="hold" grpId="0" nodeType="withEffect">
                                  <p:stCondLst>
                                    <p:cond delay="0"/>
                                  </p:stCondLst>
                                  <p:childTnLst>
                                    <p:set>
                                      <p:cBhvr>
                                        <p:cTn id="146" dur="1" fill="hold">
                                          <p:stCondLst>
                                            <p:cond delay="0"/>
                                          </p:stCondLst>
                                        </p:cTn>
                                        <p:tgtEl>
                                          <p:spTgt spid="60"/>
                                        </p:tgtEl>
                                        <p:attrNameLst>
                                          <p:attrName>style.visibility</p:attrName>
                                        </p:attrNameLst>
                                      </p:cBhvr>
                                      <p:to>
                                        <p:strVal val="visible"/>
                                      </p:to>
                                    </p:set>
                                    <p:animEffect transition="in" filter="fade">
                                      <p:cBhvr>
                                        <p:cTn id="147" dur="10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76" grpId="0"/>
      <p:bldP spid="77" grpId="0"/>
      <p:bldP spid="78" grpId="0"/>
      <p:bldP spid="79" grpId="0" animBg="1"/>
      <p:bldP spid="59" grpId="0" animBg="1"/>
      <p:bldP spid="60" grpId="0"/>
      <p:bldP spid="65" grpId="0" animBg="1"/>
      <p:bldP spid="66" grpId="0" animBg="1"/>
      <p:bldP spid="68" grpId="0" animBg="1"/>
      <p:bldP spid="69" grpId="0" animBg="1"/>
      <p:bldP spid="75" grpId="0" animBg="1"/>
      <p:bldP spid="80" grpId="0" animBg="1"/>
      <p:bldP spid="81" grpId="0" animBg="1"/>
      <p:bldP spid="83" grpId="0" animBg="1"/>
      <p:bldP spid="87" grpId="0" animBg="1"/>
      <p:bldP spid="89" grpId="0" animBg="1"/>
      <p:bldP spid="91" grpId="0" animBg="1"/>
      <p:bldP spid="93" grpId="0" animBg="1"/>
      <p:bldP spid="100" grpId="0" animBg="1"/>
      <p:bldP spid="137" grpId="0" animBg="1"/>
      <p:bldP spid="186" grpId="0"/>
      <p:bldP spid="43" grpId="0" animBg="1"/>
    </p:bldLst>
  </p:timing>
</p:sld>
</file>

<file path=ppt/theme/theme1.xml><?xml version="1.0" encoding="utf-8"?>
<a:theme xmlns:a="http://schemas.openxmlformats.org/drawingml/2006/main" name="Office Theme">
  <a:themeElements>
    <a:clrScheme name="RDA colors">
      <a:dk1>
        <a:sysClr val="windowText" lastClr="000000"/>
      </a:dk1>
      <a:lt1>
        <a:sysClr val="window" lastClr="FFFFFF"/>
      </a:lt1>
      <a:dk2>
        <a:srgbClr val="21328A"/>
      </a:dk2>
      <a:lt2>
        <a:srgbClr val="FECE4E"/>
      </a:lt2>
      <a:accent1>
        <a:srgbClr val="F59B2D"/>
      </a:accent1>
      <a:accent2>
        <a:srgbClr val="59B2DF"/>
      </a:accent2>
      <a:accent3>
        <a:srgbClr val="CF7609"/>
      </a:accent3>
      <a:accent4>
        <a:srgbClr val="8A4F06"/>
      </a:accent4>
      <a:accent5>
        <a:srgbClr val="BFBFBF"/>
      </a:accent5>
      <a:accent6>
        <a:srgbClr val="7F7F7F"/>
      </a:accent6>
      <a:hlink>
        <a:srgbClr val="F59B2D"/>
      </a:hlink>
      <a:folHlink>
        <a:srgbClr val="21328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RDA template" id="{A9586000-ABCC-4F00-A5EB-CE79DC5CE2ED}" vid="{7EFD873D-87CF-4CB2-A974-3F483C95BD8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12154</TotalTime>
  <Words>3216</Words>
  <Application>Microsoft Office PowerPoint</Application>
  <PresentationFormat>Custom</PresentationFormat>
  <Paragraphs>493</Paragraphs>
  <Slides>29</Slides>
  <Notes>29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dc:title>
  <dc:creator>Kimberly Thornton</dc:creator>
  <cp:lastModifiedBy>Gordon Dunsire</cp:lastModifiedBy>
  <cp:revision>184</cp:revision>
  <dcterms:created xsi:type="dcterms:W3CDTF">2018-05-30T16:51:30Z</dcterms:created>
  <dcterms:modified xsi:type="dcterms:W3CDTF">2018-10-09T11:43:17Z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2018-05-30T00:00:00Z</vt:filetime>
  </property>
  <property fmtid="{D5CDD505-2E9C-101B-9397-08002B2CF9AE}" pid="3" name="Creator">
    <vt:lpwstr>Adobe InDesign CC 13.1 (Windows)</vt:lpwstr>
  </property>
  <property fmtid="{D5CDD505-2E9C-101B-9397-08002B2CF9AE}" pid="4" name="LastSaved">
    <vt:filetime>2018-05-30T00:00:00Z</vt:filetime>
  </property>
</Properties>
</file>