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60" r:id="rId2"/>
    <p:sldId id="410" r:id="rId3"/>
    <p:sldId id="433" r:id="rId4"/>
    <p:sldId id="413" r:id="rId5"/>
    <p:sldId id="414" r:id="rId6"/>
    <p:sldId id="412" r:id="rId7"/>
    <p:sldId id="399" r:id="rId8"/>
    <p:sldId id="400" r:id="rId9"/>
    <p:sldId id="415" r:id="rId10"/>
    <p:sldId id="416" r:id="rId11"/>
    <p:sldId id="423" r:id="rId12"/>
    <p:sldId id="434" r:id="rId13"/>
    <p:sldId id="417" r:id="rId14"/>
    <p:sldId id="387" r:id="rId15"/>
    <p:sldId id="428" r:id="rId16"/>
    <p:sldId id="418" r:id="rId17"/>
    <p:sldId id="425" r:id="rId18"/>
    <p:sldId id="419" r:id="rId19"/>
    <p:sldId id="426" r:id="rId20"/>
    <p:sldId id="420" r:id="rId21"/>
    <p:sldId id="427" r:id="rId22"/>
    <p:sldId id="429" r:id="rId23"/>
    <p:sldId id="430" r:id="rId24"/>
    <p:sldId id="421" r:id="rId25"/>
    <p:sldId id="422" r:id="rId26"/>
    <p:sldId id="431" r:id="rId27"/>
    <p:sldId id="432" r:id="rId28"/>
    <p:sldId id="275" r:id="rId29"/>
    <p:sldId id="373" r:id="rId30"/>
  </p:sldIdLst>
  <p:sldSz cx="9144000" cy="6858000" type="screen4x3"/>
  <p:notesSz cx="6858000" cy="9144000"/>
  <p:defaultTextStyle>
    <a:defPPr>
      <a:defRPr lang="en-US"/>
    </a:defPPr>
    <a:lvl1pPr marL="0" algn="l" defTabSz="640237" rtl="0" eaLnBrk="1" latinLnBrk="0" hangingPunct="1">
      <a:defRPr sz="1300" kern="1200">
        <a:solidFill>
          <a:schemeClr val="tx1"/>
        </a:solidFill>
        <a:latin typeface="+mn-lt"/>
        <a:ea typeface="+mn-ea"/>
        <a:cs typeface="+mn-cs"/>
      </a:defRPr>
    </a:lvl1pPr>
    <a:lvl2pPr marL="320119" algn="l" defTabSz="640237" rtl="0" eaLnBrk="1" latinLnBrk="0" hangingPunct="1">
      <a:defRPr sz="1300" kern="1200">
        <a:solidFill>
          <a:schemeClr val="tx1"/>
        </a:solidFill>
        <a:latin typeface="+mn-lt"/>
        <a:ea typeface="+mn-ea"/>
        <a:cs typeface="+mn-cs"/>
      </a:defRPr>
    </a:lvl2pPr>
    <a:lvl3pPr marL="640237" algn="l" defTabSz="640237" rtl="0" eaLnBrk="1" latinLnBrk="0" hangingPunct="1">
      <a:defRPr sz="1300" kern="1200">
        <a:solidFill>
          <a:schemeClr val="tx1"/>
        </a:solidFill>
        <a:latin typeface="+mn-lt"/>
        <a:ea typeface="+mn-ea"/>
        <a:cs typeface="+mn-cs"/>
      </a:defRPr>
    </a:lvl3pPr>
    <a:lvl4pPr marL="960356" algn="l" defTabSz="640237" rtl="0" eaLnBrk="1" latinLnBrk="0" hangingPunct="1">
      <a:defRPr sz="1300" kern="1200">
        <a:solidFill>
          <a:schemeClr val="tx1"/>
        </a:solidFill>
        <a:latin typeface="+mn-lt"/>
        <a:ea typeface="+mn-ea"/>
        <a:cs typeface="+mn-cs"/>
      </a:defRPr>
    </a:lvl4pPr>
    <a:lvl5pPr marL="1280476" algn="l" defTabSz="640237" rtl="0" eaLnBrk="1" latinLnBrk="0" hangingPunct="1">
      <a:defRPr sz="1300" kern="1200">
        <a:solidFill>
          <a:schemeClr val="tx1"/>
        </a:solidFill>
        <a:latin typeface="+mn-lt"/>
        <a:ea typeface="+mn-ea"/>
        <a:cs typeface="+mn-cs"/>
      </a:defRPr>
    </a:lvl5pPr>
    <a:lvl6pPr marL="1600595" algn="l" defTabSz="640237" rtl="0" eaLnBrk="1" latinLnBrk="0" hangingPunct="1">
      <a:defRPr sz="1300" kern="1200">
        <a:solidFill>
          <a:schemeClr val="tx1"/>
        </a:solidFill>
        <a:latin typeface="+mn-lt"/>
        <a:ea typeface="+mn-ea"/>
        <a:cs typeface="+mn-cs"/>
      </a:defRPr>
    </a:lvl6pPr>
    <a:lvl7pPr marL="1920714" algn="l" defTabSz="640237" rtl="0" eaLnBrk="1" latinLnBrk="0" hangingPunct="1">
      <a:defRPr sz="1300" kern="1200">
        <a:solidFill>
          <a:schemeClr val="tx1"/>
        </a:solidFill>
        <a:latin typeface="+mn-lt"/>
        <a:ea typeface="+mn-ea"/>
        <a:cs typeface="+mn-cs"/>
      </a:defRPr>
    </a:lvl7pPr>
    <a:lvl8pPr marL="2240833" algn="l" defTabSz="640237" rtl="0" eaLnBrk="1" latinLnBrk="0" hangingPunct="1">
      <a:defRPr sz="1300" kern="1200">
        <a:solidFill>
          <a:schemeClr val="tx1"/>
        </a:solidFill>
        <a:latin typeface="+mn-lt"/>
        <a:ea typeface="+mn-ea"/>
        <a:cs typeface="+mn-cs"/>
      </a:defRPr>
    </a:lvl8pPr>
    <a:lvl9pPr marL="2560952" algn="l" defTabSz="640237" rtl="0" eaLnBrk="1" latinLnBrk="0" hangingPunct="1">
      <a:defRPr sz="1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guide id="3" orient="horz" pos="2017">
          <p15:clr>
            <a:srgbClr val="A4A3A4"/>
          </p15:clr>
        </p15:guide>
        <p15:guide id="4" pos="113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8003" autoAdjust="0"/>
    <p:restoredTop sz="86609" autoAdjust="0"/>
  </p:normalViewPr>
  <p:slideViewPr>
    <p:cSldViewPr>
      <p:cViewPr varScale="1">
        <p:scale>
          <a:sx n="61" d="100"/>
          <a:sy n="61" d="100"/>
        </p:scale>
        <p:origin x="-1446" y="-84"/>
      </p:cViewPr>
      <p:guideLst>
        <p:guide orient="horz" pos="2880"/>
        <p:guide pos="1614"/>
        <p:guide orient="horz" pos="2017"/>
        <p:guide pos="11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10"/>
    </p:cViewPr>
  </p:sorterViewPr>
  <p:notesViewPr>
    <p:cSldViewPr>
      <p:cViewPr varScale="1">
        <p:scale>
          <a:sx n="75" d="100"/>
          <a:sy n="75" d="100"/>
        </p:scale>
        <p:origin x="2766" y="5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2971717" cy="458090"/>
          </a:xfrm>
          <a:prstGeom prst="rect">
            <a:avLst/>
          </a:prstGeom>
        </p:spPr>
        <p:txBody>
          <a:bodyPr vert="horz" lIns="53657" tIns="26828" rIns="53657" bIns="26828" rtlCol="0"/>
          <a:lstStyle>
            <a:lvl1pPr algn="l">
              <a:defRPr sz="7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3884415" y="0"/>
            <a:ext cx="2971717" cy="458090"/>
          </a:xfrm>
          <a:prstGeom prst="rect">
            <a:avLst/>
          </a:prstGeom>
        </p:spPr>
        <p:txBody>
          <a:bodyPr vert="horz" lIns="53657" tIns="26828" rIns="53657" bIns="26828" rtlCol="0"/>
          <a:lstStyle>
            <a:lvl1pPr algn="r">
              <a:defRPr sz="700"/>
            </a:lvl1pPr>
          </a:lstStyle>
          <a:p>
            <a:fld id="{7867068E-6744-408D-93D9-276987B7C226}" type="datetime4">
              <a:rPr lang="fr-CA" smtClean="0"/>
              <a:t>1er novembre 2018</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8685912"/>
            <a:ext cx="2971717" cy="458089"/>
          </a:xfrm>
          <a:prstGeom prst="rect">
            <a:avLst/>
          </a:prstGeom>
        </p:spPr>
        <p:txBody>
          <a:bodyPr vert="horz" lIns="53657" tIns="26828" rIns="53657" bIns="26828" rtlCol="0" anchor="b"/>
          <a:lstStyle>
            <a:lvl1pPr algn="l">
              <a:defRPr sz="7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3884415" y="8685912"/>
            <a:ext cx="2971717" cy="458089"/>
          </a:xfrm>
          <a:prstGeom prst="rect">
            <a:avLst/>
          </a:prstGeom>
        </p:spPr>
        <p:txBody>
          <a:bodyPr vert="horz" lIns="53657" tIns="26828" rIns="53657" bIns="26828" rtlCol="0" anchor="b"/>
          <a:lstStyle>
            <a:lvl1pPr algn="r">
              <a:defRPr sz="700"/>
            </a:lvl1pPr>
          </a:lstStyle>
          <a:p>
            <a:fld id="{6E9B3389-A65E-496A-AB6E-7A5B74EF2665}" type="slidenum">
              <a:rPr lang="en-US" smtClean="0"/>
              <a:t>‹#›</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717" cy="458090"/>
          </a:xfrm>
          <a:prstGeom prst="rect">
            <a:avLst/>
          </a:prstGeom>
        </p:spPr>
        <p:txBody>
          <a:bodyPr vert="horz" lIns="53657" tIns="26828" rIns="53657" bIns="26828" rtlCol="0"/>
          <a:lstStyle>
            <a:lvl1pPr algn="l">
              <a:defRPr sz="700"/>
            </a:lvl1pPr>
          </a:lstStyle>
          <a:p>
            <a:endParaRPr lang="en-US"/>
          </a:p>
        </p:txBody>
      </p:sp>
      <p:sp>
        <p:nvSpPr>
          <p:cNvPr id="3" name="Date Placeholder 2"/>
          <p:cNvSpPr>
            <a:spLocks noGrp="1"/>
          </p:cNvSpPr>
          <p:nvPr>
            <p:ph type="dt" idx="1"/>
          </p:nvPr>
        </p:nvSpPr>
        <p:spPr>
          <a:xfrm>
            <a:off x="3884415" y="0"/>
            <a:ext cx="2971717" cy="458090"/>
          </a:xfrm>
          <a:prstGeom prst="rect">
            <a:avLst/>
          </a:prstGeom>
        </p:spPr>
        <p:txBody>
          <a:bodyPr vert="horz" lIns="53657" tIns="26828" rIns="53657" bIns="26828" rtlCol="0"/>
          <a:lstStyle>
            <a:lvl1pPr algn="r">
              <a:defRPr sz="700"/>
            </a:lvl1pPr>
          </a:lstStyle>
          <a:p>
            <a:fld id="{01EAA265-DE3B-4323-A82F-B445B0186201}" type="datetime4">
              <a:rPr lang="fr-CA" smtClean="0"/>
              <a:t>1er novembre 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53657" tIns="26828" rIns="53657" bIns="26828" rtlCol="0" anchor="ctr"/>
          <a:lstStyle/>
          <a:p>
            <a:endParaRPr lang="en-US"/>
          </a:p>
        </p:txBody>
      </p:sp>
      <p:sp>
        <p:nvSpPr>
          <p:cNvPr id="5" name="Notes Placeholder 4"/>
          <p:cNvSpPr>
            <a:spLocks noGrp="1"/>
          </p:cNvSpPr>
          <p:nvPr>
            <p:ph type="body" sz="quarter" idx="3"/>
          </p:nvPr>
        </p:nvSpPr>
        <p:spPr>
          <a:xfrm>
            <a:off x="685925" y="4400031"/>
            <a:ext cx="5486151" cy="3600970"/>
          </a:xfrm>
          <a:prstGeom prst="rect">
            <a:avLst/>
          </a:prstGeom>
        </p:spPr>
        <p:txBody>
          <a:bodyPr vert="horz" lIns="53657" tIns="26828" rIns="53657" bIns="2682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912"/>
            <a:ext cx="2971717" cy="458089"/>
          </a:xfrm>
          <a:prstGeom prst="rect">
            <a:avLst/>
          </a:prstGeom>
        </p:spPr>
        <p:txBody>
          <a:bodyPr vert="horz" lIns="53657" tIns="26828" rIns="53657" bIns="26828" rtlCol="0" anchor="b"/>
          <a:lstStyle>
            <a:lvl1pPr algn="l">
              <a:defRPr sz="700"/>
            </a:lvl1pPr>
          </a:lstStyle>
          <a:p>
            <a:endParaRPr lang="en-US"/>
          </a:p>
        </p:txBody>
      </p:sp>
      <p:sp>
        <p:nvSpPr>
          <p:cNvPr id="7" name="Slide Number Placeholder 6"/>
          <p:cNvSpPr>
            <a:spLocks noGrp="1"/>
          </p:cNvSpPr>
          <p:nvPr>
            <p:ph type="sldNum" sz="quarter" idx="5"/>
          </p:nvPr>
        </p:nvSpPr>
        <p:spPr>
          <a:xfrm>
            <a:off x="3884415" y="8685912"/>
            <a:ext cx="2971717" cy="458089"/>
          </a:xfrm>
          <a:prstGeom prst="rect">
            <a:avLst/>
          </a:prstGeom>
        </p:spPr>
        <p:txBody>
          <a:bodyPr vert="horz" lIns="53657" tIns="26828" rIns="53657" bIns="26828" rtlCol="0" anchor="b"/>
          <a:lstStyle>
            <a:lvl1pPr algn="r">
              <a:defRPr sz="700"/>
            </a:lvl1pPr>
          </a:lstStyle>
          <a:p>
            <a:fld id="{CC7BB43D-6859-4C14-84A8-D9538C9727DB}" type="slidenum">
              <a:rPr lang="en-US" smtClean="0"/>
              <a:t>‹#›</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640237" rtl="0" eaLnBrk="1" latinLnBrk="0" hangingPunct="1">
      <a:defRPr sz="800" kern="1200">
        <a:solidFill>
          <a:schemeClr val="tx1"/>
        </a:solidFill>
        <a:latin typeface="+mn-lt"/>
        <a:ea typeface="+mn-ea"/>
        <a:cs typeface="+mn-cs"/>
      </a:defRPr>
    </a:lvl1pPr>
    <a:lvl2pPr marL="320119" algn="l" defTabSz="640237" rtl="0" eaLnBrk="1" latinLnBrk="0" hangingPunct="1">
      <a:defRPr sz="800" kern="1200">
        <a:solidFill>
          <a:schemeClr val="tx1"/>
        </a:solidFill>
        <a:latin typeface="+mn-lt"/>
        <a:ea typeface="+mn-ea"/>
        <a:cs typeface="+mn-cs"/>
      </a:defRPr>
    </a:lvl2pPr>
    <a:lvl3pPr marL="640237" algn="l" defTabSz="640237" rtl="0" eaLnBrk="1" latinLnBrk="0" hangingPunct="1">
      <a:defRPr sz="800" kern="1200">
        <a:solidFill>
          <a:schemeClr val="tx1"/>
        </a:solidFill>
        <a:latin typeface="+mn-lt"/>
        <a:ea typeface="+mn-ea"/>
        <a:cs typeface="+mn-cs"/>
      </a:defRPr>
    </a:lvl3pPr>
    <a:lvl4pPr marL="960356" algn="l" defTabSz="640237" rtl="0" eaLnBrk="1" latinLnBrk="0" hangingPunct="1">
      <a:defRPr sz="800" kern="1200">
        <a:solidFill>
          <a:schemeClr val="tx1"/>
        </a:solidFill>
        <a:latin typeface="+mn-lt"/>
        <a:ea typeface="+mn-ea"/>
        <a:cs typeface="+mn-cs"/>
      </a:defRPr>
    </a:lvl4pPr>
    <a:lvl5pPr marL="1280476" algn="l" defTabSz="640237" rtl="0" eaLnBrk="1" latinLnBrk="0" hangingPunct="1">
      <a:defRPr sz="800" kern="1200">
        <a:solidFill>
          <a:schemeClr val="tx1"/>
        </a:solidFill>
        <a:latin typeface="+mn-lt"/>
        <a:ea typeface="+mn-ea"/>
        <a:cs typeface="+mn-cs"/>
      </a:defRPr>
    </a:lvl5pPr>
    <a:lvl6pPr marL="1600595" algn="l" defTabSz="640237" rtl="0" eaLnBrk="1" latinLnBrk="0" hangingPunct="1">
      <a:defRPr sz="800" kern="1200">
        <a:solidFill>
          <a:schemeClr val="tx1"/>
        </a:solidFill>
        <a:latin typeface="+mn-lt"/>
        <a:ea typeface="+mn-ea"/>
        <a:cs typeface="+mn-cs"/>
      </a:defRPr>
    </a:lvl6pPr>
    <a:lvl7pPr marL="1920714" algn="l" defTabSz="640237" rtl="0" eaLnBrk="1" latinLnBrk="0" hangingPunct="1">
      <a:defRPr sz="800" kern="1200">
        <a:solidFill>
          <a:schemeClr val="tx1"/>
        </a:solidFill>
        <a:latin typeface="+mn-lt"/>
        <a:ea typeface="+mn-ea"/>
        <a:cs typeface="+mn-cs"/>
      </a:defRPr>
    </a:lvl7pPr>
    <a:lvl8pPr marL="2240833" algn="l" defTabSz="640237" rtl="0" eaLnBrk="1" latinLnBrk="0" hangingPunct="1">
      <a:defRPr sz="800" kern="1200">
        <a:solidFill>
          <a:schemeClr val="tx1"/>
        </a:solidFill>
        <a:latin typeface="+mn-lt"/>
        <a:ea typeface="+mn-ea"/>
        <a:cs typeface="+mn-cs"/>
      </a:defRPr>
    </a:lvl8pPr>
    <a:lvl9pPr marL="2560952" algn="l" defTabSz="640237"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www.rda-rsc.org/sites/all/files/RSC-Policy-6.pdf" TargetMode="External"/><Relationship Id="rId2" Type="http://schemas.openxmlformats.org/officeDocument/2006/relationships/slide" Target="../slides/slide27.xml"/><Relationship Id="rId1" Type="http://schemas.openxmlformats.org/officeDocument/2006/relationships/notesMaster" Target="../notesMasters/notesMaster1.xml"/><Relationship Id="rId4" Type="http://schemas.openxmlformats.org/officeDocument/2006/relationships/hyperlink" Target="http://www.rda-rsc.org/workinggroups" TargetMode="Externa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066800"/>
            <a:ext cx="4114800" cy="3086100"/>
          </a:xfrm>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7BB43D-6859-4C14-84A8-D9538C9727DB}" type="slidenum">
              <a:rPr lang="en-US" smtClean="0"/>
              <a:t>1</a:t>
            </a:fld>
            <a:endParaRPr lang="en-US" dirty="0"/>
          </a:p>
        </p:txBody>
      </p:sp>
    </p:spTree>
    <p:extLst>
      <p:ext uri="{BB962C8B-B14F-4D97-AF65-F5344CB8AC3E}">
        <p14:creationId xmlns:p14="http://schemas.microsoft.com/office/powerpoint/2010/main" val="992335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beta release of RDA Toolkit provides the foundation for the distribution and amendment of original Toolkit guidance and instructions, and the development of guidance and instructions for new entities and elements.</a:t>
            </a:r>
          </a:p>
          <a:p>
            <a:endParaRPr lang="en-GB" dirty="0"/>
          </a:p>
          <a:p>
            <a:r>
              <a:rPr lang="en-GB" dirty="0"/>
              <a:t>The structure combines features of RDA as an implementation of the LRM, and explicit provision of a range of recording methods for RDA metadata.</a:t>
            </a:r>
          </a:p>
        </p:txBody>
      </p:sp>
      <p:sp>
        <p:nvSpPr>
          <p:cNvPr id="4" name="Slide Number Placeholder 3"/>
          <p:cNvSpPr>
            <a:spLocks noGrp="1"/>
          </p:cNvSpPr>
          <p:nvPr>
            <p:ph type="sldNum" sz="quarter" idx="10"/>
          </p:nvPr>
        </p:nvSpPr>
        <p:spPr/>
        <p:txBody>
          <a:bodyPr/>
          <a:lstStyle/>
          <a:p>
            <a:fld id="{F0AE34AA-D804-4CB9-B15D-A67A5BA83B42}" type="slidenum">
              <a:rPr lang="en-US" smtClean="0"/>
              <a:t>10</a:t>
            </a:fld>
            <a:endParaRPr lang="en-US"/>
          </a:p>
        </p:txBody>
      </p:sp>
    </p:spTree>
    <p:extLst>
      <p:ext uri="{BB962C8B-B14F-4D97-AF65-F5344CB8AC3E}">
        <p14:creationId xmlns:p14="http://schemas.microsoft.com/office/powerpoint/2010/main" val="2143688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While the original Toolkit focussed on two pairs of entities (work/expression, and manifestation/item) </a:t>
            </a:r>
            <a:r>
              <a:rPr lang="en-GB" dirty="0">
                <a:solidFill>
                  <a:srgbClr val="FF0000"/>
                </a:solidFill>
              </a:rPr>
              <a:t>[oeuvre/expression et manifestation/item], </a:t>
            </a:r>
            <a:r>
              <a:rPr lang="en-GB" dirty="0"/>
              <a:t>the new Toolkit uses the much finer granularity of an individual element.</a:t>
            </a:r>
          </a:p>
          <a:p>
            <a:endParaRPr lang="en-GB" dirty="0"/>
          </a:p>
          <a:p>
            <a:r>
              <a:rPr lang="en-GB" dirty="0"/>
              <a:t>Each element has a page of guidance and instructions, using a standard layout.</a:t>
            </a:r>
          </a:p>
          <a:p>
            <a:endParaRPr lang="en-GB" dirty="0"/>
          </a:p>
          <a:p>
            <a:r>
              <a:rPr lang="en-GB" dirty="0"/>
              <a:t>Like the LRM, then new Toolkit blurs the distinction between attribute elements and relationship elements.</a:t>
            </a:r>
          </a:p>
          <a:p>
            <a:endParaRPr lang="en-GB" dirty="0"/>
          </a:p>
          <a:p>
            <a:r>
              <a:rPr lang="en-GB" dirty="0"/>
              <a:t>Many former attribute elements have become relationships as a result of the new entities; for example, Date of birth is now a relationship between a Person and a Timespan.</a:t>
            </a:r>
          </a:p>
          <a:p>
            <a:endParaRPr lang="en-GB" dirty="0"/>
          </a:p>
          <a:p>
            <a:r>
              <a:rPr lang="en-GB" dirty="0"/>
              <a:t>With many new entities, and relationships requiring inverses [</a:t>
            </a:r>
            <a:r>
              <a:rPr lang="en-GB" dirty="0" err="1">
                <a:solidFill>
                  <a:srgbClr val="FF0000"/>
                </a:solidFill>
              </a:rPr>
              <a:t>réciproques</a:t>
            </a:r>
            <a:r>
              <a:rPr lang="en-GB" dirty="0"/>
              <a:t>], the number of RDA elements has increased.</a:t>
            </a:r>
          </a:p>
        </p:txBody>
      </p:sp>
      <p:sp>
        <p:nvSpPr>
          <p:cNvPr id="4" name="Date Placeholder 3"/>
          <p:cNvSpPr>
            <a:spLocks noGrp="1"/>
          </p:cNvSpPr>
          <p:nvPr>
            <p:ph type="dt" idx="10"/>
          </p:nvPr>
        </p:nvSpPr>
        <p:spPr/>
        <p:txBody>
          <a:bodyPr/>
          <a:lstStyle/>
          <a:p>
            <a:fld id="{B059C9CC-DAFE-4731-88C9-EF551C9C82B3}"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11</a:t>
            </a:fld>
            <a:endParaRPr lang="en-US"/>
          </a:p>
        </p:txBody>
      </p:sp>
    </p:spTree>
    <p:extLst>
      <p:ext uri="{BB962C8B-B14F-4D97-AF65-F5344CB8AC3E}">
        <p14:creationId xmlns:p14="http://schemas.microsoft.com/office/powerpoint/2010/main" val="1163863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table shows the number of elements assigned to each entity.</a:t>
            </a:r>
          </a:p>
          <a:p>
            <a:endParaRPr lang="en-GB" dirty="0"/>
          </a:p>
          <a:p>
            <a:r>
              <a:rPr lang="en-GB" dirty="0"/>
              <a:t>RDA entity reflects the basic elements available for every entity.</a:t>
            </a:r>
          </a:p>
        </p:txBody>
      </p:sp>
      <p:sp>
        <p:nvSpPr>
          <p:cNvPr id="4" name="Date Placeholder 3"/>
          <p:cNvSpPr>
            <a:spLocks noGrp="1"/>
          </p:cNvSpPr>
          <p:nvPr>
            <p:ph type="dt" idx="10"/>
          </p:nvPr>
        </p:nvSpPr>
        <p:spPr/>
        <p:txBody>
          <a:bodyPr/>
          <a:lstStyle/>
          <a:p>
            <a:fld id="{05EF1A38-8238-402D-B8A0-E0506BAB6A1A}"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12</a:t>
            </a:fld>
            <a:endParaRPr lang="en-US"/>
          </a:p>
        </p:txBody>
      </p:sp>
    </p:spTree>
    <p:extLst>
      <p:ext uri="{BB962C8B-B14F-4D97-AF65-F5344CB8AC3E}">
        <p14:creationId xmlns:p14="http://schemas.microsoft.com/office/powerpoint/2010/main" val="16847601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new RDA Toolkit has a modular structure based on the RDA elements.</a:t>
            </a:r>
          </a:p>
          <a:p>
            <a:endParaRPr lang="en-GB" dirty="0"/>
          </a:p>
          <a:p>
            <a:r>
              <a:rPr lang="en-GB" dirty="0"/>
              <a:t>Each element has a “page” in the Toolkit, and each element page has the same basic structure.</a:t>
            </a:r>
          </a:p>
          <a:p>
            <a:endParaRPr lang="en-GB" dirty="0"/>
          </a:p>
          <a:p>
            <a:r>
              <a:rPr lang="en-GB" dirty="0"/>
              <a:t>The structure separates the RDA Reference data from the guidance and instructions.</a:t>
            </a:r>
          </a:p>
          <a:p>
            <a:endParaRPr lang="en-GB" dirty="0"/>
          </a:p>
          <a:p>
            <a:endParaRPr lang="en-GB" dirty="0"/>
          </a:p>
          <a:p>
            <a:endParaRPr lang="en-GB" dirty="0"/>
          </a:p>
        </p:txBody>
      </p:sp>
      <p:sp>
        <p:nvSpPr>
          <p:cNvPr id="4" name="Date Placeholder 3"/>
          <p:cNvSpPr>
            <a:spLocks noGrp="1"/>
          </p:cNvSpPr>
          <p:nvPr>
            <p:ph type="dt" idx="10"/>
          </p:nvPr>
        </p:nvSpPr>
        <p:spPr/>
        <p:txBody>
          <a:bodyPr/>
          <a:lstStyle/>
          <a:p>
            <a:fld id="{CD2359EB-00BC-46EA-BE92-CF4E6B9C4358}"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13</a:t>
            </a:fld>
            <a:endParaRPr lang="en-US"/>
          </a:p>
        </p:txBody>
      </p:sp>
    </p:spTree>
    <p:extLst>
      <p:ext uri="{BB962C8B-B14F-4D97-AF65-F5344CB8AC3E}">
        <p14:creationId xmlns:p14="http://schemas.microsoft.com/office/powerpoint/2010/main" val="1613244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RDA Registry represents RDA Reference in Resource Description Framework [</a:t>
            </a:r>
            <a:r>
              <a:rPr lang="en-GB" dirty="0">
                <a:solidFill>
                  <a:srgbClr val="FF0000"/>
                </a:solidFill>
              </a:rPr>
              <a:t>Cadre de description de </a:t>
            </a:r>
            <a:r>
              <a:rPr lang="en-GB" dirty="0" err="1">
                <a:solidFill>
                  <a:srgbClr val="FF0000"/>
                </a:solidFill>
              </a:rPr>
              <a:t>ressource</a:t>
            </a:r>
            <a:r>
              <a:rPr lang="en-GB" dirty="0"/>
              <a:t>], the data format of linked open data [</a:t>
            </a:r>
            <a:r>
              <a:rPr lang="en-GB" dirty="0" err="1">
                <a:solidFill>
                  <a:srgbClr val="FF0000"/>
                </a:solidFill>
              </a:rPr>
              <a:t>données</a:t>
            </a:r>
            <a:r>
              <a:rPr lang="en-GB" dirty="0">
                <a:solidFill>
                  <a:srgbClr val="FF0000"/>
                </a:solidFill>
              </a:rPr>
              <a:t> </a:t>
            </a:r>
            <a:r>
              <a:rPr lang="en-GB" dirty="0" err="1">
                <a:solidFill>
                  <a:srgbClr val="FF0000"/>
                </a:solidFill>
              </a:rPr>
              <a:t>ouvertes</a:t>
            </a:r>
            <a:r>
              <a:rPr lang="en-GB" dirty="0">
                <a:solidFill>
                  <a:srgbClr val="FF0000"/>
                </a:solidFill>
              </a:rPr>
              <a:t> </a:t>
            </a:r>
            <a:r>
              <a:rPr lang="en-GB" dirty="0" err="1">
                <a:solidFill>
                  <a:srgbClr val="FF0000"/>
                </a:solidFill>
              </a:rPr>
              <a:t>liées</a:t>
            </a:r>
            <a:r>
              <a:rPr lang="en-GB" dirty="0"/>
              <a:t>] and the Semantic Web [</a:t>
            </a:r>
            <a:r>
              <a:rPr lang="en-GB" dirty="0">
                <a:solidFill>
                  <a:srgbClr val="FF0000"/>
                </a:solidFill>
              </a:rPr>
              <a:t>Web </a:t>
            </a:r>
            <a:r>
              <a:rPr lang="en-GB" dirty="0" err="1">
                <a:solidFill>
                  <a:srgbClr val="FF0000"/>
                </a:solidFill>
              </a:rPr>
              <a:t>sémantique</a:t>
            </a:r>
            <a:r>
              <a:rPr lang="en-GB" dirty="0"/>
              <a:t>].</a:t>
            </a:r>
          </a:p>
          <a:p>
            <a:endParaRPr lang="en-GB" dirty="0"/>
          </a:p>
          <a:p>
            <a:r>
              <a:rPr lang="en-GB" dirty="0"/>
              <a:t>RDA Reference consists of the RDA entities, represented as classes, and their relationship and attribute elements, represented as properties.</a:t>
            </a:r>
          </a:p>
          <a:p>
            <a:endParaRPr lang="en-GB" dirty="0"/>
          </a:p>
          <a:p>
            <a:r>
              <a:rPr lang="en-GB" dirty="0"/>
              <a:t>The controlled terminologies in RDA vocabulary encoding schemes are represented as concepts.</a:t>
            </a:r>
          </a:p>
          <a:p>
            <a:endParaRPr lang="en-GB" dirty="0"/>
          </a:p>
          <a:p>
            <a:r>
              <a:rPr lang="en-GB" dirty="0"/>
              <a:t>RDA Reference also includes all of the translations of these data, and machine-actionable maps [</a:t>
            </a:r>
            <a:r>
              <a:rPr lang="en-GB" dirty="0" err="1">
                <a:solidFill>
                  <a:srgbClr val="FF0000"/>
                </a:solidFill>
              </a:rPr>
              <a:t>mappages</a:t>
            </a:r>
            <a:r>
              <a:rPr lang="en-GB" dirty="0">
                <a:solidFill>
                  <a:srgbClr val="FF0000"/>
                </a:solidFill>
              </a:rPr>
              <a:t> </a:t>
            </a:r>
            <a:r>
              <a:rPr lang="en-GB" dirty="0" err="1">
                <a:solidFill>
                  <a:srgbClr val="FF0000"/>
                </a:solidFill>
              </a:rPr>
              <a:t>exploitables</a:t>
            </a:r>
            <a:r>
              <a:rPr lang="en-GB" dirty="0">
                <a:solidFill>
                  <a:srgbClr val="FF0000"/>
                </a:solidFill>
              </a:rPr>
              <a:t> par machine</a:t>
            </a:r>
            <a:r>
              <a:rPr lang="en-GB" dirty="0"/>
              <a:t>] from RDA to related standards.</a:t>
            </a:r>
          </a:p>
          <a:p>
            <a:endParaRPr lang="en-GB" dirty="0"/>
          </a:p>
          <a:p>
            <a:r>
              <a:rPr lang="en-GB" dirty="0"/>
              <a:t>All of the data in the Registry is freely available on an open license that requires only attribution if it is used in another application.</a:t>
            </a:r>
          </a:p>
        </p:txBody>
      </p:sp>
      <p:sp>
        <p:nvSpPr>
          <p:cNvPr id="4" name="Date Placeholder 3"/>
          <p:cNvSpPr>
            <a:spLocks noGrp="1"/>
          </p:cNvSpPr>
          <p:nvPr>
            <p:ph type="dt" idx="10"/>
          </p:nvPr>
        </p:nvSpPr>
        <p:spPr/>
        <p:txBody>
          <a:bodyPr/>
          <a:lstStyle/>
          <a:p>
            <a:fld id="{6488253C-1EDA-4B4B-A5B9-F7E7E01479B7}"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14</a:t>
            </a:fld>
            <a:endParaRPr lang="en-US"/>
          </a:p>
        </p:txBody>
      </p:sp>
    </p:spTree>
    <p:extLst>
      <p:ext uri="{BB962C8B-B14F-4D97-AF65-F5344CB8AC3E}">
        <p14:creationId xmlns:p14="http://schemas.microsoft.com/office/powerpoint/2010/main" val="23255559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During the 3R Project, the Registry data was used to generate the basic structure of every element page in the new Toolkit.</a:t>
            </a:r>
          </a:p>
          <a:p>
            <a:endParaRPr lang="en-GB" dirty="0"/>
          </a:p>
          <a:p>
            <a:r>
              <a:rPr lang="en-GB" dirty="0"/>
              <a:t>Registry data will be used in future releases of the new Toolkit to update basic element data, and the entire Glossary, Vocabulary encoding schemes reference [</a:t>
            </a:r>
            <a:r>
              <a:rPr lang="en-GB" dirty="0" err="1">
                <a:solidFill>
                  <a:srgbClr val="FF0000"/>
                </a:solidFill>
              </a:rPr>
              <a:t>schémas</a:t>
            </a:r>
            <a:r>
              <a:rPr lang="en-GB" dirty="0">
                <a:solidFill>
                  <a:srgbClr val="FF0000"/>
                </a:solidFill>
              </a:rPr>
              <a:t> </a:t>
            </a:r>
            <a:r>
              <a:rPr lang="en-GB" dirty="0" err="1">
                <a:solidFill>
                  <a:srgbClr val="FF0000"/>
                </a:solidFill>
              </a:rPr>
              <a:t>d’encodage</a:t>
            </a:r>
            <a:r>
              <a:rPr lang="en-GB" dirty="0">
                <a:solidFill>
                  <a:srgbClr val="FF0000"/>
                </a:solidFill>
              </a:rPr>
              <a:t> de </a:t>
            </a:r>
            <a:r>
              <a:rPr lang="en-GB" dirty="0" err="1">
                <a:solidFill>
                  <a:srgbClr val="FF0000"/>
                </a:solidFill>
              </a:rPr>
              <a:t>vocabulaire</a:t>
            </a:r>
            <a:r>
              <a:rPr lang="en-GB" dirty="0"/>
              <a:t>], and Relationship matrix [</a:t>
            </a:r>
            <a:r>
              <a:rPr lang="en-GB" dirty="0">
                <a:solidFill>
                  <a:srgbClr val="FF0000"/>
                </a:solidFill>
              </a:rPr>
              <a:t>tableaux des relations</a:t>
            </a:r>
            <a:r>
              <a:rPr lang="en-GB" dirty="0"/>
              <a:t>].</a:t>
            </a:r>
          </a:p>
        </p:txBody>
      </p:sp>
      <p:sp>
        <p:nvSpPr>
          <p:cNvPr id="4" name="Date Placeholder 3"/>
          <p:cNvSpPr>
            <a:spLocks noGrp="1"/>
          </p:cNvSpPr>
          <p:nvPr>
            <p:ph type="dt" idx="10"/>
          </p:nvPr>
        </p:nvSpPr>
        <p:spPr/>
        <p:txBody>
          <a:bodyPr/>
          <a:lstStyle/>
          <a:p>
            <a:fld id="{E4C5E41C-C448-40BE-B24B-640AC5A20B92}"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15</a:t>
            </a:fld>
            <a:endParaRPr lang="en-US"/>
          </a:p>
        </p:txBody>
      </p:sp>
    </p:spTree>
    <p:extLst>
      <p:ext uri="{BB962C8B-B14F-4D97-AF65-F5344CB8AC3E}">
        <p14:creationId xmlns:p14="http://schemas.microsoft.com/office/powerpoint/2010/main" val="21418997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This is an outline of the element page structure.</a:t>
            </a:r>
          </a:p>
          <a:p>
            <a:endParaRPr lang="en-GB" dirty="0"/>
          </a:p>
          <a:p>
            <a:r>
              <a:rPr lang="en-GB" dirty="0"/>
              <a:t>The RDA Reference data are displayed in the sections highlighted in grey.</a:t>
            </a:r>
          </a:p>
          <a:p>
            <a:endParaRPr lang="en-GB" dirty="0"/>
          </a:p>
          <a:p>
            <a:r>
              <a:rPr lang="en-GB" dirty="0"/>
              <a:t>All of these sections use content that has already been translated in the Open Metadata Registry.[</a:t>
            </a:r>
            <a:r>
              <a:rPr lang="en-GB" dirty="0" err="1">
                <a:solidFill>
                  <a:srgbClr val="FF0000"/>
                </a:solidFill>
              </a:rPr>
              <a:t>Registre</a:t>
            </a:r>
            <a:r>
              <a:rPr lang="en-GB" dirty="0">
                <a:solidFill>
                  <a:srgbClr val="FF0000"/>
                </a:solidFill>
              </a:rPr>
              <a:t> des </a:t>
            </a:r>
            <a:r>
              <a:rPr lang="en-GB" dirty="0" err="1">
                <a:solidFill>
                  <a:srgbClr val="FF0000"/>
                </a:solidFill>
              </a:rPr>
              <a:t>métadonnées</a:t>
            </a:r>
            <a:r>
              <a:rPr lang="en-GB" dirty="0">
                <a:solidFill>
                  <a:srgbClr val="FF0000"/>
                </a:solidFill>
              </a:rPr>
              <a:t> </a:t>
            </a:r>
            <a:r>
              <a:rPr lang="en-GB" dirty="0" err="1">
                <a:solidFill>
                  <a:srgbClr val="FF0000"/>
                </a:solidFill>
              </a:rPr>
              <a:t>ouvertes</a:t>
            </a:r>
            <a:r>
              <a:rPr lang="en-GB" dirty="0"/>
              <a:t>]</a:t>
            </a:r>
          </a:p>
          <a:p>
            <a:endParaRPr lang="en-GB" dirty="0"/>
          </a:p>
          <a:p>
            <a:r>
              <a:rPr lang="en-GB" dirty="0"/>
              <a:t>The guidance and instructions are displayed in the sections highlighted in orange.</a:t>
            </a:r>
          </a:p>
          <a:p>
            <a:endParaRPr lang="en-GB" dirty="0"/>
          </a:p>
          <a:p>
            <a:r>
              <a:rPr lang="en-GB" dirty="0"/>
              <a:t>The content of these sections is translated in the Content Management System [</a:t>
            </a:r>
            <a:r>
              <a:rPr lang="en-GB" dirty="0" err="1">
                <a:solidFill>
                  <a:srgbClr val="FF0000"/>
                </a:solidFill>
              </a:rPr>
              <a:t>système</a:t>
            </a:r>
            <a:r>
              <a:rPr lang="en-GB" dirty="0">
                <a:solidFill>
                  <a:srgbClr val="FF0000"/>
                </a:solidFill>
              </a:rPr>
              <a:t> de </a:t>
            </a:r>
            <a:r>
              <a:rPr lang="en-GB" dirty="0" err="1">
                <a:solidFill>
                  <a:srgbClr val="FF0000"/>
                </a:solidFill>
              </a:rPr>
              <a:t>gestion</a:t>
            </a:r>
            <a:r>
              <a:rPr lang="en-GB" dirty="0">
                <a:solidFill>
                  <a:srgbClr val="FF0000"/>
                </a:solidFill>
              </a:rPr>
              <a:t> de </a:t>
            </a:r>
            <a:r>
              <a:rPr lang="en-GB" dirty="0" err="1">
                <a:solidFill>
                  <a:srgbClr val="FF0000"/>
                </a:solidFill>
              </a:rPr>
              <a:t>contenu</a:t>
            </a:r>
            <a:r>
              <a:rPr lang="en-GB" dirty="0"/>
              <a:t>] using </a:t>
            </a:r>
            <a:r>
              <a:rPr lang="en-GB" dirty="0" err="1"/>
              <a:t>Trados</a:t>
            </a:r>
            <a:r>
              <a:rPr lang="en-GB" dirty="0"/>
              <a:t> [</a:t>
            </a:r>
            <a:r>
              <a:rPr lang="en-GB" dirty="0" err="1">
                <a:solidFill>
                  <a:srgbClr val="FF0000"/>
                </a:solidFill>
              </a:rPr>
              <a:t>logiciel</a:t>
            </a:r>
            <a:r>
              <a:rPr lang="en-GB" dirty="0">
                <a:solidFill>
                  <a:srgbClr val="FF0000"/>
                </a:solidFill>
              </a:rPr>
              <a:t> </a:t>
            </a:r>
            <a:r>
              <a:rPr lang="en-GB" dirty="0" err="1">
                <a:solidFill>
                  <a:srgbClr val="FF0000"/>
                </a:solidFill>
              </a:rPr>
              <a:t>Trados</a:t>
            </a:r>
            <a:r>
              <a:rPr lang="en-GB" dirty="0"/>
              <a:t>].</a:t>
            </a:r>
          </a:p>
          <a:p>
            <a:endParaRPr lang="en-GB" dirty="0"/>
          </a:p>
          <a:p>
            <a:r>
              <a:rPr lang="en-GB" dirty="0"/>
              <a:t>This allows translators to focus their work on specific areas of Toolkit content.</a:t>
            </a:r>
          </a:p>
        </p:txBody>
      </p:sp>
      <p:sp>
        <p:nvSpPr>
          <p:cNvPr id="4" name="Date Placeholder 3"/>
          <p:cNvSpPr>
            <a:spLocks noGrp="1"/>
          </p:cNvSpPr>
          <p:nvPr>
            <p:ph type="dt" idx="10"/>
          </p:nvPr>
        </p:nvSpPr>
        <p:spPr/>
        <p:txBody>
          <a:bodyPr/>
          <a:lstStyle/>
          <a:p>
            <a:fld id="{A608794D-F991-4D5D-B0C0-C336BFC4D58B}"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16</a:t>
            </a:fld>
            <a:endParaRPr lang="en-US"/>
          </a:p>
        </p:txBody>
      </p:sp>
    </p:spTree>
    <p:extLst>
      <p:ext uri="{BB962C8B-B14F-4D97-AF65-F5344CB8AC3E}">
        <p14:creationId xmlns:p14="http://schemas.microsoft.com/office/powerpoint/2010/main" val="38810243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three recording methods for describing a related entity in the original Toolkit are extended to all elements in the new Toolkit.</a:t>
            </a:r>
          </a:p>
          <a:p>
            <a:endParaRPr lang="en-GB" dirty="0"/>
          </a:p>
          <a:p>
            <a:r>
              <a:rPr lang="en-GB" dirty="0"/>
              <a:t>A fourth recording method, for linked data, has been added.</a:t>
            </a:r>
          </a:p>
          <a:p>
            <a:endParaRPr lang="en-GB" dirty="0"/>
          </a:p>
          <a:p>
            <a:r>
              <a:rPr lang="en-GB" dirty="0"/>
              <a:t>These recording methods accommodate the implementation scenarios of the original Toolkit.</a:t>
            </a:r>
          </a:p>
        </p:txBody>
      </p:sp>
      <p:sp>
        <p:nvSpPr>
          <p:cNvPr id="4" name="Date Placeholder 3"/>
          <p:cNvSpPr>
            <a:spLocks noGrp="1"/>
          </p:cNvSpPr>
          <p:nvPr>
            <p:ph type="dt" idx="10"/>
          </p:nvPr>
        </p:nvSpPr>
        <p:spPr/>
        <p:txBody>
          <a:bodyPr/>
          <a:lstStyle/>
          <a:p>
            <a:fld id="{DAEB4D36-66FC-4D18-B1F2-FA82FF86DB2E}"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17</a:t>
            </a:fld>
            <a:endParaRPr lang="en-US"/>
          </a:p>
        </p:txBody>
      </p:sp>
    </p:spTree>
    <p:extLst>
      <p:ext uri="{BB962C8B-B14F-4D97-AF65-F5344CB8AC3E}">
        <p14:creationId xmlns:p14="http://schemas.microsoft.com/office/powerpoint/2010/main" val="3549750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Toolkit uses boilerplate [</a:t>
            </a:r>
            <a:r>
              <a:rPr lang="en-GB" dirty="0">
                <a:solidFill>
                  <a:srgbClr val="FF0000"/>
                </a:solidFill>
              </a:rPr>
              <a:t>expressions standard</a:t>
            </a:r>
            <a:r>
              <a:rPr lang="en-GB" dirty="0"/>
              <a:t>], or fixed, text as much as possible.</a:t>
            </a:r>
          </a:p>
          <a:p>
            <a:endParaRPr lang="en-GB" dirty="0"/>
          </a:p>
          <a:p>
            <a:r>
              <a:rPr lang="en-GB" dirty="0"/>
              <a:t>Standard paragraphs and other content syntax are used for guidance, instructions, and in-page navigation.</a:t>
            </a:r>
          </a:p>
          <a:p>
            <a:endParaRPr lang="en-GB" dirty="0"/>
          </a:p>
          <a:p>
            <a:r>
              <a:rPr lang="en-GB" dirty="0"/>
              <a:t>These paragraphs are re-used in multiple pages.</a:t>
            </a:r>
          </a:p>
          <a:p>
            <a:endParaRPr lang="en-GB" dirty="0"/>
          </a:p>
          <a:p>
            <a:r>
              <a:rPr lang="en-GB" dirty="0"/>
              <a:t>This allows the content to be updated once, and used many times.</a:t>
            </a:r>
          </a:p>
          <a:p>
            <a:endParaRPr lang="en-GB" dirty="0"/>
          </a:p>
          <a:p>
            <a:r>
              <a:rPr lang="en-GB" dirty="0"/>
              <a:t>A translator only needs to translate the re-usable content once.</a:t>
            </a:r>
          </a:p>
        </p:txBody>
      </p:sp>
      <p:sp>
        <p:nvSpPr>
          <p:cNvPr id="4" name="Date Placeholder 3"/>
          <p:cNvSpPr>
            <a:spLocks noGrp="1"/>
          </p:cNvSpPr>
          <p:nvPr>
            <p:ph type="dt" idx="10"/>
          </p:nvPr>
        </p:nvSpPr>
        <p:spPr/>
        <p:txBody>
          <a:bodyPr/>
          <a:lstStyle/>
          <a:p>
            <a:fld id="{63469825-EA53-4077-A58A-FF7A6725468A}"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18</a:t>
            </a:fld>
            <a:endParaRPr lang="en-US"/>
          </a:p>
        </p:txBody>
      </p:sp>
    </p:spTree>
    <p:extLst>
      <p:ext uri="{BB962C8B-B14F-4D97-AF65-F5344CB8AC3E}">
        <p14:creationId xmlns:p14="http://schemas.microsoft.com/office/powerpoint/2010/main" val="23932956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There have never been any “rules” for describing resources in RDA.</a:t>
            </a:r>
          </a:p>
          <a:p>
            <a:endParaRPr lang="en-GB" dirty="0"/>
          </a:p>
          <a:p>
            <a:r>
              <a:rPr lang="en-GB" dirty="0"/>
              <a:t>This basic open approach was reflected in the assignment of “core” status [</a:t>
            </a:r>
            <a:r>
              <a:rPr lang="en-GB" dirty="0" err="1">
                <a:solidFill>
                  <a:srgbClr val="FF0000"/>
                </a:solidFill>
              </a:rPr>
              <a:t>statut</a:t>
            </a:r>
            <a:r>
              <a:rPr lang="en-GB" dirty="0">
                <a:solidFill>
                  <a:srgbClr val="FF0000"/>
                </a:solidFill>
              </a:rPr>
              <a:t> “</a:t>
            </a:r>
            <a:r>
              <a:rPr lang="en-GB" dirty="0" err="1">
                <a:solidFill>
                  <a:srgbClr val="FF0000"/>
                </a:solidFill>
              </a:rPr>
              <a:t>fondamental</a:t>
            </a:r>
            <a:r>
              <a:rPr lang="en-GB" dirty="0">
                <a:solidFill>
                  <a:srgbClr val="FF0000"/>
                </a:solidFill>
              </a:rPr>
              <a:t>”</a:t>
            </a:r>
            <a:r>
              <a:rPr lang="en-GB" dirty="0"/>
              <a:t>] to elements, which was advisory and not compulsory.</a:t>
            </a:r>
          </a:p>
          <a:p>
            <a:endParaRPr lang="en-GB" dirty="0"/>
          </a:p>
          <a:p>
            <a:r>
              <a:rPr lang="en-GB" dirty="0"/>
              <a:t>RDA is intended for use in an international global environment, and has to accommodate a diversity of local practices and policies. This means that most instructions are optional. Instructions are mandatory where required to ensure well-formed metadata [</a:t>
            </a:r>
            <a:r>
              <a:rPr lang="en-GB" dirty="0" err="1"/>
              <a:t>métadonnées</a:t>
            </a:r>
            <a:r>
              <a:rPr lang="en-GB" dirty="0"/>
              <a:t> </a:t>
            </a:r>
            <a:r>
              <a:rPr lang="en-GB" dirty="0" err="1"/>
              <a:t>bien</a:t>
            </a:r>
            <a:r>
              <a:rPr lang="en-GB" dirty="0"/>
              <a:t> </a:t>
            </a:r>
            <a:r>
              <a:rPr lang="en-GB" dirty="0" err="1"/>
              <a:t>structurées</a:t>
            </a:r>
            <a:r>
              <a:rPr lang="en-GB" dirty="0"/>
              <a:t>] that is coherent with the LRM.</a:t>
            </a:r>
          </a:p>
          <a:p>
            <a:endParaRPr lang="en-GB" dirty="0"/>
          </a:p>
          <a:p>
            <a:r>
              <a:rPr lang="en-GB" dirty="0"/>
              <a:t>Instructions are assigned to a specific recording method where appropriate, and which applicable recording method to use is determined by local policy.</a:t>
            </a:r>
          </a:p>
          <a:p>
            <a:endParaRPr lang="en-GB" dirty="0"/>
          </a:p>
          <a:p>
            <a:endParaRPr lang="en-GB" dirty="0"/>
          </a:p>
        </p:txBody>
      </p:sp>
      <p:sp>
        <p:nvSpPr>
          <p:cNvPr id="4" name="Date Placeholder 3"/>
          <p:cNvSpPr>
            <a:spLocks noGrp="1"/>
          </p:cNvSpPr>
          <p:nvPr>
            <p:ph type="dt" idx="10"/>
          </p:nvPr>
        </p:nvSpPr>
        <p:spPr/>
        <p:txBody>
          <a:bodyPr/>
          <a:lstStyle/>
          <a:p>
            <a:fld id="{7ADA64F5-857D-4D8A-8044-ADFDA9D0E398}"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19</a:t>
            </a:fld>
            <a:endParaRPr lang="en-US"/>
          </a:p>
        </p:txBody>
      </p:sp>
    </p:spTree>
    <p:extLst>
      <p:ext uri="{BB962C8B-B14F-4D97-AF65-F5344CB8AC3E}">
        <p14:creationId xmlns:p14="http://schemas.microsoft.com/office/powerpoint/2010/main" val="2919119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RDA Toolkit Restructure and Redesign (3R) Project has several high-level goals.</a:t>
            </a:r>
          </a:p>
        </p:txBody>
      </p:sp>
      <p:sp>
        <p:nvSpPr>
          <p:cNvPr id="4" name="Date Placeholder 3"/>
          <p:cNvSpPr>
            <a:spLocks noGrp="1"/>
          </p:cNvSpPr>
          <p:nvPr>
            <p:ph type="dt" idx="1"/>
          </p:nvPr>
        </p:nvSpPr>
        <p:spPr/>
        <p:txBody>
          <a:bodyPr/>
          <a:lstStyle/>
          <a:p>
            <a:fld id="{63A2A1B3-7376-4C52-AEDA-49D9633AAF2A}" type="datetime4">
              <a:rPr lang="fr-CA" smtClean="0"/>
              <a:t>1er novembre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2</a:t>
            </a:fld>
            <a:endParaRPr lang="en-US"/>
          </a:p>
        </p:txBody>
      </p:sp>
    </p:spTree>
    <p:extLst>
      <p:ext uri="{BB962C8B-B14F-4D97-AF65-F5344CB8AC3E}">
        <p14:creationId xmlns:p14="http://schemas.microsoft.com/office/powerpoint/2010/main" val="40231034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To sum up, most RDA Toolkit instructions are now optional.</a:t>
            </a:r>
          </a:p>
          <a:p>
            <a:endParaRPr lang="en-GB" dirty="0"/>
          </a:p>
          <a:p>
            <a:r>
              <a:rPr lang="en-GB" dirty="0"/>
              <a:t>The Toolkit is intended to be used with an application profile that specifies which options should be used for a specific application of RDA metadata.</a:t>
            </a:r>
          </a:p>
          <a:p>
            <a:endParaRPr lang="en-GB" dirty="0"/>
          </a:p>
        </p:txBody>
      </p:sp>
      <p:sp>
        <p:nvSpPr>
          <p:cNvPr id="4" name="Date Placeholder 3"/>
          <p:cNvSpPr>
            <a:spLocks noGrp="1"/>
          </p:cNvSpPr>
          <p:nvPr>
            <p:ph type="dt" idx="10"/>
          </p:nvPr>
        </p:nvSpPr>
        <p:spPr/>
        <p:txBody>
          <a:bodyPr/>
          <a:lstStyle/>
          <a:p>
            <a:fld id="{5FA62394-4611-4C26-ACD2-072B558EB43D}"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20</a:t>
            </a:fld>
            <a:endParaRPr lang="en-US"/>
          </a:p>
        </p:txBody>
      </p:sp>
    </p:spTree>
    <p:extLst>
      <p:ext uri="{BB962C8B-B14F-4D97-AF65-F5344CB8AC3E}">
        <p14:creationId xmlns:p14="http://schemas.microsoft.com/office/powerpoint/2010/main" val="2900846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An application profile specifies the components of a well-formed set of metadata to be used in a specific application.</a:t>
            </a:r>
          </a:p>
          <a:p>
            <a:endParaRPr lang="en-GB" dirty="0"/>
          </a:p>
          <a:p>
            <a:r>
              <a:rPr lang="en-GB" dirty="0"/>
              <a:t>The profile effectively “picks and mixes” the elements from one or more ontologies or element sets [</a:t>
            </a:r>
            <a:r>
              <a:rPr lang="en-GB" dirty="0">
                <a:solidFill>
                  <a:srgbClr val="FF0000"/>
                </a:solidFill>
              </a:rPr>
              <a:t>ontologies </a:t>
            </a:r>
            <a:r>
              <a:rPr lang="en-GB" dirty="0" err="1">
                <a:solidFill>
                  <a:srgbClr val="FF0000"/>
                </a:solidFill>
              </a:rPr>
              <a:t>ou</a:t>
            </a:r>
            <a:r>
              <a:rPr lang="en-GB" dirty="0">
                <a:solidFill>
                  <a:srgbClr val="FF0000"/>
                </a:solidFill>
              </a:rPr>
              <a:t> </a:t>
            </a:r>
            <a:r>
              <a:rPr lang="en-GB" dirty="0" err="1">
                <a:solidFill>
                  <a:srgbClr val="FF0000"/>
                </a:solidFill>
              </a:rPr>
              <a:t>jeux</a:t>
            </a:r>
            <a:r>
              <a:rPr lang="en-GB" dirty="0">
                <a:solidFill>
                  <a:srgbClr val="FF0000"/>
                </a:solidFill>
              </a:rPr>
              <a:t> </a:t>
            </a:r>
            <a:r>
              <a:rPr lang="en-GB" dirty="0" err="1">
                <a:solidFill>
                  <a:srgbClr val="FF0000"/>
                </a:solidFill>
              </a:rPr>
              <a:t>d’éléments</a:t>
            </a:r>
            <a:r>
              <a:rPr lang="en-GB" dirty="0"/>
              <a:t>].</a:t>
            </a:r>
          </a:p>
          <a:p>
            <a:endParaRPr lang="en-GB" dirty="0"/>
          </a:p>
          <a:p>
            <a:r>
              <a:rPr lang="en-GB" dirty="0"/>
              <a:t>An RDA application profile selects which RDA elements, vocabularies, recording methods, and optional instructions to use for a specific application.</a:t>
            </a:r>
          </a:p>
          <a:p>
            <a:endParaRPr lang="en-GB" dirty="0"/>
          </a:p>
        </p:txBody>
      </p:sp>
      <p:sp>
        <p:nvSpPr>
          <p:cNvPr id="4" name="Date Placeholder 3"/>
          <p:cNvSpPr>
            <a:spLocks noGrp="1"/>
          </p:cNvSpPr>
          <p:nvPr>
            <p:ph type="dt" idx="10"/>
          </p:nvPr>
        </p:nvSpPr>
        <p:spPr/>
        <p:txBody>
          <a:bodyPr/>
          <a:lstStyle/>
          <a:p>
            <a:fld id="{41EF8DFB-0C9C-4C9A-806D-4D19F4F3C326}"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21</a:t>
            </a:fld>
            <a:endParaRPr lang="en-US"/>
          </a:p>
        </p:txBody>
      </p:sp>
    </p:spTree>
    <p:extLst>
      <p:ext uri="{BB962C8B-B14F-4D97-AF65-F5344CB8AC3E}">
        <p14:creationId xmlns:p14="http://schemas.microsoft.com/office/powerpoint/2010/main" val="4727579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new RDA Toolkit provides a range of mechanisms for specifying a profile.</a:t>
            </a:r>
          </a:p>
          <a:p>
            <a:endParaRPr lang="en-GB" dirty="0"/>
          </a:p>
          <a:p>
            <a:r>
              <a:rPr lang="en-GB" dirty="0"/>
              <a:t>Bookmarks and notes can be used for simple, “personal” profiles.</a:t>
            </a:r>
          </a:p>
          <a:p>
            <a:endParaRPr lang="en-GB" dirty="0"/>
          </a:p>
          <a:p>
            <a:r>
              <a:rPr lang="en-GB" dirty="0"/>
              <a:t>User-generated documentation can be used for institution-wide applications.</a:t>
            </a:r>
          </a:p>
          <a:p>
            <a:endParaRPr lang="en-GB" dirty="0"/>
          </a:p>
          <a:p>
            <a:r>
              <a:rPr lang="en-GB" dirty="0"/>
              <a:t>Policy statements are applicable across multiple institutional subscriptions.</a:t>
            </a:r>
          </a:p>
          <a:p>
            <a:endParaRPr lang="en-GB" dirty="0"/>
          </a:p>
          <a:p>
            <a:r>
              <a:rPr lang="en-GB" dirty="0"/>
              <a:t>External documents that link to Toolkit instructions are suitable for widespread use.</a:t>
            </a:r>
          </a:p>
        </p:txBody>
      </p:sp>
      <p:sp>
        <p:nvSpPr>
          <p:cNvPr id="4" name="Date Placeholder 3"/>
          <p:cNvSpPr>
            <a:spLocks noGrp="1"/>
          </p:cNvSpPr>
          <p:nvPr>
            <p:ph type="dt" idx="10"/>
          </p:nvPr>
        </p:nvSpPr>
        <p:spPr/>
        <p:txBody>
          <a:bodyPr/>
          <a:lstStyle/>
          <a:p>
            <a:fld id="{B8E784BF-1700-44A0-875F-0108B4D72180}"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22</a:t>
            </a:fld>
            <a:endParaRPr lang="en-US"/>
          </a:p>
        </p:txBody>
      </p:sp>
    </p:spTree>
    <p:extLst>
      <p:ext uri="{BB962C8B-B14F-4D97-AF65-F5344CB8AC3E}">
        <p14:creationId xmlns:p14="http://schemas.microsoft.com/office/powerpoint/2010/main" val="33577397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This is an example of a simple application profile using the Toolkit Bookmarks and notes facility.</a:t>
            </a:r>
          </a:p>
          <a:p>
            <a:endParaRPr lang="en-GB" dirty="0"/>
          </a:p>
          <a:p>
            <a:r>
              <a:rPr lang="en-GB" dirty="0"/>
              <a:t>The simple text box gives basic instructions on using the element, and the bookmark acts as an alert to the cataloguer.</a:t>
            </a:r>
          </a:p>
          <a:p>
            <a:endParaRPr lang="en-GB" dirty="0"/>
          </a:p>
          <a:p>
            <a:r>
              <a:rPr lang="en-GB" dirty="0"/>
              <a:t>This approach may be suitable for occasional use of the Toolkit for a small, local application.</a:t>
            </a:r>
          </a:p>
        </p:txBody>
      </p:sp>
      <p:sp>
        <p:nvSpPr>
          <p:cNvPr id="4" name="Date Placeholder 3"/>
          <p:cNvSpPr>
            <a:spLocks noGrp="1"/>
          </p:cNvSpPr>
          <p:nvPr>
            <p:ph type="dt" idx="1"/>
          </p:nvPr>
        </p:nvSpPr>
        <p:spPr/>
        <p:txBody>
          <a:bodyPr/>
          <a:lstStyle/>
          <a:p>
            <a:fld id="{7D327302-1430-4136-A744-30ABA5430647}" type="datetime4">
              <a:rPr lang="fr-CA" smtClean="0"/>
              <a:t>1er novembre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23</a:t>
            </a:fld>
            <a:endParaRPr lang="en-US"/>
          </a:p>
        </p:txBody>
      </p:sp>
    </p:spTree>
    <p:extLst>
      <p:ext uri="{BB962C8B-B14F-4D97-AF65-F5344CB8AC3E}">
        <p14:creationId xmlns:p14="http://schemas.microsoft.com/office/powerpoint/2010/main" val="34364422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Optional instructions are often associated with one or more specific conditions.</a:t>
            </a:r>
          </a:p>
          <a:p>
            <a:endParaRPr lang="en-GB" dirty="0"/>
          </a:p>
          <a:p>
            <a:r>
              <a:rPr lang="en-GB" dirty="0"/>
              <a:t>These may include the type of material [</a:t>
            </a:r>
            <a:r>
              <a:rPr lang="en-GB" dirty="0">
                <a:solidFill>
                  <a:srgbClr val="FF0000"/>
                </a:solidFill>
              </a:rPr>
              <a:t>type de document</a:t>
            </a:r>
            <a:r>
              <a:rPr lang="en-GB" dirty="0"/>
              <a:t>] and special characteristics being described, or the existence of pre-recorded metadata.</a:t>
            </a:r>
          </a:p>
          <a:p>
            <a:endParaRPr lang="en-GB" dirty="0"/>
          </a:p>
          <a:p>
            <a:r>
              <a:rPr lang="en-GB" dirty="0"/>
              <a:t>The new Toolkit applies a uniform structure to the presentation of conditions.</a:t>
            </a:r>
          </a:p>
          <a:p>
            <a:endParaRPr lang="en-GB" dirty="0"/>
          </a:p>
          <a:p>
            <a:r>
              <a:rPr lang="en-GB" dirty="0"/>
              <a:t>This helps to clarify the context of alternatives  [</a:t>
            </a:r>
            <a:r>
              <a:rPr lang="en-GB" dirty="0">
                <a:solidFill>
                  <a:srgbClr val="FF0000"/>
                </a:solidFill>
              </a:rPr>
              <a:t>alternatives, </a:t>
            </a:r>
            <a:r>
              <a:rPr lang="en-GB" dirty="0" err="1">
                <a:solidFill>
                  <a:srgbClr val="FF0000"/>
                </a:solidFill>
              </a:rPr>
              <a:t>il</a:t>
            </a:r>
            <a:r>
              <a:rPr lang="en-GB" dirty="0">
                <a:solidFill>
                  <a:srgbClr val="FF0000"/>
                </a:solidFill>
              </a:rPr>
              <a:t> </a:t>
            </a:r>
            <a:r>
              <a:rPr lang="en-GB" dirty="0" err="1">
                <a:solidFill>
                  <a:srgbClr val="FF0000"/>
                </a:solidFill>
              </a:rPr>
              <a:t>s’agit</a:t>
            </a:r>
            <a:r>
              <a:rPr lang="en-GB" dirty="0">
                <a:solidFill>
                  <a:srgbClr val="FF0000"/>
                </a:solidFill>
              </a:rPr>
              <a:t> de la </a:t>
            </a:r>
            <a:r>
              <a:rPr lang="en-GB" dirty="0" err="1">
                <a:solidFill>
                  <a:srgbClr val="FF0000"/>
                </a:solidFill>
              </a:rPr>
              <a:t>traduction</a:t>
            </a:r>
            <a:r>
              <a:rPr lang="en-GB" dirty="0">
                <a:solidFill>
                  <a:srgbClr val="FF0000"/>
                </a:solidFill>
              </a:rPr>
              <a:t> </a:t>
            </a:r>
            <a:r>
              <a:rPr lang="en-GB" dirty="0" err="1">
                <a:solidFill>
                  <a:srgbClr val="FF0000"/>
                </a:solidFill>
              </a:rPr>
              <a:t>employée</a:t>
            </a:r>
            <a:r>
              <a:rPr lang="en-GB" dirty="0">
                <a:solidFill>
                  <a:srgbClr val="FF0000"/>
                </a:solidFill>
              </a:rPr>
              <a:t> </a:t>
            </a:r>
            <a:r>
              <a:rPr lang="en-GB" dirty="0" err="1">
                <a:solidFill>
                  <a:srgbClr val="FF0000"/>
                </a:solidFill>
              </a:rPr>
              <a:t>dans</a:t>
            </a:r>
            <a:r>
              <a:rPr lang="en-GB" dirty="0">
                <a:solidFill>
                  <a:srgbClr val="FF0000"/>
                </a:solidFill>
              </a:rPr>
              <a:t> le Toolkit</a:t>
            </a:r>
            <a:r>
              <a:rPr lang="en-GB" dirty="0"/>
              <a:t>] and exceptions in the original Toolkit:</a:t>
            </a:r>
          </a:p>
          <a:p>
            <a:endParaRPr lang="en-GB" dirty="0"/>
          </a:p>
          <a:p>
            <a:r>
              <a:rPr lang="en-GB" dirty="0"/>
              <a:t>An alternative is just another option for the same set of conditions, and an exception is a specification of a different set of conditions, usually refined or narrowed.</a:t>
            </a:r>
          </a:p>
        </p:txBody>
      </p:sp>
      <p:sp>
        <p:nvSpPr>
          <p:cNvPr id="4" name="Date Placeholder 3"/>
          <p:cNvSpPr>
            <a:spLocks noGrp="1"/>
          </p:cNvSpPr>
          <p:nvPr>
            <p:ph type="dt" idx="10"/>
          </p:nvPr>
        </p:nvSpPr>
        <p:spPr/>
        <p:txBody>
          <a:bodyPr/>
          <a:lstStyle/>
          <a:p>
            <a:fld id="{B39792D4-8FB4-4A7B-882E-77A4A2C1ED79}"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24</a:t>
            </a:fld>
            <a:endParaRPr lang="en-US"/>
          </a:p>
        </p:txBody>
      </p:sp>
    </p:spTree>
    <p:extLst>
      <p:ext uri="{BB962C8B-B14F-4D97-AF65-F5344CB8AC3E}">
        <p14:creationId xmlns:p14="http://schemas.microsoft.com/office/powerpoint/2010/main" val="36670362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Optional instructions are presented in a standard format and are linked to the conditions for which they can be applied.</a:t>
            </a:r>
          </a:p>
          <a:p>
            <a:endParaRPr lang="en-GB" dirty="0"/>
          </a:p>
          <a:p>
            <a:r>
              <a:rPr lang="en-GB" dirty="0"/>
              <a:t>This format allows policy statements and application profiles to be attached to individual options or groups of options with the same set of conditions.</a:t>
            </a:r>
          </a:p>
          <a:p>
            <a:endParaRPr lang="en-GB" dirty="0"/>
          </a:p>
        </p:txBody>
      </p:sp>
      <p:sp>
        <p:nvSpPr>
          <p:cNvPr id="4" name="Date Placeholder 3"/>
          <p:cNvSpPr>
            <a:spLocks noGrp="1"/>
          </p:cNvSpPr>
          <p:nvPr>
            <p:ph type="dt" idx="10"/>
          </p:nvPr>
        </p:nvSpPr>
        <p:spPr/>
        <p:txBody>
          <a:bodyPr/>
          <a:lstStyle/>
          <a:p>
            <a:fld id="{FDC7056B-2F3C-493D-9A88-FE3400B8451D}"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25</a:t>
            </a:fld>
            <a:endParaRPr lang="en-US"/>
          </a:p>
        </p:txBody>
      </p:sp>
    </p:spTree>
    <p:extLst>
      <p:ext uri="{BB962C8B-B14F-4D97-AF65-F5344CB8AC3E}">
        <p14:creationId xmlns:p14="http://schemas.microsoft.com/office/powerpoint/2010/main" val="37673228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new Toolkit is designed to improve support for translations.</a:t>
            </a:r>
          </a:p>
          <a:p>
            <a:endParaRPr lang="en-GB" dirty="0"/>
          </a:p>
          <a:p>
            <a:r>
              <a:rPr lang="en-GB" dirty="0"/>
              <a:t>Features include the modular structure that uses boilerplate and standard phrasing, which fit well with the TRADOS software available to translators of the full Toolkit.</a:t>
            </a:r>
          </a:p>
          <a:p>
            <a:endParaRPr lang="en-GB" dirty="0"/>
          </a:p>
          <a:p>
            <a:r>
              <a:rPr lang="en-GB" dirty="0"/>
              <a:t>RDA Reference is translated in a more open environment that is independent of Toolkit releases. This allows translations to be used in end-user displays of RDA metadata without the expense of translating the guidance and instructions for cataloguers.</a:t>
            </a:r>
          </a:p>
          <a:p>
            <a:endParaRPr lang="en-GB" dirty="0"/>
          </a:p>
          <a:p>
            <a:r>
              <a:rPr lang="en-GB" dirty="0"/>
              <a:t>Translations of RDA Reference are processed in the same way as the English data, so that the same areas of a Toolkit translation are generated from the Registry.</a:t>
            </a:r>
          </a:p>
        </p:txBody>
      </p:sp>
      <p:sp>
        <p:nvSpPr>
          <p:cNvPr id="4" name="Date Placeholder 3"/>
          <p:cNvSpPr>
            <a:spLocks noGrp="1"/>
          </p:cNvSpPr>
          <p:nvPr>
            <p:ph type="dt" idx="10"/>
          </p:nvPr>
        </p:nvSpPr>
        <p:spPr/>
        <p:txBody>
          <a:bodyPr/>
          <a:lstStyle/>
          <a:p>
            <a:fld id="{C4B66E7F-A141-4118-A092-84CA98319894}"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26</a:t>
            </a:fld>
            <a:endParaRPr lang="en-US"/>
          </a:p>
        </p:txBody>
      </p:sp>
    </p:spTree>
    <p:extLst>
      <p:ext uri="{BB962C8B-B14F-4D97-AF65-F5344CB8AC3E}">
        <p14:creationId xmlns:p14="http://schemas.microsoft.com/office/powerpoint/2010/main" val="13761118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RDA Steering Committee (RSC) and ALA Publishing have a formal policy on translations.</a:t>
            </a:r>
          </a:p>
          <a:p>
            <a:endParaRPr lang="en-GB" dirty="0"/>
          </a:p>
          <a:p>
            <a:r>
              <a:rPr lang="en-GB" dirty="0"/>
              <a:t>This can be found at </a:t>
            </a:r>
            <a:r>
              <a:rPr lang="en-GB" u="sng" dirty="0">
                <a:hlinkClick r:id="rId3"/>
              </a:rPr>
              <a:t>http://www.rda-rsc.org/sites/all/files/RSC-Policy-6.pdf</a:t>
            </a:r>
            <a:endParaRPr lang="en-GB" dirty="0"/>
          </a:p>
          <a:p>
            <a:endParaRPr lang="en-GB" dirty="0"/>
          </a:p>
          <a:p>
            <a:r>
              <a:rPr lang="en-GB" dirty="0"/>
              <a:t>There is also an RSC Translations Working Group [</a:t>
            </a:r>
            <a:r>
              <a:rPr lang="en-GB" dirty="0" err="1">
                <a:solidFill>
                  <a:srgbClr val="FF0000"/>
                </a:solidFill>
              </a:rPr>
              <a:t>Groupe</a:t>
            </a:r>
            <a:r>
              <a:rPr lang="en-GB" dirty="0">
                <a:solidFill>
                  <a:srgbClr val="FF0000"/>
                </a:solidFill>
              </a:rPr>
              <a:t> de travail du RSC sur les </a:t>
            </a:r>
            <a:r>
              <a:rPr lang="en-GB" dirty="0" err="1">
                <a:solidFill>
                  <a:srgbClr val="FF0000"/>
                </a:solidFill>
              </a:rPr>
              <a:t>traductions</a:t>
            </a:r>
            <a:r>
              <a:rPr lang="en-GB" dirty="0"/>
              <a:t>], established in 2015.</a:t>
            </a:r>
          </a:p>
          <a:p>
            <a:endParaRPr lang="en-GB" dirty="0"/>
          </a:p>
          <a:p>
            <a:r>
              <a:rPr lang="en-GB" dirty="0"/>
              <a:t>The Working Group is permanent, and its Chair is a full member of RSC.</a:t>
            </a:r>
          </a:p>
          <a:p>
            <a:endParaRPr lang="en-GB" dirty="0"/>
          </a:p>
          <a:p>
            <a:r>
              <a:rPr lang="en-GB" dirty="0"/>
              <a:t>The current Chair is Daniel Paradis, who leads the French translation of RDA.</a:t>
            </a:r>
          </a:p>
          <a:p>
            <a:endParaRPr lang="en-GB" dirty="0"/>
          </a:p>
          <a:p>
            <a:r>
              <a:rPr lang="en-GB" dirty="0"/>
              <a:t>Other members of the Working Group are involved in translations in Catalan, Finnish, German, Italian, and Spanish, which are translations of the complete RDA Toolkit. Another Working Group member represents the interests of partial translations of RDA Reference.</a:t>
            </a:r>
          </a:p>
          <a:p>
            <a:endParaRPr lang="en-GB" dirty="0"/>
          </a:p>
          <a:p>
            <a:r>
              <a:rPr lang="en-GB" dirty="0"/>
              <a:t>More information about the Working Group is available at </a:t>
            </a:r>
            <a:r>
              <a:rPr lang="en-GB" dirty="0">
                <a:hlinkClick r:id="rId4"/>
              </a:rPr>
              <a:t>http://www.rda-rsc.org/workinggroups</a:t>
            </a:r>
            <a:endParaRPr lang="en-GB" dirty="0"/>
          </a:p>
          <a:p>
            <a:endParaRPr lang="en-GB" dirty="0"/>
          </a:p>
        </p:txBody>
      </p:sp>
      <p:sp>
        <p:nvSpPr>
          <p:cNvPr id="4" name="Date Placeholder 3"/>
          <p:cNvSpPr>
            <a:spLocks noGrp="1"/>
          </p:cNvSpPr>
          <p:nvPr>
            <p:ph type="dt" idx="10"/>
          </p:nvPr>
        </p:nvSpPr>
        <p:spPr/>
        <p:txBody>
          <a:bodyPr/>
          <a:lstStyle/>
          <a:p>
            <a:fld id="{624CDFBB-7822-4152-84A0-7C50AE278AAB}"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27</a:t>
            </a:fld>
            <a:endParaRPr lang="en-US"/>
          </a:p>
        </p:txBody>
      </p:sp>
    </p:spTree>
    <p:extLst>
      <p:ext uri="{BB962C8B-B14F-4D97-AF65-F5344CB8AC3E}">
        <p14:creationId xmlns:p14="http://schemas.microsoft.com/office/powerpoint/2010/main" val="24536796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043B9512-556D-413F-B156-676727AA5F71}"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28</a:t>
            </a:fld>
            <a:endParaRPr lang="en-US"/>
          </a:p>
        </p:txBody>
      </p:sp>
    </p:spTree>
    <p:extLst>
      <p:ext uri="{BB962C8B-B14F-4D97-AF65-F5344CB8AC3E}">
        <p14:creationId xmlns:p14="http://schemas.microsoft.com/office/powerpoint/2010/main" val="1310565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5DD5D848-63B0-482E-9A42-C4571D4DB36C}" type="datetime4">
              <a:rPr lang="fr-CA" smtClean="0"/>
              <a:t>1er novembre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29</a:t>
            </a:fld>
            <a:endParaRPr lang="en-US"/>
          </a:p>
        </p:txBody>
      </p:sp>
    </p:spTree>
    <p:extLst>
      <p:ext uri="{BB962C8B-B14F-4D97-AF65-F5344CB8AC3E}">
        <p14:creationId xmlns:p14="http://schemas.microsoft.com/office/powerpoint/2010/main" val="3482524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RDA data ecosystem is summed up in this sentence introducing the RDA Board’s announcement of RDA’s strategic directions.</a:t>
            </a:r>
          </a:p>
          <a:p>
            <a:endParaRPr lang="en-GB" dirty="0"/>
          </a:p>
          <a:p>
            <a:r>
              <a:rPr lang="en-GB" dirty="0"/>
              <a:t>The RDA package is delivered by an infrastructure of two interacting services.</a:t>
            </a:r>
          </a:p>
          <a:p>
            <a:endParaRPr lang="en-GB" dirty="0"/>
          </a:p>
          <a:p>
            <a:r>
              <a:rPr lang="en-GB" dirty="0"/>
              <a:t>The human-facing components, including the guidelines and instructions, are the Toolkit.</a:t>
            </a:r>
          </a:p>
          <a:p>
            <a:endParaRPr lang="en-GB" dirty="0"/>
          </a:p>
          <a:p>
            <a:r>
              <a:rPr lang="en-GB" dirty="0"/>
              <a:t>The data-facing components are contained in the Registry.</a:t>
            </a:r>
          </a:p>
          <a:p>
            <a:endParaRPr lang="en-GB" dirty="0"/>
          </a:p>
          <a:p>
            <a:r>
              <a:rPr lang="en-GB" dirty="0"/>
              <a:t>Applying the data capture and storage techniques </a:t>
            </a:r>
            <a:r>
              <a:rPr lang="en-GB" dirty="0">
                <a:solidFill>
                  <a:srgbClr val="FF0000"/>
                </a:solidFill>
              </a:rPr>
              <a:t>[techniques de capture et de </a:t>
            </a:r>
            <a:r>
              <a:rPr lang="en-GB" dirty="0" err="1">
                <a:solidFill>
                  <a:srgbClr val="FF0000"/>
                </a:solidFill>
              </a:rPr>
              <a:t>stockage</a:t>
            </a:r>
            <a:r>
              <a:rPr lang="en-GB" dirty="0">
                <a:solidFill>
                  <a:srgbClr val="FF0000"/>
                </a:solidFill>
              </a:rPr>
              <a:t> des </a:t>
            </a:r>
            <a:r>
              <a:rPr lang="en-GB" dirty="0" err="1">
                <a:solidFill>
                  <a:srgbClr val="FF0000"/>
                </a:solidFill>
              </a:rPr>
              <a:t>données</a:t>
            </a:r>
            <a:r>
              <a:rPr lang="en-GB" dirty="0">
                <a:solidFill>
                  <a:srgbClr val="FF0000"/>
                </a:solidFill>
              </a:rPr>
              <a:t>] </a:t>
            </a:r>
            <a:r>
              <a:rPr lang="en-GB" dirty="0"/>
              <a:t>in RDA Toolkit to the data architecture in the RDA Registry produces well-formed data for RDA applications.</a:t>
            </a:r>
          </a:p>
        </p:txBody>
      </p:sp>
      <p:sp>
        <p:nvSpPr>
          <p:cNvPr id="4" name="Slide Number Placeholder 3"/>
          <p:cNvSpPr>
            <a:spLocks noGrp="1"/>
          </p:cNvSpPr>
          <p:nvPr>
            <p:ph type="sldNum" sz="quarter" idx="10"/>
          </p:nvPr>
        </p:nvSpPr>
        <p:spPr/>
        <p:txBody>
          <a:bodyPr/>
          <a:lstStyle/>
          <a:p>
            <a:fld id="{F0AE34AA-D804-4CB9-B15D-A67A5BA83B42}" type="slidenum">
              <a:rPr lang="en-US" smtClean="0"/>
              <a:t>3</a:t>
            </a:fld>
            <a:endParaRPr lang="en-US"/>
          </a:p>
        </p:txBody>
      </p:sp>
    </p:spTree>
    <p:extLst>
      <p:ext uri="{BB962C8B-B14F-4D97-AF65-F5344CB8AC3E}">
        <p14:creationId xmlns:p14="http://schemas.microsoft.com/office/powerpoint/2010/main" val="3796829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IFLA Library Reference Model (LRM) is a recent consolidation of several models published over the past 20 years.</a:t>
            </a:r>
          </a:p>
          <a:p>
            <a:endParaRPr lang="en-GB" dirty="0"/>
          </a:p>
          <a:p>
            <a:r>
              <a:rPr lang="en-GB" dirty="0"/>
              <a:t>A significant shift of focus occurred in the middle of this period of development. This was indicated by a change in the title from “records” to “data”.</a:t>
            </a:r>
          </a:p>
        </p:txBody>
      </p:sp>
      <p:sp>
        <p:nvSpPr>
          <p:cNvPr id="4" name="Date Placeholder 3"/>
          <p:cNvSpPr>
            <a:spLocks noGrp="1"/>
          </p:cNvSpPr>
          <p:nvPr>
            <p:ph type="dt" idx="1"/>
          </p:nvPr>
        </p:nvSpPr>
        <p:spPr/>
        <p:txBody>
          <a:bodyPr/>
          <a:lstStyle/>
          <a:p>
            <a:fld id="{3FE6D405-452A-477D-9383-8F1BE91A4F03}" type="datetime4">
              <a:rPr lang="fr-CA" smtClean="0"/>
              <a:t>1er novembre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4</a:t>
            </a:fld>
            <a:endParaRPr lang="en-US"/>
          </a:p>
        </p:txBody>
      </p:sp>
    </p:spTree>
    <p:extLst>
      <p:ext uri="{BB962C8B-B14F-4D97-AF65-F5344CB8AC3E}">
        <p14:creationId xmlns:p14="http://schemas.microsoft.com/office/powerpoint/2010/main" val="1292959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LRM is relevant to the development of RDA because RDA was based on the original FR family of models [</a:t>
            </a:r>
            <a:r>
              <a:rPr lang="en-GB" dirty="0" err="1">
                <a:solidFill>
                  <a:srgbClr val="FF0000"/>
                </a:solidFill>
              </a:rPr>
              <a:t>famille</a:t>
            </a:r>
            <a:r>
              <a:rPr lang="en-GB" dirty="0">
                <a:solidFill>
                  <a:srgbClr val="FF0000"/>
                </a:solidFill>
              </a:rPr>
              <a:t> des </a:t>
            </a:r>
            <a:r>
              <a:rPr lang="en-GB" dirty="0" err="1">
                <a:solidFill>
                  <a:srgbClr val="FF0000"/>
                </a:solidFill>
              </a:rPr>
              <a:t>modèles</a:t>
            </a:r>
            <a:r>
              <a:rPr lang="en-GB" dirty="0">
                <a:solidFill>
                  <a:srgbClr val="FF0000"/>
                </a:solidFill>
              </a:rPr>
              <a:t> FR (FR = </a:t>
            </a:r>
            <a:r>
              <a:rPr lang="en-GB" dirty="0" err="1">
                <a:solidFill>
                  <a:srgbClr val="FF0000"/>
                </a:solidFill>
              </a:rPr>
              <a:t>Fonctionnalités</a:t>
            </a:r>
            <a:r>
              <a:rPr lang="en-GB" dirty="0">
                <a:solidFill>
                  <a:srgbClr val="FF0000"/>
                </a:solidFill>
              </a:rPr>
              <a:t> </a:t>
            </a:r>
            <a:r>
              <a:rPr lang="en-GB" dirty="0" err="1">
                <a:solidFill>
                  <a:srgbClr val="FF0000"/>
                </a:solidFill>
              </a:rPr>
              <a:t>requises</a:t>
            </a:r>
            <a:r>
              <a:rPr lang="en-GB" dirty="0"/>
              <a:t>)].</a:t>
            </a:r>
          </a:p>
          <a:p>
            <a:endParaRPr lang="en-GB" dirty="0"/>
          </a:p>
          <a:p>
            <a:r>
              <a:rPr lang="en-GB" dirty="0"/>
              <a:t>Not all of the models were fully adopted by RDA. The original Toolkit is based mainly on FRBR, with placeholders for the FRBR Group 3 entities. RDA only used parts of FRAD, and did not add specific elements for authority “headings” [</a:t>
            </a:r>
            <a:r>
              <a:rPr lang="en-GB" dirty="0" err="1">
                <a:solidFill>
                  <a:srgbClr val="FF0000"/>
                </a:solidFill>
              </a:rPr>
              <a:t>vedettes</a:t>
            </a:r>
            <a:r>
              <a:rPr lang="en-GB" dirty="0">
                <a:solidFill>
                  <a:srgbClr val="FF0000"/>
                </a:solidFill>
              </a:rPr>
              <a:t> </a:t>
            </a:r>
            <a:r>
              <a:rPr lang="en-GB" dirty="0" err="1">
                <a:solidFill>
                  <a:srgbClr val="FF0000"/>
                </a:solidFill>
              </a:rPr>
              <a:t>d’autorité</a:t>
            </a:r>
            <a:r>
              <a:rPr lang="en-GB" dirty="0"/>
              <a:t>].</a:t>
            </a:r>
          </a:p>
          <a:p>
            <a:endParaRPr lang="en-GB" dirty="0"/>
          </a:p>
          <a:p>
            <a:r>
              <a:rPr lang="en-GB" dirty="0"/>
              <a:t>Detailed accommodation of subject data [</a:t>
            </a:r>
            <a:r>
              <a:rPr lang="en-GB" dirty="0" err="1">
                <a:solidFill>
                  <a:srgbClr val="FF0000"/>
                </a:solidFill>
              </a:rPr>
              <a:t>données</a:t>
            </a:r>
            <a:r>
              <a:rPr lang="en-GB" dirty="0">
                <a:solidFill>
                  <a:srgbClr val="FF0000"/>
                </a:solidFill>
              </a:rPr>
              <a:t> </a:t>
            </a:r>
            <a:r>
              <a:rPr lang="en-GB" dirty="0" err="1">
                <a:solidFill>
                  <a:srgbClr val="FF0000"/>
                </a:solidFill>
              </a:rPr>
              <a:t>sujet</a:t>
            </a:r>
            <a:r>
              <a:rPr lang="en-GB" dirty="0"/>
              <a:t>] is out of scope for RDA, but RDA used FRSAD as the basis of high-level subject relationship elements [</a:t>
            </a:r>
            <a:r>
              <a:rPr lang="en-GB" dirty="0" err="1">
                <a:solidFill>
                  <a:srgbClr val="FF0000"/>
                </a:solidFill>
              </a:rPr>
              <a:t>éléments</a:t>
            </a:r>
            <a:r>
              <a:rPr lang="en-GB" dirty="0">
                <a:solidFill>
                  <a:srgbClr val="FF0000"/>
                </a:solidFill>
              </a:rPr>
              <a:t> de relation de </a:t>
            </a:r>
            <a:r>
              <a:rPr lang="en-GB" dirty="0" err="1">
                <a:solidFill>
                  <a:srgbClr val="FF0000"/>
                </a:solidFill>
              </a:rPr>
              <a:t>sujet</a:t>
            </a:r>
            <a:r>
              <a:rPr lang="en-GB" dirty="0"/>
              <a:t>].</a:t>
            </a:r>
          </a:p>
          <a:p>
            <a:endParaRPr lang="en-GB" dirty="0"/>
          </a:p>
          <a:p>
            <a:r>
              <a:rPr lang="en-GB" dirty="0"/>
              <a:t>RDA followed the advice given in the report of the Working Group on Aggregates [</a:t>
            </a:r>
            <a:r>
              <a:rPr lang="en-GB" dirty="0" err="1">
                <a:solidFill>
                  <a:srgbClr val="FF0000"/>
                </a:solidFill>
              </a:rPr>
              <a:t>Groupe</a:t>
            </a:r>
            <a:r>
              <a:rPr lang="en-GB" dirty="0">
                <a:solidFill>
                  <a:srgbClr val="FF0000"/>
                </a:solidFill>
              </a:rPr>
              <a:t> de travail sur les </a:t>
            </a:r>
            <a:r>
              <a:rPr lang="en-GB" dirty="0" err="1">
                <a:solidFill>
                  <a:srgbClr val="FF0000"/>
                </a:solidFill>
              </a:rPr>
              <a:t>agrégats</a:t>
            </a:r>
            <a:r>
              <a:rPr lang="en-GB" dirty="0"/>
              <a:t>] and waited for the consolidation of the models before developing elements, guidance, and instructions for describing aggregates and serials [</a:t>
            </a:r>
            <a:r>
              <a:rPr lang="en-GB" dirty="0" err="1">
                <a:solidFill>
                  <a:srgbClr val="FF0000"/>
                </a:solidFill>
              </a:rPr>
              <a:t>agrégats</a:t>
            </a:r>
            <a:r>
              <a:rPr lang="en-GB" dirty="0">
                <a:solidFill>
                  <a:srgbClr val="FF0000"/>
                </a:solidFill>
              </a:rPr>
              <a:t> et publications </a:t>
            </a:r>
            <a:r>
              <a:rPr lang="en-GB" dirty="0" err="1">
                <a:solidFill>
                  <a:srgbClr val="FF0000"/>
                </a:solidFill>
              </a:rPr>
              <a:t>en</a:t>
            </a:r>
            <a:r>
              <a:rPr lang="en-GB" dirty="0">
                <a:solidFill>
                  <a:srgbClr val="FF0000"/>
                </a:solidFill>
              </a:rPr>
              <a:t> </a:t>
            </a:r>
            <a:r>
              <a:rPr lang="en-GB" dirty="0" err="1">
                <a:solidFill>
                  <a:srgbClr val="FF0000"/>
                </a:solidFill>
              </a:rPr>
              <a:t>série</a:t>
            </a:r>
            <a:r>
              <a:rPr lang="en-GB" dirty="0"/>
              <a:t>].</a:t>
            </a:r>
          </a:p>
        </p:txBody>
      </p:sp>
      <p:sp>
        <p:nvSpPr>
          <p:cNvPr id="4" name="Date Placeholder 3"/>
          <p:cNvSpPr>
            <a:spLocks noGrp="1"/>
          </p:cNvSpPr>
          <p:nvPr>
            <p:ph type="dt" idx="1"/>
          </p:nvPr>
        </p:nvSpPr>
        <p:spPr/>
        <p:txBody>
          <a:bodyPr/>
          <a:lstStyle/>
          <a:p>
            <a:fld id="{63DCCDFA-63F4-4BA2-8285-1064920E0C04}" type="datetime4">
              <a:rPr lang="fr-CA" smtClean="0"/>
              <a:t>1er novembre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5</a:t>
            </a:fld>
            <a:endParaRPr lang="en-US"/>
          </a:p>
        </p:txBody>
      </p:sp>
    </p:spTree>
    <p:extLst>
      <p:ext uri="{BB962C8B-B14F-4D97-AF65-F5344CB8AC3E}">
        <p14:creationId xmlns:p14="http://schemas.microsoft.com/office/powerpoint/2010/main" val="3506267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There are several features of the LRM that make it suitable for use as the conceptual model behind RDA.</a:t>
            </a:r>
          </a:p>
          <a:p>
            <a:endParaRPr lang="en-GB" dirty="0"/>
          </a:p>
          <a:p>
            <a:r>
              <a:rPr lang="en-GB" dirty="0"/>
              <a:t>In particular, it supports the RDA Board strategy for improving the utility of RDA for international, cultural heritage, and linked data communities.</a:t>
            </a:r>
          </a:p>
        </p:txBody>
      </p:sp>
      <p:sp>
        <p:nvSpPr>
          <p:cNvPr id="4" name="Date Placeholder 3"/>
          <p:cNvSpPr>
            <a:spLocks noGrp="1"/>
          </p:cNvSpPr>
          <p:nvPr>
            <p:ph type="dt" idx="1"/>
          </p:nvPr>
        </p:nvSpPr>
        <p:spPr/>
        <p:txBody>
          <a:bodyPr/>
          <a:lstStyle/>
          <a:p>
            <a:fld id="{008DD632-BC37-4E35-806A-00EFEDAA0AD1}" type="datetime4">
              <a:rPr lang="fr-CA" smtClean="0"/>
              <a:t>1er novembre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6</a:t>
            </a:fld>
            <a:endParaRPr lang="en-US"/>
          </a:p>
        </p:txBody>
      </p:sp>
    </p:spTree>
    <p:extLst>
      <p:ext uri="{BB962C8B-B14F-4D97-AF65-F5344CB8AC3E}">
        <p14:creationId xmlns:p14="http://schemas.microsoft.com/office/powerpoint/2010/main" val="1848375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LRM only provides a high-level model for describing the resources found in library and related collections.</a:t>
            </a:r>
          </a:p>
          <a:p>
            <a:endParaRPr lang="en-GB" dirty="0"/>
          </a:p>
          <a:p>
            <a:r>
              <a:rPr lang="en-GB" dirty="0"/>
              <a:t>It uses an entity-relationship structure that specifies the entities that are useful to describe, the broad attributes that characterize each entity, and the broad relationships between entities.</a:t>
            </a:r>
          </a:p>
          <a:p>
            <a:endParaRPr lang="en-GB" dirty="0"/>
          </a:p>
          <a:p>
            <a:r>
              <a:rPr lang="en-GB" dirty="0"/>
              <a:t>The LRM is not intended to be applied directly. It needs to be refined for practical implementations of the model.</a:t>
            </a:r>
          </a:p>
          <a:p>
            <a:endParaRPr lang="en-GB" dirty="0"/>
          </a:p>
          <a:p>
            <a:r>
              <a:rPr lang="en-GB" dirty="0"/>
              <a:t>Refinements are specified by sub-types of the LRM entities, attributes, and relationships.</a:t>
            </a:r>
          </a:p>
          <a:p>
            <a:endParaRPr lang="en-GB" dirty="0"/>
          </a:p>
          <a:p>
            <a:r>
              <a:rPr lang="en-GB" dirty="0"/>
              <a:t>To develop RDA as a coherent implementation of the LRM, existing RDA entities and elements must be specified as entity or element sub-types.</a:t>
            </a:r>
          </a:p>
        </p:txBody>
      </p:sp>
      <p:sp>
        <p:nvSpPr>
          <p:cNvPr id="4" name="Date Placeholder 3"/>
          <p:cNvSpPr>
            <a:spLocks noGrp="1"/>
          </p:cNvSpPr>
          <p:nvPr>
            <p:ph type="dt" idx="1"/>
          </p:nvPr>
        </p:nvSpPr>
        <p:spPr/>
        <p:txBody>
          <a:bodyPr/>
          <a:lstStyle/>
          <a:p>
            <a:fld id="{2AA7BF81-C72A-41AA-8926-5CB31B94853C}" type="datetime4">
              <a:rPr lang="fr-CA" smtClean="0"/>
              <a:t>1er novembre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7</a:t>
            </a:fld>
            <a:endParaRPr lang="en-US"/>
          </a:p>
        </p:txBody>
      </p:sp>
    </p:spTree>
    <p:extLst>
      <p:ext uri="{BB962C8B-B14F-4D97-AF65-F5344CB8AC3E}">
        <p14:creationId xmlns:p14="http://schemas.microsoft.com/office/powerpoint/2010/main" val="283105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The LRM retains the main “resource” entities [</a:t>
            </a:r>
            <a:r>
              <a:rPr lang="en-GB" dirty="0" err="1">
                <a:solidFill>
                  <a:srgbClr val="FF0000"/>
                </a:solidFill>
              </a:rPr>
              <a:t>entités</a:t>
            </a:r>
            <a:r>
              <a:rPr lang="en-GB" dirty="0">
                <a:solidFill>
                  <a:srgbClr val="FF0000"/>
                </a:solidFill>
              </a:rPr>
              <a:t> “</a:t>
            </a:r>
            <a:r>
              <a:rPr lang="en-GB" dirty="0" err="1">
                <a:solidFill>
                  <a:srgbClr val="FF0000"/>
                </a:solidFill>
              </a:rPr>
              <a:t>ressources</a:t>
            </a:r>
            <a:r>
              <a:rPr lang="en-GB" dirty="0">
                <a:solidFill>
                  <a:srgbClr val="FF0000"/>
                </a:solidFill>
              </a:rPr>
              <a:t>”</a:t>
            </a:r>
            <a:r>
              <a:rPr lang="en-GB" dirty="0"/>
              <a:t>] from FRBR: Work, Expression, Manifestation, and Item [</a:t>
            </a:r>
            <a:r>
              <a:rPr lang="en-GB" dirty="0">
                <a:solidFill>
                  <a:srgbClr val="FF0000"/>
                </a:solidFill>
              </a:rPr>
              <a:t>Item se </a:t>
            </a:r>
            <a:r>
              <a:rPr lang="en-GB" dirty="0" err="1">
                <a:solidFill>
                  <a:srgbClr val="FF0000"/>
                </a:solidFill>
              </a:rPr>
              <a:t>traduit</a:t>
            </a:r>
            <a:r>
              <a:rPr lang="en-GB" dirty="0">
                <a:solidFill>
                  <a:srgbClr val="FF0000"/>
                </a:solidFill>
              </a:rPr>
              <a:t> </a:t>
            </a:r>
            <a:r>
              <a:rPr lang="en-GB" dirty="0" err="1">
                <a:solidFill>
                  <a:srgbClr val="FF0000"/>
                </a:solidFill>
              </a:rPr>
              <a:t>tel</a:t>
            </a:r>
            <a:r>
              <a:rPr lang="en-GB" dirty="0">
                <a:solidFill>
                  <a:srgbClr val="FF0000"/>
                </a:solidFill>
              </a:rPr>
              <a:t> </a:t>
            </a:r>
            <a:r>
              <a:rPr lang="en-GB" dirty="0" err="1">
                <a:solidFill>
                  <a:srgbClr val="FF0000"/>
                </a:solidFill>
              </a:rPr>
              <a:t>quel</a:t>
            </a:r>
            <a:r>
              <a:rPr lang="en-GB" dirty="0">
                <a:solidFill>
                  <a:srgbClr val="FF0000"/>
                </a:solidFill>
              </a:rPr>
              <a:t>, </a:t>
            </a:r>
            <a:r>
              <a:rPr lang="en-GB" dirty="0" err="1">
                <a:solidFill>
                  <a:srgbClr val="FF0000"/>
                </a:solidFill>
              </a:rPr>
              <a:t>il</a:t>
            </a:r>
            <a:r>
              <a:rPr lang="en-GB" dirty="0">
                <a:solidFill>
                  <a:srgbClr val="FF0000"/>
                </a:solidFill>
              </a:rPr>
              <a:t> ne </a:t>
            </a:r>
            <a:r>
              <a:rPr lang="en-GB" dirty="0" err="1">
                <a:solidFill>
                  <a:srgbClr val="FF0000"/>
                </a:solidFill>
              </a:rPr>
              <a:t>s’agit</a:t>
            </a:r>
            <a:r>
              <a:rPr lang="en-GB" dirty="0">
                <a:solidFill>
                  <a:srgbClr val="FF0000"/>
                </a:solidFill>
              </a:rPr>
              <a:t> pas d’un </a:t>
            </a:r>
            <a:r>
              <a:rPr lang="en-GB" dirty="0" err="1">
                <a:solidFill>
                  <a:srgbClr val="FF0000"/>
                </a:solidFill>
              </a:rPr>
              <a:t>anglicisme</a:t>
            </a:r>
            <a:r>
              <a:rPr lang="en-GB" dirty="0">
                <a:solidFill>
                  <a:srgbClr val="FF0000"/>
                </a:solidFill>
              </a:rPr>
              <a:t>!</a:t>
            </a:r>
            <a:r>
              <a:rPr lang="en-GB" dirty="0"/>
              <a:t>].</a:t>
            </a:r>
          </a:p>
          <a:p>
            <a:endParaRPr lang="en-GB" dirty="0"/>
          </a:p>
          <a:p>
            <a:r>
              <a:rPr lang="en-GB" dirty="0"/>
              <a:t>The Person entity is also retained, but the definition is now confined to real human beings, and excludes bibliographic identities, fictional and legendary beings, and so on.</a:t>
            </a:r>
          </a:p>
          <a:p>
            <a:endParaRPr lang="en-GB" dirty="0"/>
          </a:p>
          <a:p>
            <a:r>
              <a:rPr lang="en-GB" dirty="0"/>
              <a:t>The LRM introduces several new entities, and an entity super-type labelled “Res” [</a:t>
            </a:r>
            <a:r>
              <a:rPr lang="en-GB" dirty="0">
                <a:solidFill>
                  <a:srgbClr val="FF0000"/>
                </a:solidFill>
              </a:rPr>
              <a:t>Res se </a:t>
            </a:r>
            <a:r>
              <a:rPr lang="en-GB" dirty="0" err="1">
                <a:solidFill>
                  <a:srgbClr val="FF0000"/>
                </a:solidFill>
              </a:rPr>
              <a:t>traduit</a:t>
            </a:r>
            <a:r>
              <a:rPr lang="en-GB" dirty="0">
                <a:solidFill>
                  <a:srgbClr val="FF0000"/>
                </a:solidFill>
              </a:rPr>
              <a:t> </a:t>
            </a:r>
            <a:r>
              <a:rPr lang="en-GB" dirty="0" err="1">
                <a:solidFill>
                  <a:srgbClr val="FF0000"/>
                </a:solidFill>
              </a:rPr>
              <a:t>tel</a:t>
            </a:r>
            <a:r>
              <a:rPr lang="en-GB" dirty="0">
                <a:solidFill>
                  <a:srgbClr val="FF0000"/>
                </a:solidFill>
              </a:rPr>
              <a:t> </a:t>
            </a:r>
            <a:r>
              <a:rPr lang="en-GB" dirty="0" err="1">
                <a:solidFill>
                  <a:srgbClr val="FF0000"/>
                </a:solidFill>
              </a:rPr>
              <a:t>quel</a:t>
            </a:r>
            <a:r>
              <a:rPr lang="en-GB" dirty="0"/>
              <a:t>] .</a:t>
            </a:r>
          </a:p>
          <a:p>
            <a:endParaRPr lang="en-GB" dirty="0"/>
          </a:p>
          <a:p>
            <a:r>
              <a:rPr lang="en-GB" dirty="0"/>
              <a:t>Res allows broad attributes and relationships to be cascaded down to, or inherited by, all other LRM entities.</a:t>
            </a:r>
          </a:p>
          <a:p>
            <a:endParaRPr lang="en-GB" dirty="0"/>
          </a:p>
          <a:p>
            <a:endParaRPr lang="en-GB" dirty="0"/>
          </a:p>
        </p:txBody>
      </p:sp>
      <p:sp>
        <p:nvSpPr>
          <p:cNvPr id="4" name="Date Placeholder 3"/>
          <p:cNvSpPr>
            <a:spLocks noGrp="1"/>
          </p:cNvSpPr>
          <p:nvPr>
            <p:ph type="dt" idx="1"/>
          </p:nvPr>
        </p:nvSpPr>
        <p:spPr/>
        <p:txBody>
          <a:bodyPr/>
          <a:lstStyle/>
          <a:p>
            <a:fld id="{59FF73DA-DC87-4F69-A009-B85642A76299}" type="datetime4">
              <a:rPr lang="fr-CA" smtClean="0"/>
              <a:t>1er novembre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8</a:t>
            </a:fld>
            <a:endParaRPr lang="en-US"/>
          </a:p>
        </p:txBody>
      </p:sp>
    </p:spTree>
    <p:extLst>
      <p:ext uri="{BB962C8B-B14F-4D97-AF65-F5344CB8AC3E}">
        <p14:creationId xmlns:p14="http://schemas.microsoft.com/office/powerpoint/2010/main" val="2115494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a:t>
            </a:r>
            <a:r>
              <a:rPr lang="en-GB" dirty="0" err="1">
                <a:solidFill>
                  <a:srgbClr val="FF0000"/>
                </a:solidFill>
              </a:rPr>
              <a:t>Nomen</a:t>
            </a:r>
            <a:r>
              <a:rPr lang="en-GB" dirty="0">
                <a:solidFill>
                  <a:srgbClr val="FF0000"/>
                </a:solidFill>
              </a:rPr>
              <a:t> se </a:t>
            </a:r>
            <a:r>
              <a:rPr lang="en-GB" dirty="0" err="1">
                <a:solidFill>
                  <a:srgbClr val="FF0000"/>
                </a:solidFill>
              </a:rPr>
              <a:t>traduit</a:t>
            </a:r>
            <a:r>
              <a:rPr lang="en-GB" dirty="0">
                <a:solidFill>
                  <a:srgbClr val="FF0000"/>
                </a:solidFill>
              </a:rPr>
              <a:t> </a:t>
            </a:r>
            <a:r>
              <a:rPr lang="en-GB" dirty="0" err="1">
                <a:solidFill>
                  <a:srgbClr val="FF0000"/>
                </a:solidFill>
              </a:rPr>
              <a:t>tel</a:t>
            </a:r>
            <a:r>
              <a:rPr lang="en-GB" dirty="0">
                <a:solidFill>
                  <a:srgbClr val="FF0000"/>
                </a:solidFill>
              </a:rPr>
              <a:t> </a:t>
            </a:r>
            <a:r>
              <a:rPr lang="en-GB" dirty="0" err="1">
                <a:solidFill>
                  <a:srgbClr val="FF0000"/>
                </a:solidFill>
              </a:rPr>
              <a:t>quel</a:t>
            </a:r>
            <a:r>
              <a:rPr lang="en-GB" dirty="0"/>
              <a:t>], Place, Time-span [</a:t>
            </a:r>
            <a:r>
              <a:rPr lang="en-GB" dirty="0">
                <a:solidFill>
                  <a:srgbClr val="FF0000"/>
                </a:solidFill>
              </a:rPr>
              <a:t>Laps de temps</a:t>
            </a:r>
            <a:r>
              <a:rPr lang="en-GB" dirty="0"/>
              <a:t>], Collective Agent, and Agent. Current RDA entities are labelled only with their initials. The graph also shows the high-level relationships between the new and current entities.</a:t>
            </a:r>
          </a:p>
          <a:p>
            <a:endParaRPr lang="en-GB" dirty="0"/>
          </a:p>
          <a:p>
            <a:r>
              <a:rPr lang="en-GB" dirty="0"/>
              <a:t>* The “appellation” relationship does not normally apply to </a:t>
            </a:r>
            <a:r>
              <a:rPr lang="en-GB" dirty="0" err="1"/>
              <a:t>Nomen</a:t>
            </a:r>
            <a:r>
              <a:rPr lang="en-GB" dirty="0"/>
              <a:t> itself: </a:t>
            </a:r>
            <a:r>
              <a:rPr lang="en-GB" dirty="0" err="1"/>
              <a:t>Nomens</a:t>
            </a:r>
            <a:r>
              <a:rPr lang="en-GB" dirty="0"/>
              <a:t> do not have </a:t>
            </a:r>
            <a:r>
              <a:rPr lang="en-GB" dirty="0" err="1"/>
              <a:t>nomens</a:t>
            </a:r>
            <a:r>
              <a:rPr lang="en-GB" dirty="0"/>
              <a:t>.</a:t>
            </a:r>
          </a:p>
          <a:p>
            <a:endParaRPr lang="en-GB" dirty="0"/>
          </a:p>
          <a:p>
            <a:r>
              <a:rPr lang="en-GB" dirty="0"/>
              <a:t>** The only RDA entity which does not fit without significant modification is Person because of the narrower definition used by the LRM.</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9</a:t>
            </a:fld>
            <a:endParaRPr lang="en-GB"/>
          </a:p>
        </p:txBody>
      </p:sp>
    </p:spTree>
    <p:extLst>
      <p:ext uri="{BB962C8B-B14F-4D97-AF65-F5344CB8AC3E}">
        <p14:creationId xmlns:p14="http://schemas.microsoft.com/office/powerpoint/2010/main" val="39617812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fld id="{63626C1A-0DD8-4FAF-8923-C2C81377E3CD}" type="datetime4">
              <a:rPr lang="fr-CA" smtClean="0"/>
              <a:t>1er novembre 2018</a:t>
            </a:fld>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3"/>
            <a:ext cx="9144000" cy="5215833"/>
          </a:xfrm>
          <a:prstGeom prst="rect">
            <a:avLst/>
          </a:prstGeom>
          <a:blipFill>
            <a:blip r:embed="rId2" cstate="print"/>
            <a:stretch>
              <a:fillRect/>
            </a:stretch>
          </a:blipFill>
        </p:spPr>
        <p:txBody>
          <a:bodyPr wrap="square" lIns="0" tIns="0" rIns="0" bIns="0" rtlCol="0"/>
          <a:lstStyle/>
          <a:p>
            <a:endParaRPr sz="900"/>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664536" y="2841934"/>
            <a:ext cx="8479465" cy="1336718"/>
          </a:xfrm>
          <a:prstGeom prst="rect">
            <a:avLst/>
          </a:prstGeom>
        </p:spPr>
        <p:txBody>
          <a:bodyPr wrap="square" lIns="0" tIns="0" rIns="0" bIns="0">
            <a:spAutoFit/>
          </a:bodyPr>
          <a:lstStyle>
            <a:lvl1pPr algn="l">
              <a:defRPr sz="8700">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2138237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fld id="{F987BE9C-1E6A-4ADD-9C78-970828695610}" type="datetime4">
              <a:rPr lang="fr-CA" smtClean="0"/>
              <a:t>1er novembre 2018</a:t>
            </a:fld>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628817" y="364693"/>
            <a:ext cx="5059602" cy="1326459"/>
          </a:xfrm>
          <a:prstGeom prst="rect">
            <a:avLst/>
          </a:prstGeom>
        </p:spPr>
        <p:txBody>
          <a:bodyPr lIns="64024" tIns="32012" rIns="64024" bIns="32012"/>
          <a:lstStyle>
            <a:lvl1pPr>
              <a:defRPr sz="6000">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6419410" y="1"/>
            <a:ext cx="2724593" cy="3395866"/>
          </a:xfrm>
          <a:prstGeom prst="rect">
            <a:avLst/>
          </a:prstGeom>
          <a:blipFill>
            <a:blip r:embed="rId2" cstate="print"/>
            <a:stretch>
              <a:fillRect/>
            </a:stretch>
          </a:blipFill>
        </p:spPr>
        <p:txBody>
          <a:bodyPr wrap="square" lIns="0" tIns="0" rIns="0" bIns="0" rtlCol="0"/>
          <a:lstStyle/>
          <a:p>
            <a:endParaRPr sz="900"/>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628818" y="1934650"/>
            <a:ext cx="7053207" cy="3042070"/>
          </a:xfrm>
          <a:prstGeom prst="rect">
            <a:avLst/>
          </a:prstGeom>
        </p:spPr>
        <p:txBody>
          <a:bodyPr lIns="64024" tIns="32012" rIns="64024" bIns="32012"/>
          <a:lstStyle>
            <a:lvl1pPr>
              <a:defRPr sz="1300"/>
            </a:lvl1pPr>
          </a:lstStyle>
          <a:p>
            <a:pPr lvl="0"/>
            <a:r>
              <a:rPr lang="en-US" dirty="0"/>
              <a:t>Click to insert text.</a:t>
            </a:r>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fld id="{661EBE6B-98E2-46E4-AF09-FD3C8F90EC2B}" type="datetime4">
              <a:rPr lang="fr-CA" smtClean="0"/>
              <a:t>1er novembre 2018</a:t>
            </a:fld>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1" y="1"/>
            <a:ext cx="3302286" cy="4115894"/>
          </a:xfrm>
          <a:prstGeom prst="rect">
            <a:avLst/>
          </a:prstGeom>
          <a:blipFill>
            <a:blip r:embed="rId2" cstate="print"/>
            <a:stretch>
              <a:fillRect/>
            </a:stretch>
          </a:blipFill>
        </p:spPr>
        <p:txBody>
          <a:bodyPr wrap="square" lIns="0" tIns="0" rIns="0" bIns="0" rtlCol="0"/>
          <a:lstStyle/>
          <a:p>
            <a:endParaRPr sz="900"/>
          </a:p>
        </p:txBody>
      </p:sp>
      <p:sp>
        <p:nvSpPr>
          <p:cNvPr id="6" name="object 3">
            <a:extLst>
              <a:ext uri="{FF2B5EF4-FFF2-40B4-BE49-F238E27FC236}">
                <a16:creationId xmlns:a16="http://schemas.microsoft.com/office/drawing/2014/main" id="{0BCB6BE5-C74F-4DEB-9DB1-035B3B8BF99F}"/>
              </a:ext>
            </a:extLst>
          </p:cNvPr>
          <p:cNvSpPr/>
          <p:nvPr userDrawn="1"/>
        </p:nvSpPr>
        <p:spPr>
          <a:xfrm>
            <a:off x="0" y="555935"/>
            <a:ext cx="3542635" cy="640436"/>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900"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651244" y="547042"/>
            <a:ext cx="3708104" cy="451156"/>
          </a:xfrm>
          <a:prstGeom prst="rect">
            <a:avLst/>
          </a:prstGeom>
          <a:noFill/>
        </p:spPr>
        <p:txBody>
          <a:bodyPr wrap="square" lIns="64024" tIns="32012" rIns="64024" bIns="32012" rtlCol="0">
            <a:spAutoFit/>
          </a:bodyPr>
          <a:lstStyle/>
          <a:p>
            <a:pPr algn="r"/>
            <a:r>
              <a:rPr lang="en-US" sz="2500"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fld id="{CC90CE2B-385B-4DD3-9801-3FB936698CBE}" type="datetime4">
              <a:rPr lang="fr-CA" smtClean="0"/>
              <a:t>1er novembre 2018</a:t>
            </a:fld>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6419410" y="1"/>
            <a:ext cx="2724593" cy="3395866"/>
          </a:xfrm>
          <a:prstGeom prst="rect">
            <a:avLst/>
          </a:prstGeom>
          <a:blipFill>
            <a:blip r:embed="rId2" cstate="print"/>
            <a:stretch>
              <a:fillRect/>
            </a:stretch>
          </a:blipFill>
        </p:spPr>
        <p:txBody>
          <a:bodyPr wrap="square" lIns="0" tIns="0" rIns="0" bIns="0" rtlCol="0"/>
          <a:lstStyle/>
          <a:p>
            <a:endParaRPr sz="900"/>
          </a:p>
        </p:txBody>
      </p:sp>
      <p:sp>
        <p:nvSpPr>
          <p:cNvPr id="6" name="object 3">
            <a:extLst>
              <a:ext uri="{FF2B5EF4-FFF2-40B4-BE49-F238E27FC236}">
                <a16:creationId xmlns:a16="http://schemas.microsoft.com/office/drawing/2014/main" id="{1BDD7E71-4917-4E7C-ABFD-6A843BCDCA0D}"/>
              </a:ext>
            </a:extLst>
          </p:cNvPr>
          <p:cNvSpPr/>
          <p:nvPr userDrawn="1"/>
        </p:nvSpPr>
        <p:spPr>
          <a:xfrm>
            <a:off x="5886881" y="555935"/>
            <a:ext cx="3257218" cy="640436"/>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900"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6366245" y="547042"/>
            <a:ext cx="3708104" cy="451156"/>
          </a:xfrm>
          <a:prstGeom prst="rect">
            <a:avLst/>
          </a:prstGeom>
          <a:noFill/>
        </p:spPr>
        <p:txBody>
          <a:bodyPr wrap="square" lIns="64024" tIns="32012" rIns="64024" bIns="32012" rtlCol="0">
            <a:spAutoFit/>
          </a:bodyPr>
          <a:lstStyle/>
          <a:p>
            <a:r>
              <a:rPr lang="en-US" sz="2500"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fld id="{CE5B061A-E393-40AC-89D4-631A43D02BD1}" type="datetime4">
              <a:rPr lang="fr-CA" smtClean="0"/>
              <a:t>1er novembre 2018</a:t>
            </a:fld>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3495455" y="2841936"/>
            <a:ext cx="5648546" cy="483177"/>
          </a:xfrm>
          <a:prstGeom prst="rect">
            <a:avLst/>
          </a:prstGeom>
        </p:spPr>
        <p:txBody>
          <a:bodyPr wrap="square" lIns="0" tIns="0" rIns="0" bIns="0">
            <a:spAutoFit/>
          </a:bodyPr>
          <a:lstStyle>
            <a:lvl1pPr algn="ctr">
              <a:defRPr sz="3100">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2" y="707148"/>
            <a:ext cx="5384753" cy="5310280"/>
          </a:xfrm>
          <a:prstGeom prst="rect">
            <a:avLst/>
          </a:prstGeom>
          <a:blipFill>
            <a:blip r:embed="rId2" cstate="print"/>
            <a:stretch>
              <a:fillRect/>
            </a:stretch>
          </a:blipFill>
        </p:spPr>
        <p:txBody>
          <a:bodyPr wrap="square" lIns="0" tIns="0" rIns="0" bIns="0" rtlCol="0"/>
          <a:lstStyle/>
          <a:p>
            <a:endParaRPr sz="900"/>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3891538"/>
            <a:ext cx="1309134" cy="2125891"/>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900"/>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240163"/>
            <a:ext cx="9144000" cy="640436"/>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900"/>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280651" y="405360"/>
            <a:ext cx="8582700" cy="230832"/>
          </a:xfrm>
          <a:prstGeom prst="rect">
            <a:avLst/>
          </a:prstGeom>
        </p:spPr>
        <p:txBody>
          <a:bodyPr wrap="square" lIns="0" tIns="0" rIns="0" bIns="0">
            <a:spAutoFit/>
          </a:bodyPr>
          <a:lstStyle>
            <a:lvl1pPr>
              <a:defRPr sz="1500"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lvl1pPr>
              <a:defRPr/>
            </a:lvl1pPr>
          </a:lstStyle>
          <a:p>
            <a:fld id="{6D9588BB-E325-4F24-B280-091D803BB916}" type="datetime4">
              <a:rPr lang="fr-CA" smtClean="0"/>
              <a:t>1er novembre 2018</a:t>
            </a:fld>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DADD4D11-E7F9-4FCB-884E-44E949D2C34C}" type="datetime4">
              <a:rPr lang="fr-CA" smtClean="0"/>
              <a:t>1er novembre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4494377" y="0"/>
            <a:ext cx="4649625" cy="3318738"/>
          </a:xfrm>
          <a:prstGeom prst="rect">
            <a:avLst/>
          </a:prstGeom>
          <a:blipFill>
            <a:blip r:embed="rId2" cstate="print"/>
            <a:stretch>
              <a:fillRect/>
            </a:stretch>
          </a:blipFill>
        </p:spPr>
        <p:txBody>
          <a:bodyPr wrap="square" lIns="0" tIns="0" rIns="0" bIns="0" rtlCol="0"/>
          <a:lstStyle/>
          <a:p>
            <a:endParaRPr sz="900"/>
          </a:p>
        </p:txBody>
      </p:sp>
    </p:spTree>
    <p:extLst>
      <p:ext uri="{BB962C8B-B14F-4D97-AF65-F5344CB8AC3E}">
        <p14:creationId xmlns:p14="http://schemas.microsoft.com/office/powerpoint/2010/main" val="219676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73B9B1FE-8AB7-418C-BB8F-0E379A4941EA}" type="datetime4">
              <a:rPr lang="fr-CA" smtClean="0"/>
              <a:t>1er novembre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4494377" y="0"/>
            <a:ext cx="4649625" cy="3318738"/>
          </a:xfrm>
          <a:prstGeom prst="rect">
            <a:avLst/>
          </a:prstGeom>
          <a:blipFill>
            <a:blip r:embed="rId2" cstate="print"/>
            <a:stretch>
              <a:fillRect/>
            </a:stretch>
          </a:blipFill>
        </p:spPr>
        <p:txBody>
          <a:bodyPr wrap="square" lIns="0" tIns="0" rIns="0" bIns="0" rtlCol="0"/>
          <a:lstStyle/>
          <a:p>
            <a:endParaRPr sz="900"/>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628817" y="364693"/>
            <a:ext cx="5059602" cy="1326459"/>
          </a:xfrm>
          <a:prstGeom prst="rect">
            <a:avLst/>
          </a:prstGeom>
        </p:spPr>
        <p:txBody>
          <a:bodyPr lIns="64024" tIns="32012" rIns="64024" bIns="32012"/>
          <a:lstStyle>
            <a:lvl1pPr>
              <a:defRPr sz="6000">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642940" y="2041390"/>
            <a:ext cx="6419407" cy="2641985"/>
          </a:xfrm>
          <a:prstGeom prst="rect">
            <a:avLst/>
          </a:prstGeom>
        </p:spPr>
        <p:txBody>
          <a:bodyPr lIns="64024" tIns="32012" rIns="64024" bIns="32012"/>
          <a:lstStyle>
            <a:lvl1pPr>
              <a:defRPr sz="1200"/>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5FA85A-6036-4054-97CE-1338DA921624}" type="datetime4">
              <a:rPr lang="fr-CA" smtClean="0"/>
              <a:t>1er novembre 2018</a:t>
            </a:fld>
            <a:endParaRPr lang="en-GB"/>
          </a:p>
        </p:txBody>
      </p:sp>
      <p:sp>
        <p:nvSpPr>
          <p:cNvPr id="3" name="Footer Placeholder 2"/>
          <p:cNvSpPr>
            <a:spLocks noGrp="1"/>
          </p:cNvSpPr>
          <p:nvPr>
            <p:ph type="ftr" sz="quarter" idx="11"/>
          </p:nvPr>
        </p:nvSpPr>
        <p:spPr/>
        <p:txBody>
          <a:bodyPr lIns="64024" tIns="32012" rIns="64024" bIns="32012"/>
          <a:lstStyle/>
          <a:p>
            <a:endParaRPr lang="en-GB"/>
          </a:p>
        </p:txBody>
      </p:sp>
      <p:sp>
        <p:nvSpPr>
          <p:cNvPr id="4" name="Slide Number Placeholder 3"/>
          <p:cNvSpPr>
            <a:spLocks noGrp="1"/>
          </p:cNvSpPr>
          <p:nvPr>
            <p:ph type="sldNum" sz="quarter" idx="12"/>
          </p:nvPr>
        </p:nvSpPr>
        <p:spPr/>
        <p:txBody>
          <a:bodyPr/>
          <a:lstStyle/>
          <a:p>
            <a:fld id="{C9A48D05-AF44-4D94-A505-D97A91433368}" type="slidenum">
              <a:rPr lang="en-GB" smtClean="0"/>
              <a:t>‹#›</a:t>
            </a:fld>
            <a:endParaRPr lang="en-GB"/>
          </a:p>
        </p:txBody>
      </p:sp>
    </p:spTree>
    <p:extLst>
      <p:ext uri="{BB962C8B-B14F-4D97-AF65-F5344CB8AC3E}">
        <p14:creationId xmlns:p14="http://schemas.microsoft.com/office/powerpoint/2010/main" val="8483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1" y="6141961"/>
            <a:ext cx="6578896" cy="128977"/>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900"/>
          </a:p>
        </p:txBody>
      </p:sp>
      <p:sp>
        <p:nvSpPr>
          <p:cNvPr id="15" name="object 7">
            <a:extLst>
              <a:ext uri="{FF2B5EF4-FFF2-40B4-BE49-F238E27FC236}">
                <a16:creationId xmlns:a16="http://schemas.microsoft.com/office/drawing/2014/main" id="{542D003F-B569-416D-A322-6D45F3337DC5}"/>
              </a:ext>
            </a:extLst>
          </p:cNvPr>
          <p:cNvSpPr/>
          <p:nvPr userDrawn="1"/>
        </p:nvSpPr>
        <p:spPr>
          <a:xfrm>
            <a:off x="6598834" y="6141961"/>
            <a:ext cx="2545168" cy="128977"/>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900"/>
          </a:p>
        </p:txBody>
      </p:sp>
      <p:sp>
        <p:nvSpPr>
          <p:cNvPr id="17" name="object 8">
            <a:extLst>
              <a:ext uri="{FF2B5EF4-FFF2-40B4-BE49-F238E27FC236}">
                <a16:creationId xmlns:a16="http://schemas.microsoft.com/office/drawing/2014/main" id="{4D361103-1B35-4DFB-ACCB-D2433F559F4F}"/>
              </a:ext>
            </a:extLst>
          </p:cNvPr>
          <p:cNvSpPr/>
          <p:nvPr userDrawn="1"/>
        </p:nvSpPr>
        <p:spPr>
          <a:xfrm>
            <a:off x="239234" y="6141958"/>
            <a:ext cx="332267" cy="538144"/>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900"/>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6578895" y="6310964"/>
            <a:ext cx="2342734" cy="351347"/>
          </a:xfrm>
          <a:prstGeom prst="rect">
            <a:avLst/>
          </a:prstGeom>
        </p:spPr>
        <p:txBody>
          <a:bodyPr vert="horz" lIns="64024" tIns="32012" rIns="64024" bIns="32012" rtlCol="0" anchor="ctr"/>
          <a:lstStyle>
            <a:lvl1pPr algn="r">
              <a:defRPr sz="1200" baseline="0">
                <a:solidFill>
                  <a:srgbClr val="203189"/>
                </a:solidFill>
                <a:latin typeface="Calibri Light" panose="020F0302020204030204" pitchFamily="34" charset="0"/>
              </a:defRPr>
            </a:lvl1pPr>
          </a:lstStyle>
          <a:p>
            <a:fld id="{CF4D55C2-DCFD-496A-86B1-03C2FBCB22F4}"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239235" y="6270939"/>
            <a:ext cx="332267" cy="351347"/>
          </a:xfrm>
          <a:prstGeom prst="rect">
            <a:avLst/>
          </a:prstGeom>
        </p:spPr>
        <p:txBody>
          <a:bodyPr vert="horz" lIns="64024" tIns="32012" rIns="64024" bIns="32012" rtlCol="0" anchor="ctr"/>
          <a:lstStyle>
            <a:lvl1pPr algn="r">
              <a:defRPr sz="1000"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664535" y="6310964"/>
            <a:ext cx="3533878" cy="351347"/>
          </a:xfrm>
          <a:prstGeom prst="rect">
            <a:avLst/>
          </a:prstGeom>
        </p:spPr>
        <p:txBody>
          <a:bodyPr vert="horz" lIns="47831" tIns="23916" rIns="47831" bIns="23916"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CA" sz="1200" noProof="0" dirty="0" err="1"/>
              <a:t>LRM</a:t>
            </a:r>
            <a:r>
              <a:rPr lang="fr-CA" sz="1200" noProof="0" dirty="0"/>
              <a:t> et RDA : survol du Projet 3R</a:t>
            </a:r>
          </a:p>
        </p:txBody>
      </p:sp>
      <p:sp>
        <p:nvSpPr>
          <p:cNvPr id="11" name="object 5">
            <a:extLst>
              <a:ext uri="{FF2B5EF4-FFF2-40B4-BE49-F238E27FC236}">
                <a16:creationId xmlns:a16="http://schemas.microsoft.com/office/drawing/2014/main" id="{9A570B3C-81C1-42F9-8484-11ABABD9899B}"/>
              </a:ext>
            </a:extLst>
          </p:cNvPr>
          <p:cNvSpPr/>
          <p:nvPr userDrawn="1"/>
        </p:nvSpPr>
        <p:spPr>
          <a:xfrm>
            <a:off x="7194657" y="5452091"/>
            <a:ext cx="1700286" cy="649845"/>
          </a:xfrm>
          <a:prstGeom prst="rect">
            <a:avLst/>
          </a:prstGeom>
          <a:blipFill>
            <a:blip r:embed="rId11"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8" r:id="rId7"/>
    <p:sldLayoutId id="2147483675" r:id="rId8"/>
    <p:sldLayoutId id="2147483679" r:id="rId9"/>
  </p:sldLayoutIdLst>
  <p:hf hdr="0" ftr="0"/>
  <p:txStyles>
    <p:titleStyle>
      <a:lvl1pPr>
        <a:defRPr>
          <a:latin typeface="+mj-lt"/>
          <a:ea typeface="+mj-ea"/>
          <a:cs typeface="+mj-cs"/>
        </a:defRPr>
      </a:lvl1pPr>
    </p:titleStyle>
    <p:bodyStyle>
      <a:lvl1pPr marL="0">
        <a:defRPr>
          <a:latin typeface="+mn-lt"/>
          <a:ea typeface="+mn-ea"/>
          <a:cs typeface="+mn-cs"/>
        </a:defRPr>
      </a:lvl1pPr>
      <a:lvl2pPr marL="239161">
        <a:defRPr>
          <a:latin typeface="+mn-lt"/>
          <a:ea typeface="+mn-ea"/>
          <a:cs typeface="+mn-cs"/>
        </a:defRPr>
      </a:lvl2pPr>
      <a:lvl3pPr marL="478322">
        <a:defRPr>
          <a:latin typeface="+mn-lt"/>
          <a:ea typeface="+mn-ea"/>
          <a:cs typeface="+mn-cs"/>
        </a:defRPr>
      </a:lvl3pPr>
      <a:lvl4pPr marL="717483">
        <a:defRPr>
          <a:latin typeface="+mn-lt"/>
          <a:ea typeface="+mn-ea"/>
          <a:cs typeface="+mn-cs"/>
        </a:defRPr>
      </a:lvl4pPr>
      <a:lvl5pPr marL="956643">
        <a:defRPr>
          <a:latin typeface="+mn-lt"/>
          <a:ea typeface="+mn-ea"/>
          <a:cs typeface="+mn-cs"/>
        </a:defRPr>
      </a:lvl5pPr>
      <a:lvl6pPr marL="1195805">
        <a:defRPr>
          <a:latin typeface="+mn-lt"/>
          <a:ea typeface="+mn-ea"/>
          <a:cs typeface="+mn-cs"/>
        </a:defRPr>
      </a:lvl6pPr>
      <a:lvl7pPr marL="1434965">
        <a:defRPr>
          <a:latin typeface="+mn-lt"/>
          <a:ea typeface="+mn-ea"/>
          <a:cs typeface="+mn-cs"/>
        </a:defRPr>
      </a:lvl7pPr>
      <a:lvl8pPr marL="1674127">
        <a:defRPr>
          <a:latin typeface="+mn-lt"/>
          <a:ea typeface="+mn-ea"/>
          <a:cs typeface="+mn-cs"/>
        </a:defRPr>
      </a:lvl8pPr>
      <a:lvl9pPr marL="1913288">
        <a:defRPr>
          <a:latin typeface="+mn-lt"/>
          <a:ea typeface="+mn-ea"/>
          <a:cs typeface="+mn-cs"/>
        </a:defRPr>
      </a:lvl9pPr>
    </p:bodyStyle>
    <p:otherStyle>
      <a:lvl1pPr marL="0">
        <a:defRPr>
          <a:latin typeface="+mn-lt"/>
          <a:ea typeface="+mn-ea"/>
          <a:cs typeface="+mn-cs"/>
        </a:defRPr>
      </a:lvl1pPr>
      <a:lvl2pPr marL="239161">
        <a:defRPr>
          <a:latin typeface="+mn-lt"/>
          <a:ea typeface="+mn-ea"/>
          <a:cs typeface="+mn-cs"/>
        </a:defRPr>
      </a:lvl2pPr>
      <a:lvl3pPr marL="478322">
        <a:defRPr>
          <a:latin typeface="+mn-lt"/>
          <a:ea typeface="+mn-ea"/>
          <a:cs typeface="+mn-cs"/>
        </a:defRPr>
      </a:lvl3pPr>
      <a:lvl4pPr marL="717483">
        <a:defRPr>
          <a:latin typeface="+mn-lt"/>
          <a:ea typeface="+mn-ea"/>
          <a:cs typeface="+mn-cs"/>
        </a:defRPr>
      </a:lvl4pPr>
      <a:lvl5pPr marL="956643">
        <a:defRPr>
          <a:latin typeface="+mn-lt"/>
          <a:ea typeface="+mn-ea"/>
          <a:cs typeface="+mn-cs"/>
        </a:defRPr>
      </a:lvl5pPr>
      <a:lvl6pPr marL="1195805">
        <a:defRPr>
          <a:latin typeface="+mn-lt"/>
          <a:ea typeface="+mn-ea"/>
          <a:cs typeface="+mn-cs"/>
        </a:defRPr>
      </a:lvl6pPr>
      <a:lvl7pPr marL="1434965">
        <a:defRPr>
          <a:latin typeface="+mn-lt"/>
          <a:ea typeface="+mn-ea"/>
          <a:cs typeface="+mn-cs"/>
        </a:defRPr>
      </a:lvl7pPr>
      <a:lvl8pPr marL="1674127">
        <a:defRPr>
          <a:latin typeface="+mn-lt"/>
          <a:ea typeface="+mn-ea"/>
          <a:cs typeface="+mn-cs"/>
        </a:defRPr>
      </a:lvl8pPr>
      <a:lvl9pPr marL="1913288">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9.xml"/><Relationship Id="rId4" Type="http://schemas.openxmlformats.org/officeDocument/2006/relationships/image" Target="../media/image10.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EDB831-3D3F-414C-BD80-80F881A22730}"/>
              </a:ext>
            </a:extLst>
          </p:cNvPr>
          <p:cNvSpPr>
            <a:spLocks noGrp="1"/>
          </p:cNvSpPr>
          <p:nvPr>
            <p:ph type="dt" sz="half" idx="10"/>
          </p:nvPr>
        </p:nvSpPr>
        <p:spPr/>
        <p:txBody>
          <a:bodyPr/>
          <a:lstStyle/>
          <a:p>
            <a:fld id="{62EF95AB-389F-423A-86ED-C3B5F3DFA87A}"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BB1C251D-DA0F-4B81-AEB6-433E94280727}"/>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4" name="TextBox 3">
            <a:extLst>
              <a:ext uri="{FF2B5EF4-FFF2-40B4-BE49-F238E27FC236}">
                <a16:creationId xmlns:a16="http://schemas.microsoft.com/office/drawing/2014/main" id="{5265570B-69DE-458E-AADA-19513974CE03}"/>
              </a:ext>
            </a:extLst>
          </p:cNvPr>
          <p:cNvSpPr txBox="1"/>
          <p:nvPr/>
        </p:nvSpPr>
        <p:spPr>
          <a:xfrm>
            <a:off x="836125" y="501740"/>
            <a:ext cx="7471751" cy="1972864"/>
          </a:xfrm>
          <a:prstGeom prst="rect">
            <a:avLst/>
          </a:prstGeom>
          <a:noFill/>
        </p:spPr>
        <p:txBody>
          <a:bodyPr wrap="square" lIns="64024" tIns="32012" rIns="64024" bIns="32012" rtlCol="0">
            <a:spAutoFit/>
          </a:bodyPr>
          <a:lstStyle/>
          <a:p>
            <a:pPr algn="ctr"/>
            <a:r>
              <a:rPr lang="fr-CA" sz="6200" dirty="0" err="1">
                <a:solidFill>
                  <a:schemeClr val="tx2"/>
                </a:solidFill>
              </a:rPr>
              <a:t>LRM</a:t>
            </a:r>
            <a:r>
              <a:rPr lang="fr-CA" sz="6200" dirty="0">
                <a:solidFill>
                  <a:schemeClr val="tx2"/>
                </a:solidFill>
              </a:rPr>
              <a:t> et RDA : </a:t>
            </a:r>
          </a:p>
          <a:p>
            <a:pPr algn="ctr"/>
            <a:r>
              <a:rPr lang="fr-CA" sz="6200" dirty="0">
                <a:solidFill>
                  <a:schemeClr val="tx2"/>
                </a:solidFill>
              </a:rPr>
              <a:t>survol du Projet 3R</a:t>
            </a:r>
          </a:p>
        </p:txBody>
      </p:sp>
      <p:sp>
        <p:nvSpPr>
          <p:cNvPr id="5" name="TextBox 4">
            <a:extLst>
              <a:ext uri="{FF2B5EF4-FFF2-40B4-BE49-F238E27FC236}">
                <a16:creationId xmlns:a16="http://schemas.microsoft.com/office/drawing/2014/main" id="{15813FB1-E211-4561-901E-456C608675E0}"/>
              </a:ext>
            </a:extLst>
          </p:cNvPr>
          <p:cNvSpPr txBox="1"/>
          <p:nvPr/>
        </p:nvSpPr>
        <p:spPr>
          <a:xfrm>
            <a:off x="405369" y="3446157"/>
            <a:ext cx="8325665" cy="1789175"/>
          </a:xfrm>
          <a:prstGeom prst="rect">
            <a:avLst/>
          </a:prstGeom>
          <a:noFill/>
        </p:spPr>
        <p:txBody>
          <a:bodyPr wrap="square" lIns="64024" tIns="32012" rIns="64024" bIns="32012" rtlCol="0">
            <a:spAutoFit/>
          </a:bodyPr>
          <a:lstStyle/>
          <a:p>
            <a:pPr algn="ctr"/>
            <a:r>
              <a:rPr lang="fr-CA" sz="2800" dirty="0">
                <a:solidFill>
                  <a:schemeClr val="tx2"/>
                </a:solidFill>
              </a:rPr>
              <a:t>Gordon </a:t>
            </a:r>
            <a:r>
              <a:rPr lang="fr-CA" sz="2800" dirty="0" err="1">
                <a:solidFill>
                  <a:schemeClr val="tx2"/>
                </a:solidFill>
              </a:rPr>
              <a:t>Dunsire</a:t>
            </a:r>
            <a:r>
              <a:rPr lang="fr-CA" sz="2800" dirty="0">
                <a:solidFill>
                  <a:schemeClr val="tx2"/>
                </a:solidFill>
              </a:rPr>
              <a:t>, Président du RSC</a:t>
            </a:r>
          </a:p>
          <a:p>
            <a:pPr algn="ctr"/>
            <a:r>
              <a:rPr lang="fr-CA" sz="2800" dirty="0">
                <a:solidFill>
                  <a:schemeClr val="tx2"/>
                </a:solidFill>
              </a:rPr>
              <a:t>Présenté lors de la conférence « Le RDA </a:t>
            </a:r>
            <a:r>
              <a:rPr lang="fr-CA" sz="2800" dirty="0" err="1">
                <a:solidFill>
                  <a:schemeClr val="tx2"/>
                </a:solidFill>
              </a:rPr>
              <a:t>Toolkit</a:t>
            </a:r>
            <a:r>
              <a:rPr lang="fr-CA" sz="2800" dirty="0">
                <a:solidFill>
                  <a:schemeClr val="tx2"/>
                </a:solidFill>
              </a:rPr>
              <a:t> repensé : ce qu’il faut savoir pour s’y préparer »,</a:t>
            </a:r>
          </a:p>
          <a:p>
            <a:pPr algn="ctr"/>
            <a:r>
              <a:rPr lang="fr-CA" sz="2800" dirty="0">
                <a:solidFill>
                  <a:schemeClr val="tx2"/>
                </a:solidFill>
              </a:rPr>
              <a:t>Montréal, Québec, Canada, 22 octobre 2018</a:t>
            </a:r>
          </a:p>
        </p:txBody>
      </p:sp>
    </p:spTree>
    <p:extLst>
      <p:ext uri="{BB962C8B-B14F-4D97-AF65-F5344CB8AC3E}">
        <p14:creationId xmlns:p14="http://schemas.microsoft.com/office/powerpoint/2010/main" val="3658838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5798" y="1385585"/>
            <a:ext cx="7311642" cy="834091"/>
          </a:xfrm>
          <a:prstGeom prst="rect">
            <a:avLst/>
          </a:prstGeom>
          <a:noFill/>
        </p:spPr>
        <p:txBody>
          <a:bodyPr wrap="square" lIns="64024" tIns="32012" rIns="64024" bIns="32012" rtlCol="0">
            <a:spAutoFit/>
          </a:bodyPr>
          <a:lstStyle/>
          <a:p>
            <a:r>
              <a:rPr lang="fr-CA" sz="2500" dirty="0"/>
              <a:t>Structure de base pour l’organisation des éléments, des instructions et des directives</a:t>
            </a:r>
          </a:p>
        </p:txBody>
      </p:sp>
      <p:sp>
        <p:nvSpPr>
          <p:cNvPr id="7" name="Title 1">
            <a:extLst>
              <a:ext uri="{FF2B5EF4-FFF2-40B4-BE49-F238E27FC236}">
                <a16:creationId xmlns:a16="http://schemas.microsoft.com/office/drawing/2014/main" id="{DF0F2936-14B8-4EA6-A71E-845FC9BDC2D1}"/>
              </a:ext>
            </a:extLst>
          </p:cNvPr>
          <p:cNvSpPr txBox="1">
            <a:spLocks/>
          </p:cNvSpPr>
          <p:nvPr/>
        </p:nvSpPr>
        <p:spPr>
          <a:xfrm>
            <a:off x="355799" y="333562"/>
            <a:ext cx="3543691" cy="778441"/>
          </a:xfrm>
          <a:prstGeom prst="rect">
            <a:avLst/>
          </a:prstGeom>
        </p:spPr>
        <p:txBody>
          <a:bodyPr lIns="64024" tIns="32012" rIns="64024" bIns="32012"/>
          <a:lstStyle>
            <a:lvl1pPr>
              <a:defRPr>
                <a:latin typeface="+mj-lt"/>
                <a:ea typeface="+mj-ea"/>
                <a:cs typeface="+mj-cs"/>
              </a:defRPr>
            </a:lvl1pPr>
          </a:lstStyle>
          <a:p>
            <a:r>
              <a:rPr lang="fr-CA" sz="4200" kern="0" dirty="0">
                <a:solidFill>
                  <a:schemeClr val="tx2"/>
                </a:solidFill>
              </a:rPr>
              <a:t>Version bêta</a:t>
            </a:r>
          </a:p>
        </p:txBody>
      </p:sp>
      <p:sp>
        <p:nvSpPr>
          <p:cNvPr id="6" name="TextBox 5">
            <a:extLst>
              <a:ext uri="{FF2B5EF4-FFF2-40B4-BE49-F238E27FC236}">
                <a16:creationId xmlns:a16="http://schemas.microsoft.com/office/drawing/2014/main" id="{6739D83F-E9B4-4718-B8E3-7B32B745244B}"/>
              </a:ext>
            </a:extLst>
          </p:cNvPr>
          <p:cNvSpPr txBox="1"/>
          <p:nvPr/>
        </p:nvSpPr>
        <p:spPr>
          <a:xfrm>
            <a:off x="355798" y="2210502"/>
            <a:ext cx="7738599" cy="3527136"/>
          </a:xfrm>
          <a:prstGeom prst="rect">
            <a:avLst/>
          </a:prstGeom>
          <a:noFill/>
        </p:spPr>
        <p:txBody>
          <a:bodyPr wrap="square" lIns="64024" tIns="32012" rIns="64024" bIns="32012" rtlCol="0">
            <a:spAutoFit/>
          </a:bodyPr>
          <a:lstStyle/>
          <a:p>
            <a:r>
              <a:rPr lang="fr-CA" sz="2500" dirty="0"/>
              <a:t>Combine</a:t>
            </a:r>
          </a:p>
          <a:p>
            <a:pPr marL="320119" indent="-320119">
              <a:buFont typeface="Arial" panose="020B0604020202020204" pitchFamily="34" charset="0"/>
              <a:buChar char="•"/>
            </a:pPr>
            <a:r>
              <a:rPr lang="fr-CA" sz="2500" dirty="0"/>
              <a:t>l’organisation des entités, des attributs et des relations du Modèle de référence de l’</a:t>
            </a:r>
            <a:r>
              <a:rPr lang="fr-CA" sz="2500" dirty="0" err="1"/>
              <a:t>IFLA</a:t>
            </a:r>
            <a:r>
              <a:rPr lang="fr-CA" sz="2500" dirty="0"/>
              <a:t> pour les bibliothèques (</a:t>
            </a:r>
            <a:r>
              <a:rPr lang="fr-CA" sz="2500" dirty="0" err="1"/>
              <a:t>LRM</a:t>
            </a:r>
            <a:r>
              <a:rPr lang="fr-CA" sz="2500" dirty="0"/>
              <a:t>)</a:t>
            </a:r>
          </a:p>
          <a:p>
            <a:pPr marL="320119" indent="-320119">
              <a:buFont typeface="Arial" panose="020B0604020202020204" pitchFamily="34" charset="0"/>
              <a:buChar char="•"/>
            </a:pPr>
            <a:r>
              <a:rPr lang="fr-CA" sz="2500" dirty="0"/>
              <a:t>l’expansion de RDA en tant qu’application du </a:t>
            </a:r>
            <a:r>
              <a:rPr lang="fr-CA" sz="2500" dirty="0" err="1"/>
              <a:t>LRM</a:t>
            </a:r>
            <a:r>
              <a:rPr lang="fr-CA" sz="2500" dirty="0"/>
              <a:t> et la résolution des lacunes et des incohérences dans RDA</a:t>
            </a:r>
          </a:p>
          <a:p>
            <a:pPr marL="320119" indent="-320119">
              <a:buFont typeface="Arial" panose="020B0604020202020204" pitchFamily="34" charset="0"/>
              <a:buChar char="•"/>
            </a:pPr>
            <a:r>
              <a:rPr lang="fr-CA" sz="2500" dirty="0"/>
              <a:t>l’ajout explicite de méthodes d’enregistrement qui permettent de mieux soutenir les applications utilisant les données RDA</a:t>
            </a:r>
          </a:p>
        </p:txBody>
      </p:sp>
      <p:sp>
        <p:nvSpPr>
          <p:cNvPr id="2" name="Espace réservé de la date 1"/>
          <p:cNvSpPr>
            <a:spLocks noGrp="1"/>
          </p:cNvSpPr>
          <p:nvPr>
            <p:ph type="dt" sz="half" idx="10"/>
          </p:nvPr>
        </p:nvSpPr>
        <p:spPr/>
        <p:txBody>
          <a:bodyPr/>
          <a:lstStyle/>
          <a:p>
            <a:fld id="{6CAD9579-C591-4828-BF0A-8E48D7F815DD}" type="datetime4">
              <a:rPr lang="fr-CA" smtClean="0"/>
              <a:t>1er novembre 2018</a:t>
            </a:fld>
            <a:endParaRPr lang="en-US" dirty="0"/>
          </a:p>
        </p:txBody>
      </p:sp>
      <p:sp>
        <p:nvSpPr>
          <p:cNvPr id="4" name="Espace réservé du numéro de diapositive 3"/>
          <p:cNvSpPr>
            <a:spLocks noGrp="1"/>
          </p:cNvSpPr>
          <p:nvPr>
            <p:ph type="sldNum" sz="quarter" idx="11"/>
          </p:nvPr>
        </p:nvSpPr>
        <p:spPr/>
        <p:txBody>
          <a:bodyPr/>
          <a:lstStyle/>
          <a:p>
            <a:pPr algn="ctr"/>
            <a:fld id="{6B918772-37A3-47DC-BE01-33CAE9FCB74A}" type="slidenum">
              <a:rPr lang="en-US" smtClean="0"/>
              <a:pPr algn="ctr"/>
              <a:t>10</a:t>
            </a:fld>
            <a:endParaRPr lang="en-US" dirty="0"/>
          </a:p>
        </p:txBody>
      </p:sp>
    </p:spTree>
    <p:extLst>
      <p:ext uri="{BB962C8B-B14F-4D97-AF65-F5344CB8AC3E}">
        <p14:creationId xmlns:p14="http://schemas.microsoft.com/office/powerpoint/2010/main" val="1339519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7B11703E-89F0-4DE6-9112-D5AFDD7ED1A0}"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11</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355799" y="333563"/>
            <a:ext cx="2156981" cy="711359"/>
          </a:xfrm>
          <a:prstGeom prst="rect">
            <a:avLst/>
          </a:prstGeom>
        </p:spPr>
        <p:txBody>
          <a:bodyPr wrap="none" lIns="64024" tIns="32012" rIns="64024" bIns="32012">
            <a:spAutoFit/>
          </a:bodyPr>
          <a:lstStyle>
            <a:lvl1pPr>
              <a:defRPr>
                <a:latin typeface="+mj-lt"/>
                <a:ea typeface="+mj-ea"/>
                <a:cs typeface="+mj-cs"/>
              </a:defRPr>
            </a:lvl1pPr>
          </a:lstStyle>
          <a:p>
            <a:r>
              <a:rPr lang="fr-CA" sz="4200" kern="0" dirty="0">
                <a:solidFill>
                  <a:schemeClr val="tx2"/>
                </a:solidFill>
              </a:rPr>
              <a:t>Éléments</a:t>
            </a:r>
          </a:p>
        </p:txBody>
      </p:sp>
      <p:sp>
        <p:nvSpPr>
          <p:cNvPr id="12" name="TextBox 11">
            <a:extLst>
              <a:ext uri="{FF2B5EF4-FFF2-40B4-BE49-F238E27FC236}">
                <a16:creationId xmlns:a16="http://schemas.microsoft.com/office/drawing/2014/main" id="{7D883BA6-7A1F-43D6-B422-EDA412055273}"/>
              </a:ext>
            </a:extLst>
          </p:cNvPr>
          <p:cNvSpPr txBox="1"/>
          <p:nvPr/>
        </p:nvSpPr>
        <p:spPr>
          <a:xfrm>
            <a:off x="355798" y="1306252"/>
            <a:ext cx="7110440" cy="926424"/>
          </a:xfrm>
          <a:prstGeom prst="rect">
            <a:avLst/>
          </a:prstGeom>
          <a:noFill/>
        </p:spPr>
        <p:txBody>
          <a:bodyPr wrap="none" lIns="64024" tIns="32012" rIns="64024" bIns="32012" rtlCol="0">
            <a:spAutoFit/>
          </a:bodyPr>
          <a:lstStyle/>
          <a:p>
            <a:r>
              <a:rPr lang="fr-CA" sz="2800" dirty="0"/>
              <a:t>L’élément est l’unité de base du nouveau </a:t>
            </a:r>
            <a:r>
              <a:rPr lang="fr-CA" sz="2800" dirty="0" err="1"/>
              <a:t>Toolkit</a:t>
            </a:r>
            <a:endParaRPr lang="fr-CA" sz="2800" dirty="0"/>
          </a:p>
          <a:p>
            <a:pPr marL="501298"/>
            <a:r>
              <a:rPr lang="fr-CA" sz="2800" dirty="0"/>
              <a:t>ex. : « interprète » a une « page » à lui seul</a:t>
            </a:r>
          </a:p>
        </p:txBody>
      </p:sp>
      <p:sp>
        <p:nvSpPr>
          <p:cNvPr id="7" name="TextBox 6">
            <a:extLst>
              <a:ext uri="{FF2B5EF4-FFF2-40B4-BE49-F238E27FC236}">
                <a16:creationId xmlns:a16="http://schemas.microsoft.com/office/drawing/2014/main" id="{387A9B5B-2E66-48F8-8344-E0DAC1DD4B22}"/>
              </a:ext>
            </a:extLst>
          </p:cNvPr>
          <p:cNvSpPr txBox="1"/>
          <p:nvPr/>
        </p:nvSpPr>
        <p:spPr>
          <a:xfrm>
            <a:off x="355798" y="2420186"/>
            <a:ext cx="6399220" cy="495536"/>
          </a:xfrm>
          <a:prstGeom prst="rect">
            <a:avLst/>
          </a:prstGeom>
          <a:noFill/>
        </p:spPr>
        <p:txBody>
          <a:bodyPr wrap="none" lIns="64024" tIns="32012" rIns="64024" bIns="32012" rtlCol="0">
            <a:spAutoFit/>
          </a:bodyPr>
          <a:lstStyle/>
          <a:p>
            <a:r>
              <a:rPr lang="fr-CA" sz="2800" dirty="0"/>
              <a:t>Nouveaux éléments pour les points d’accès</a:t>
            </a:r>
          </a:p>
        </p:txBody>
      </p:sp>
      <p:sp>
        <p:nvSpPr>
          <p:cNvPr id="8" name="TextBox 7">
            <a:extLst>
              <a:ext uri="{FF2B5EF4-FFF2-40B4-BE49-F238E27FC236}">
                <a16:creationId xmlns:a16="http://schemas.microsoft.com/office/drawing/2014/main" id="{C295776F-E933-47CF-A2AC-EC77C9EB63FD}"/>
              </a:ext>
            </a:extLst>
          </p:cNvPr>
          <p:cNvSpPr txBox="1"/>
          <p:nvPr/>
        </p:nvSpPr>
        <p:spPr>
          <a:xfrm>
            <a:off x="355800" y="3195982"/>
            <a:ext cx="8179636" cy="1357311"/>
          </a:xfrm>
          <a:prstGeom prst="rect">
            <a:avLst/>
          </a:prstGeom>
          <a:noFill/>
        </p:spPr>
        <p:txBody>
          <a:bodyPr wrap="square" lIns="64024" tIns="32012" rIns="64024" bIns="32012" rtlCol="0">
            <a:spAutoFit/>
          </a:bodyPr>
          <a:lstStyle/>
          <a:p>
            <a:r>
              <a:rPr lang="fr-CA" sz="2800" dirty="0"/>
              <a:t>La distinction entre les éléments d’attribut et les éléments de relation dépend de la méthode d’enregistrement</a:t>
            </a:r>
          </a:p>
        </p:txBody>
      </p:sp>
      <p:sp>
        <p:nvSpPr>
          <p:cNvPr id="10" name="TextBox 9">
            <a:extLst>
              <a:ext uri="{FF2B5EF4-FFF2-40B4-BE49-F238E27FC236}">
                <a16:creationId xmlns:a16="http://schemas.microsoft.com/office/drawing/2014/main" id="{0D13A06F-DBFB-4BA7-BA4B-16259D4AE142}"/>
              </a:ext>
            </a:extLst>
          </p:cNvPr>
          <p:cNvSpPr txBox="1"/>
          <p:nvPr/>
        </p:nvSpPr>
        <p:spPr>
          <a:xfrm>
            <a:off x="355799" y="4712864"/>
            <a:ext cx="8764226" cy="926424"/>
          </a:xfrm>
          <a:prstGeom prst="rect">
            <a:avLst/>
          </a:prstGeom>
          <a:noFill/>
        </p:spPr>
        <p:txBody>
          <a:bodyPr wrap="none" lIns="64024" tIns="32012" rIns="64024" bIns="32012" rtlCol="0">
            <a:spAutoFit/>
          </a:bodyPr>
          <a:lstStyle/>
          <a:p>
            <a:r>
              <a:rPr lang="fr-CA" sz="2800" dirty="0"/>
              <a:t>Nouvelles </a:t>
            </a:r>
            <a:r>
              <a:rPr lang="fr-CA" sz="2800" dirty="0" err="1"/>
              <a:t>entités</a:t>
            </a:r>
            <a:r>
              <a:rPr lang="fr-CA" sz="2800" dirty="0" err="1">
                <a:sym typeface="Wingdings" panose="05000000000000000000" pitchFamily="2" charset="2"/>
              </a:rPr>
              <a:t>p</a:t>
            </a:r>
            <a:r>
              <a:rPr lang="fr-CA" sz="2800" dirty="0" err="1"/>
              <a:t>lus</a:t>
            </a:r>
            <a:r>
              <a:rPr lang="fr-CA" sz="2800" dirty="0"/>
              <a:t> de </a:t>
            </a:r>
            <a:r>
              <a:rPr lang="fr-CA" sz="2800" dirty="0" err="1"/>
              <a:t>relations</a:t>
            </a:r>
            <a:r>
              <a:rPr lang="fr-CA" sz="2800" dirty="0" err="1">
                <a:sym typeface="Wingdings" panose="05000000000000000000" pitchFamily="2" charset="2"/>
              </a:rPr>
              <a:t>p</a:t>
            </a:r>
            <a:r>
              <a:rPr lang="fr-CA" sz="2800" dirty="0" err="1"/>
              <a:t>lus</a:t>
            </a:r>
            <a:r>
              <a:rPr lang="fr-CA" sz="2800" dirty="0"/>
              <a:t> de réciproques</a:t>
            </a:r>
          </a:p>
          <a:p>
            <a:pPr marL="504632"/>
            <a:r>
              <a:rPr lang="fr-CA" sz="2800" dirty="0">
                <a:sym typeface="Wingdings" panose="05000000000000000000" pitchFamily="2" charset="2"/>
              </a:rPr>
              <a:t></a:t>
            </a:r>
            <a:r>
              <a:rPr lang="fr-CA" sz="2800" dirty="0"/>
              <a:t>Plusieurs autres éléments</a:t>
            </a:r>
          </a:p>
        </p:txBody>
      </p:sp>
    </p:spTree>
    <p:extLst>
      <p:ext uri="{BB962C8B-B14F-4D97-AF65-F5344CB8AC3E}">
        <p14:creationId xmlns:p14="http://schemas.microsoft.com/office/powerpoint/2010/main" val="673336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715EE044-60C7-4CA8-94FD-68C45C3130DB}"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12</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440417" y="226168"/>
            <a:ext cx="3543690" cy="801198"/>
          </a:xfrm>
          <a:prstGeom prst="rect">
            <a:avLst/>
          </a:prstGeom>
        </p:spPr>
        <p:txBody>
          <a:bodyPr lIns="64035" tIns="32018" rIns="64035" bIns="32018"/>
          <a:lstStyle>
            <a:lvl1pPr>
              <a:defRPr>
                <a:latin typeface="+mj-lt"/>
                <a:ea typeface="+mj-ea"/>
                <a:cs typeface="+mj-cs"/>
              </a:defRPr>
            </a:lvl1pPr>
          </a:lstStyle>
          <a:p>
            <a:r>
              <a:rPr lang="en-GB" sz="4200" kern="0" dirty="0">
                <a:solidFill>
                  <a:schemeClr val="tx2"/>
                </a:solidFill>
              </a:rPr>
              <a:t>Les </a:t>
            </a:r>
            <a:r>
              <a:rPr lang="fr-FR" sz="4200" kern="0" dirty="0">
                <a:solidFill>
                  <a:schemeClr val="tx2"/>
                </a:solidFill>
              </a:rPr>
              <a:t>chiffres</a:t>
            </a:r>
          </a:p>
        </p:txBody>
      </p:sp>
      <p:sp>
        <p:nvSpPr>
          <p:cNvPr id="5" name="TextBox 4">
            <a:extLst>
              <a:ext uri="{FF2B5EF4-FFF2-40B4-BE49-F238E27FC236}">
                <a16:creationId xmlns:a16="http://schemas.microsoft.com/office/drawing/2014/main" id="{FD7A06E5-38DB-4476-8711-BF6FD72A643A}"/>
              </a:ext>
            </a:extLst>
          </p:cNvPr>
          <p:cNvSpPr txBox="1"/>
          <p:nvPr/>
        </p:nvSpPr>
        <p:spPr>
          <a:xfrm>
            <a:off x="606550" y="1195268"/>
            <a:ext cx="1883904" cy="587882"/>
          </a:xfrm>
          <a:prstGeom prst="rect">
            <a:avLst/>
          </a:prstGeom>
          <a:noFill/>
          <a:ln w="38100">
            <a:solidFill>
              <a:schemeClr val="tx2"/>
            </a:solidFill>
          </a:ln>
        </p:spPr>
        <p:txBody>
          <a:bodyPr wrap="none" lIns="64035" tIns="32018" rIns="64035" bIns="32018" rtlCol="0">
            <a:spAutoFit/>
          </a:bodyPr>
          <a:lstStyle/>
          <a:p>
            <a:r>
              <a:rPr lang="fr-CA" sz="3400" dirty="0"/>
              <a:t>13 entités</a:t>
            </a:r>
          </a:p>
        </p:txBody>
      </p:sp>
      <p:sp>
        <p:nvSpPr>
          <p:cNvPr id="8" name="TextBox 7">
            <a:extLst>
              <a:ext uri="{FF2B5EF4-FFF2-40B4-BE49-F238E27FC236}">
                <a16:creationId xmlns:a16="http://schemas.microsoft.com/office/drawing/2014/main" id="{662E380C-CCFF-445E-97ED-255D1FE52FA5}"/>
              </a:ext>
            </a:extLst>
          </p:cNvPr>
          <p:cNvSpPr txBox="1"/>
          <p:nvPr/>
        </p:nvSpPr>
        <p:spPr>
          <a:xfrm>
            <a:off x="2864171" y="1186528"/>
            <a:ext cx="4115155" cy="587882"/>
          </a:xfrm>
          <a:prstGeom prst="rect">
            <a:avLst/>
          </a:prstGeom>
          <a:noFill/>
          <a:ln w="38100">
            <a:solidFill>
              <a:schemeClr val="tx2"/>
            </a:solidFill>
          </a:ln>
        </p:spPr>
        <p:txBody>
          <a:bodyPr wrap="none" lIns="64035" tIns="32018" rIns="64035" bIns="32018" rtlCol="0">
            <a:spAutoFit/>
          </a:bodyPr>
          <a:lstStyle/>
          <a:p>
            <a:r>
              <a:rPr lang="fr-CA" sz="3400" dirty="0"/>
              <a:t>Plus de 1700 éléments</a:t>
            </a:r>
          </a:p>
        </p:txBody>
      </p:sp>
      <p:graphicFrame>
        <p:nvGraphicFramePr>
          <p:cNvPr id="9" name="Table 8">
            <a:extLst>
              <a:ext uri="{FF2B5EF4-FFF2-40B4-BE49-F238E27FC236}">
                <a16:creationId xmlns:a16="http://schemas.microsoft.com/office/drawing/2014/main" id="{2D7701F8-5FC6-4D2D-9B7F-71A18A2949D6}"/>
              </a:ext>
            </a:extLst>
          </p:cNvPr>
          <p:cNvGraphicFramePr>
            <a:graphicFrameLocks noGrp="1"/>
          </p:cNvGraphicFramePr>
          <p:nvPr>
            <p:extLst>
              <p:ext uri="{D42A27DB-BD31-4B8C-83A1-F6EECF244321}">
                <p14:modId xmlns:p14="http://schemas.microsoft.com/office/powerpoint/2010/main" val="3105267151"/>
              </p:ext>
            </p:extLst>
          </p:nvPr>
        </p:nvGraphicFramePr>
        <p:xfrm>
          <a:off x="606550" y="1887953"/>
          <a:ext cx="6420454" cy="3138135"/>
        </p:xfrm>
        <a:graphic>
          <a:graphicData uri="http://schemas.openxmlformats.org/drawingml/2006/table">
            <a:tbl>
              <a:tblPr bandRow="1">
                <a:tableStyleId>{5C22544A-7EE6-4342-B048-85BDC9FD1C3A}</a:tableStyleId>
              </a:tblPr>
              <a:tblGrid>
                <a:gridCol w="2114448">
                  <a:extLst>
                    <a:ext uri="{9D8B030D-6E8A-4147-A177-3AD203B41FA5}">
                      <a16:colId xmlns:a16="http://schemas.microsoft.com/office/drawing/2014/main" val="2351244148"/>
                    </a:ext>
                  </a:extLst>
                </a:gridCol>
                <a:gridCol w="772873">
                  <a:extLst>
                    <a:ext uri="{9D8B030D-6E8A-4147-A177-3AD203B41FA5}">
                      <a16:colId xmlns:a16="http://schemas.microsoft.com/office/drawing/2014/main" val="1902807445"/>
                    </a:ext>
                  </a:extLst>
                </a:gridCol>
                <a:gridCol w="383319">
                  <a:extLst>
                    <a:ext uri="{9D8B030D-6E8A-4147-A177-3AD203B41FA5}">
                      <a16:colId xmlns:a16="http://schemas.microsoft.com/office/drawing/2014/main" val="76765333"/>
                    </a:ext>
                  </a:extLst>
                </a:gridCol>
                <a:gridCol w="2519852">
                  <a:extLst>
                    <a:ext uri="{9D8B030D-6E8A-4147-A177-3AD203B41FA5}">
                      <a16:colId xmlns:a16="http://schemas.microsoft.com/office/drawing/2014/main" val="2134271122"/>
                    </a:ext>
                  </a:extLst>
                </a:gridCol>
                <a:gridCol w="629962">
                  <a:extLst>
                    <a:ext uri="{9D8B030D-6E8A-4147-A177-3AD203B41FA5}">
                      <a16:colId xmlns:a16="http://schemas.microsoft.com/office/drawing/2014/main" val="647232227"/>
                    </a:ext>
                  </a:extLst>
                </a:gridCol>
              </a:tblGrid>
              <a:tr h="448305">
                <a:tc>
                  <a:txBody>
                    <a:bodyPr/>
                    <a:lstStyle/>
                    <a:p>
                      <a:r>
                        <a:rPr lang="fr-CA" sz="2500" noProof="0" dirty="0"/>
                        <a:t>Œuvre</a:t>
                      </a:r>
                    </a:p>
                  </a:txBody>
                  <a:tcPr marL="64044" marR="64044" marT="32022" marB="32022">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fr-CA" sz="2500" noProof="0" dirty="0"/>
                        <a:t>388</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fr-CA" sz="2500" noProof="0" dirty="0"/>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CA" sz="2500" noProof="0" dirty="0"/>
                        <a:t>Agent</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2500" dirty="0"/>
                        <a:t>175</a:t>
                      </a:r>
                    </a:p>
                  </a:txBody>
                  <a:tcPr marL="64044" marR="64044" marT="32022" marB="32022">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09339093"/>
                  </a:ext>
                </a:extLst>
              </a:tr>
              <a:tr h="448305">
                <a:tc>
                  <a:txBody>
                    <a:bodyPr/>
                    <a:lstStyle/>
                    <a:p>
                      <a:r>
                        <a:rPr lang="fr-CA" sz="2500" noProof="0" dirty="0"/>
                        <a:t>Expression</a:t>
                      </a:r>
                    </a:p>
                  </a:txBody>
                  <a:tcPr marL="64044" marR="64044" marT="32022" marB="32022">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eaLnBrk="1" fontAlgn="auto" latinLnBrk="0" hangingPunct="1">
                        <a:lnSpc>
                          <a:spcPct val="100000"/>
                        </a:lnSpc>
                        <a:spcBef>
                          <a:spcPts val="0"/>
                        </a:spcBef>
                        <a:spcAft>
                          <a:spcPts val="0"/>
                        </a:spcAft>
                        <a:buClrTx/>
                        <a:buSzTx/>
                        <a:buFontTx/>
                        <a:buNone/>
                        <a:tabLst/>
                        <a:defRPr/>
                      </a:pPr>
                      <a:r>
                        <a:rPr lang="fr-CA" sz="2500" noProof="0" dirty="0"/>
                        <a:t>291</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fr-CA" sz="2500" noProof="0" dirty="0"/>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CA" sz="2500" noProof="0" dirty="0"/>
                        <a:t>Personne</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2500" dirty="0"/>
                        <a:t>85</a:t>
                      </a:r>
                    </a:p>
                  </a:txBody>
                  <a:tcPr marL="64044" marR="64044" marT="32022" marB="32022">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3382794"/>
                  </a:ext>
                </a:extLst>
              </a:tr>
              <a:tr h="448305">
                <a:tc>
                  <a:txBody>
                    <a:bodyPr/>
                    <a:lstStyle/>
                    <a:p>
                      <a:r>
                        <a:rPr lang="fr-CA" sz="2500" noProof="0" dirty="0"/>
                        <a:t>Manifestation</a:t>
                      </a:r>
                    </a:p>
                  </a:txBody>
                  <a:tcPr marL="64044" marR="64044" marT="32022" marB="32022">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fr-CA" sz="2500" noProof="0" dirty="0"/>
                        <a:t>282</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fr-CA" sz="2500" noProof="0" dirty="0"/>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CA" sz="2500" noProof="0" dirty="0"/>
                        <a:t>Agent collectif</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2500" dirty="0"/>
                        <a:t>34</a:t>
                      </a:r>
                    </a:p>
                  </a:txBody>
                  <a:tcPr marL="64044" marR="64044" marT="32022" marB="32022">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1414802"/>
                  </a:ext>
                </a:extLst>
              </a:tr>
              <a:tr h="448305">
                <a:tc>
                  <a:txBody>
                    <a:bodyPr/>
                    <a:lstStyle/>
                    <a:p>
                      <a:r>
                        <a:rPr lang="fr-CA" sz="2500" noProof="0" dirty="0"/>
                        <a:t>Item</a:t>
                      </a:r>
                    </a:p>
                  </a:txBody>
                  <a:tcPr marL="64044" marR="64044" marT="32022" marB="32022">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fr-CA" sz="2500" noProof="0" dirty="0"/>
                        <a:t>70</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fr-CA" sz="2500" noProof="0" dirty="0"/>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CA" sz="2500" noProof="0" dirty="0"/>
                        <a:t>Collectivité</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2500" dirty="0"/>
                        <a:t>84</a:t>
                      </a:r>
                    </a:p>
                  </a:txBody>
                  <a:tcPr marL="64044" marR="64044" marT="32022" marB="32022">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69287405"/>
                  </a:ext>
                </a:extLst>
              </a:tr>
              <a:tr h="448305">
                <a:tc>
                  <a:txBody>
                    <a:bodyPr/>
                    <a:lstStyle/>
                    <a:p>
                      <a:r>
                        <a:rPr lang="fr-CA" sz="2500" noProof="0" dirty="0"/>
                        <a:t>Lieu</a:t>
                      </a:r>
                    </a:p>
                  </a:txBody>
                  <a:tcPr marL="64044" marR="64044" marT="32022" marB="32022">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fr-CA" sz="2500" noProof="0" dirty="0"/>
                        <a:t>45</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fr-CA" sz="2500" noProof="0" dirty="0"/>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CA" sz="2500" noProof="0" dirty="0"/>
                        <a:t>Famille</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2500" dirty="0"/>
                        <a:t>46</a:t>
                      </a:r>
                    </a:p>
                  </a:txBody>
                  <a:tcPr marL="64044" marR="64044" marT="32022" marB="32022">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29834339"/>
                  </a:ext>
                </a:extLst>
              </a:tr>
              <a:tr h="448305">
                <a:tc>
                  <a:txBody>
                    <a:bodyPr/>
                    <a:lstStyle/>
                    <a:p>
                      <a:r>
                        <a:rPr lang="fr-CA" sz="2500" noProof="0" dirty="0"/>
                        <a:t>Laps de temps</a:t>
                      </a:r>
                    </a:p>
                  </a:txBody>
                  <a:tcPr marL="64044" marR="64044" marT="32022" marB="32022">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fr-CA" sz="2500" noProof="0" dirty="0"/>
                        <a:t>54</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fr-CA" sz="2500" noProof="0" dirty="0"/>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CA" sz="2500" noProof="0" dirty="0" err="1"/>
                        <a:t>Nomen</a:t>
                      </a:r>
                      <a:endParaRPr lang="fr-CA" sz="2500" noProof="0" dirty="0"/>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2500" dirty="0"/>
                        <a:t>169</a:t>
                      </a:r>
                    </a:p>
                  </a:txBody>
                  <a:tcPr marL="64044" marR="64044" marT="32022" marB="32022">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3907627"/>
                  </a:ext>
                </a:extLst>
              </a:tr>
              <a:tr h="448305">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CA" sz="2500" noProof="0" dirty="0"/>
                        <a:t>Entité RDA</a:t>
                      </a:r>
                    </a:p>
                  </a:txBody>
                  <a:tcPr marL="64044" marR="64044" marT="32022" marB="32022">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fr-CA" sz="2500" noProof="0" dirty="0"/>
                        <a:t>27</a:t>
                      </a:r>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fr-CA" sz="2500" noProof="0" dirty="0"/>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fr-CA" sz="2500" noProof="0" dirty="0"/>
                    </a:p>
                  </a:txBody>
                  <a:tcPr marL="64044" marR="64044" marT="32022" marB="32022">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2500" dirty="0"/>
                    </a:p>
                  </a:txBody>
                  <a:tcPr marL="64044" marR="64044" marT="32022" marB="32022">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70280280"/>
                  </a:ext>
                </a:extLst>
              </a:tr>
            </a:tbl>
          </a:graphicData>
        </a:graphic>
      </p:graphicFrame>
    </p:spTree>
    <p:extLst>
      <p:ext uri="{BB962C8B-B14F-4D97-AF65-F5344CB8AC3E}">
        <p14:creationId xmlns:p14="http://schemas.microsoft.com/office/powerpoint/2010/main" val="2376569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2F421587-9742-4C5D-A180-DADAE5E5C8ED}"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13</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450239" y="255292"/>
            <a:ext cx="4524925" cy="710980"/>
          </a:xfrm>
          <a:prstGeom prst="rect">
            <a:avLst/>
          </a:prstGeom>
          <a:noFill/>
        </p:spPr>
        <p:txBody>
          <a:bodyPr wrap="none" lIns="64024" tIns="32012" rIns="64024" bIns="32012" rtlCol="0">
            <a:spAutoFit/>
          </a:bodyPr>
          <a:lstStyle/>
          <a:p>
            <a:r>
              <a:rPr lang="fr-CA" sz="4200" dirty="0">
                <a:solidFill>
                  <a:schemeClr val="tx2"/>
                </a:solidFill>
              </a:rPr>
              <a:t>Structure modulaire</a:t>
            </a:r>
          </a:p>
        </p:txBody>
      </p:sp>
      <p:sp>
        <p:nvSpPr>
          <p:cNvPr id="5" name="TextBox 4">
            <a:extLst>
              <a:ext uri="{FF2B5EF4-FFF2-40B4-BE49-F238E27FC236}">
                <a16:creationId xmlns:a16="http://schemas.microsoft.com/office/drawing/2014/main" id="{85F76E34-87C2-4556-8D95-D47D62FB8A99}"/>
              </a:ext>
            </a:extLst>
          </p:cNvPr>
          <p:cNvSpPr txBox="1"/>
          <p:nvPr/>
        </p:nvSpPr>
        <p:spPr>
          <a:xfrm>
            <a:off x="450239" y="1414455"/>
            <a:ext cx="6884684" cy="1603532"/>
          </a:xfrm>
          <a:prstGeom prst="rect">
            <a:avLst/>
          </a:prstGeom>
          <a:noFill/>
        </p:spPr>
        <p:txBody>
          <a:bodyPr wrap="square" lIns="64024" tIns="32012" rIns="64024" bIns="32012" rtlCol="0">
            <a:spAutoFit/>
          </a:bodyPr>
          <a:lstStyle/>
          <a:p>
            <a:r>
              <a:rPr lang="fr-CA" sz="2500" dirty="0"/>
              <a:t>Les instructions sont groupées par élément et par méthode d’enregistrement</a:t>
            </a:r>
          </a:p>
          <a:p>
            <a:pPr marL="501298"/>
            <a:r>
              <a:rPr lang="fr-CA" sz="2500" dirty="0"/>
              <a:t>Une granularité plus fine donne plus de flexibilité à un plus grand nombre d’applications</a:t>
            </a:r>
          </a:p>
        </p:txBody>
      </p:sp>
      <p:sp>
        <p:nvSpPr>
          <p:cNvPr id="6" name="TextBox 5">
            <a:extLst>
              <a:ext uri="{FF2B5EF4-FFF2-40B4-BE49-F238E27FC236}">
                <a16:creationId xmlns:a16="http://schemas.microsoft.com/office/drawing/2014/main" id="{816A72B1-6144-46D3-B8D9-9CC90BB0218A}"/>
              </a:ext>
            </a:extLst>
          </p:cNvPr>
          <p:cNvSpPr txBox="1"/>
          <p:nvPr/>
        </p:nvSpPr>
        <p:spPr>
          <a:xfrm>
            <a:off x="450240" y="4035512"/>
            <a:ext cx="7452719" cy="1988253"/>
          </a:xfrm>
          <a:prstGeom prst="rect">
            <a:avLst/>
          </a:prstGeom>
          <a:noFill/>
        </p:spPr>
        <p:txBody>
          <a:bodyPr wrap="square" lIns="64024" tIns="32012" rIns="64024" bIns="32012" rtlCol="0">
            <a:spAutoFit/>
          </a:bodyPr>
          <a:lstStyle/>
          <a:p>
            <a:r>
              <a:rPr lang="fr-CA" sz="2500" dirty="0"/>
              <a:t>Les données de RDA Reference sont conservées et affichées séparément des lignes directrices et des instructions</a:t>
            </a:r>
          </a:p>
          <a:p>
            <a:pPr marL="501298"/>
            <a:r>
              <a:rPr lang="fr-CA" sz="2500" dirty="0"/>
              <a:t>Les données de référence sont extraites du Registre RDA</a:t>
            </a:r>
          </a:p>
        </p:txBody>
      </p:sp>
      <p:sp>
        <p:nvSpPr>
          <p:cNvPr id="7" name="TextBox 6">
            <a:extLst>
              <a:ext uri="{FF2B5EF4-FFF2-40B4-BE49-F238E27FC236}">
                <a16:creationId xmlns:a16="http://schemas.microsoft.com/office/drawing/2014/main" id="{AD849FB3-9992-4A46-9E65-4081CEF767BA}"/>
              </a:ext>
            </a:extLst>
          </p:cNvPr>
          <p:cNvSpPr txBox="1"/>
          <p:nvPr/>
        </p:nvSpPr>
        <p:spPr>
          <a:xfrm>
            <a:off x="430575" y="3201421"/>
            <a:ext cx="6884684" cy="834091"/>
          </a:xfrm>
          <a:prstGeom prst="rect">
            <a:avLst/>
          </a:prstGeom>
          <a:noFill/>
        </p:spPr>
        <p:txBody>
          <a:bodyPr wrap="square" lIns="64024" tIns="32012" rIns="64024" bIns="32012" rtlCol="0">
            <a:spAutoFit/>
          </a:bodyPr>
          <a:lstStyle/>
          <a:p>
            <a:r>
              <a:rPr lang="fr-CA" sz="2500" dirty="0"/>
              <a:t>Chaque page d’élément a la même structure de base</a:t>
            </a:r>
          </a:p>
        </p:txBody>
      </p:sp>
    </p:spTree>
    <p:extLst>
      <p:ext uri="{BB962C8B-B14F-4D97-AF65-F5344CB8AC3E}">
        <p14:creationId xmlns:p14="http://schemas.microsoft.com/office/powerpoint/2010/main" val="3618570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ABF6AF9D-C437-4FE1-AC9A-AA302DA8AEA3}"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14</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355800" y="333563"/>
            <a:ext cx="2968217" cy="710980"/>
          </a:xfrm>
          <a:prstGeom prst="rect">
            <a:avLst/>
          </a:prstGeom>
        </p:spPr>
        <p:txBody>
          <a:bodyPr wrap="none" lIns="64024" tIns="32012" rIns="64024" bIns="32012">
            <a:spAutoFit/>
          </a:bodyPr>
          <a:lstStyle>
            <a:lvl1pPr>
              <a:defRPr>
                <a:latin typeface="+mj-lt"/>
                <a:ea typeface="+mj-ea"/>
                <a:cs typeface="+mj-cs"/>
              </a:defRPr>
            </a:lvl1pPr>
          </a:lstStyle>
          <a:p>
            <a:r>
              <a:rPr lang="fr-CA" sz="4200" kern="0" dirty="0">
                <a:solidFill>
                  <a:schemeClr val="tx2"/>
                </a:solidFill>
              </a:rPr>
              <a:t>Registre RDA</a:t>
            </a:r>
          </a:p>
        </p:txBody>
      </p:sp>
      <p:sp>
        <p:nvSpPr>
          <p:cNvPr id="12" name="TextBox 11">
            <a:extLst>
              <a:ext uri="{FF2B5EF4-FFF2-40B4-BE49-F238E27FC236}">
                <a16:creationId xmlns:a16="http://schemas.microsoft.com/office/drawing/2014/main" id="{7D883BA6-7A1F-43D6-B422-EDA412055273}"/>
              </a:ext>
            </a:extLst>
          </p:cNvPr>
          <p:cNvSpPr txBox="1"/>
          <p:nvPr/>
        </p:nvSpPr>
        <p:spPr>
          <a:xfrm>
            <a:off x="405368" y="1418258"/>
            <a:ext cx="8129032" cy="3511747"/>
          </a:xfrm>
          <a:prstGeom prst="rect">
            <a:avLst/>
          </a:prstGeom>
          <a:noFill/>
        </p:spPr>
        <p:txBody>
          <a:bodyPr wrap="square" lIns="64024" tIns="32012" rIns="64024" bIns="32012" rtlCol="0">
            <a:spAutoFit/>
          </a:bodyPr>
          <a:lstStyle/>
          <a:p>
            <a:r>
              <a:rPr lang="fr-CA" sz="2800" dirty="0"/>
              <a:t>Représentations sous forme de données liées de RDA Reference</a:t>
            </a:r>
          </a:p>
          <a:p>
            <a:pPr marL="501298"/>
            <a:r>
              <a:rPr lang="fr-CA" sz="2800" dirty="0"/>
              <a:t>Entités (classes)</a:t>
            </a:r>
          </a:p>
          <a:p>
            <a:pPr marL="501298"/>
            <a:r>
              <a:rPr lang="fr-CA" sz="2800" dirty="0"/>
              <a:t>Relations et attributs (propriétés)</a:t>
            </a:r>
          </a:p>
          <a:p>
            <a:pPr marL="501298"/>
            <a:r>
              <a:rPr lang="fr-CA" sz="2800" dirty="0"/>
              <a:t>Terminologies contrôlées (concepts)</a:t>
            </a:r>
          </a:p>
          <a:p>
            <a:pPr marL="501298"/>
            <a:r>
              <a:rPr lang="fr-CA" sz="2800" dirty="0"/>
              <a:t>+ Traductions</a:t>
            </a:r>
          </a:p>
          <a:p>
            <a:pPr marL="501298"/>
            <a:r>
              <a:rPr lang="fr-CA" sz="2800" dirty="0"/>
              <a:t>+ Mappages (ex. : avec l’</a:t>
            </a:r>
            <a:r>
              <a:rPr lang="fr-CA" sz="2800" dirty="0" err="1"/>
              <a:t>ISBD</a:t>
            </a:r>
            <a:r>
              <a:rPr lang="fr-CA" sz="2800" dirty="0"/>
              <a:t>, les codes/termes de relation MARC, le MARC 21)</a:t>
            </a:r>
          </a:p>
        </p:txBody>
      </p:sp>
      <p:sp>
        <p:nvSpPr>
          <p:cNvPr id="7" name="TextBox 6">
            <a:extLst>
              <a:ext uri="{FF2B5EF4-FFF2-40B4-BE49-F238E27FC236}">
                <a16:creationId xmlns:a16="http://schemas.microsoft.com/office/drawing/2014/main" id="{387A9B5B-2E66-48F8-8344-E0DAC1DD4B22}"/>
              </a:ext>
            </a:extLst>
          </p:cNvPr>
          <p:cNvSpPr txBox="1"/>
          <p:nvPr/>
        </p:nvSpPr>
        <p:spPr>
          <a:xfrm>
            <a:off x="355800" y="5038455"/>
            <a:ext cx="7422182" cy="495796"/>
          </a:xfrm>
          <a:prstGeom prst="rect">
            <a:avLst/>
          </a:prstGeom>
          <a:noFill/>
        </p:spPr>
        <p:txBody>
          <a:bodyPr wrap="square" lIns="64024" tIns="32012" rIns="64024" bIns="32012" rtlCol="0">
            <a:spAutoFit/>
          </a:bodyPr>
          <a:lstStyle/>
          <a:p>
            <a:r>
              <a:rPr lang="fr-CA" sz="2800" dirty="0"/>
              <a:t>Licence ouverte (BY)</a:t>
            </a:r>
          </a:p>
        </p:txBody>
      </p:sp>
    </p:spTree>
    <p:extLst>
      <p:ext uri="{BB962C8B-B14F-4D97-AF65-F5344CB8AC3E}">
        <p14:creationId xmlns:p14="http://schemas.microsoft.com/office/powerpoint/2010/main" val="3456365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272B15A9-5725-45B3-8154-1E904C593D2D}"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15</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355800" y="256073"/>
            <a:ext cx="5930567" cy="1357311"/>
          </a:xfrm>
          <a:prstGeom prst="rect">
            <a:avLst/>
          </a:prstGeom>
        </p:spPr>
        <p:txBody>
          <a:bodyPr wrap="none" lIns="64024" tIns="32012" rIns="64024" bIns="32012">
            <a:spAutoFit/>
          </a:bodyPr>
          <a:lstStyle>
            <a:lvl1pPr>
              <a:defRPr>
                <a:latin typeface="+mj-lt"/>
                <a:ea typeface="+mj-ea"/>
                <a:cs typeface="+mj-cs"/>
              </a:defRPr>
            </a:lvl1pPr>
          </a:lstStyle>
          <a:p>
            <a:r>
              <a:rPr lang="fr-CA" sz="4200" kern="0" dirty="0">
                <a:solidFill>
                  <a:schemeClr val="tx2"/>
                </a:solidFill>
              </a:rPr>
              <a:t>Données du Registre dans </a:t>
            </a:r>
          </a:p>
          <a:p>
            <a:r>
              <a:rPr lang="fr-CA" sz="4200" kern="0" dirty="0">
                <a:solidFill>
                  <a:schemeClr val="tx2"/>
                </a:solidFill>
              </a:rPr>
              <a:t>le </a:t>
            </a:r>
            <a:r>
              <a:rPr lang="fr-CA" sz="4200" kern="0" dirty="0" err="1">
                <a:solidFill>
                  <a:schemeClr val="tx2"/>
                </a:solidFill>
              </a:rPr>
              <a:t>Toolkit</a:t>
            </a:r>
            <a:endParaRPr lang="fr-CA" sz="4200" kern="0" dirty="0">
              <a:solidFill>
                <a:schemeClr val="tx2"/>
              </a:solidFill>
            </a:endParaRPr>
          </a:p>
        </p:txBody>
      </p:sp>
      <p:sp>
        <p:nvSpPr>
          <p:cNvPr id="7" name="TextBox 6">
            <a:extLst>
              <a:ext uri="{FF2B5EF4-FFF2-40B4-BE49-F238E27FC236}">
                <a16:creationId xmlns:a16="http://schemas.microsoft.com/office/drawing/2014/main" id="{387A9B5B-2E66-48F8-8344-E0DAC1DD4B22}"/>
              </a:ext>
            </a:extLst>
          </p:cNvPr>
          <p:cNvSpPr txBox="1"/>
          <p:nvPr/>
        </p:nvSpPr>
        <p:spPr>
          <a:xfrm>
            <a:off x="355798" y="1590423"/>
            <a:ext cx="7422182" cy="1357311"/>
          </a:xfrm>
          <a:prstGeom prst="rect">
            <a:avLst/>
          </a:prstGeom>
          <a:noFill/>
        </p:spPr>
        <p:txBody>
          <a:bodyPr wrap="square" lIns="64024" tIns="32012" rIns="64024" bIns="32012" rtlCol="0">
            <a:spAutoFit/>
          </a:bodyPr>
          <a:lstStyle/>
          <a:p>
            <a:r>
              <a:rPr lang="fr-CA" sz="2800" dirty="0"/>
              <a:t>Projet 3R</a:t>
            </a:r>
          </a:p>
          <a:p>
            <a:pPr marL="501298"/>
            <a:r>
              <a:rPr lang="fr-CA" sz="2800" dirty="0"/>
              <a:t>Structure de base pour toutes les « pages » d’éléments provenant du Registre</a:t>
            </a:r>
          </a:p>
        </p:txBody>
      </p:sp>
      <p:sp>
        <p:nvSpPr>
          <p:cNvPr id="8" name="TextBox 7">
            <a:extLst>
              <a:ext uri="{FF2B5EF4-FFF2-40B4-BE49-F238E27FC236}">
                <a16:creationId xmlns:a16="http://schemas.microsoft.com/office/drawing/2014/main" id="{04C4B2BB-C579-40D0-A9BE-511AAD478ADB}"/>
              </a:ext>
            </a:extLst>
          </p:cNvPr>
          <p:cNvSpPr txBox="1"/>
          <p:nvPr/>
        </p:nvSpPr>
        <p:spPr>
          <a:xfrm>
            <a:off x="355798" y="2950875"/>
            <a:ext cx="8483402" cy="3080860"/>
          </a:xfrm>
          <a:prstGeom prst="rect">
            <a:avLst/>
          </a:prstGeom>
          <a:noFill/>
        </p:spPr>
        <p:txBody>
          <a:bodyPr wrap="square" lIns="64024" tIns="32012" rIns="64024" bIns="32012" rtlCol="0">
            <a:spAutoFit/>
          </a:bodyPr>
          <a:lstStyle/>
          <a:p>
            <a:r>
              <a:rPr lang="fr-CA" sz="2800" dirty="0"/>
              <a:t>Mises à jour régulières</a:t>
            </a:r>
          </a:p>
          <a:p>
            <a:pPr marL="501298"/>
            <a:r>
              <a:rPr lang="fr-CA" sz="2800" dirty="0"/>
              <a:t>Page d’élément</a:t>
            </a:r>
          </a:p>
          <a:p>
            <a:pPr marL="1003706"/>
            <a:r>
              <a:rPr lang="fr-CA" sz="2800" dirty="0"/>
              <a:t>Définition et champ d’application; Renseignements sur l’élément; Éléments en relation</a:t>
            </a:r>
          </a:p>
          <a:p>
            <a:pPr marL="501298"/>
            <a:r>
              <a:rPr lang="fr-CA" sz="2800" dirty="0"/>
              <a:t>Glossaire</a:t>
            </a:r>
          </a:p>
          <a:p>
            <a:pPr marL="501298"/>
            <a:r>
              <a:rPr lang="fr-CA" sz="2800" dirty="0"/>
              <a:t>Schémas d’encodage du vocabulaire</a:t>
            </a:r>
          </a:p>
          <a:p>
            <a:pPr marL="501298"/>
            <a:r>
              <a:rPr lang="fr-CA" sz="2800" dirty="0"/>
              <a:t>Tableaux des relations</a:t>
            </a:r>
          </a:p>
        </p:txBody>
      </p:sp>
    </p:spTree>
    <p:extLst>
      <p:ext uri="{BB962C8B-B14F-4D97-AF65-F5344CB8AC3E}">
        <p14:creationId xmlns:p14="http://schemas.microsoft.com/office/powerpoint/2010/main" val="1759699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5789C1-FB36-42B4-8E51-15BBDFFF4D96}"/>
              </a:ext>
            </a:extLst>
          </p:cNvPr>
          <p:cNvSpPr>
            <a:spLocks noGrp="1"/>
          </p:cNvSpPr>
          <p:nvPr>
            <p:ph type="dt" sz="half" idx="10"/>
          </p:nvPr>
        </p:nvSpPr>
        <p:spPr/>
        <p:txBody>
          <a:bodyPr/>
          <a:lstStyle/>
          <a:p>
            <a:fld id="{0E0F1465-ABF9-4E6C-A78B-76A45FE6C113}"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DF0D0FAD-6670-4BAB-B963-ECE9F5386D37}"/>
              </a:ext>
            </a:extLst>
          </p:cNvPr>
          <p:cNvSpPr>
            <a:spLocks noGrp="1"/>
          </p:cNvSpPr>
          <p:nvPr>
            <p:ph type="sldNum" sz="quarter" idx="11"/>
          </p:nvPr>
        </p:nvSpPr>
        <p:spPr/>
        <p:txBody>
          <a:bodyPr/>
          <a:lstStyle/>
          <a:p>
            <a:pPr algn="ctr"/>
            <a:fld id="{6B918772-37A3-47DC-BE01-33CAE9FCB74A}" type="slidenum">
              <a:rPr lang="en-US" smtClean="0"/>
              <a:pPr algn="ctr"/>
              <a:t>16</a:t>
            </a:fld>
            <a:endParaRPr lang="en-US" dirty="0"/>
          </a:p>
        </p:txBody>
      </p:sp>
      <p:sp>
        <p:nvSpPr>
          <p:cNvPr id="4" name="TextBox 3">
            <a:extLst>
              <a:ext uri="{FF2B5EF4-FFF2-40B4-BE49-F238E27FC236}">
                <a16:creationId xmlns:a16="http://schemas.microsoft.com/office/drawing/2014/main" id="{C2E99B37-31F1-4601-9BA7-C040876C5CC2}"/>
              </a:ext>
            </a:extLst>
          </p:cNvPr>
          <p:cNvSpPr txBox="1"/>
          <p:nvPr/>
        </p:nvSpPr>
        <p:spPr>
          <a:xfrm>
            <a:off x="450239" y="189215"/>
            <a:ext cx="6844022" cy="710980"/>
          </a:xfrm>
          <a:prstGeom prst="rect">
            <a:avLst/>
          </a:prstGeom>
          <a:noFill/>
        </p:spPr>
        <p:txBody>
          <a:bodyPr wrap="none" lIns="64024" tIns="32012" rIns="64024" bIns="32012" rtlCol="0">
            <a:spAutoFit/>
          </a:bodyPr>
          <a:lstStyle/>
          <a:p>
            <a:r>
              <a:rPr lang="fr-CA" sz="4200" dirty="0">
                <a:solidFill>
                  <a:schemeClr val="tx2"/>
                </a:solidFill>
              </a:rPr>
              <a:t>Structure de la page d’élément</a:t>
            </a:r>
          </a:p>
        </p:txBody>
      </p:sp>
      <p:sp>
        <p:nvSpPr>
          <p:cNvPr id="5" name="TextBox 4">
            <a:extLst>
              <a:ext uri="{FF2B5EF4-FFF2-40B4-BE49-F238E27FC236}">
                <a16:creationId xmlns:a16="http://schemas.microsoft.com/office/drawing/2014/main" id="{E5B0FAD9-2A02-44FB-8C77-1B82EA7E108F}"/>
              </a:ext>
            </a:extLst>
          </p:cNvPr>
          <p:cNvSpPr txBox="1"/>
          <p:nvPr/>
        </p:nvSpPr>
        <p:spPr>
          <a:xfrm>
            <a:off x="571501" y="1082836"/>
            <a:ext cx="6227266" cy="926922"/>
          </a:xfrm>
          <a:prstGeom prst="rect">
            <a:avLst/>
          </a:prstGeom>
          <a:solidFill>
            <a:schemeClr val="accent5">
              <a:lumMod val="40000"/>
              <a:lumOff val="60000"/>
            </a:schemeClr>
          </a:solidFill>
        </p:spPr>
        <p:txBody>
          <a:bodyPr wrap="square" lIns="64024" tIns="32012" rIns="64024" bIns="32012" rtlCol="0">
            <a:spAutoFit/>
          </a:bodyPr>
          <a:lstStyle/>
          <a:p>
            <a:r>
              <a:rPr lang="fr-CA" sz="2800" dirty="0"/>
              <a:t>Définition et champ d’application</a:t>
            </a:r>
          </a:p>
          <a:p>
            <a:r>
              <a:rPr lang="fr-CA" sz="2800" dirty="0"/>
              <a:t>Renseignements sur l’élément</a:t>
            </a:r>
          </a:p>
        </p:txBody>
      </p:sp>
      <p:sp>
        <p:nvSpPr>
          <p:cNvPr id="6" name="TextBox 5">
            <a:extLst>
              <a:ext uri="{FF2B5EF4-FFF2-40B4-BE49-F238E27FC236}">
                <a16:creationId xmlns:a16="http://schemas.microsoft.com/office/drawing/2014/main" id="{CD81A9E2-BD16-478F-9446-6E76EC9D4206}"/>
              </a:ext>
            </a:extLst>
          </p:cNvPr>
          <p:cNvSpPr txBox="1"/>
          <p:nvPr/>
        </p:nvSpPr>
        <p:spPr>
          <a:xfrm>
            <a:off x="571501" y="5510517"/>
            <a:ext cx="6227266" cy="495796"/>
          </a:xfrm>
          <a:prstGeom prst="rect">
            <a:avLst/>
          </a:prstGeom>
          <a:solidFill>
            <a:schemeClr val="accent5">
              <a:lumMod val="40000"/>
              <a:lumOff val="60000"/>
            </a:schemeClr>
          </a:solidFill>
        </p:spPr>
        <p:txBody>
          <a:bodyPr wrap="square" lIns="64024" tIns="32012" rIns="64024" bIns="32012" rtlCol="0">
            <a:spAutoFit/>
          </a:bodyPr>
          <a:lstStyle/>
          <a:p>
            <a:r>
              <a:rPr lang="fr-CA" sz="2800" dirty="0"/>
              <a:t>Éléments en relation</a:t>
            </a:r>
          </a:p>
        </p:txBody>
      </p:sp>
      <p:sp>
        <p:nvSpPr>
          <p:cNvPr id="7" name="TextBox 6">
            <a:extLst>
              <a:ext uri="{FF2B5EF4-FFF2-40B4-BE49-F238E27FC236}">
                <a16:creationId xmlns:a16="http://schemas.microsoft.com/office/drawing/2014/main" id="{0CA6EAC1-3F31-4C48-B398-70EAAD149D8C}"/>
              </a:ext>
            </a:extLst>
          </p:cNvPr>
          <p:cNvSpPr txBox="1"/>
          <p:nvPr/>
        </p:nvSpPr>
        <p:spPr>
          <a:xfrm>
            <a:off x="571501" y="1998640"/>
            <a:ext cx="6233149" cy="3511747"/>
          </a:xfrm>
          <a:prstGeom prst="rect">
            <a:avLst/>
          </a:prstGeom>
          <a:solidFill>
            <a:schemeClr val="bg2"/>
          </a:solidFill>
        </p:spPr>
        <p:txBody>
          <a:bodyPr wrap="none" lIns="64024" tIns="32012" rIns="64024" bIns="32012" rtlCol="0">
            <a:spAutoFit/>
          </a:bodyPr>
          <a:lstStyle/>
          <a:p>
            <a:r>
              <a:rPr lang="fr-CA" sz="2800" dirty="0" err="1"/>
              <a:t>Préenregistrement</a:t>
            </a:r>
            <a:endParaRPr lang="fr-CA" sz="2800" dirty="0"/>
          </a:p>
          <a:p>
            <a:r>
              <a:rPr lang="fr-CA" sz="2800" dirty="0"/>
              <a:t>Enregistrement</a:t>
            </a:r>
          </a:p>
          <a:p>
            <a:pPr marL="503521"/>
            <a:r>
              <a:rPr lang="fr-CA" sz="2800" dirty="0"/>
              <a:t>Enregistrement d’une description non </a:t>
            </a:r>
          </a:p>
          <a:p>
            <a:pPr marL="503521"/>
            <a:r>
              <a:rPr lang="fr-CA" sz="2800" dirty="0"/>
              <a:t>structurée</a:t>
            </a:r>
          </a:p>
          <a:p>
            <a:pPr marL="503521"/>
            <a:r>
              <a:rPr lang="fr-CA" sz="2800" dirty="0"/>
              <a:t>Enregistrement d’une description </a:t>
            </a:r>
          </a:p>
          <a:p>
            <a:pPr marL="503521"/>
            <a:r>
              <a:rPr lang="fr-CA" sz="2800" dirty="0"/>
              <a:t>structurée</a:t>
            </a:r>
          </a:p>
          <a:p>
            <a:pPr marL="503521"/>
            <a:r>
              <a:rPr lang="fr-CA" sz="2800" dirty="0"/>
              <a:t>Enregistrement d’un identifiant</a:t>
            </a:r>
          </a:p>
          <a:p>
            <a:pPr marL="503521"/>
            <a:r>
              <a:rPr lang="fr-CA" sz="2800" dirty="0"/>
              <a:t>Enregistrement d’un </a:t>
            </a:r>
            <a:r>
              <a:rPr lang="fr-CA" sz="2800" dirty="0" err="1"/>
              <a:t>IRI</a:t>
            </a:r>
            <a:endParaRPr lang="fr-CA" sz="2800" dirty="0"/>
          </a:p>
        </p:txBody>
      </p:sp>
      <p:sp>
        <p:nvSpPr>
          <p:cNvPr id="8" name="TextBox 7">
            <a:extLst>
              <a:ext uri="{FF2B5EF4-FFF2-40B4-BE49-F238E27FC236}">
                <a16:creationId xmlns:a16="http://schemas.microsoft.com/office/drawing/2014/main" id="{03A4B0B2-9B62-4AFC-8BDB-E00458EED627}"/>
              </a:ext>
            </a:extLst>
          </p:cNvPr>
          <p:cNvSpPr txBox="1"/>
          <p:nvPr/>
        </p:nvSpPr>
        <p:spPr>
          <a:xfrm>
            <a:off x="7063562" y="4805652"/>
            <a:ext cx="1858066" cy="409570"/>
          </a:xfrm>
          <a:prstGeom prst="rect">
            <a:avLst/>
          </a:prstGeom>
          <a:solidFill>
            <a:schemeClr val="accent5">
              <a:lumMod val="40000"/>
              <a:lumOff val="60000"/>
            </a:schemeClr>
          </a:solidFill>
          <a:ln w="28575">
            <a:solidFill>
              <a:schemeClr val="tx2"/>
            </a:solidFill>
          </a:ln>
        </p:spPr>
        <p:txBody>
          <a:bodyPr wrap="none" lIns="64024" tIns="32012" rIns="64024" bIns="32012" rtlCol="0">
            <a:spAutoFit/>
          </a:bodyPr>
          <a:lstStyle/>
          <a:p>
            <a:r>
              <a:rPr lang="fr-CA" sz="2200" dirty="0"/>
              <a:t>RDA Reference</a:t>
            </a:r>
          </a:p>
        </p:txBody>
      </p:sp>
      <p:sp>
        <p:nvSpPr>
          <p:cNvPr id="9" name="TextBox 8">
            <a:extLst>
              <a:ext uri="{FF2B5EF4-FFF2-40B4-BE49-F238E27FC236}">
                <a16:creationId xmlns:a16="http://schemas.microsoft.com/office/drawing/2014/main" id="{D2DFBF5A-7DA8-44E7-BC16-2DE4797E93F9}"/>
              </a:ext>
            </a:extLst>
          </p:cNvPr>
          <p:cNvSpPr txBox="1"/>
          <p:nvPr/>
        </p:nvSpPr>
        <p:spPr>
          <a:xfrm>
            <a:off x="7187113" y="4271955"/>
            <a:ext cx="1510426" cy="409570"/>
          </a:xfrm>
          <a:prstGeom prst="rect">
            <a:avLst/>
          </a:prstGeom>
          <a:solidFill>
            <a:schemeClr val="bg2"/>
          </a:solidFill>
          <a:ln w="28575">
            <a:solidFill>
              <a:schemeClr val="tx2"/>
            </a:solidFill>
          </a:ln>
        </p:spPr>
        <p:txBody>
          <a:bodyPr wrap="none" lIns="64024" tIns="32012" rIns="64024" bIns="32012" rtlCol="0">
            <a:spAutoFit/>
          </a:bodyPr>
          <a:lstStyle/>
          <a:p>
            <a:r>
              <a:rPr lang="fr-CA" sz="2200" dirty="0"/>
              <a:t>Instructions</a:t>
            </a:r>
          </a:p>
        </p:txBody>
      </p:sp>
    </p:spTree>
    <p:extLst>
      <p:ext uri="{BB962C8B-B14F-4D97-AF65-F5344CB8AC3E}">
        <p14:creationId xmlns:p14="http://schemas.microsoft.com/office/powerpoint/2010/main" val="242932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F07C8C3F-3BF9-4C9D-80AE-105BF07578F0}"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17</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355799" y="333563"/>
            <a:ext cx="6299257" cy="710980"/>
          </a:xfrm>
          <a:prstGeom prst="rect">
            <a:avLst/>
          </a:prstGeom>
        </p:spPr>
        <p:txBody>
          <a:bodyPr wrap="none" lIns="64024" tIns="32012" rIns="64024" bIns="32012">
            <a:spAutoFit/>
          </a:bodyPr>
          <a:lstStyle>
            <a:lvl1pPr>
              <a:defRPr>
                <a:latin typeface="+mj-lt"/>
                <a:ea typeface="+mj-ea"/>
                <a:cs typeface="+mj-cs"/>
              </a:defRPr>
            </a:lvl1pPr>
          </a:lstStyle>
          <a:p>
            <a:r>
              <a:rPr lang="fr-CA" sz="4200" kern="0" dirty="0">
                <a:solidFill>
                  <a:schemeClr val="tx2"/>
                </a:solidFill>
              </a:rPr>
              <a:t>Méthodes d’enregistrement</a:t>
            </a:r>
          </a:p>
        </p:txBody>
      </p:sp>
      <p:sp>
        <p:nvSpPr>
          <p:cNvPr id="12" name="TextBox 11">
            <a:extLst>
              <a:ext uri="{FF2B5EF4-FFF2-40B4-BE49-F238E27FC236}">
                <a16:creationId xmlns:a16="http://schemas.microsoft.com/office/drawing/2014/main" id="{7D883BA6-7A1F-43D6-B422-EDA412055273}"/>
              </a:ext>
            </a:extLst>
          </p:cNvPr>
          <p:cNvSpPr txBox="1"/>
          <p:nvPr/>
        </p:nvSpPr>
        <p:spPr>
          <a:xfrm>
            <a:off x="432981" y="1294215"/>
            <a:ext cx="7339419" cy="926424"/>
          </a:xfrm>
          <a:prstGeom prst="rect">
            <a:avLst/>
          </a:prstGeom>
          <a:noFill/>
        </p:spPr>
        <p:txBody>
          <a:bodyPr wrap="square" lIns="64024" tIns="32012" rIns="64024" bIns="32012" rtlCol="0">
            <a:spAutoFit/>
          </a:bodyPr>
          <a:lstStyle/>
          <a:p>
            <a:r>
              <a:rPr lang="fr-CA" sz="2800" dirty="0"/>
              <a:t>Déployées à tous les éléments</a:t>
            </a:r>
          </a:p>
          <a:p>
            <a:pPr marL="502409"/>
            <a:r>
              <a:rPr lang="fr-CA" sz="2800" dirty="0"/>
              <a:t>Limitées aux relations dans le </a:t>
            </a:r>
            <a:r>
              <a:rPr lang="fr-CA" sz="2800" dirty="0" err="1"/>
              <a:t>Toolkit</a:t>
            </a:r>
            <a:r>
              <a:rPr lang="fr-CA" sz="2800" dirty="0"/>
              <a:t> d’origine</a:t>
            </a:r>
          </a:p>
        </p:txBody>
      </p:sp>
      <p:sp>
        <p:nvSpPr>
          <p:cNvPr id="8" name="TextBox 7">
            <a:extLst>
              <a:ext uri="{FF2B5EF4-FFF2-40B4-BE49-F238E27FC236}">
                <a16:creationId xmlns:a16="http://schemas.microsoft.com/office/drawing/2014/main" id="{C295776F-E933-47CF-A2AC-EC77C9EB63FD}"/>
              </a:ext>
            </a:extLst>
          </p:cNvPr>
          <p:cNvSpPr txBox="1"/>
          <p:nvPr/>
        </p:nvSpPr>
        <p:spPr>
          <a:xfrm>
            <a:off x="355799" y="2651526"/>
            <a:ext cx="8125231" cy="495536"/>
          </a:xfrm>
          <a:prstGeom prst="rect">
            <a:avLst/>
          </a:prstGeom>
          <a:noFill/>
        </p:spPr>
        <p:txBody>
          <a:bodyPr wrap="square" lIns="64024" tIns="32012" rIns="64024" bIns="32012" rtlCol="0">
            <a:spAutoFit/>
          </a:bodyPr>
          <a:lstStyle/>
          <a:p>
            <a:r>
              <a:rPr lang="fr-CA" sz="2800" dirty="0"/>
              <a:t>« Méthode » des données liées maintenant explicite</a:t>
            </a:r>
          </a:p>
        </p:txBody>
      </p:sp>
      <p:sp>
        <p:nvSpPr>
          <p:cNvPr id="9" name="TextBox 8">
            <a:extLst>
              <a:ext uri="{FF2B5EF4-FFF2-40B4-BE49-F238E27FC236}">
                <a16:creationId xmlns:a16="http://schemas.microsoft.com/office/drawing/2014/main" id="{542322A4-98C1-4645-A94F-02251DB020EE}"/>
              </a:ext>
            </a:extLst>
          </p:cNvPr>
          <p:cNvSpPr txBox="1"/>
          <p:nvPr/>
        </p:nvSpPr>
        <p:spPr>
          <a:xfrm>
            <a:off x="409169" y="3378757"/>
            <a:ext cx="5618173" cy="2219085"/>
          </a:xfrm>
          <a:prstGeom prst="rect">
            <a:avLst/>
          </a:prstGeom>
          <a:noFill/>
        </p:spPr>
        <p:txBody>
          <a:bodyPr wrap="none" lIns="64024" tIns="32012" rIns="64024" bIns="32012" rtlCol="0">
            <a:spAutoFit/>
          </a:bodyPr>
          <a:lstStyle/>
          <a:p>
            <a:r>
              <a:rPr lang="fr-CA" sz="2800" dirty="0"/>
              <a:t>4 méthodes = « voie aux 4 branches »</a:t>
            </a:r>
          </a:p>
          <a:p>
            <a:pPr marL="504632"/>
            <a:r>
              <a:rPr lang="fr-CA" sz="2800" dirty="0"/>
              <a:t>Description  non structurée</a:t>
            </a:r>
          </a:p>
          <a:p>
            <a:pPr marL="504632"/>
            <a:r>
              <a:rPr lang="fr-CA" sz="2800" dirty="0"/>
              <a:t>Description structurée</a:t>
            </a:r>
          </a:p>
          <a:p>
            <a:pPr marL="504632"/>
            <a:r>
              <a:rPr lang="fr-CA" sz="2800" dirty="0"/>
              <a:t>Identifiant</a:t>
            </a:r>
          </a:p>
          <a:p>
            <a:pPr marL="504632"/>
            <a:r>
              <a:rPr lang="fr-CA" sz="2800" dirty="0" err="1"/>
              <a:t>IRI</a:t>
            </a:r>
            <a:endParaRPr lang="fr-CA" sz="2800" dirty="0"/>
          </a:p>
        </p:txBody>
      </p:sp>
    </p:spTree>
    <p:extLst>
      <p:ext uri="{BB962C8B-B14F-4D97-AF65-F5344CB8AC3E}">
        <p14:creationId xmlns:p14="http://schemas.microsoft.com/office/powerpoint/2010/main" val="1873907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B13E0AA1-DF92-4B8C-A92A-476BBB226B32}"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18</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350225" y="255292"/>
            <a:ext cx="4726839" cy="710980"/>
          </a:xfrm>
          <a:prstGeom prst="rect">
            <a:avLst/>
          </a:prstGeom>
          <a:noFill/>
        </p:spPr>
        <p:txBody>
          <a:bodyPr wrap="none" lIns="64024" tIns="32012" rIns="64024" bIns="32012" rtlCol="0">
            <a:spAutoFit/>
          </a:bodyPr>
          <a:lstStyle/>
          <a:p>
            <a:r>
              <a:rPr lang="fr-CA" sz="4200" dirty="0">
                <a:solidFill>
                  <a:schemeClr val="tx2"/>
                </a:solidFill>
              </a:rPr>
              <a:t>Expressions standard</a:t>
            </a:r>
          </a:p>
        </p:txBody>
      </p:sp>
      <p:sp>
        <p:nvSpPr>
          <p:cNvPr id="5" name="TextBox 4">
            <a:extLst>
              <a:ext uri="{FF2B5EF4-FFF2-40B4-BE49-F238E27FC236}">
                <a16:creationId xmlns:a16="http://schemas.microsoft.com/office/drawing/2014/main" id="{D617A32B-8467-4F51-8209-2143855FAD1E}"/>
              </a:ext>
            </a:extLst>
          </p:cNvPr>
          <p:cNvSpPr txBox="1"/>
          <p:nvPr/>
        </p:nvSpPr>
        <p:spPr>
          <a:xfrm>
            <a:off x="364511" y="1255730"/>
            <a:ext cx="6884684" cy="1218811"/>
          </a:xfrm>
          <a:prstGeom prst="rect">
            <a:avLst/>
          </a:prstGeom>
          <a:noFill/>
        </p:spPr>
        <p:txBody>
          <a:bodyPr wrap="square" lIns="64024" tIns="32012" rIns="64024" bIns="32012" rtlCol="0">
            <a:spAutoFit/>
          </a:bodyPr>
          <a:lstStyle/>
          <a:p>
            <a:r>
              <a:rPr lang="fr-CA" sz="2500" dirty="0"/>
              <a:t>Les composantes du contenu (directives, instructions et navigation) sont réutilisées dans plusieurs pages du </a:t>
            </a:r>
            <a:r>
              <a:rPr lang="fr-CA" sz="2500" dirty="0" err="1"/>
              <a:t>Toolkit</a:t>
            </a:r>
            <a:endParaRPr lang="fr-CA" sz="2500" dirty="0"/>
          </a:p>
        </p:txBody>
      </p:sp>
      <p:sp>
        <p:nvSpPr>
          <p:cNvPr id="6" name="TextBox 5">
            <a:extLst>
              <a:ext uri="{FF2B5EF4-FFF2-40B4-BE49-F238E27FC236}">
                <a16:creationId xmlns:a16="http://schemas.microsoft.com/office/drawing/2014/main" id="{5F3041D1-18E8-471E-BA8F-16B45E57DA3E}"/>
              </a:ext>
            </a:extLst>
          </p:cNvPr>
          <p:cNvSpPr txBox="1"/>
          <p:nvPr/>
        </p:nvSpPr>
        <p:spPr>
          <a:xfrm>
            <a:off x="365841" y="2762079"/>
            <a:ext cx="7473232" cy="1218811"/>
          </a:xfrm>
          <a:prstGeom prst="rect">
            <a:avLst/>
          </a:prstGeom>
          <a:noFill/>
        </p:spPr>
        <p:txBody>
          <a:bodyPr wrap="square" lIns="64024" tIns="32012" rIns="64024" bIns="32012" rtlCol="0">
            <a:spAutoFit/>
          </a:bodyPr>
          <a:lstStyle/>
          <a:p>
            <a:r>
              <a:rPr lang="fr-CA" sz="2500" dirty="0"/>
              <a:t>Les composantes réutilisables sont mises à jour une seule fois</a:t>
            </a:r>
          </a:p>
          <a:p>
            <a:r>
              <a:rPr lang="fr-CA" sz="2500" dirty="0"/>
              <a:t>	Et traduites une seule fois</a:t>
            </a:r>
          </a:p>
        </p:txBody>
      </p:sp>
      <p:sp>
        <p:nvSpPr>
          <p:cNvPr id="8" name="TextBox 7">
            <a:extLst>
              <a:ext uri="{FF2B5EF4-FFF2-40B4-BE49-F238E27FC236}">
                <a16:creationId xmlns:a16="http://schemas.microsoft.com/office/drawing/2014/main" id="{64DF6A66-F538-458F-8DEE-F577AE13E60C}"/>
              </a:ext>
            </a:extLst>
          </p:cNvPr>
          <p:cNvSpPr txBox="1"/>
          <p:nvPr/>
        </p:nvSpPr>
        <p:spPr>
          <a:xfrm>
            <a:off x="385160" y="4128379"/>
            <a:ext cx="8686800" cy="1603532"/>
          </a:xfrm>
          <a:prstGeom prst="rect">
            <a:avLst/>
          </a:prstGeom>
          <a:noFill/>
        </p:spPr>
        <p:txBody>
          <a:bodyPr wrap="square" lIns="64024" tIns="32012" rIns="64024" bIns="32012" rtlCol="0">
            <a:spAutoFit/>
          </a:bodyPr>
          <a:lstStyle/>
          <a:p>
            <a:r>
              <a:rPr lang="fr-CA" sz="2500" dirty="0"/>
              <a:t>La répétition est une fonction souhaitable dans le nouveau </a:t>
            </a:r>
            <a:r>
              <a:rPr lang="fr-CA" sz="2500" dirty="0" err="1"/>
              <a:t>Toolkit</a:t>
            </a:r>
            <a:endParaRPr lang="fr-CA" sz="2500" dirty="0"/>
          </a:p>
          <a:p>
            <a:pPr marL="400149" indent="-400149">
              <a:buFont typeface="Arial" panose="020B0604020202020204" pitchFamily="34" charset="0"/>
              <a:buChar char="•"/>
            </a:pPr>
            <a:r>
              <a:rPr lang="fr-CA" sz="2500" dirty="0"/>
              <a:t>Améliore l’uniformité et la compréhension</a:t>
            </a:r>
          </a:p>
          <a:p>
            <a:pPr marL="400149" indent="-400149">
              <a:buFont typeface="Arial" panose="020B0604020202020204" pitchFamily="34" charset="0"/>
              <a:buChar char="•"/>
            </a:pPr>
            <a:r>
              <a:rPr lang="fr-CA" sz="2500" dirty="0"/>
              <a:t>Vient appuyer une infrastructure éditoriale modulaire</a:t>
            </a:r>
          </a:p>
          <a:p>
            <a:pPr marL="400149" indent="-400149">
              <a:buFont typeface="Arial" panose="020B0604020202020204" pitchFamily="34" charset="0"/>
              <a:buChar char="•"/>
            </a:pPr>
            <a:r>
              <a:rPr lang="fr-CA" sz="2500" dirty="0"/>
              <a:t>Réduit les coûts</a:t>
            </a:r>
          </a:p>
        </p:txBody>
      </p:sp>
    </p:spTree>
    <p:extLst>
      <p:ext uri="{BB962C8B-B14F-4D97-AF65-F5344CB8AC3E}">
        <p14:creationId xmlns:p14="http://schemas.microsoft.com/office/powerpoint/2010/main" val="2811862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4FF17C8F-CD56-4A13-A7A4-4040A71D1122}"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19</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355800" y="333563"/>
            <a:ext cx="2720589" cy="711359"/>
          </a:xfrm>
          <a:prstGeom prst="rect">
            <a:avLst/>
          </a:prstGeom>
        </p:spPr>
        <p:txBody>
          <a:bodyPr wrap="none" lIns="64024" tIns="32012" rIns="64024" bIns="32012">
            <a:spAutoFit/>
          </a:bodyPr>
          <a:lstStyle>
            <a:lvl1pPr>
              <a:defRPr>
                <a:latin typeface="+mj-lt"/>
                <a:ea typeface="+mj-ea"/>
                <a:cs typeface="+mj-cs"/>
              </a:defRPr>
            </a:lvl1pPr>
          </a:lstStyle>
          <a:p>
            <a:r>
              <a:rPr lang="fr-CA" sz="4200" kern="0" dirty="0">
                <a:solidFill>
                  <a:schemeClr val="tx2"/>
                </a:solidFill>
              </a:rPr>
              <a:t>Instructions</a:t>
            </a:r>
          </a:p>
        </p:txBody>
      </p:sp>
      <p:sp>
        <p:nvSpPr>
          <p:cNvPr id="12" name="TextBox 11">
            <a:extLst>
              <a:ext uri="{FF2B5EF4-FFF2-40B4-BE49-F238E27FC236}">
                <a16:creationId xmlns:a16="http://schemas.microsoft.com/office/drawing/2014/main" id="{7D883BA6-7A1F-43D6-B422-EDA412055273}"/>
              </a:ext>
            </a:extLst>
          </p:cNvPr>
          <p:cNvSpPr txBox="1"/>
          <p:nvPr/>
        </p:nvSpPr>
        <p:spPr>
          <a:xfrm>
            <a:off x="409167" y="1400953"/>
            <a:ext cx="3167502" cy="495536"/>
          </a:xfrm>
          <a:prstGeom prst="rect">
            <a:avLst/>
          </a:prstGeom>
          <a:noFill/>
        </p:spPr>
        <p:txBody>
          <a:bodyPr wrap="none" lIns="64024" tIns="32012" rIns="64024" bIns="32012" rtlCol="0">
            <a:spAutoFit/>
          </a:bodyPr>
          <a:lstStyle/>
          <a:p>
            <a:r>
              <a:rPr lang="fr-CA" sz="2800" dirty="0"/>
              <a:t>Il n’y a pas de règles!</a:t>
            </a:r>
          </a:p>
        </p:txBody>
      </p:sp>
      <p:sp>
        <p:nvSpPr>
          <p:cNvPr id="8" name="TextBox 7">
            <a:extLst>
              <a:ext uri="{FF2B5EF4-FFF2-40B4-BE49-F238E27FC236}">
                <a16:creationId xmlns:a16="http://schemas.microsoft.com/office/drawing/2014/main" id="{C295776F-E933-47CF-A2AC-EC77C9EB63FD}"/>
              </a:ext>
            </a:extLst>
          </p:cNvPr>
          <p:cNvSpPr txBox="1"/>
          <p:nvPr/>
        </p:nvSpPr>
        <p:spPr>
          <a:xfrm>
            <a:off x="409168" y="2089864"/>
            <a:ext cx="8353832" cy="1357311"/>
          </a:xfrm>
          <a:prstGeom prst="rect">
            <a:avLst/>
          </a:prstGeom>
          <a:noFill/>
        </p:spPr>
        <p:txBody>
          <a:bodyPr wrap="square" lIns="64024" tIns="32012" rIns="64024" bIns="32012" rtlCol="0">
            <a:spAutoFit/>
          </a:bodyPr>
          <a:lstStyle/>
          <a:p>
            <a:r>
              <a:rPr lang="fr-CA" sz="2800" dirty="0"/>
              <a:t>La plupart des instructions sont maintenant facultatives</a:t>
            </a:r>
          </a:p>
          <a:p>
            <a:pPr marL="504632"/>
            <a:r>
              <a:rPr lang="fr-CA" sz="2800" dirty="0"/>
              <a:t>Facilite les pratiques locales dans un environnement global</a:t>
            </a:r>
          </a:p>
        </p:txBody>
      </p:sp>
      <p:sp>
        <p:nvSpPr>
          <p:cNvPr id="9" name="TextBox 8">
            <a:extLst>
              <a:ext uri="{FF2B5EF4-FFF2-40B4-BE49-F238E27FC236}">
                <a16:creationId xmlns:a16="http://schemas.microsoft.com/office/drawing/2014/main" id="{542322A4-98C1-4645-A94F-02251DB020EE}"/>
              </a:ext>
            </a:extLst>
          </p:cNvPr>
          <p:cNvSpPr txBox="1"/>
          <p:nvPr/>
        </p:nvSpPr>
        <p:spPr>
          <a:xfrm>
            <a:off x="373006" y="3586560"/>
            <a:ext cx="8389994" cy="926424"/>
          </a:xfrm>
          <a:prstGeom prst="rect">
            <a:avLst/>
          </a:prstGeom>
          <a:noFill/>
        </p:spPr>
        <p:txBody>
          <a:bodyPr wrap="square" lIns="64024" tIns="32012" rIns="64024" bIns="32012" rtlCol="0">
            <a:spAutoFit/>
          </a:bodyPr>
          <a:lstStyle/>
          <a:p>
            <a:r>
              <a:rPr lang="fr-CA" sz="2800" dirty="0"/>
              <a:t>Des instructions sont attribuées aux méthodes d’</a:t>
            </a:r>
            <a:r>
              <a:rPr lang="fr-CA" sz="2800" dirty="0" err="1"/>
              <a:t>enregis</a:t>
            </a:r>
            <a:r>
              <a:rPr lang="fr-CA" sz="2800" dirty="0"/>
              <a:t>- </a:t>
            </a:r>
            <a:r>
              <a:rPr lang="fr-CA" sz="2800" dirty="0" err="1"/>
              <a:t>trement</a:t>
            </a:r>
            <a:endParaRPr lang="fr-CA" sz="2800" dirty="0"/>
          </a:p>
        </p:txBody>
      </p:sp>
      <p:sp>
        <p:nvSpPr>
          <p:cNvPr id="10" name="TextBox 9">
            <a:extLst>
              <a:ext uri="{FF2B5EF4-FFF2-40B4-BE49-F238E27FC236}">
                <a16:creationId xmlns:a16="http://schemas.microsoft.com/office/drawing/2014/main" id="{D079CABC-1680-4FD9-AC51-B787279D9312}"/>
              </a:ext>
            </a:extLst>
          </p:cNvPr>
          <p:cNvSpPr txBox="1"/>
          <p:nvPr/>
        </p:nvSpPr>
        <p:spPr>
          <a:xfrm>
            <a:off x="409168" y="4535826"/>
            <a:ext cx="3580436" cy="1357311"/>
          </a:xfrm>
          <a:prstGeom prst="rect">
            <a:avLst/>
          </a:prstGeom>
          <a:noFill/>
        </p:spPr>
        <p:txBody>
          <a:bodyPr wrap="none" lIns="64024" tIns="32012" rIns="64024" bIns="32012" rtlCol="0">
            <a:spAutoFit/>
          </a:bodyPr>
          <a:lstStyle/>
          <a:p>
            <a:r>
              <a:rPr lang="fr-CA" sz="2800" dirty="0"/>
              <a:t>Beaucoup plus de choix</a:t>
            </a:r>
          </a:p>
          <a:p>
            <a:r>
              <a:rPr lang="fr-CA" sz="2800" dirty="0">
                <a:sym typeface="Wingdings" panose="05000000000000000000" pitchFamily="2" charset="2"/>
              </a:rPr>
              <a:t></a:t>
            </a:r>
            <a:r>
              <a:rPr lang="fr-CA" sz="2800" dirty="0"/>
              <a:t>Flexibilité </a:t>
            </a:r>
            <a:r>
              <a:rPr lang="fr-CA" sz="2800" dirty="0">
                <a:sym typeface="Wingdings" panose="05000000000000000000" pitchFamily="2" charset="2"/>
              </a:rPr>
              <a:t></a:t>
            </a:r>
            <a:endParaRPr lang="fr-CA" sz="2800" dirty="0"/>
          </a:p>
          <a:p>
            <a:r>
              <a:rPr lang="fr-CA" sz="2800" dirty="0">
                <a:sym typeface="Wingdings" panose="05000000000000000000" pitchFamily="2" charset="2"/>
              </a:rPr>
              <a:t>Comment choisir? </a:t>
            </a:r>
            <a:r>
              <a:rPr lang="fr-CA" sz="2800" dirty="0"/>
              <a:t> </a:t>
            </a:r>
          </a:p>
        </p:txBody>
      </p:sp>
    </p:spTree>
    <p:extLst>
      <p:ext uri="{BB962C8B-B14F-4D97-AF65-F5344CB8AC3E}">
        <p14:creationId xmlns:p14="http://schemas.microsoft.com/office/powerpoint/2010/main" val="357308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F39EDB9A-7E4A-4146-8D19-A1F248DA9AD0}"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2</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355800" y="333563"/>
            <a:ext cx="2142670" cy="710980"/>
          </a:xfrm>
          <a:prstGeom prst="rect">
            <a:avLst/>
          </a:prstGeom>
        </p:spPr>
        <p:txBody>
          <a:bodyPr wrap="none" lIns="64024" tIns="32012" rIns="64024" bIns="32012">
            <a:spAutoFit/>
          </a:bodyPr>
          <a:lstStyle>
            <a:lvl1pPr>
              <a:defRPr>
                <a:latin typeface="+mj-lt"/>
                <a:ea typeface="+mj-ea"/>
                <a:cs typeface="+mj-cs"/>
              </a:defRPr>
            </a:lvl1pPr>
          </a:lstStyle>
          <a:p>
            <a:r>
              <a:rPr lang="en-GB" sz="4200" kern="0" dirty="0" err="1">
                <a:solidFill>
                  <a:schemeClr val="tx2"/>
                </a:solidFill>
              </a:rPr>
              <a:t>Projet</a:t>
            </a:r>
            <a:r>
              <a:rPr lang="en-GB" sz="4200" kern="0" dirty="0">
                <a:solidFill>
                  <a:schemeClr val="tx2"/>
                </a:solidFill>
              </a:rPr>
              <a:t> 3R</a:t>
            </a:r>
          </a:p>
        </p:txBody>
      </p:sp>
      <p:sp>
        <p:nvSpPr>
          <p:cNvPr id="8" name="TextBox 7">
            <a:extLst>
              <a:ext uri="{FF2B5EF4-FFF2-40B4-BE49-F238E27FC236}">
                <a16:creationId xmlns:a16="http://schemas.microsoft.com/office/drawing/2014/main" id="{F654EA3B-B3B2-430E-A87E-2925AF8BBE2C}"/>
              </a:ext>
            </a:extLst>
          </p:cNvPr>
          <p:cNvSpPr txBox="1"/>
          <p:nvPr/>
        </p:nvSpPr>
        <p:spPr>
          <a:xfrm>
            <a:off x="360391" y="1047286"/>
            <a:ext cx="5489612" cy="449370"/>
          </a:xfrm>
          <a:prstGeom prst="rect">
            <a:avLst/>
          </a:prstGeom>
          <a:noFill/>
        </p:spPr>
        <p:txBody>
          <a:bodyPr wrap="none" lIns="64024" tIns="32012" rIns="64024" bIns="32012" rtlCol="0">
            <a:spAutoFit/>
          </a:bodyPr>
          <a:lstStyle/>
          <a:p>
            <a:r>
              <a:rPr lang="fr-CA" sz="2500" dirty="0"/>
              <a:t>Restructuration et refonte du RDA </a:t>
            </a:r>
            <a:r>
              <a:rPr lang="fr-CA" sz="2500" dirty="0" err="1"/>
              <a:t>Toolkit</a:t>
            </a:r>
            <a:endParaRPr lang="en-US" sz="2500" dirty="0"/>
          </a:p>
        </p:txBody>
      </p:sp>
      <p:sp>
        <p:nvSpPr>
          <p:cNvPr id="13" name="TextBox 12">
            <a:extLst>
              <a:ext uri="{FF2B5EF4-FFF2-40B4-BE49-F238E27FC236}">
                <a16:creationId xmlns:a16="http://schemas.microsoft.com/office/drawing/2014/main" id="{83B116CB-9884-4157-B5F5-8F5BBDD6FE0E}"/>
              </a:ext>
            </a:extLst>
          </p:cNvPr>
          <p:cNvSpPr txBox="1"/>
          <p:nvPr/>
        </p:nvSpPr>
        <p:spPr>
          <a:xfrm>
            <a:off x="1599506" y="4504765"/>
            <a:ext cx="7007720" cy="449370"/>
          </a:xfrm>
          <a:prstGeom prst="rect">
            <a:avLst/>
          </a:prstGeom>
          <a:noFill/>
        </p:spPr>
        <p:txBody>
          <a:bodyPr wrap="none" lIns="64024" tIns="32012" rIns="64024" bIns="32012" rtlCol="0">
            <a:spAutoFit/>
          </a:bodyPr>
          <a:lstStyle/>
          <a:p>
            <a:r>
              <a:rPr lang="fr-CA" sz="2500" dirty="0"/>
              <a:t>Modèle de référence de l’</a:t>
            </a:r>
            <a:r>
              <a:rPr lang="fr-CA" sz="2500" dirty="0" err="1"/>
              <a:t>IFLA</a:t>
            </a:r>
            <a:r>
              <a:rPr lang="fr-CA" sz="2500" dirty="0"/>
              <a:t> pour les bibliothèques</a:t>
            </a:r>
          </a:p>
        </p:txBody>
      </p:sp>
      <p:sp>
        <p:nvSpPr>
          <p:cNvPr id="14" name="TextBox 13">
            <a:extLst>
              <a:ext uri="{FF2B5EF4-FFF2-40B4-BE49-F238E27FC236}">
                <a16:creationId xmlns:a16="http://schemas.microsoft.com/office/drawing/2014/main" id="{301562D8-6023-42F2-8A05-D8EE51D4FAD9}"/>
              </a:ext>
            </a:extLst>
          </p:cNvPr>
          <p:cNvSpPr txBox="1"/>
          <p:nvPr/>
        </p:nvSpPr>
        <p:spPr>
          <a:xfrm>
            <a:off x="1583302" y="3124200"/>
            <a:ext cx="7408298" cy="1218811"/>
          </a:xfrm>
          <a:prstGeom prst="rect">
            <a:avLst/>
          </a:prstGeom>
          <a:noFill/>
        </p:spPr>
        <p:txBody>
          <a:bodyPr wrap="square" lIns="64024" tIns="32012" rIns="64024" bIns="32012" rtlCol="0">
            <a:spAutoFit/>
          </a:bodyPr>
          <a:lstStyle/>
          <a:p>
            <a:r>
              <a:rPr lang="fr-CA" sz="2500" dirty="0"/>
              <a:t>Structure du contenu RDA</a:t>
            </a:r>
          </a:p>
          <a:p>
            <a:pPr marL="504632"/>
            <a:r>
              <a:rPr lang="fr-CA" sz="2500" dirty="0"/>
              <a:t>Conversion à la norme </a:t>
            </a:r>
            <a:r>
              <a:rPr lang="fr-CA" sz="2500" dirty="0" err="1"/>
              <a:t>DITA</a:t>
            </a:r>
            <a:r>
              <a:rPr lang="fr-CA" sz="2500" dirty="0"/>
              <a:t> </a:t>
            </a:r>
          </a:p>
          <a:p>
            <a:pPr marL="504632"/>
            <a:r>
              <a:rPr lang="fr-CA" sz="2500" dirty="0"/>
              <a:t>Réutilisation accrue des données de RDA Reference</a:t>
            </a:r>
          </a:p>
        </p:txBody>
      </p:sp>
      <p:sp>
        <p:nvSpPr>
          <p:cNvPr id="15" name="TextBox 14">
            <a:extLst>
              <a:ext uri="{FF2B5EF4-FFF2-40B4-BE49-F238E27FC236}">
                <a16:creationId xmlns:a16="http://schemas.microsoft.com/office/drawing/2014/main" id="{1DD955F7-E279-4948-AF56-9703ED2675EA}"/>
              </a:ext>
            </a:extLst>
          </p:cNvPr>
          <p:cNvSpPr txBox="1"/>
          <p:nvPr/>
        </p:nvSpPr>
        <p:spPr>
          <a:xfrm>
            <a:off x="1583301" y="1774541"/>
            <a:ext cx="6874899" cy="1218811"/>
          </a:xfrm>
          <a:prstGeom prst="rect">
            <a:avLst/>
          </a:prstGeom>
          <a:noFill/>
        </p:spPr>
        <p:txBody>
          <a:bodyPr wrap="square" lIns="64024" tIns="32012" rIns="64024" bIns="32012" rtlCol="0">
            <a:spAutoFit/>
          </a:bodyPr>
          <a:lstStyle/>
          <a:p>
            <a:r>
              <a:rPr lang="fr-CA" sz="2500" dirty="0"/>
              <a:t>Conception réactive moderne</a:t>
            </a:r>
          </a:p>
          <a:p>
            <a:pPr marL="504632"/>
            <a:r>
              <a:rPr lang="fr-CA" sz="2500" dirty="0"/>
              <a:t>Utilisateurs d’appareils mobiles</a:t>
            </a:r>
          </a:p>
          <a:p>
            <a:pPr marL="504632"/>
            <a:r>
              <a:rPr lang="fr-CA" sz="2500" dirty="0"/>
              <a:t>Utilisateurs ayant des préférences sensorielles</a:t>
            </a:r>
          </a:p>
        </p:txBody>
      </p:sp>
      <p:sp>
        <p:nvSpPr>
          <p:cNvPr id="17" name="TextBox 16">
            <a:extLst>
              <a:ext uri="{FF2B5EF4-FFF2-40B4-BE49-F238E27FC236}">
                <a16:creationId xmlns:a16="http://schemas.microsoft.com/office/drawing/2014/main" id="{D72A0A60-2ED8-4DC1-B2B7-B6209BFCC6AD}"/>
              </a:ext>
            </a:extLst>
          </p:cNvPr>
          <p:cNvSpPr txBox="1"/>
          <p:nvPr/>
        </p:nvSpPr>
        <p:spPr>
          <a:xfrm>
            <a:off x="1556080" y="5114365"/>
            <a:ext cx="5932490" cy="449370"/>
          </a:xfrm>
          <a:prstGeom prst="rect">
            <a:avLst/>
          </a:prstGeom>
          <a:noFill/>
        </p:spPr>
        <p:txBody>
          <a:bodyPr wrap="none" lIns="64024" tIns="32012" rIns="64024" bIns="32012" rtlCol="0">
            <a:spAutoFit/>
          </a:bodyPr>
          <a:lstStyle/>
          <a:p>
            <a:r>
              <a:rPr lang="fr-CA" sz="2500" dirty="0"/>
              <a:t>Stratégie du conseil d’administration de RDA</a:t>
            </a:r>
          </a:p>
        </p:txBody>
      </p:sp>
    </p:spTree>
    <p:extLst>
      <p:ext uri="{BB962C8B-B14F-4D97-AF65-F5344CB8AC3E}">
        <p14:creationId xmlns:p14="http://schemas.microsoft.com/office/powerpoint/2010/main" val="2502666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84061DBB-35B6-4A7B-BCE9-F32D27CF6AAF}"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20</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450241" y="255292"/>
            <a:ext cx="5332902" cy="710980"/>
          </a:xfrm>
          <a:prstGeom prst="rect">
            <a:avLst/>
          </a:prstGeom>
          <a:noFill/>
        </p:spPr>
        <p:txBody>
          <a:bodyPr wrap="none" lIns="64024" tIns="32012" rIns="64024" bIns="32012" rtlCol="0">
            <a:spAutoFit/>
          </a:bodyPr>
          <a:lstStyle/>
          <a:p>
            <a:r>
              <a:rPr lang="fr-CA" sz="4200" dirty="0">
                <a:solidFill>
                  <a:schemeClr val="tx2"/>
                </a:solidFill>
              </a:rPr>
              <a:t>Instructions facultatives</a:t>
            </a:r>
          </a:p>
        </p:txBody>
      </p:sp>
      <p:sp>
        <p:nvSpPr>
          <p:cNvPr id="5" name="TextBox 4">
            <a:extLst>
              <a:ext uri="{FF2B5EF4-FFF2-40B4-BE49-F238E27FC236}">
                <a16:creationId xmlns:a16="http://schemas.microsoft.com/office/drawing/2014/main" id="{D617A32B-8467-4F51-8209-2143855FAD1E}"/>
              </a:ext>
            </a:extLst>
          </p:cNvPr>
          <p:cNvSpPr txBox="1"/>
          <p:nvPr/>
        </p:nvSpPr>
        <p:spPr>
          <a:xfrm>
            <a:off x="304800" y="1115643"/>
            <a:ext cx="8693991" cy="834091"/>
          </a:xfrm>
          <a:prstGeom prst="rect">
            <a:avLst/>
          </a:prstGeom>
          <a:noFill/>
          <a:ln w="38100">
            <a:solidFill>
              <a:schemeClr val="accent1"/>
            </a:solidFill>
          </a:ln>
        </p:spPr>
        <p:txBody>
          <a:bodyPr wrap="square" lIns="64024" tIns="32012" rIns="64024" bIns="32012" rtlCol="0">
            <a:spAutoFit/>
          </a:bodyPr>
          <a:lstStyle/>
          <a:p>
            <a:r>
              <a:rPr lang="fr-CA" sz="2500" dirty="0"/>
              <a:t>Internationalisation</a:t>
            </a:r>
          </a:p>
          <a:p>
            <a:pPr marL="501298"/>
            <a:r>
              <a:rPr lang="fr-CA" sz="2500" dirty="0"/>
              <a:t>Pas «une seule façon» de décrire une ressource ou d’y accéder</a:t>
            </a:r>
          </a:p>
        </p:txBody>
      </p:sp>
      <p:sp>
        <p:nvSpPr>
          <p:cNvPr id="6" name="TextBox 5">
            <a:extLst>
              <a:ext uri="{FF2B5EF4-FFF2-40B4-BE49-F238E27FC236}">
                <a16:creationId xmlns:a16="http://schemas.microsoft.com/office/drawing/2014/main" id="{5F3041D1-18E8-471E-BA8F-16B45E57DA3E}"/>
              </a:ext>
            </a:extLst>
          </p:cNvPr>
          <p:cNvSpPr txBox="1"/>
          <p:nvPr/>
        </p:nvSpPr>
        <p:spPr>
          <a:xfrm>
            <a:off x="1472777" y="2295754"/>
            <a:ext cx="7145014" cy="834091"/>
          </a:xfrm>
          <a:prstGeom prst="rect">
            <a:avLst/>
          </a:prstGeom>
          <a:noFill/>
          <a:ln w="38100">
            <a:solidFill>
              <a:schemeClr val="accent1"/>
            </a:solidFill>
          </a:ln>
        </p:spPr>
        <p:txBody>
          <a:bodyPr wrap="square" lIns="64024" tIns="32012" rIns="64024" bIns="32012" rtlCol="0">
            <a:spAutoFit/>
          </a:bodyPr>
          <a:lstStyle/>
          <a:p>
            <a:r>
              <a:rPr lang="fr-CA" sz="2500" dirty="0"/>
              <a:t>Deux ou plusieurs méthodes d’enregistrement sont valides pour plusieurs éléments</a:t>
            </a:r>
          </a:p>
        </p:txBody>
      </p:sp>
      <p:sp>
        <p:nvSpPr>
          <p:cNvPr id="7" name="Plus Sign 6">
            <a:extLst>
              <a:ext uri="{FF2B5EF4-FFF2-40B4-BE49-F238E27FC236}">
                <a16:creationId xmlns:a16="http://schemas.microsoft.com/office/drawing/2014/main" id="{C5EA0B57-4869-4AB0-AA19-F7E9744213A8}"/>
              </a:ext>
            </a:extLst>
          </p:cNvPr>
          <p:cNvSpPr/>
          <p:nvPr/>
        </p:nvSpPr>
        <p:spPr>
          <a:xfrm>
            <a:off x="718198" y="2469787"/>
            <a:ext cx="480327" cy="465478"/>
          </a:xfrm>
          <a:prstGeom prst="mathPlus">
            <a:avLst/>
          </a:pr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dirty="0"/>
          </a:p>
        </p:txBody>
      </p:sp>
      <p:sp>
        <p:nvSpPr>
          <p:cNvPr id="8" name="TextBox 7">
            <a:extLst>
              <a:ext uri="{FF2B5EF4-FFF2-40B4-BE49-F238E27FC236}">
                <a16:creationId xmlns:a16="http://schemas.microsoft.com/office/drawing/2014/main" id="{64DF6A66-F538-458F-8DEE-F577AE13E60C}"/>
              </a:ext>
            </a:extLst>
          </p:cNvPr>
          <p:cNvSpPr txBox="1"/>
          <p:nvPr/>
        </p:nvSpPr>
        <p:spPr>
          <a:xfrm>
            <a:off x="1444980" y="3350670"/>
            <a:ext cx="6611614" cy="1311144"/>
          </a:xfrm>
          <a:prstGeom prst="rect">
            <a:avLst/>
          </a:prstGeom>
          <a:noFill/>
          <a:ln w="38100">
            <a:solidFill>
              <a:schemeClr val="accent1"/>
            </a:solidFill>
          </a:ln>
        </p:spPr>
        <p:txBody>
          <a:bodyPr wrap="square" lIns="64024" tIns="32012" rIns="64024" bIns="32012" rtlCol="0">
            <a:spAutoFit/>
          </a:bodyPr>
          <a:lstStyle/>
          <a:p>
            <a:r>
              <a:rPr lang="fr-CA" sz="2500" dirty="0"/>
              <a:t>Aucun élément n’est obligatoire [excepté pour </a:t>
            </a:r>
            <a:r>
              <a:rPr lang="fr-CA" sz="2800" dirty="0"/>
              <a:t>«</a:t>
            </a:r>
            <a:r>
              <a:rPr lang="fr-CA" sz="2500" dirty="0"/>
              <a:t>chaîne de </a:t>
            </a:r>
            <a:r>
              <a:rPr lang="fr-CA" sz="2500" dirty="0" err="1"/>
              <a:t>nomen</a:t>
            </a:r>
            <a:r>
              <a:rPr lang="fr-CA" sz="2800" dirty="0"/>
              <a:t>»</a:t>
            </a:r>
            <a:r>
              <a:rPr lang="fr-CA" sz="2500" dirty="0"/>
              <a:t>]</a:t>
            </a:r>
          </a:p>
          <a:p>
            <a:pPr marL="501298"/>
            <a:r>
              <a:rPr lang="fr-CA" sz="2500" dirty="0"/>
              <a:t>Idem au </a:t>
            </a:r>
            <a:r>
              <a:rPr lang="fr-CA" sz="2500" dirty="0" err="1"/>
              <a:t>Toolkit</a:t>
            </a:r>
            <a:r>
              <a:rPr lang="fr-CA" sz="2500" dirty="0"/>
              <a:t> d’origine</a:t>
            </a:r>
          </a:p>
        </p:txBody>
      </p:sp>
      <p:sp>
        <p:nvSpPr>
          <p:cNvPr id="11" name="Plus Sign 10">
            <a:extLst>
              <a:ext uri="{FF2B5EF4-FFF2-40B4-BE49-F238E27FC236}">
                <a16:creationId xmlns:a16="http://schemas.microsoft.com/office/drawing/2014/main" id="{C8F50845-EE08-41A8-8597-213BE76CADF6}"/>
              </a:ext>
            </a:extLst>
          </p:cNvPr>
          <p:cNvSpPr/>
          <p:nvPr/>
        </p:nvSpPr>
        <p:spPr>
          <a:xfrm>
            <a:off x="718198" y="3539419"/>
            <a:ext cx="480327" cy="46547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dirty="0"/>
          </a:p>
        </p:txBody>
      </p:sp>
      <p:sp>
        <p:nvSpPr>
          <p:cNvPr id="9" name="TextBox 8">
            <a:extLst>
              <a:ext uri="{FF2B5EF4-FFF2-40B4-BE49-F238E27FC236}">
                <a16:creationId xmlns:a16="http://schemas.microsoft.com/office/drawing/2014/main" id="{46BAB7CA-FFAB-4286-8F90-6733936528BC}"/>
              </a:ext>
            </a:extLst>
          </p:cNvPr>
          <p:cNvSpPr txBox="1"/>
          <p:nvPr/>
        </p:nvSpPr>
        <p:spPr>
          <a:xfrm>
            <a:off x="1389385" y="4834074"/>
            <a:ext cx="6002016" cy="449370"/>
          </a:xfrm>
          <a:prstGeom prst="rect">
            <a:avLst/>
          </a:prstGeom>
          <a:noFill/>
          <a:ln w="38100">
            <a:solidFill>
              <a:schemeClr val="accent1"/>
            </a:solidFill>
          </a:ln>
        </p:spPr>
        <p:txBody>
          <a:bodyPr wrap="square" lIns="64024" tIns="32012" rIns="64024" bIns="32012" rtlCol="0">
            <a:spAutoFit/>
          </a:bodyPr>
          <a:lstStyle/>
          <a:p>
            <a:r>
              <a:rPr lang="fr-CA" sz="2500" dirty="0"/>
              <a:t>La plupart des instructions sont facultatives</a:t>
            </a:r>
          </a:p>
        </p:txBody>
      </p:sp>
      <p:sp>
        <p:nvSpPr>
          <p:cNvPr id="12" name="Equals 11">
            <a:extLst>
              <a:ext uri="{FF2B5EF4-FFF2-40B4-BE49-F238E27FC236}">
                <a16:creationId xmlns:a16="http://schemas.microsoft.com/office/drawing/2014/main" id="{BDE5432E-A689-41AE-8B1F-358C1C44DEF9}"/>
              </a:ext>
            </a:extLst>
          </p:cNvPr>
          <p:cNvSpPr/>
          <p:nvPr/>
        </p:nvSpPr>
        <p:spPr>
          <a:xfrm>
            <a:off x="718198" y="4834074"/>
            <a:ext cx="424733" cy="452683"/>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a:solidFill>
                <a:schemeClr val="tx1"/>
              </a:solidFill>
            </a:endParaRPr>
          </a:p>
        </p:txBody>
      </p:sp>
      <p:sp>
        <p:nvSpPr>
          <p:cNvPr id="16" name="TextBox 15">
            <a:extLst>
              <a:ext uri="{FF2B5EF4-FFF2-40B4-BE49-F238E27FC236}">
                <a16:creationId xmlns:a16="http://schemas.microsoft.com/office/drawing/2014/main" id="{429C459B-827A-49DC-B715-76CFB3855843}"/>
              </a:ext>
            </a:extLst>
          </p:cNvPr>
          <p:cNvSpPr txBox="1"/>
          <p:nvPr/>
        </p:nvSpPr>
        <p:spPr>
          <a:xfrm>
            <a:off x="408706" y="5425402"/>
            <a:ext cx="6721039" cy="449370"/>
          </a:xfrm>
          <a:prstGeom prst="rect">
            <a:avLst/>
          </a:prstGeom>
          <a:noFill/>
          <a:ln w="38100">
            <a:solidFill>
              <a:srgbClr val="FF0000"/>
            </a:solidFill>
          </a:ln>
        </p:spPr>
        <p:txBody>
          <a:bodyPr wrap="none" lIns="64024" tIns="32012" rIns="64024" bIns="32012" rtlCol="0">
            <a:spAutoFit/>
          </a:bodyPr>
          <a:lstStyle/>
          <a:p>
            <a:pPr algn="ctr"/>
            <a:r>
              <a:rPr lang="fr-CA" sz="2500" dirty="0"/>
              <a:t>Profil d’application requis pour la gestion des choix</a:t>
            </a:r>
          </a:p>
        </p:txBody>
      </p:sp>
    </p:spTree>
    <p:extLst>
      <p:ext uri="{BB962C8B-B14F-4D97-AF65-F5344CB8AC3E}">
        <p14:creationId xmlns:p14="http://schemas.microsoft.com/office/powerpoint/2010/main" val="2577680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7E8E075E-B6F4-4F8C-B653-7E2201B07990}" type="datetime4">
              <a:rPr lang="fr-CA" smtClean="0"/>
              <a:t>1er novembre 2018</a:t>
            </a:fld>
            <a:endParaRPr lang="fr-CA"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fr-CA" smtClean="0"/>
              <a:pPr algn="ctr"/>
              <a:t>21</a:t>
            </a:fld>
            <a:endParaRPr lang="fr-CA"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440416" y="226168"/>
            <a:ext cx="4825390" cy="801198"/>
          </a:xfrm>
          <a:prstGeom prst="rect">
            <a:avLst/>
          </a:prstGeom>
        </p:spPr>
        <p:txBody>
          <a:bodyPr lIns="64024" tIns="32012" rIns="64024" bIns="32012"/>
          <a:lstStyle>
            <a:lvl1pPr>
              <a:defRPr>
                <a:latin typeface="+mj-lt"/>
                <a:ea typeface="+mj-ea"/>
                <a:cs typeface="+mj-cs"/>
              </a:defRPr>
            </a:lvl1pPr>
          </a:lstStyle>
          <a:p>
            <a:r>
              <a:rPr lang="fr-CA" sz="4200" kern="0" dirty="0">
                <a:solidFill>
                  <a:schemeClr val="tx2"/>
                </a:solidFill>
              </a:rPr>
              <a:t>Profil d’application</a:t>
            </a:r>
          </a:p>
        </p:txBody>
      </p:sp>
      <p:sp>
        <p:nvSpPr>
          <p:cNvPr id="10" name="TextBox 9">
            <a:extLst>
              <a:ext uri="{FF2B5EF4-FFF2-40B4-BE49-F238E27FC236}">
                <a16:creationId xmlns:a16="http://schemas.microsoft.com/office/drawing/2014/main" id="{58CDB1B2-E570-475D-93A9-271C37C568B7}"/>
              </a:ext>
            </a:extLst>
          </p:cNvPr>
          <p:cNvSpPr txBox="1"/>
          <p:nvPr/>
        </p:nvSpPr>
        <p:spPr>
          <a:xfrm>
            <a:off x="401067" y="1531629"/>
            <a:ext cx="6455372" cy="957201"/>
          </a:xfrm>
          <a:prstGeom prst="rect">
            <a:avLst/>
          </a:prstGeom>
          <a:noFill/>
        </p:spPr>
        <p:txBody>
          <a:bodyPr wrap="square" lIns="64024" tIns="32012" rIns="64024" bIns="32012" rtlCol="0">
            <a:spAutoFit/>
          </a:bodyPr>
          <a:lstStyle/>
          <a:p>
            <a:r>
              <a:rPr lang="fr-CA" sz="2900" dirty="0"/>
              <a:t>Quels éléments doivent être enregistrés, obligatoirement ou non?</a:t>
            </a:r>
          </a:p>
        </p:txBody>
      </p:sp>
      <p:sp>
        <p:nvSpPr>
          <p:cNvPr id="7" name="TextBox 6">
            <a:extLst>
              <a:ext uri="{FF2B5EF4-FFF2-40B4-BE49-F238E27FC236}">
                <a16:creationId xmlns:a16="http://schemas.microsoft.com/office/drawing/2014/main" id="{96137E1B-ACB5-47FE-B744-90565E02592C}"/>
              </a:ext>
            </a:extLst>
          </p:cNvPr>
          <p:cNvSpPr txBox="1"/>
          <p:nvPr/>
        </p:nvSpPr>
        <p:spPr>
          <a:xfrm>
            <a:off x="675118" y="2521065"/>
            <a:ext cx="6015072" cy="526314"/>
          </a:xfrm>
          <a:prstGeom prst="rect">
            <a:avLst/>
          </a:prstGeom>
          <a:noFill/>
        </p:spPr>
        <p:txBody>
          <a:bodyPr wrap="square" lIns="64024" tIns="32012" rIns="64024" bIns="32012" rtlCol="0">
            <a:spAutoFit/>
          </a:bodyPr>
          <a:lstStyle/>
          <a:p>
            <a:r>
              <a:rPr lang="fr-CA" sz="2900" dirty="0"/>
              <a:t>Quels éléments peuvent être répétés?</a:t>
            </a:r>
          </a:p>
        </p:txBody>
      </p:sp>
      <p:sp>
        <p:nvSpPr>
          <p:cNvPr id="8" name="TextBox 7">
            <a:extLst>
              <a:ext uri="{FF2B5EF4-FFF2-40B4-BE49-F238E27FC236}">
                <a16:creationId xmlns:a16="http://schemas.microsoft.com/office/drawing/2014/main" id="{5AFF4EF4-3057-48EF-806D-7108BEE7B9AE}"/>
              </a:ext>
            </a:extLst>
          </p:cNvPr>
          <p:cNvSpPr txBox="1"/>
          <p:nvPr/>
        </p:nvSpPr>
        <p:spPr>
          <a:xfrm>
            <a:off x="888594" y="3108934"/>
            <a:ext cx="5116463" cy="526314"/>
          </a:xfrm>
          <a:prstGeom prst="rect">
            <a:avLst/>
          </a:prstGeom>
          <a:noFill/>
        </p:spPr>
        <p:txBody>
          <a:bodyPr wrap="square" lIns="64024" tIns="32012" rIns="64024" bIns="32012" rtlCol="0">
            <a:spAutoFit/>
          </a:bodyPr>
          <a:lstStyle/>
          <a:p>
            <a:r>
              <a:rPr lang="fr-CA" sz="2900" dirty="0"/>
              <a:t>Quels vocabulaires sont utilisés?</a:t>
            </a:r>
          </a:p>
        </p:txBody>
      </p:sp>
      <p:sp>
        <p:nvSpPr>
          <p:cNvPr id="9" name="TextBox 8">
            <a:extLst>
              <a:ext uri="{FF2B5EF4-FFF2-40B4-BE49-F238E27FC236}">
                <a16:creationId xmlns:a16="http://schemas.microsoft.com/office/drawing/2014/main" id="{6302E6FF-DD8E-471B-A3F8-88ADA087104D}"/>
              </a:ext>
            </a:extLst>
          </p:cNvPr>
          <p:cNvSpPr txBox="1"/>
          <p:nvPr/>
        </p:nvSpPr>
        <p:spPr>
          <a:xfrm>
            <a:off x="1102075" y="3743237"/>
            <a:ext cx="7731075" cy="510925"/>
          </a:xfrm>
          <a:prstGeom prst="rect">
            <a:avLst/>
          </a:prstGeom>
          <a:noFill/>
        </p:spPr>
        <p:txBody>
          <a:bodyPr wrap="square" lIns="64024" tIns="32012" rIns="64024" bIns="32012" rtlCol="0">
            <a:spAutoFit/>
          </a:bodyPr>
          <a:lstStyle/>
          <a:p>
            <a:r>
              <a:rPr lang="fr-CA" sz="2900" dirty="0"/>
              <a:t>Quelles méthodes d’enregistrement sont utilisées?</a:t>
            </a:r>
          </a:p>
        </p:txBody>
      </p:sp>
      <p:sp>
        <p:nvSpPr>
          <p:cNvPr id="12" name="TextBox 11">
            <a:extLst>
              <a:ext uri="{FF2B5EF4-FFF2-40B4-BE49-F238E27FC236}">
                <a16:creationId xmlns:a16="http://schemas.microsoft.com/office/drawing/2014/main" id="{4C2CBAE4-D14E-4AC7-88B2-71F08766CDDF}"/>
              </a:ext>
            </a:extLst>
          </p:cNvPr>
          <p:cNvSpPr txBox="1"/>
          <p:nvPr/>
        </p:nvSpPr>
        <p:spPr>
          <a:xfrm>
            <a:off x="1102075" y="4377065"/>
            <a:ext cx="5085114" cy="526314"/>
          </a:xfrm>
          <a:prstGeom prst="rect">
            <a:avLst/>
          </a:prstGeom>
          <a:noFill/>
        </p:spPr>
        <p:txBody>
          <a:bodyPr wrap="square" lIns="64024" tIns="32012" rIns="64024" bIns="32012" rtlCol="0">
            <a:spAutoFit/>
          </a:bodyPr>
          <a:lstStyle/>
          <a:p>
            <a:pPr marL="253428"/>
            <a:r>
              <a:rPr lang="fr-CA" sz="2900" dirty="0"/>
              <a:t>Quelles options sont utilisées?</a:t>
            </a:r>
          </a:p>
        </p:txBody>
      </p:sp>
    </p:spTree>
    <p:extLst>
      <p:ext uri="{BB962C8B-B14F-4D97-AF65-F5344CB8AC3E}">
        <p14:creationId xmlns:p14="http://schemas.microsoft.com/office/powerpoint/2010/main" val="8928916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550885B9-E6E9-4076-AE00-C5472804BCEB}"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22</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440417" y="226168"/>
            <a:ext cx="5426983" cy="1357311"/>
          </a:xfrm>
          <a:prstGeom prst="rect">
            <a:avLst/>
          </a:prstGeom>
        </p:spPr>
        <p:txBody>
          <a:bodyPr wrap="square" lIns="64024" tIns="32012" rIns="64024" bIns="32012">
            <a:spAutoFit/>
          </a:bodyPr>
          <a:lstStyle>
            <a:lvl1pPr>
              <a:defRPr>
                <a:latin typeface="+mj-lt"/>
                <a:ea typeface="+mj-ea"/>
                <a:cs typeface="+mj-cs"/>
              </a:defRPr>
            </a:lvl1pPr>
          </a:lstStyle>
          <a:p>
            <a:r>
              <a:rPr lang="fr-CA" sz="4200" kern="0" dirty="0">
                <a:solidFill>
                  <a:schemeClr val="tx2"/>
                </a:solidFill>
              </a:rPr>
              <a:t>Profils d’application dans le RDA </a:t>
            </a:r>
            <a:r>
              <a:rPr lang="fr-CA" sz="4200" kern="0" dirty="0" err="1">
                <a:solidFill>
                  <a:schemeClr val="tx2"/>
                </a:solidFill>
              </a:rPr>
              <a:t>Toolkit</a:t>
            </a:r>
            <a:endParaRPr lang="fr-CA" sz="4200" kern="0" dirty="0">
              <a:solidFill>
                <a:schemeClr val="tx2"/>
              </a:solidFill>
            </a:endParaRPr>
          </a:p>
        </p:txBody>
      </p:sp>
      <p:sp>
        <p:nvSpPr>
          <p:cNvPr id="11" name="TextBox 10">
            <a:extLst>
              <a:ext uri="{FF2B5EF4-FFF2-40B4-BE49-F238E27FC236}">
                <a16:creationId xmlns:a16="http://schemas.microsoft.com/office/drawing/2014/main" id="{3F997A47-11EC-4E6C-B0ED-3F2B4450881B}"/>
              </a:ext>
            </a:extLst>
          </p:cNvPr>
          <p:cNvSpPr txBox="1"/>
          <p:nvPr/>
        </p:nvSpPr>
        <p:spPr>
          <a:xfrm>
            <a:off x="440416" y="1709018"/>
            <a:ext cx="8551184" cy="3203970"/>
          </a:xfrm>
          <a:prstGeom prst="rect">
            <a:avLst/>
          </a:prstGeom>
          <a:noFill/>
        </p:spPr>
        <p:txBody>
          <a:bodyPr wrap="square" lIns="64024" tIns="32012" rIns="64024" bIns="32012" rtlCol="0">
            <a:spAutoFit/>
          </a:bodyPr>
          <a:lstStyle/>
          <a:p>
            <a:r>
              <a:rPr lang="fr-CA" sz="3400" dirty="0"/>
              <a:t>Outils multiples :</a:t>
            </a:r>
          </a:p>
          <a:p>
            <a:pPr marL="501298"/>
            <a:r>
              <a:rPr lang="fr-CA" sz="3400" dirty="0"/>
              <a:t>Favoris et notes</a:t>
            </a:r>
          </a:p>
          <a:p>
            <a:pPr marL="501298"/>
            <a:r>
              <a:rPr lang="fr-CA" sz="3400" dirty="0"/>
              <a:t>Énoncés de politique</a:t>
            </a:r>
          </a:p>
          <a:p>
            <a:pPr marL="501298"/>
            <a:r>
              <a:rPr lang="fr-CA" sz="3400" dirty="0"/>
              <a:t>Flux de travaux et autres documents générés par les utilisateurs</a:t>
            </a:r>
          </a:p>
          <a:p>
            <a:pPr marL="501298"/>
            <a:r>
              <a:rPr lang="fr-CA" sz="3400" dirty="0"/>
              <a:t>Documents externes</a:t>
            </a:r>
          </a:p>
        </p:txBody>
      </p:sp>
      <p:sp>
        <p:nvSpPr>
          <p:cNvPr id="12" name="TextBox 11">
            <a:extLst>
              <a:ext uri="{FF2B5EF4-FFF2-40B4-BE49-F238E27FC236}">
                <a16:creationId xmlns:a16="http://schemas.microsoft.com/office/drawing/2014/main" id="{98C3731D-ADE5-409B-9967-5FC488ED1A34}"/>
              </a:ext>
            </a:extLst>
          </p:cNvPr>
          <p:cNvSpPr txBox="1"/>
          <p:nvPr/>
        </p:nvSpPr>
        <p:spPr>
          <a:xfrm>
            <a:off x="439200" y="4930429"/>
            <a:ext cx="8294417" cy="587869"/>
          </a:xfrm>
          <a:prstGeom prst="rect">
            <a:avLst/>
          </a:prstGeom>
          <a:noFill/>
        </p:spPr>
        <p:txBody>
          <a:bodyPr wrap="square" lIns="64024" tIns="32012" rIns="64024" bIns="32012" rtlCol="0">
            <a:spAutoFit/>
          </a:bodyPr>
          <a:lstStyle/>
          <a:p>
            <a:r>
              <a:rPr lang="fr-CA" sz="3400" dirty="0"/>
              <a:t>Éventail de contextes, d’usage et de partage</a:t>
            </a:r>
          </a:p>
        </p:txBody>
      </p:sp>
    </p:spTree>
    <p:extLst>
      <p:ext uri="{BB962C8B-B14F-4D97-AF65-F5344CB8AC3E}">
        <p14:creationId xmlns:p14="http://schemas.microsoft.com/office/powerpoint/2010/main" val="2851142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C96545-9C12-4B59-B73C-CB8838F2AE41}"/>
              </a:ext>
            </a:extLst>
          </p:cNvPr>
          <p:cNvSpPr>
            <a:spLocks noGrp="1"/>
          </p:cNvSpPr>
          <p:nvPr>
            <p:ph type="dt" sz="half" idx="10"/>
          </p:nvPr>
        </p:nvSpPr>
        <p:spPr/>
        <p:txBody>
          <a:bodyPr/>
          <a:lstStyle/>
          <a:p>
            <a:fld id="{711EB3C8-0E97-4721-8D0D-49EBC53C7936}"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4B90F8AE-C8C0-4205-BABC-2D44831549CB}"/>
              </a:ext>
            </a:extLst>
          </p:cNvPr>
          <p:cNvSpPr>
            <a:spLocks noGrp="1"/>
          </p:cNvSpPr>
          <p:nvPr>
            <p:ph type="sldNum" sz="quarter" idx="11"/>
          </p:nvPr>
        </p:nvSpPr>
        <p:spPr/>
        <p:txBody>
          <a:bodyPr/>
          <a:lstStyle/>
          <a:p>
            <a:pPr algn="ctr"/>
            <a:fld id="{6B918772-37A3-47DC-BE01-33CAE9FCB74A}" type="slidenum">
              <a:rPr lang="en-US" smtClean="0"/>
              <a:pPr algn="ctr"/>
              <a:t>23</a:t>
            </a:fld>
            <a:endParaRPr lang="en-US" dirty="0"/>
          </a:p>
        </p:txBody>
      </p:sp>
      <p:sp>
        <p:nvSpPr>
          <p:cNvPr id="5" name="TextBox 4">
            <a:extLst>
              <a:ext uri="{FF2B5EF4-FFF2-40B4-BE49-F238E27FC236}">
                <a16:creationId xmlns:a16="http://schemas.microsoft.com/office/drawing/2014/main" id="{8CB88D53-95B1-4BFF-897C-95FCF1482DFA}"/>
              </a:ext>
            </a:extLst>
          </p:cNvPr>
          <p:cNvSpPr txBox="1"/>
          <p:nvPr/>
        </p:nvSpPr>
        <p:spPr>
          <a:xfrm>
            <a:off x="450240" y="255292"/>
            <a:ext cx="2966101" cy="710980"/>
          </a:xfrm>
          <a:prstGeom prst="rect">
            <a:avLst/>
          </a:prstGeom>
          <a:noFill/>
        </p:spPr>
        <p:txBody>
          <a:bodyPr wrap="none" lIns="64024" tIns="32012" rIns="64024" bIns="32012" rtlCol="0">
            <a:spAutoFit/>
          </a:bodyPr>
          <a:lstStyle/>
          <a:p>
            <a:r>
              <a:rPr lang="fr-CA" sz="4200" dirty="0">
                <a:solidFill>
                  <a:schemeClr val="tx2"/>
                </a:solidFill>
              </a:rPr>
              <a:t>Favori + note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9604" y="1752600"/>
            <a:ext cx="6911370" cy="28619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04066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575B32B0-DB09-4BD3-A601-BCF9B2B5F06F}"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24</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450239" y="255292"/>
            <a:ext cx="2472467" cy="711359"/>
          </a:xfrm>
          <a:prstGeom prst="rect">
            <a:avLst/>
          </a:prstGeom>
          <a:noFill/>
        </p:spPr>
        <p:txBody>
          <a:bodyPr wrap="none" lIns="64024" tIns="32012" rIns="64024" bIns="32012" rtlCol="0">
            <a:spAutoFit/>
          </a:bodyPr>
          <a:lstStyle/>
          <a:p>
            <a:r>
              <a:rPr lang="fr-CA" sz="4200" dirty="0">
                <a:solidFill>
                  <a:schemeClr val="tx2"/>
                </a:solidFill>
              </a:rPr>
              <a:t>Conditions</a:t>
            </a:r>
          </a:p>
        </p:txBody>
      </p:sp>
      <p:sp>
        <p:nvSpPr>
          <p:cNvPr id="5" name="TextBox 4">
            <a:extLst>
              <a:ext uri="{FF2B5EF4-FFF2-40B4-BE49-F238E27FC236}">
                <a16:creationId xmlns:a16="http://schemas.microsoft.com/office/drawing/2014/main" id="{D617A32B-8467-4F51-8209-2143855FAD1E}"/>
              </a:ext>
            </a:extLst>
          </p:cNvPr>
          <p:cNvSpPr txBox="1"/>
          <p:nvPr/>
        </p:nvSpPr>
        <p:spPr>
          <a:xfrm>
            <a:off x="450239" y="1283710"/>
            <a:ext cx="7169762" cy="2372973"/>
          </a:xfrm>
          <a:prstGeom prst="rect">
            <a:avLst/>
          </a:prstGeom>
          <a:noFill/>
        </p:spPr>
        <p:txBody>
          <a:bodyPr wrap="square" lIns="64024" tIns="32012" rIns="64024" bIns="32012" rtlCol="0">
            <a:spAutoFit/>
          </a:bodyPr>
          <a:lstStyle/>
          <a:p>
            <a:r>
              <a:rPr lang="fr-CA" sz="2500" dirty="0"/>
              <a:t>Plusieurs instructions s’appliquent seulement si une ou plusieurs conditions sont remplies</a:t>
            </a:r>
          </a:p>
          <a:p>
            <a:pPr marL="400149" indent="-400149">
              <a:buFont typeface="Arial" panose="020B0604020202020204" pitchFamily="34" charset="0"/>
              <a:buChar char="•"/>
            </a:pPr>
            <a:r>
              <a:rPr lang="fr-CA" sz="2500" dirty="0"/>
              <a:t>Type de ressource décrite</a:t>
            </a:r>
          </a:p>
          <a:p>
            <a:pPr marL="400149" indent="-400149">
              <a:buFont typeface="Arial" panose="020B0604020202020204" pitchFamily="34" charset="0"/>
              <a:buChar char="•"/>
            </a:pPr>
            <a:r>
              <a:rPr lang="fr-CA" sz="2500" dirty="0"/>
              <a:t>Caractéristique spécifique de la ressource décrite</a:t>
            </a:r>
          </a:p>
          <a:p>
            <a:pPr marL="400149" indent="-400149">
              <a:buFont typeface="Arial" panose="020B0604020202020204" pitchFamily="34" charset="0"/>
              <a:buChar char="•"/>
            </a:pPr>
            <a:r>
              <a:rPr lang="fr-CA" sz="2500" dirty="0"/>
              <a:t>Existence de données préenregistrées</a:t>
            </a:r>
          </a:p>
          <a:p>
            <a:pPr marL="400149" indent="-400149">
              <a:buFont typeface="Arial" panose="020B0604020202020204" pitchFamily="34" charset="0"/>
              <a:buChar char="•"/>
            </a:pPr>
            <a:r>
              <a:rPr lang="fr-CA" sz="2500" dirty="0"/>
              <a:t>Etc.</a:t>
            </a:r>
          </a:p>
        </p:txBody>
      </p:sp>
      <p:sp>
        <p:nvSpPr>
          <p:cNvPr id="8" name="TextBox 7">
            <a:extLst>
              <a:ext uri="{FF2B5EF4-FFF2-40B4-BE49-F238E27FC236}">
                <a16:creationId xmlns:a16="http://schemas.microsoft.com/office/drawing/2014/main" id="{64DF6A66-F538-458F-8DEE-F577AE13E60C}"/>
              </a:ext>
            </a:extLst>
          </p:cNvPr>
          <p:cNvSpPr txBox="1"/>
          <p:nvPr/>
        </p:nvSpPr>
        <p:spPr>
          <a:xfrm>
            <a:off x="450240" y="4034884"/>
            <a:ext cx="8388960" cy="495536"/>
          </a:xfrm>
          <a:prstGeom prst="rect">
            <a:avLst/>
          </a:prstGeom>
          <a:noFill/>
        </p:spPr>
        <p:txBody>
          <a:bodyPr wrap="square" lIns="64024" tIns="32012" rIns="64024" bIns="32012" rtlCol="0">
            <a:spAutoFit/>
          </a:bodyPr>
          <a:lstStyle/>
          <a:p>
            <a:r>
              <a:rPr lang="fr-CA" sz="2800" dirty="0"/>
              <a:t>« </a:t>
            </a:r>
            <a:r>
              <a:rPr lang="fr-CA" sz="2500" dirty="0"/>
              <a:t>Alternative</a:t>
            </a:r>
            <a:r>
              <a:rPr lang="fr-CA" sz="2800" dirty="0"/>
              <a:t> »</a:t>
            </a:r>
            <a:r>
              <a:rPr lang="fr-CA" sz="2500" dirty="0"/>
              <a:t> = option pour le même ensemble de conditions</a:t>
            </a:r>
          </a:p>
        </p:txBody>
      </p:sp>
      <p:sp>
        <p:nvSpPr>
          <p:cNvPr id="9" name="TextBox 8">
            <a:extLst>
              <a:ext uri="{FF2B5EF4-FFF2-40B4-BE49-F238E27FC236}">
                <a16:creationId xmlns:a16="http://schemas.microsoft.com/office/drawing/2014/main" id="{651C9F9B-D2E8-4324-91F6-47FCB165FE60}"/>
              </a:ext>
            </a:extLst>
          </p:cNvPr>
          <p:cNvSpPr txBox="1"/>
          <p:nvPr/>
        </p:nvSpPr>
        <p:spPr>
          <a:xfrm>
            <a:off x="450239" y="4758022"/>
            <a:ext cx="6884684" cy="495536"/>
          </a:xfrm>
          <a:prstGeom prst="rect">
            <a:avLst/>
          </a:prstGeom>
          <a:noFill/>
        </p:spPr>
        <p:txBody>
          <a:bodyPr wrap="square" lIns="64024" tIns="32012" rIns="64024" bIns="32012" rtlCol="0">
            <a:spAutoFit/>
          </a:bodyPr>
          <a:lstStyle/>
          <a:p>
            <a:r>
              <a:rPr lang="fr-CA" sz="2800" dirty="0"/>
              <a:t>« </a:t>
            </a:r>
            <a:r>
              <a:rPr lang="fr-CA" sz="2500" dirty="0"/>
              <a:t>Exception</a:t>
            </a:r>
            <a:r>
              <a:rPr lang="fr-CA" sz="2800" dirty="0"/>
              <a:t> »</a:t>
            </a:r>
            <a:r>
              <a:rPr lang="fr-CA" sz="2500" dirty="0"/>
              <a:t> = ensemble différent de conditions</a:t>
            </a:r>
          </a:p>
        </p:txBody>
      </p:sp>
    </p:spTree>
    <p:extLst>
      <p:ext uri="{BB962C8B-B14F-4D97-AF65-F5344CB8AC3E}">
        <p14:creationId xmlns:p14="http://schemas.microsoft.com/office/powerpoint/2010/main" val="23652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F5A69B-1C49-4523-9D3E-8FC4905E7FD3}"/>
              </a:ext>
            </a:extLst>
          </p:cNvPr>
          <p:cNvSpPr>
            <a:spLocks noGrp="1"/>
          </p:cNvSpPr>
          <p:nvPr>
            <p:ph type="dt" sz="half" idx="10"/>
          </p:nvPr>
        </p:nvSpPr>
        <p:spPr/>
        <p:txBody>
          <a:bodyPr/>
          <a:lstStyle/>
          <a:p>
            <a:fld id="{92066A05-4509-4A04-94CA-30A54CCD3A23}"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06438C30-C067-4CE9-BD63-2F445EC0440E}"/>
              </a:ext>
            </a:extLst>
          </p:cNvPr>
          <p:cNvSpPr>
            <a:spLocks noGrp="1"/>
          </p:cNvSpPr>
          <p:nvPr>
            <p:ph type="sldNum" sz="quarter" idx="11"/>
          </p:nvPr>
        </p:nvSpPr>
        <p:spPr/>
        <p:txBody>
          <a:bodyPr/>
          <a:lstStyle/>
          <a:p>
            <a:pPr algn="ctr"/>
            <a:fld id="{6B918772-37A3-47DC-BE01-33CAE9FCB74A}" type="slidenum">
              <a:rPr lang="en-US" smtClean="0"/>
              <a:pPr algn="ctr"/>
              <a:t>25</a:t>
            </a:fld>
            <a:endParaRPr lang="en-US" dirty="0"/>
          </a:p>
        </p:txBody>
      </p:sp>
      <p:pic>
        <p:nvPicPr>
          <p:cNvPr id="5" name="Picture 4">
            <a:extLst>
              <a:ext uri="{FF2B5EF4-FFF2-40B4-BE49-F238E27FC236}">
                <a16:creationId xmlns:a16="http://schemas.microsoft.com/office/drawing/2014/main" id="{DD4616A4-C8C0-4E13-8BD6-DA9607F70E1D}"/>
              </a:ext>
            </a:extLst>
          </p:cNvPr>
          <p:cNvPicPr>
            <a:picLocks noChangeAspect="1"/>
          </p:cNvPicPr>
          <p:nvPr/>
        </p:nvPicPr>
        <p:blipFill>
          <a:blip r:embed="rId3"/>
          <a:stretch>
            <a:fillRect/>
          </a:stretch>
        </p:blipFill>
        <p:spPr>
          <a:xfrm>
            <a:off x="355798" y="547041"/>
            <a:ext cx="6991424" cy="4663173"/>
          </a:xfrm>
          <a:prstGeom prst="rect">
            <a:avLst/>
          </a:prstGeom>
        </p:spPr>
      </p:pic>
    </p:spTree>
    <p:extLst>
      <p:ext uri="{BB962C8B-B14F-4D97-AF65-F5344CB8AC3E}">
        <p14:creationId xmlns:p14="http://schemas.microsoft.com/office/powerpoint/2010/main" val="32114368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03D592F5-5590-4CB9-8F32-DC6B93494871}"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26</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440416" y="226168"/>
            <a:ext cx="4825390" cy="801198"/>
          </a:xfrm>
          <a:prstGeom prst="rect">
            <a:avLst/>
          </a:prstGeom>
        </p:spPr>
        <p:txBody>
          <a:bodyPr lIns="64024" tIns="32012" rIns="64024" bIns="32012"/>
          <a:lstStyle>
            <a:lvl1pPr>
              <a:defRPr>
                <a:latin typeface="+mj-lt"/>
                <a:ea typeface="+mj-ea"/>
                <a:cs typeface="+mj-cs"/>
              </a:defRPr>
            </a:lvl1pPr>
          </a:lstStyle>
          <a:p>
            <a:r>
              <a:rPr lang="fr-CA" sz="4200" kern="0" dirty="0">
                <a:solidFill>
                  <a:schemeClr val="tx2"/>
                </a:solidFill>
              </a:rPr>
              <a:t>Traductions</a:t>
            </a:r>
          </a:p>
        </p:txBody>
      </p:sp>
      <p:sp>
        <p:nvSpPr>
          <p:cNvPr id="10" name="TextBox 9">
            <a:extLst>
              <a:ext uri="{FF2B5EF4-FFF2-40B4-BE49-F238E27FC236}">
                <a16:creationId xmlns:a16="http://schemas.microsoft.com/office/drawing/2014/main" id="{58CDB1B2-E570-475D-93A9-271C37C568B7}"/>
              </a:ext>
            </a:extLst>
          </p:cNvPr>
          <p:cNvSpPr txBox="1"/>
          <p:nvPr/>
        </p:nvSpPr>
        <p:spPr>
          <a:xfrm>
            <a:off x="437183" y="1609745"/>
            <a:ext cx="8021017" cy="1111090"/>
          </a:xfrm>
          <a:prstGeom prst="rect">
            <a:avLst/>
          </a:prstGeom>
          <a:noFill/>
        </p:spPr>
        <p:txBody>
          <a:bodyPr wrap="square" lIns="64024" tIns="32012" rIns="64024" bIns="32012" rtlCol="0">
            <a:spAutoFit/>
          </a:bodyPr>
          <a:lstStyle/>
          <a:p>
            <a:r>
              <a:rPr lang="fr-CA" sz="3400" dirty="0"/>
              <a:t>La structure modulaire aide la traduction </a:t>
            </a:r>
          </a:p>
          <a:p>
            <a:pPr marL="501298"/>
            <a:r>
              <a:rPr lang="fr-CA" sz="3400" dirty="0"/>
              <a:t>Expressions et phrases standard</a:t>
            </a:r>
          </a:p>
        </p:txBody>
      </p:sp>
      <p:sp>
        <p:nvSpPr>
          <p:cNvPr id="9" name="TextBox 8">
            <a:extLst>
              <a:ext uri="{FF2B5EF4-FFF2-40B4-BE49-F238E27FC236}">
                <a16:creationId xmlns:a16="http://schemas.microsoft.com/office/drawing/2014/main" id="{9D1A4A8E-6487-4468-9BC0-AE4D612984A4}"/>
              </a:ext>
            </a:extLst>
          </p:cNvPr>
          <p:cNvSpPr txBox="1"/>
          <p:nvPr/>
        </p:nvSpPr>
        <p:spPr>
          <a:xfrm>
            <a:off x="440417" y="3088549"/>
            <a:ext cx="8481213" cy="2157530"/>
          </a:xfrm>
          <a:prstGeom prst="rect">
            <a:avLst/>
          </a:prstGeom>
          <a:noFill/>
        </p:spPr>
        <p:txBody>
          <a:bodyPr wrap="square" lIns="64024" tIns="32012" rIns="64024" bIns="32012" rtlCol="0">
            <a:spAutoFit/>
          </a:bodyPr>
          <a:lstStyle/>
          <a:p>
            <a:r>
              <a:rPr lang="fr-CA" sz="3400" dirty="0"/>
              <a:t>RDA Reference est traduit séparément des autres contenus du </a:t>
            </a:r>
            <a:r>
              <a:rPr lang="fr-CA" sz="3400" dirty="0" err="1"/>
              <a:t>Toolkit</a:t>
            </a:r>
            <a:endParaRPr lang="fr-CA" sz="3400" dirty="0"/>
          </a:p>
          <a:p>
            <a:pPr marL="501298"/>
            <a:r>
              <a:rPr lang="fr-CA" sz="3400" dirty="0"/>
              <a:t>Les données traduites sont traitées de la même manière que les données en anglais</a:t>
            </a:r>
          </a:p>
        </p:txBody>
      </p:sp>
    </p:spTree>
    <p:extLst>
      <p:ext uri="{BB962C8B-B14F-4D97-AF65-F5344CB8AC3E}">
        <p14:creationId xmlns:p14="http://schemas.microsoft.com/office/powerpoint/2010/main" val="1986499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E3C713-9773-41AE-BAEF-5329D3B9585C}"/>
              </a:ext>
            </a:extLst>
          </p:cNvPr>
          <p:cNvSpPr>
            <a:spLocks noGrp="1"/>
          </p:cNvSpPr>
          <p:nvPr>
            <p:ph type="dt" sz="half" idx="10"/>
          </p:nvPr>
        </p:nvSpPr>
        <p:spPr/>
        <p:txBody>
          <a:bodyPr/>
          <a:lstStyle/>
          <a:p>
            <a:fld id="{D4071E0C-A3C0-4E06-BE28-506956CEC841}" type="datetime4">
              <a:rPr lang="fr-CA" smtClean="0"/>
              <a:t>1er novembre 2018</a:t>
            </a:fld>
            <a:endParaRPr lang="en-GB"/>
          </a:p>
        </p:txBody>
      </p:sp>
      <p:sp>
        <p:nvSpPr>
          <p:cNvPr id="4" name="Slide Number Placeholder 3">
            <a:extLst>
              <a:ext uri="{FF2B5EF4-FFF2-40B4-BE49-F238E27FC236}">
                <a16:creationId xmlns:a16="http://schemas.microsoft.com/office/drawing/2014/main" id="{FC4CCB0A-BA62-4775-B8A8-D3496E60F617}"/>
              </a:ext>
            </a:extLst>
          </p:cNvPr>
          <p:cNvSpPr>
            <a:spLocks noGrp="1"/>
          </p:cNvSpPr>
          <p:nvPr>
            <p:ph type="sldNum" sz="quarter" idx="12"/>
          </p:nvPr>
        </p:nvSpPr>
        <p:spPr/>
        <p:txBody>
          <a:bodyPr/>
          <a:lstStyle/>
          <a:p>
            <a:pPr algn="ctr"/>
            <a:fld id="{C9A48D05-AF44-4D94-A505-D97A91433368}" type="slidenum">
              <a:rPr lang="en-GB" smtClean="0"/>
              <a:pPr algn="ctr"/>
              <a:t>27</a:t>
            </a:fld>
            <a:endParaRPr lang="en-GB" dirty="0"/>
          </a:p>
        </p:txBody>
      </p:sp>
      <p:pic>
        <p:nvPicPr>
          <p:cNvPr id="5" name="Picture 4">
            <a:extLst>
              <a:ext uri="{FF2B5EF4-FFF2-40B4-BE49-F238E27FC236}">
                <a16:creationId xmlns:a16="http://schemas.microsoft.com/office/drawing/2014/main" id="{1038B4E5-EAB6-448F-842E-9D0EEDCB6BC9}"/>
              </a:ext>
            </a:extLst>
          </p:cNvPr>
          <p:cNvPicPr>
            <a:picLocks noChangeAspect="1"/>
          </p:cNvPicPr>
          <p:nvPr/>
        </p:nvPicPr>
        <p:blipFill>
          <a:blip r:embed="rId3"/>
          <a:stretch>
            <a:fillRect/>
          </a:stretch>
        </p:blipFill>
        <p:spPr>
          <a:xfrm>
            <a:off x="12501" y="4688"/>
            <a:ext cx="9144000" cy="5742989"/>
          </a:xfrm>
          <a:prstGeom prst="rect">
            <a:avLst/>
          </a:prstGeom>
        </p:spPr>
      </p:pic>
      <p:pic>
        <p:nvPicPr>
          <p:cNvPr id="6" name="Picture 5">
            <a:extLst>
              <a:ext uri="{FF2B5EF4-FFF2-40B4-BE49-F238E27FC236}">
                <a16:creationId xmlns:a16="http://schemas.microsoft.com/office/drawing/2014/main" id="{3B16C31D-6F48-48A5-8BF2-88DFAD02E7F6}"/>
              </a:ext>
            </a:extLst>
          </p:cNvPr>
          <p:cNvPicPr>
            <a:picLocks noChangeAspect="1"/>
          </p:cNvPicPr>
          <p:nvPr/>
        </p:nvPicPr>
        <p:blipFill>
          <a:blip r:embed="rId4"/>
          <a:stretch>
            <a:fillRect/>
          </a:stretch>
        </p:blipFill>
        <p:spPr>
          <a:xfrm>
            <a:off x="151007" y="4229547"/>
            <a:ext cx="8866988" cy="1667679"/>
          </a:xfrm>
          <a:prstGeom prst="rect">
            <a:avLst/>
          </a:prstGeom>
          <a:ln w="19050">
            <a:solidFill>
              <a:schemeClr val="tx2"/>
            </a:solidFill>
          </a:ln>
        </p:spPr>
      </p:pic>
    </p:spTree>
    <p:extLst>
      <p:ext uri="{BB962C8B-B14F-4D97-AF65-F5344CB8AC3E}">
        <p14:creationId xmlns:p14="http://schemas.microsoft.com/office/powerpoint/2010/main" val="412008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94C2D36B-EA7F-4A55-9BA3-2EA5CA24EC1A}"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28</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440416" y="226168"/>
            <a:ext cx="5503184" cy="801198"/>
          </a:xfrm>
          <a:prstGeom prst="rect">
            <a:avLst/>
          </a:prstGeom>
        </p:spPr>
        <p:txBody>
          <a:bodyPr lIns="64024" tIns="32012" rIns="64024" bIns="32012"/>
          <a:lstStyle>
            <a:lvl1pPr>
              <a:defRPr>
                <a:latin typeface="+mj-lt"/>
                <a:ea typeface="+mj-ea"/>
                <a:cs typeface="+mj-cs"/>
              </a:defRPr>
            </a:lvl1pPr>
          </a:lstStyle>
          <a:p>
            <a:r>
              <a:rPr lang="en-GB" sz="4200" kern="0" dirty="0">
                <a:solidFill>
                  <a:schemeClr val="tx2"/>
                </a:solidFill>
              </a:rPr>
              <a:t>Le nouveau RDA Toolkit</a:t>
            </a:r>
          </a:p>
        </p:txBody>
      </p:sp>
      <p:sp>
        <p:nvSpPr>
          <p:cNvPr id="10" name="TextBox 9">
            <a:extLst>
              <a:ext uri="{FF2B5EF4-FFF2-40B4-BE49-F238E27FC236}">
                <a16:creationId xmlns:a16="http://schemas.microsoft.com/office/drawing/2014/main" id="{58CDB1B2-E570-475D-93A9-271C37C568B7}"/>
              </a:ext>
            </a:extLst>
          </p:cNvPr>
          <p:cNvSpPr txBox="1"/>
          <p:nvPr/>
        </p:nvSpPr>
        <p:spPr>
          <a:xfrm>
            <a:off x="437183" y="1609745"/>
            <a:ext cx="7190365" cy="1111090"/>
          </a:xfrm>
          <a:prstGeom prst="rect">
            <a:avLst/>
          </a:prstGeom>
          <a:noFill/>
        </p:spPr>
        <p:txBody>
          <a:bodyPr wrap="square" lIns="64024" tIns="32012" rIns="64024" bIns="32012" rtlCol="0">
            <a:spAutoFit/>
          </a:bodyPr>
          <a:lstStyle/>
          <a:p>
            <a:r>
              <a:rPr lang="fr-CA" sz="3400" dirty="0"/>
              <a:t>Un ensemble d’éléments de données, de lignes directrices et d’instructions…</a:t>
            </a:r>
          </a:p>
        </p:txBody>
      </p:sp>
      <p:sp>
        <p:nvSpPr>
          <p:cNvPr id="9" name="TextBox 8">
            <a:extLst>
              <a:ext uri="{FF2B5EF4-FFF2-40B4-BE49-F238E27FC236}">
                <a16:creationId xmlns:a16="http://schemas.microsoft.com/office/drawing/2014/main" id="{9D1A4A8E-6487-4468-9BC0-AE4D612984A4}"/>
              </a:ext>
            </a:extLst>
          </p:cNvPr>
          <p:cNvSpPr txBox="1"/>
          <p:nvPr/>
        </p:nvSpPr>
        <p:spPr>
          <a:xfrm>
            <a:off x="440417" y="3088550"/>
            <a:ext cx="8481213" cy="1111090"/>
          </a:xfrm>
          <a:prstGeom prst="rect">
            <a:avLst/>
          </a:prstGeom>
          <a:noFill/>
        </p:spPr>
        <p:txBody>
          <a:bodyPr wrap="square" lIns="64024" tIns="32012" rIns="64024" bIns="32012" rtlCol="0">
            <a:spAutoFit/>
          </a:bodyPr>
          <a:lstStyle/>
          <a:p>
            <a:r>
              <a:rPr lang="fr-CA" sz="3400" dirty="0"/>
              <a:t>Un ensemble qui répond aux besoins de description et d’accès du 21</a:t>
            </a:r>
            <a:r>
              <a:rPr lang="fr-CA" sz="3400" baseline="30000" dirty="0"/>
              <a:t>e</a:t>
            </a:r>
            <a:r>
              <a:rPr lang="fr-CA" sz="3400" dirty="0"/>
              <a:t> siècle</a:t>
            </a:r>
          </a:p>
        </p:txBody>
      </p:sp>
    </p:spTree>
    <p:extLst>
      <p:ext uri="{BB962C8B-B14F-4D97-AF65-F5344CB8AC3E}">
        <p14:creationId xmlns:p14="http://schemas.microsoft.com/office/powerpoint/2010/main" val="1500158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DC5C8919-8934-4F15-BF24-D5886AD4E1BC}"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29</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450239" y="255292"/>
            <a:ext cx="1562511" cy="710980"/>
          </a:xfrm>
          <a:prstGeom prst="rect">
            <a:avLst/>
          </a:prstGeom>
          <a:noFill/>
        </p:spPr>
        <p:txBody>
          <a:bodyPr wrap="none" lIns="64024" tIns="32012" rIns="64024" bIns="32012" rtlCol="0">
            <a:spAutoFit/>
          </a:bodyPr>
          <a:lstStyle/>
          <a:p>
            <a:r>
              <a:rPr lang="fr-CA" sz="4200" dirty="0">
                <a:solidFill>
                  <a:schemeClr val="tx2"/>
                </a:solidFill>
              </a:rPr>
              <a:t>Merci!</a:t>
            </a:r>
          </a:p>
        </p:txBody>
      </p:sp>
      <p:sp>
        <p:nvSpPr>
          <p:cNvPr id="5" name="TextBox 4">
            <a:extLst>
              <a:ext uri="{FF2B5EF4-FFF2-40B4-BE49-F238E27FC236}">
                <a16:creationId xmlns:a16="http://schemas.microsoft.com/office/drawing/2014/main" id="{29E3625E-76C5-4546-9471-2F7F5A47F53B}"/>
              </a:ext>
            </a:extLst>
          </p:cNvPr>
          <p:cNvSpPr txBox="1"/>
          <p:nvPr/>
        </p:nvSpPr>
        <p:spPr>
          <a:xfrm>
            <a:off x="920108" y="1347584"/>
            <a:ext cx="5328291" cy="1018757"/>
          </a:xfrm>
          <a:prstGeom prst="rect">
            <a:avLst/>
          </a:prstGeom>
          <a:noFill/>
          <a:ln w="28575">
            <a:solidFill>
              <a:schemeClr val="accent2"/>
            </a:solidFill>
          </a:ln>
        </p:spPr>
        <p:txBody>
          <a:bodyPr wrap="square" lIns="64024" tIns="32012" rIns="64024" bIns="32012" rtlCol="0">
            <a:spAutoFit/>
          </a:bodyPr>
          <a:lstStyle/>
          <a:p>
            <a:r>
              <a:rPr lang="fr-CA" sz="3100" dirty="0"/>
              <a:t>Comité directeur de RDA http://www.rda-rsc.org/</a:t>
            </a:r>
          </a:p>
        </p:txBody>
      </p:sp>
      <p:sp>
        <p:nvSpPr>
          <p:cNvPr id="6" name="TextBox 5">
            <a:extLst>
              <a:ext uri="{FF2B5EF4-FFF2-40B4-BE49-F238E27FC236}">
                <a16:creationId xmlns:a16="http://schemas.microsoft.com/office/drawing/2014/main" id="{435CFF9C-6879-4CCE-9E07-60AA86EB8F32}"/>
              </a:ext>
            </a:extLst>
          </p:cNvPr>
          <p:cNvSpPr txBox="1"/>
          <p:nvPr/>
        </p:nvSpPr>
        <p:spPr>
          <a:xfrm>
            <a:off x="900726" y="4069436"/>
            <a:ext cx="5003393" cy="1013148"/>
          </a:xfrm>
          <a:prstGeom prst="rect">
            <a:avLst/>
          </a:prstGeom>
          <a:noFill/>
          <a:ln w="28575">
            <a:solidFill>
              <a:schemeClr val="accent2"/>
            </a:solidFill>
          </a:ln>
        </p:spPr>
        <p:txBody>
          <a:bodyPr wrap="square" lIns="64024" tIns="32012" rIns="64024" bIns="32012" rtlCol="0">
            <a:spAutoFit/>
          </a:bodyPr>
          <a:lstStyle/>
          <a:p>
            <a:r>
              <a:rPr lang="fr-CA" sz="3100" dirty="0"/>
              <a:t>RDA </a:t>
            </a:r>
            <a:r>
              <a:rPr lang="fr-CA" sz="3100" dirty="0" err="1"/>
              <a:t>Toolkit</a:t>
            </a:r>
            <a:endParaRPr lang="fr-CA" sz="3100" dirty="0"/>
          </a:p>
          <a:p>
            <a:pPr marL="250093"/>
            <a:r>
              <a:rPr lang="fr-CA" sz="3100" dirty="0"/>
              <a:t>https://www.rdatoolkit.org/</a:t>
            </a:r>
          </a:p>
        </p:txBody>
      </p:sp>
      <p:sp>
        <p:nvSpPr>
          <p:cNvPr id="7" name="TextBox 6">
            <a:extLst>
              <a:ext uri="{FF2B5EF4-FFF2-40B4-BE49-F238E27FC236}">
                <a16:creationId xmlns:a16="http://schemas.microsoft.com/office/drawing/2014/main" id="{BD5681B1-FD7A-44AE-9FDE-F460BB3062A7}"/>
              </a:ext>
            </a:extLst>
          </p:cNvPr>
          <p:cNvSpPr txBox="1"/>
          <p:nvPr/>
        </p:nvSpPr>
        <p:spPr>
          <a:xfrm>
            <a:off x="922232" y="2708510"/>
            <a:ext cx="5891294" cy="1013148"/>
          </a:xfrm>
          <a:prstGeom prst="rect">
            <a:avLst/>
          </a:prstGeom>
          <a:noFill/>
          <a:ln w="28575">
            <a:solidFill>
              <a:schemeClr val="accent2"/>
            </a:solidFill>
          </a:ln>
        </p:spPr>
        <p:txBody>
          <a:bodyPr wrap="square" lIns="64024" tIns="32012" rIns="64024" bIns="32012" rtlCol="0">
            <a:spAutoFit/>
          </a:bodyPr>
          <a:lstStyle/>
          <a:p>
            <a:r>
              <a:rPr lang="fr-CA" sz="3100" dirty="0"/>
              <a:t>Présentations sur RDA</a:t>
            </a:r>
          </a:p>
          <a:p>
            <a:pPr marL="250093"/>
            <a:r>
              <a:rPr lang="fr-CA" sz="3100" dirty="0"/>
              <a:t>http://www.rda-rsc.org/node/560</a:t>
            </a:r>
          </a:p>
        </p:txBody>
      </p:sp>
    </p:spTree>
    <p:extLst>
      <p:ext uri="{BB962C8B-B14F-4D97-AF65-F5344CB8AC3E}">
        <p14:creationId xmlns:p14="http://schemas.microsoft.com/office/powerpoint/2010/main" val="1061159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5800" y="1416376"/>
            <a:ext cx="7897689" cy="2280640"/>
          </a:xfrm>
          <a:prstGeom prst="rect">
            <a:avLst/>
          </a:prstGeom>
          <a:noFill/>
        </p:spPr>
        <p:txBody>
          <a:bodyPr wrap="square" lIns="64024" tIns="32012" rIns="64024" bIns="32012" rtlCol="0">
            <a:spAutoFit/>
          </a:bodyPr>
          <a:lstStyle/>
          <a:p>
            <a:r>
              <a:rPr lang="fr-CA" sz="2400" dirty="0"/>
              <a:t>« RDA est un ensemble d’éléments de données, de lignes directrices et d’instructions conçu pour aider </a:t>
            </a:r>
            <a:r>
              <a:rPr lang="fr-CA" sz="2400" dirty="0">
                <a:solidFill>
                  <a:srgbClr val="FF0000"/>
                </a:solidFill>
              </a:rPr>
              <a:t>les bibliothèques et les organismes du domaine du patrimoine culturel </a:t>
            </a:r>
            <a:r>
              <a:rPr lang="fr-CA" sz="2400" dirty="0"/>
              <a:t>à créer des métadonnées sur les ressources bien structurées, en fonction de </a:t>
            </a:r>
            <a:r>
              <a:rPr lang="fr-CA" sz="2400" dirty="0">
                <a:solidFill>
                  <a:srgbClr val="FF0000"/>
                </a:solidFill>
              </a:rPr>
              <a:t>modèles internationaux </a:t>
            </a:r>
            <a:r>
              <a:rPr lang="fr-CA" sz="2400" dirty="0"/>
              <a:t>visant les applications de </a:t>
            </a:r>
            <a:r>
              <a:rPr lang="fr-CA" sz="2400" dirty="0">
                <a:solidFill>
                  <a:srgbClr val="FF0000"/>
                </a:solidFill>
              </a:rPr>
              <a:t>données liées centrées sur les utilisateurs</a:t>
            </a:r>
            <a:r>
              <a:rPr lang="fr-CA" sz="2400" dirty="0"/>
              <a:t>. »</a:t>
            </a:r>
          </a:p>
        </p:txBody>
      </p:sp>
      <p:sp>
        <p:nvSpPr>
          <p:cNvPr id="4" name="TextBox 3"/>
          <p:cNvSpPr txBox="1"/>
          <p:nvPr/>
        </p:nvSpPr>
        <p:spPr>
          <a:xfrm>
            <a:off x="355800" y="3712177"/>
            <a:ext cx="7897689" cy="803313"/>
          </a:xfrm>
          <a:prstGeom prst="rect">
            <a:avLst/>
          </a:prstGeom>
          <a:noFill/>
        </p:spPr>
        <p:txBody>
          <a:bodyPr wrap="square" lIns="64024" tIns="32012" rIns="64024" bIns="32012" rtlCol="0">
            <a:spAutoFit/>
          </a:bodyPr>
          <a:lstStyle/>
          <a:p>
            <a:r>
              <a:rPr lang="fr-CA" sz="2400" dirty="0">
                <a:solidFill>
                  <a:srgbClr val="C00000"/>
                </a:solidFill>
              </a:rPr>
              <a:t>RDA </a:t>
            </a:r>
            <a:r>
              <a:rPr lang="fr-CA" sz="2400" dirty="0" err="1">
                <a:solidFill>
                  <a:srgbClr val="C00000"/>
                </a:solidFill>
              </a:rPr>
              <a:t>Toolkit</a:t>
            </a:r>
            <a:r>
              <a:rPr lang="fr-CA" sz="2400" dirty="0">
                <a:solidFill>
                  <a:srgbClr val="C00000"/>
                </a:solidFill>
              </a:rPr>
              <a:t> </a:t>
            </a:r>
            <a:r>
              <a:rPr lang="fr-CA" sz="2400" dirty="0"/>
              <a:t>fournit les éléments, les lignes directrices et les instructions centrés sur les utilisateurs.</a:t>
            </a:r>
          </a:p>
        </p:txBody>
      </p:sp>
      <p:sp>
        <p:nvSpPr>
          <p:cNvPr id="5" name="TextBox 4"/>
          <p:cNvSpPr txBox="1"/>
          <p:nvPr/>
        </p:nvSpPr>
        <p:spPr>
          <a:xfrm>
            <a:off x="355800" y="4633220"/>
            <a:ext cx="7897689" cy="803313"/>
          </a:xfrm>
          <a:prstGeom prst="rect">
            <a:avLst/>
          </a:prstGeom>
          <a:noFill/>
        </p:spPr>
        <p:txBody>
          <a:bodyPr wrap="square" lIns="64024" tIns="32012" rIns="64024" bIns="32012" rtlCol="0">
            <a:spAutoFit/>
          </a:bodyPr>
          <a:lstStyle/>
          <a:p>
            <a:r>
              <a:rPr lang="fr-CA" sz="2400" dirty="0"/>
              <a:t>Le </a:t>
            </a:r>
            <a:r>
              <a:rPr lang="fr-CA" sz="2400" dirty="0">
                <a:solidFill>
                  <a:srgbClr val="C00000"/>
                </a:solidFill>
              </a:rPr>
              <a:t>Registre RDA </a:t>
            </a:r>
            <a:r>
              <a:rPr lang="fr-CA" sz="2400" dirty="0"/>
              <a:t>fournit l’infrastructure pour créer des applications de données RDA bien structurées et liées.</a:t>
            </a:r>
          </a:p>
        </p:txBody>
      </p:sp>
      <p:sp>
        <p:nvSpPr>
          <p:cNvPr id="7" name="Title 1">
            <a:extLst>
              <a:ext uri="{FF2B5EF4-FFF2-40B4-BE49-F238E27FC236}">
                <a16:creationId xmlns:a16="http://schemas.microsoft.com/office/drawing/2014/main" id="{DF0F2936-14B8-4EA6-A71E-845FC9BDC2D1}"/>
              </a:ext>
            </a:extLst>
          </p:cNvPr>
          <p:cNvSpPr txBox="1">
            <a:spLocks/>
          </p:cNvSpPr>
          <p:nvPr/>
        </p:nvSpPr>
        <p:spPr>
          <a:xfrm>
            <a:off x="355799" y="333562"/>
            <a:ext cx="3543691" cy="778441"/>
          </a:xfrm>
          <a:prstGeom prst="rect">
            <a:avLst/>
          </a:prstGeom>
        </p:spPr>
        <p:txBody>
          <a:bodyPr lIns="64024" tIns="32012" rIns="64024" bIns="32012"/>
          <a:lstStyle>
            <a:lvl1pPr>
              <a:defRPr>
                <a:latin typeface="+mj-lt"/>
                <a:ea typeface="+mj-ea"/>
                <a:cs typeface="+mj-cs"/>
              </a:defRPr>
            </a:lvl1pPr>
          </a:lstStyle>
          <a:p>
            <a:r>
              <a:rPr lang="en-GB" sz="4200" kern="0" dirty="0">
                <a:solidFill>
                  <a:schemeClr val="tx2"/>
                </a:solidFill>
              </a:rPr>
              <a:t>RDA</a:t>
            </a:r>
          </a:p>
        </p:txBody>
      </p:sp>
      <p:sp>
        <p:nvSpPr>
          <p:cNvPr id="2" name="Espace réservé de la date 1"/>
          <p:cNvSpPr>
            <a:spLocks noGrp="1"/>
          </p:cNvSpPr>
          <p:nvPr>
            <p:ph type="dt" sz="half" idx="10"/>
          </p:nvPr>
        </p:nvSpPr>
        <p:spPr/>
        <p:txBody>
          <a:bodyPr/>
          <a:lstStyle/>
          <a:p>
            <a:fld id="{82A2CBCF-20BE-4721-8CA0-D359F90ECD5D}" type="datetime4">
              <a:rPr lang="fr-CA" smtClean="0"/>
              <a:t>1er novembre 2018</a:t>
            </a:fld>
            <a:endParaRPr lang="en-US" dirty="0"/>
          </a:p>
        </p:txBody>
      </p:sp>
      <p:sp>
        <p:nvSpPr>
          <p:cNvPr id="6" name="Espace réservé du numéro de diapositive 5"/>
          <p:cNvSpPr>
            <a:spLocks noGrp="1"/>
          </p:cNvSpPr>
          <p:nvPr>
            <p:ph type="sldNum" sz="quarter" idx="11"/>
          </p:nvPr>
        </p:nvSpPr>
        <p:spPr/>
        <p:txBody>
          <a:bodyPr/>
          <a:lstStyle/>
          <a:p>
            <a:pPr algn="ctr"/>
            <a:fld id="{6B918772-37A3-47DC-BE01-33CAE9FCB74A}" type="slidenum">
              <a:rPr lang="en-US" smtClean="0"/>
              <a:pPr algn="ctr"/>
              <a:t>3</a:t>
            </a:fld>
            <a:endParaRPr lang="en-US" dirty="0"/>
          </a:p>
        </p:txBody>
      </p:sp>
    </p:spTree>
    <p:extLst>
      <p:ext uri="{BB962C8B-B14F-4D97-AF65-F5344CB8AC3E}">
        <p14:creationId xmlns:p14="http://schemas.microsoft.com/office/powerpoint/2010/main" val="1419853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F4DC3A-BABF-4CE1-9392-BC718664D6F1}"/>
              </a:ext>
            </a:extLst>
          </p:cNvPr>
          <p:cNvSpPr>
            <a:spLocks noGrp="1"/>
          </p:cNvSpPr>
          <p:nvPr>
            <p:ph type="dt" sz="half" idx="10"/>
          </p:nvPr>
        </p:nvSpPr>
        <p:spPr/>
        <p:txBody>
          <a:bodyPr/>
          <a:lstStyle/>
          <a:p>
            <a:fld id="{17C670F9-CADD-4C09-BD81-F76C50E0BC96}"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A5F91DA6-384E-4CDF-8090-C62D2362CBD8}"/>
              </a:ext>
            </a:extLst>
          </p:cNvPr>
          <p:cNvSpPr>
            <a:spLocks noGrp="1"/>
          </p:cNvSpPr>
          <p:nvPr>
            <p:ph type="sldNum" sz="quarter" idx="11"/>
          </p:nvPr>
        </p:nvSpPr>
        <p:spPr/>
        <p:txBody>
          <a:bodyPr/>
          <a:lstStyle/>
          <a:p>
            <a:pPr algn="ctr"/>
            <a:fld id="{6B918772-37A3-47DC-BE01-33CAE9FCB74A}" type="slidenum">
              <a:rPr lang="en-US" smtClean="0"/>
              <a:pPr algn="ctr"/>
              <a:t>4</a:t>
            </a:fld>
            <a:endParaRPr lang="en-US" dirty="0"/>
          </a:p>
        </p:txBody>
      </p:sp>
      <p:sp>
        <p:nvSpPr>
          <p:cNvPr id="4" name="Title 1">
            <a:extLst>
              <a:ext uri="{FF2B5EF4-FFF2-40B4-BE49-F238E27FC236}">
                <a16:creationId xmlns:a16="http://schemas.microsoft.com/office/drawing/2014/main" id="{B10B93C0-0ECD-4371-BE08-9B36D2555686}"/>
              </a:ext>
            </a:extLst>
          </p:cNvPr>
          <p:cNvSpPr txBox="1">
            <a:spLocks/>
          </p:cNvSpPr>
          <p:nvPr/>
        </p:nvSpPr>
        <p:spPr>
          <a:xfrm>
            <a:off x="355798" y="333563"/>
            <a:ext cx="1109478" cy="711359"/>
          </a:xfrm>
          <a:prstGeom prst="rect">
            <a:avLst/>
          </a:prstGeom>
        </p:spPr>
        <p:txBody>
          <a:bodyPr wrap="none" lIns="64024" tIns="32012" rIns="64024" bIns="32012">
            <a:spAutoFit/>
          </a:bodyPr>
          <a:lstStyle>
            <a:lvl1pPr>
              <a:defRPr>
                <a:latin typeface="+mj-lt"/>
                <a:ea typeface="+mj-ea"/>
                <a:cs typeface="+mj-cs"/>
              </a:defRPr>
            </a:lvl1pPr>
          </a:lstStyle>
          <a:p>
            <a:r>
              <a:rPr lang="en-GB" sz="4200" kern="0" dirty="0">
                <a:solidFill>
                  <a:schemeClr val="tx2"/>
                </a:solidFill>
              </a:rPr>
              <a:t>LRM</a:t>
            </a:r>
          </a:p>
        </p:txBody>
      </p:sp>
      <p:sp>
        <p:nvSpPr>
          <p:cNvPr id="5" name="TextBox 4">
            <a:extLst>
              <a:ext uri="{FF2B5EF4-FFF2-40B4-BE49-F238E27FC236}">
                <a16:creationId xmlns:a16="http://schemas.microsoft.com/office/drawing/2014/main" id="{EB54C8A7-E83C-43D8-BA1E-A0C09FE5036A}"/>
              </a:ext>
            </a:extLst>
          </p:cNvPr>
          <p:cNvSpPr txBox="1"/>
          <p:nvPr/>
        </p:nvSpPr>
        <p:spPr>
          <a:xfrm>
            <a:off x="405368" y="2642793"/>
            <a:ext cx="8516263" cy="3450191"/>
          </a:xfrm>
          <a:prstGeom prst="rect">
            <a:avLst/>
          </a:prstGeom>
          <a:noFill/>
        </p:spPr>
        <p:txBody>
          <a:bodyPr wrap="square" lIns="64024" tIns="32012" rIns="64024" bIns="32012" rtlCol="0">
            <a:spAutoFit/>
          </a:bodyPr>
          <a:lstStyle/>
          <a:p>
            <a:r>
              <a:rPr lang="fr-CA" sz="3100" dirty="0" err="1"/>
              <a:t>LRM</a:t>
            </a:r>
            <a:r>
              <a:rPr lang="fr-CA" sz="3100" dirty="0"/>
              <a:t> unifie la famille des modèles FR</a:t>
            </a:r>
          </a:p>
          <a:p>
            <a:pPr marL="501298"/>
            <a:r>
              <a:rPr lang="fr-CA" sz="3100" dirty="0"/>
              <a:t>1998 : FR </a:t>
            </a:r>
            <a:r>
              <a:rPr lang="fr-CA" sz="3200" dirty="0"/>
              <a:t>des notices bibliographiques </a:t>
            </a:r>
            <a:r>
              <a:rPr lang="fr-CA" sz="3100" dirty="0"/>
              <a:t>(</a:t>
            </a:r>
            <a:r>
              <a:rPr lang="fr-CA" sz="3100" dirty="0" err="1"/>
              <a:t>FRBR</a:t>
            </a:r>
            <a:r>
              <a:rPr lang="fr-CA" sz="3100" dirty="0"/>
              <a:t>)</a:t>
            </a:r>
          </a:p>
          <a:p>
            <a:pPr marL="501298"/>
            <a:r>
              <a:rPr lang="fr-CA" sz="3100" dirty="0"/>
              <a:t>2009 : FR </a:t>
            </a:r>
            <a:r>
              <a:rPr lang="fr-CA" sz="3200" dirty="0"/>
              <a:t>des données d’autorité </a:t>
            </a:r>
            <a:r>
              <a:rPr lang="fr-CA" sz="3100" dirty="0"/>
              <a:t>(</a:t>
            </a:r>
            <a:r>
              <a:rPr lang="fr-CA" sz="3100" dirty="0" err="1"/>
              <a:t>FRAD</a:t>
            </a:r>
            <a:r>
              <a:rPr lang="fr-CA" sz="3100" dirty="0"/>
              <a:t>)</a:t>
            </a:r>
          </a:p>
          <a:p>
            <a:pPr marL="1612900" indent="-1069975"/>
            <a:r>
              <a:rPr lang="fr-CA" sz="3100" dirty="0"/>
              <a:t>2010 : FR </a:t>
            </a:r>
            <a:r>
              <a:rPr lang="fr-CA" sz="3200" dirty="0"/>
              <a:t>des données d’autorité matière </a:t>
            </a:r>
            <a:r>
              <a:rPr lang="fr-CA" sz="3100" dirty="0"/>
              <a:t>(</a:t>
            </a:r>
            <a:r>
              <a:rPr lang="fr-CA" sz="3100" dirty="0" err="1"/>
              <a:t>FRSAD</a:t>
            </a:r>
            <a:r>
              <a:rPr lang="fr-CA" sz="3100" dirty="0"/>
              <a:t>) </a:t>
            </a:r>
          </a:p>
          <a:p>
            <a:pPr marL="1616075" indent="-1116013"/>
            <a:r>
              <a:rPr lang="fr-CA" sz="3100" dirty="0"/>
              <a:t>2011 : Rapport du Groupe de travail sur les agrégats (</a:t>
            </a:r>
            <a:r>
              <a:rPr lang="fr-CA" sz="3100" dirty="0" err="1"/>
              <a:t>GTA</a:t>
            </a:r>
            <a:r>
              <a:rPr lang="fr-CA" sz="3100" dirty="0"/>
              <a:t>)</a:t>
            </a:r>
          </a:p>
        </p:txBody>
      </p:sp>
      <p:sp>
        <p:nvSpPr>
          <p:cNvPr id="7" name="TextBox 6">
            <a:extLst>
              <a:ext uri="{FF2B5EF4-FFF2-40B4-BE49-F238E27FC236}">
                <a16:creationId xmlns:a16="http://schemas.microsoft.com/office/drawing/2014/main" id="{2F5F2770-A2CB-48EF-896B-ABD5A72CF0D8}"/>
              </a:ext>
            </a:extLst>
          </p:cNvPr>
          <p:cNvSpPr txBox="1"/>
          <p:nvPr/>
        </p:nvSpPr>
        <p:spPr>
          <a:xfrm>
            <a:off x="406696" y="1121513"/>
            <a:ext cx="8514935" cy="1495810"/>
          </a:xfrm>
          <a:prstGeom prst="rect">
            <a:avLst/>
          </a:prstGeom>
          <a:noFill/>
        </p:spPr>
        <p:txBody>
          <a:bodyPr wrap="square" lIns="64024" tIns="32012" rIns="64024" bIns="32012" rtlCol="0">
            <a:spAutoFit/>
          </a:bodyPr>
          <a:lstStyle/>
          <a:p>
            <a:r>
              <a:rPr lang="fr-CA" sz="3100" dirty="0"/>
              <a:t>2017: Modèle de référence pour les bibliothèques</a:t>
            </a:r>
          </a:p>
          <a:p>
            <a:pPr marL="501298"/>
            <a:r>
              <a:rPr lang="fr-CA" sz="3100" dirty="0"/>
              <a:t>Fédération internationale des associations et institutions de bibliothèques (</a:t>
            </a:r>
            <a:r>
              <a:rPr lang="fr-CA" sz="3100" dirty="0" err="1"/>
              <a:t>IFLA</a:t>
            </a:r>
            <a:r>
              <a:rPr lang="fr-CA" sz="3100" dirty="0"/>
              <a:t>)</a:t>
            </a:r>
          </a:p>
        </p:txBody>
      </p:sp>
      <p:sp>
        <p:nvSpPr>
          <p:cNvPr id="8" name="Oval 7">
            <a:extLst>
              <a:ext uri="{FF2B5EF4-FFF2-40B4-BE49-F238E27FC236}">
                <a16:creationId xmlns:a16="http://schemas.microsoft.com/office/drawing/2014/main" id="{16062FC2-1F5E-4023-BB6E-DE4BC6E76FCE}"/>
              </a:ext>
            </a:extLst>
          </p:cNvPr>
          <p:cNvSpPr/>
          <p:nvPr/>
        </p:nvSpPr>
        <p:spPr>
          <a:xfrm>
            <a:off x="3121307" y="3185707"/>
            <a:ext cx="1338049" cy="480327"/>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a:p>
        </p:txBody>
      </p:sp>
      <p:sp>
        <p:nvSpPr>
          <p:cNvPr id="10" name="Oval 7">
            <a:extLst>
              <a:ext uri="{FF2B5EF4-FFF2-40B4-BE49-F238E27FC236}">
                <a16:creationId xmlns:a16="http://schemas.microsoft.com/office/drawing/2014/main" id="{16062FC2-1F5E-4023-BB6E-DE4BC6E76FCE}"/>
              </a:ext>
            </a:extLst>
          </p:cNvPr>
          <p:cNvSpPr/>
          <p:nvPr/>
        </p:nvSpPr>
        <p:spPr>
          <a:xfrm>
            <a:off x="3108055" y="3666034"/>
            <a:ext cx="1581948" cy="480327"/>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a:p>
        </p:txBody>
      </p:sp>
    </p:spTree>
    <p:extLst>
      <p:ext uri="{BB962C8B-B14F-4D97-AF65-F5344CB8AC3E}">
        <p14:creationId xmlns:p14="http://schemas.microsoft.com/office/powerpoint/2010/main" val="221412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F4DC3A-BABF-4CE1-9392-BC718664D6F1}"/>
              </a:ext>
            </a:extLst>
          </p:cNvPr>
          <p:cNvSpPr>
            <a:spLocks noGrp="1"/>
          </p:cNvSpPr>
          <p:nvPr>
            <p:ph type="dt" sz="half" idx="10"/>
          </p:nvPr>
        </p:nvSpPr>
        <p:spPr/>
        <p:txBody>
          <a:bodyPr/>
          <a:lstStyle/>
          <a:p>
            <a:fld id="{AABD4EF9-A780-4045-AA1D-B697AD86FD18}"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A5F91DA6-384E-4CDF-8090-C62D2362CBD8}"/>
              </a:ext>
            </a:extLst>
          </p:cNvPr>
          <p:cNvSpPr>
            <a:spLocks noGrp="1"/>
          </p:cNvSpPr>
          <p:nvPr>
            <p:ph type="sldNum" sz="quarter" idx="11"/>
          </p:nvPr>
        </p:nvSpPr>
        <p:spPr/>
        <p:txBody>
          <a:bodyPr/>
          <a:lstStyle/>
          <a:p>
            <a:pPr algn="ctr"/>
            <a:fld id="{6B918772-37A3-47DC-BE01-33CAE9FCB74A}" type="slidenum">
              <a:rPr lang="en-US" smtClean="0"/>
              <a:pPr algn="ctr"/>
              <a:t>5</a:t>
            </a:fld>
            <a:endParaRPr lang="en-US" dirty="0"/>
          </a:p>
        </p:txBody>
      </p:sp>
      <p:sp>
        <p:nvSpPr>
          <p:cNvPr id="4" name="Title 1">
            <a:extLst>
              <a:ext uri="{FF2B5EF4-FFF2-40B4-BE49-F238E27FC236}">
                <a16:creationId xmlns:a16="http://schemas.microsoft.com/office/drawing/2014/main" id="{B10B93C0-0ECD-4371-BE08-9B36D2555686}"/>
              </a:ext>
            </a:extLst>
          </p:cNvPr>
          <p:cNvSpPr txBox="1">
            <a:spLocks/>
          </p:cNvSpPr>
          <p:nvPr/>
        </p:nvSpPr>
        <p:spPr>
          <a:xfrm>
            <a:off x="355799" y="333563"/>
            <a:ext cx="2734179" cy="710980"/>
          </a:xfrm>
          <a:prstGeom prst="rect">
            <a:avLst/>
          </a:prstGeom>
        </p:spPr>
        <p:txBody>
          <a:bodyPr wrap="none" lIns="64024" tIns="32012" rIns="64024" bIns="32012">
            <a:spAutoFit/>
          </a:bodyPr>
          <a:lstStyle>
            <a:lvl1pPr>
              <a:defRPr>
                <a:latin typeface="+mj-lt"/>
                <a:ea typeface="+mj-ea"/>
                <a:cs typeface="+mj-cs"/>
              </a:defRPr>
            </a:lvl1pPr>
          </a:lstStyle>
          <a:p>
            <a:r>
              <a:rPr lang="en-GB" sz="4200" kern="0" dirty="0" err="1">
                <a:solidFill>
                  <a:schemeClr val="tx2"/>
                </a:solidFill>
              </a:rPr>
              <a:t>LRM</a:t>
            </a:r>
            <a:r>
              <a:rPr lang="en-GB" sz="4200" kern="0" dirty="0">
                <a:solidFill>
                  <a:schemeClr val="tx2"/>
                </a:solidFill>
              </a:rPr>
              <a:t> et RDA</a:t>
            </a:r>
          </a:p>
        </p:txBody>
      </p:sp>
      <p:sp>
        <p:nvSpPr>
          <p:cNvPr id="6" name="TextBox 5">
            <a:extLst>
              <a:ext uri="{FF2B5EF4-FFF2-40B4-BE49-F238E27FC236}">
                <a16:creationId xmlns:a16="http://schemas.microsoft.com/office/drawing/2014/main" id="{FF658C8A-876C-4F45-8883-221F17CC5381}"/>
              </a:ext>
            </a:extLst>
          </p:cNvPr>
          <p:cNvSpPr txBox="1"/>
          <p:nvPr/>
        </p:nvSpPr>
        <p:spPr>
          <a:xfrm>
            <a:off x="355799" y="1796146"/>
            <a:ext cx="7365012" cy="2157530"/>
          </a:xfrm>
          <a:prstGeom prst="rect">
            <a:avLst/>
          </a:prstGeom>
          <a:noFill/>
        </p:spPr>
        <p:txBody>
          <a:bodyPr wrap="square" lIns="64024" tIns="32012" rIns="64024" bIns="32012" rtlCol="0">
            <a:spAutoFit/>
          </a:bodyPr>
          <a:lstStyle/>
          <a:p>
            <a:r>
              <a:rPr lang="fr-CA" sz="3400" dirty="0"/>
              <a:t>RDA a été basé sur presque tout </a:t>
            </a:r>
            <a:r>
              <a:rPr lang="fr-CA" sz="3400" dirty="0" err="1"/>
              <a:t>FRBR</a:t>
            </a:r>
            <a:r>
              <a:rPr lang="fr-CA" sz="3400" dirty="0"/>
              <a:t>, certaines parties de </a:t>
            </a:r>
            <a:r>
              <a:rPr lang="fr-CA" sz="3400" dirty="0" err="1"/>
              <a:t>FRAD</a:t>
            </a:r>
            <a:r>
              <a:rPr lang="fr-CA" sz="3400" dirty="0"/>
              <a:t>, tout </a:t>
            </a:r>
            <a:r>
              <a:rPr lang="fr-CA" sz="3400" dirty="0" err="1"/>
              <a:t>FRSAD</a:t>
            </a:r>
            <a:r>
              <a:rPr lang="fr-CA" sz="3400" dirty="0"/>
              <a:t> (mais presque entièrement en dehors du périmètre de RDA) mais rien du </a:t>
            </a:r>
            <a:r>
              <a:rPr lang="fr-CA" sz="3400" dirty="0" err="1"/>
              <a:t>GTA</a:t>
            </a:r>
            <a:r>
              <a:rPr lang="fr-CA" sz="3400" dirty="0"/>
              <a:t>	</a:t>
            </a:r>
          </a:p>
        </p:txBody>
      </p:sp>
      <p:sp>
        <p:nvSpPr>
          <p:cNvPr id="7" name="TextBox 6">
            <a:extLst>
              <a:ext uri="{FF2B5EF4-FFF2-40B4-BE49-F238E27FC236}">
                <a16:creationId xmlns:a16="http://schemas.microsoft.com/office/drawing/2014/main" id="{058EA665-1837-491D-A87B-72518C7FF22F}"/>
              </a:ext>
            </a:extLst>
          </p:cNvPr>
          <p:cNvSpPr txBox="1"/>
          <p:nvPr/>
        </p:nvSpPr>
        <p:spPr>
          <a:xfrm>
            <a:off x="355799" y="4385387"/>
            <a:ext cx="7365012" cy="1111090"/>
          </a:xfrm>
          <a:prstGeom prst="rect">
            <a:avLst/>
          </a:prstGeom>
          <a:noFill/>
        </p:spPr>
        <p:txBody>
          <a:bodyPr wrap="square" lIns="64024" tIns="32012" rIns="64024" bIns="32012" rtlCol="0">
            <a:spAutoFit/>
          </a:bodyPr>
          <a:lstStyle/>
          <a:p>
            <a:r>
              <a:rPr lang="fr-CA" sz="3400" dirty="0" err="1"/>
              <a:t>LRM</a:t>
            </a:r>
            <a:r>
              <a:rPr lang="fr-CA" sz="3400" dirty="0"/>
              <a:t> donne l’occasion de combler les lacunes et de résoudre les incohérences</a:t>
            </a:r>
          </a:p>
        </p:txBody>
      </p:sp>
    </p:spTree>
    <p:extLst>
      <p:ext uri="{BB962C8B-B14F-4D97-AF65-F5344CB8AC3E}">
        <p14:creationId xmlns:p14="http://schemas.microsoft.com/office/powerpoint/2010/main" val="156227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2538" y="1224920"/>
            <a:ext cx="7995662" cy="803313"/>
          </a:xfrm>
          <a:prstGeom prst="rect">
            <a:avLst/>
          </a:prstGeom>
          <a:noFill/>
          <a:ln>
            <a:noFill/>
          </a:ln>
        </p:spPr>
        <p:txBody>
          <a:bodyPr wrap="square" lIns="64024" tIns="32012" rIns="64024" bIns="32012" rtlCol="0">
            <a:spAutoFit/>
          </a:bodyPr>
          <a:lstStyle/>
          <a:p>
            <a:r>
              <a:rPr lang="fr-CA" sz="2400" dirty="0" err="1"/>
              <a:t>LRM</a:t>
            </a:r>
            <a:r>
              <a:rPr lang="fr-CA" sz="2400" dirty="0"/>
              <a:t> «modèle conceptuel de haut niveau … conçu comme un guide ou une base servant à élaborer des règles de catalogage»</a:t>
            </a:r>
          </a:p>
        </p:txBody>
      </p:sp>
      <p:sp>
        <p:nvSpPr>
          <p:cNvPr id="4" name="TextBox 3"/>
          <p:cNvSpPr txBox="1"/>
          <p:nvPr/>
        </p:nvSpPr>
        <p:spPr>
          <a:xfrm>
            <a:off x="1733598" y="2218448"/>
            <a:ext cx="5233051" cy="433981"/>
          </a:xfrm>
          <a:prstGeom prst="rect">
            <a:avLst/>
          </a:prstGeom>
          <a:noFill/>
          <a:ln>
            <a:noFill/>
          </a:ln>
        </p:spPr>
        <p:txBody>
          <a:bodyPr wrap="square" lIns="64024" tIns="32012" rIns="64024" bIns="32012" rtlCol="0">
            <a:spAutoFit/>
          </a:bodyPr>
          <a:lstStyle/>
          <a:p>
            <a:r>
              <a:rPr lang="fr-CA" sz="2400" dirty="0"/>
              <a:t>Directives, instructions, éléments RDA</a:t>
            </a:r>
          </a:p>
        </p:txBody>
      </p:sp>
      <p:sp>
        <p:nvSpPr>
          <p:cNvPr id="5" name="Bent Arrow 4"/>
          <p:cNvSpPr/>
          <p:nvPr/>
        </p:nvSpPr>
        <p:spPr>
          <a:xfrm flipV="1">
            <a:off x="908560" y="2041279"/>
            <a:ext cx="825039" cy="554457"/>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sz="1800">
              <a:solidFill>
                <a:schemeClr val="tx1"/>
              </a:solidFill>
            </a:endParaRPr>
          </a:p>
        </p:txBody>
      </p:sp>
      <p:sp>
        <p:nvSpPr>
          <p:cNvPr id="6" name="TextBox 5"/>
          <p:cNvSpPr txBox="1"/>
          <p:nvPr/>
        </p:nvSpPr>
        <p:spPr>
          <a:xfrm>
            <a:off x="509617" y="4545671"/>
            <a:ext cx="8124768" cy="803313"/>
          </a:xfrm>
          <a:prstGeom prst="rect">
            <a:avLst/>
          </a:prstGeom>
          <a:noFill/>
          <a:ln>
            <a:noFill/>
          </a:ln>
        </p:spPr>
        <p:txBody>
          <a:bodyPr wrap="square" lIns="64024" tIns="32012" rIns="64024" bIns="32012" rtlCol="0">
            <a:spAutoFit/>
          </a:bodyPr>
          <a:lstStyle/>
          <a:p>
            <a:r>
              <a:rPr lang="fr-CA" sz="2400" dirty="0" err="1"/>
              <a:t>LRM</a:t>
            </a:r>
            <a:r>
              <a:rPr lang="fr-CA" sz="2400" dirty="0"/>
              <a:t> «ce modèle est élaboré dans une large mesure en gardant à l’esprit les technologies du Web sémantique»</a:t>
            </a:r>
          </a:p>
        </p:txBody>
      </p:sp>
      <p:sp>
        <p:nvSpPr>
          <p:cNvPr id="7" name="TextBox 6"/>
          <p:cNvSpPr txBox="1"/>
          <p:nvPr/>
        </p:nvSpPr>
        <p:spPr>
          <a:xfrm>
            <a:off x="1949902" y="5551827"/>
            <a:ext cx="4931354" cy="433981"/>
          </a:xfrm>
          <a:prstGeom prst="rect">
            <a:avLst/>
          </a:prstGeom>
          <a:noFill/>
          <a:ln>
            <a:noFill/>
          </a:ln>
        </p:spPr>
        <p:txBody>
          <a:bodyPr wrap="square" lIns="64024" tIns="32012" rIns="64024" bIns="32012" rtlCol="0">
            <a:spAutoFit/>
          </a:bodyPr>
          <a:lstStyle/>
          <a:p>
            <a:r>
              <a:rPr lang="fr-CA" sz="2400" dirty="0"/>
              <a:t>Communautés des données liées RDA</a:t>
            </a:r>
          </a:p>
        </p:txBody>
      </p:sp>
      <p:sp>
        <p:nvSpPr>
          <p:cNvPr id="8" name="Bent Arrow 7"/>
          <p:cNvSpPr/>
          <p:nvPr/>
        </p:nvSpPr>
        <p:spPr>
          <a:xfrm flipV="1">
            <a:off x="1124861" y="5352877"/>
            <a:ext cx="825039" cy="554457"/>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sz="1800">
              <a:solidFill>
                <a:schemeClr val="tx1"/>
              </a:solidFill>
            </a:endParaRPr>
          </a:p>
        </p:txBody>
      </p:sp>
      <p:sp>
        <p:nvSpPr>
          <p:cNvPr id="9" name="TextBox 8"/>
          <p:cNvSpPr txBox="1"/>
          <p:nvPr/>
        </p:nvSpPr>
        <p:spPr>
          <a:xfrm>
            <a:off x="462540" y="2773368"/>
            <a:ext cx="8124769" cy="803313"/>
          </a:xfrm>
          <a:prstGeom prst="rect">
            <a:avLst/>
          </a:prstGeom>
          <a:noFill/>
          <a:ln>
            <a:noFill/>
          </a:ln>
        </p:spPr>
        <p:txBody>
          <a:bodyPr wrap="square" lIns="64024" tIns="32012" rIns="64024" bIns="32012" rtlCol="0">
            <a:spAutoFit/>
          </a:bodyPr>
          <a:lstStyle/>
          <a:p>
            <a:r>
              <a:rPr lang="fr-CA" sz="2400" dirty="0"/>
              <a:t>«se situe à un niveau de généralité plus grand que </a:t>
            </a:r>
            <a:r>
              <a:rPr lang="fr-CA" sz="2400" dirty="0" err="1"/>
              <a:t>FRBRoo</a:t>
            </a:r>
            <a:r>
              <a:rPr lang="fr-CA" sz="2400" dirty="0"/>
              <a:t>, qui vise à se comparer à </a:t>
            </a:r>
            <a:r>
              <a:rPr lang="fr-CA" sz="2400" dirty="0" err="1"/>
              <a:t>CIDOC</a:t>
            </a:r>
            <a:r>
              <a:rPr lang="fr-CA" sz="2400" dirty="0"/>
              <a:t> CRM en termes de généralité»</a:t>
            </a:r>
          </a:p>
        </p:txBody>
      </p:sp>
      <p:sp>
        <p:nvSpPr>
          <p:cNvPr id="10" name="TextBox 9"/>
          <p:cNvSpPr txBox="1"/>
          <p:nvPr/>
        </p:nvSpPr>
        <p:spPr>
          <a:xfrm>
            <a:off x="1789793" y="3788690"/>
            <a:ext cx="6410648" cy="803313"/>
          </a:xfrm>
          <a:prstGeom prst="rect">
            <a:avLst/>
          </a:prstGeom>
          <a:noFill/>
          <a:ln>
            <a:noFill/>
          </a:ln>
        </p:spPr>
        <p:txBody>
          <a:bodyPr wrap="square" lIns="64024" tIns="32012" rIns="64024" bIns="32012" rtlCol="0">
            <a:spAutoFit/>
          </a:bodyPr>
          <a:lstStyle/>
          <a:p>
            <a:r>
              <a:rPr lang="fr-CA" sz="2400" dirty="0"/>
              <a:t>Communautés du domaine du patrimoine culturel RDA</a:t>
            </a:r>
          </a:p>
        </p:txBody>
      </p:sp>
      <p:sp>
        <p:nvSpPr>
          <p:cNvPr id="11" name="Bent Arrow 10"/>
          <p:cNvSpPr/>
          <p:nvPr/>
        </p:nvSpPr>
        <p:spPr>
          <a:xfrm flipV="1">
            <a:off x="964753" y="3658302"/>
            <a:ext cx="825039" cy="554457"/>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sz="1800">
              <a:solidFill>
                <a:schemeClr val="tx1"/>
              </a:solidFill>
            </a:endParaRPr>
          </a:p>
        </p:txBody>
      </p:sp>
      <p:sp>
        <p:nvSpPr>
          <p:cNvPr id="12" name="Title 1">
            <a:extLst>
              <a:ext uri="{FF2B5EF4-FFF2-40B4-BE49-F238E27FC236}">
                <a16:creationId xmlns:a16="http://schemas.microsoft.com/office/drawing/2014/main" id="{F696A311-45E3-432C-A5CB-0F2ED1644F8E}"/>
              </a:ext>
            </a:extLst>
          </p:cNvPr>
          <p:cNvSpPr txBox="1">
            <a:spLocks/>
          </p:cNvSpPr>
          <p:nvPr/>
        </p:nvSpPr>
        <p:spPr>
          <a:xfrm>
            <a:off x="355798" y="285769"/>
            <a:ext cx="5222039" cy="710980"/>
          </a:xfrm>
          <a:prstGeom prst="rect">
            <a:avLst/>
          </a:prstGeom>
        </p:spPr>
        <p:txBody>
          <a:bodyPr wrap="none" lIns="64024" tIns="32012" rIns="64024" bIns="32012">
            <a:spAutoFit/>
          </a:bodyPr>
          <a:lstStyle>
            <a:lvl1pPr>
              <a:defRPr>
                <a:latin typeface="+mj-lt"/>
                <a:ea typeface="+mj-ea"/>
                <a:cs typeface="+mj-cs"/>
              </a:defRPr>
            </a:lvl1pPr>
          </a:lstStyle>
          <a:p>
            <a:r>
              <a:rPr lang="fr-CA" sz="4200" kern="0" dirty="0" err="1">
                <a:solidFill>
                  <a:schemeClr val="tx2"/>
                </a:solidFill>
              </a:rPr>
              <a:t>LRM</a:t>
            </a:r>
            <a:r>
              <a:rPr lang="fr-CA" sz="4200" kern="0" dirty="0">
                <a:solidFill>
                  <a:schemeClr val="tx2"/>
                </a:solidFill>
              </a:rPr>
              <a:t> convient-il à RDA?</a:t>
            </a:r>
          </a:p>
        </p:txBody>
      </p:sp>
      <p:sp>
        <p:nvSpPr>
          <p:cNvPr id="3" name="Espace réservé de la date 2"/>
          <p:cNvSpPr>
            <a:spLocks noGrp="1"/>
          </p:cNvSpPr>
          <p:nvPr>
            <p:ph type="dt" sz="half" idx="10"/>
          </p:nvPr>
        </p:nvSpPr>
        <p:spPr/>
        <p:txBody>
          <a:bodyPr/>
          <a:lstStyle/>
          <a:p>
            <a:fld id="{8161E39F-F4B0-4629-B585-E01A2A463DA2}" type="datetime4">
              <a:rPr lang="fr-CA" smtClean="0"/>
              <a:t>1er novembre 2018</a:t>
            </a:fld>
            <a:endParaRPr lang="en-US" dirty="0"/>
          </a:p>
        </p:txBody>
      </p:sp>
      <p:sp>
        <p:nvSpPr>
          <p:cNvPr id="13" name="Espace réservé du numéro de diapositive 12"/>
          <p:cNvSpPr>
            <a:spLocks noGrp="1"/>
          </p:cNvSpPr>
          <p:nvPr>
            <p:ph type="sldNum" sz="quarter" idx="11"/>
          </p:nvPr>
        </p:nvSpPr>
        <p:spPr/>
        <p:txBody>
          <a:bodyPr/>
          <a:lstStyle/>
          <a:p>
            <a:pPr algn="ctr"/>
            <a:fld id="{6B918772-37A3-47DC-BE01-33CAE9FCB74A}" type="slidenum">
              <a:rPr lang="en-US" smtClean="0"/>
              <a:pPr algn="ctr"/>
              <a:t>6</a:t>
            </a:fld>
            <a:endParaRPr lang="en-US" dirty="0"/>
          </a:p>
        </p:txBody>
      </p:sp>
    </p:spTree>
    <p:extLst>
      <p:ext uri="{BB962C8B-B14F-4D97-AF65-F5344CB8AC3E}">
        <p14:creationId xmlns:p14="http://schemas.microsoft.com/office/powerpoint/2010/main" val="642390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A0A69F-D409-498E-8469-95A5E72F534A}"/>
              </a:ext>
            </a:extLst>
          </p:cNvPr>
          <p:cNvSpPr>
            <a:spLocks noGrp="1"/>
          </p:cNvSpPr>
          <p:nvPr>
            <p:ph type="dt" sz="half" idx="10"/>
          </p:nvPr>
        </p:nvSpPr>
        <p:spPr/>
        <p:txBody>
          <a:bodyPr/>
          <a:lstStyle/>
          <a:p>
            <a:fld id="{DFC77FF6-7E9E-4846-AA98-39FE1D276F60}"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143D74E8-3C42-4574-9919-BFA434487B17}"/>
              </a:ext>
            </a:extLst>
          </p:cNvPr>
          <p:cNvSpPr>
            <a:spLocks noGrp="1"/>
          </p:cNvSpPr>
          <p:nvPr>
            <p:ph type="sldNum" sz="quarter" idx="11"/>
          </p:nvPr>
        </p:nvSpPr>
        <p:spPr/>
        <p:txBody>
          <a:bodyPr/>
          <a:lstStyle/>
          <a:p>
            <a:pPr algn="ctr"/>
            <a:fld id="{6B918772-37A3-47DC-BE01-33CAE9FCB74A}" type="slidenum">
              <a:rPr lang="en-US" smtClean="0"/>
              <a:pPr algn="ctr"/>
              <a:t>7</a:t>
            </a:fld>
            <a:endParaRPr lang="en-US" dirty="0"/>
          </a:p>
        </p:txBody>
      </p:sp>
      <p:sp>
        <p:nvSpPr>
          <p:cNvPr id="4" name="Title 1">
            <a:extLst>
              <a:ext uri="{FF2B5EF4-FFF2-40B4-BE49-F238E27FC236}">
                <a16:creationId xmlns:a16="http://schemas.microsoft.com/office/drawing/2014/main" id="{A2524AFA-F0E4-43AB-A618-4921E251DD37}"/>
              </a:ext>
            </a:extLst>
          </p:cNvPr>
          <p:cNvSpPr txBox="1">
            <a:spLocks/>
          </p:cNvSpPr>
          <p:nvPr/>
        </p:nvSpPr>
        <p:spPr>
          <a:xfrm>
            <a:off x="355798" y="333563"/>
            <a:ext cx="5541036" cy="710980"/>
          </a:xfrm>
          <a:prstGeom prst="rect">
            <a:avLst/>
          </a:prstGeom>
        </p:spPr>
        <p:txBody>
          <a:bodyPr wrap="none" lIns="64024" tIns="32012" rIns="64024" bIns="32012">
            <a:spAutoFit/>
          </a:bodyPr>
          <a:lstStyle>
            <a:lvl1pPr>
              <a:defRPr>
                <a:latin typeface="+mj-lt"/>
                <a:ea typeface="+mj-ea"/>
                <a:cs typeface="+mj-cs"/>
              </a:defRPr>
            </a:lvl1pPr>
          </a:lstStyle>
          <a:p>
            <a:r>
              <a:rPr lang="fr-CA" sz="4200" kern="0" dirty="0" err="1">
                <a:solidFill>
                  <a:schemeClr val="tx2"/>
                </a:solidFill>
              </a:rPr>
              <a:t>LRM</a:t>
            </a:r>
            <a:r>
              <a:rPr lang="fr-CA" sz="4200" kern="0" dirty="0">
                <a:solidFill>
                  <a:schemeClr val="tx2"/>
                </a:solidFill>
              </a:rPr>
              <a:t> en tant que modèle</a:t>
            </a:r>
          </a:p>
        </p:txBody>
      </p:sp>
      <p:sp>
        <p:nvSpPr>
          <p:cNvPr id="5" name="TextBox 4">
            <a:extLst>
              <a:ext uri="{FF2B5EF4-FFF2-40B4-BE49-F238E27FC236}">
                <a16:creationId xmlns:a16="http://schemas.microsoft.com/office/drawing/2014/main" id="{DB69F08E-9EA7-4475-B72C-8F58E92B836B}"/>
              </a:ext>
            </a:extLst>
          </p:cNvPr>
          <p:cNvSpPr txBox="1"/>
          <p:nvPr/>
        </p:nvSpPr>
        <p:spPr>
          <a:xfrm>
            <a:off x="355799" y="1781629"/>
            <a:ext cx="7365012" cy="1111102"/>
          </a:xfrm>
          <a:prstGeom prst="rect">
            <a:avLst/>
          </a:prstGeom>
          <a:noFill/>
        </p:spPr>
        <p:txBody>
          <a:bodyPr wrap="square" lIns="64024" tIns="32012" rIns="64024" bIns="32012" rtlCol="0">
            <a:spAutoFit/>
          </a:bodyPr>
          <a:lstStyle/>
          <a:p>
            <a:r>
              <a:rPr lang="fr-CA" sz="3400" dirty="0"/>
              <a:t>Un modèle conceptuel de haut niveau</a:t>
            </a:r>
          </a:p>
          <a:p>
            <a:pPr marL="501298"/>
            <a:r>
              <a:rPr lang="fr-CA" sz="3400" dirty="0"/>
              <a:t>Structure entité-relation	</a:t>
            </a:r>
          </a:p>
        </p:txBody>
      </p:sp>
      <p:sp>
        <p:nvSpPr>
          <p:cNvPr id="6" name="TextBox 5">
            <a:extLst>
              <a:ext uri="{FF2B5EF4-FFF2-40B4-BE49-F238E27FC236}">
                <a16:creationId xmlns:a16="http://schemas.microsoft.com/office/drawing/2014/main" id="{C036E56E-8904-4EA1-A84F-65B65722978F}"/>
              </a:ext>
            </a:extLst>
          </p:cNvPr>
          <p:cNvSpPr txBox="1"/>
          <p:nvPr/>
        </p:nvSpPr>
        <p:spPr>
          <a:xfrm>
            <a:off x="355798" y="3217921"/>
            <a:ext cx="7898708" cy="2157530"/>
          </a:xfrm>
          <a:prstGeom prst="rect">
            <a:avLst/>
          </a:prstGeom>
          <a:noFill/>
        </p:spPr>
        <p:txBody>
          <a:bodyPr wrap="square" lIns="64024" tIns="32012" rIns="64024" bIns="32012" rtlCol="0">
            <a:spAutoFit/>
          </a:bodyPr>
          <a:lstStyle/>
          <a:p>
            <a:r>
              <a:rPr lang="fr-CA" sz="3400" dirty="0"/>
              <a:t>Destiné à être l’objet de raffinements lors de son application</a:t>
            </a:r>
          </a:p>
          <a:p>
            <a:pPr marL="501298"/>
            <a:r>
              <a:rPr lang="fr-CA" sz="3400" dirty="0"/>
              <a:t>En créant des sous-types pour les entités, les relations et les attributs</a:t>
            </a:r>
          </a:p>
        </p:txBody>
      </p:sp>
    </p:spTree>
    <p:extLst>
      <p:ext uri="{BB962C8B-B14F-4D97-AF65-F5344CB8AC3E}">
        <p14:creationId xmlns:p14="http://schemas.microsoft.com/office/powerpoint/2010/main" val="2611976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A0A69F-D409-498E-8469-95A5E72F534A}"/>
              </a:ext>
            </a:extLst>
          </p:cNvPr>
          <p:cNvSpPr>
            <a:spLocks noGrp="1"/>
          </p:cNvSpPr>
          <p:nvPr>
            <p:ph type="dt" sz="half" idx="10"/>
          </p:nvPr>
        </p:nvSpPr>
        <p:spPr/>
        <p:txBody>
          <a:bodyPr/>
          <a:lstStyle/>
          <a:p>
            <a:fld id="{7EECBCCE-6FF6-4372-BF51-8F554AB4DD86}" type="datetime4">
              <a:rPr lang="fr-CA" smtClean="0"/>
              <a:t>1er novembre 2018</a:t>
            </a:fld>
            <a:endParaRPr lang="en-US" dirty="0"/>
          </a:p>
        </p:txBody>
      </p:sp>
      <p:sp>
        <p:nvSpPr>
          <p:cNvPr id="3" name="Slide Number Placeholder 2">
            <a:extLst>
              <a:ext uri="{FF2B5EF4-FFF2-40B4-BE49-F238E27FC236}">
                <a16:creationId xmlns:a16="http://schemas.microsoft.com/office/drawing/2014/main" id="{143D74E8-3C42-4574-9919-BFA434487B17}"/>
              </a:ext>
            </a:extLst>
          </p:cNvPr>
          <p:cNvSpPr>
            <a:spLocks noGrp="1"/>
          </p:cNvSpPr>
          <p:nvPr>
            <p:ph type="sldNum" sz="quarter" idx="11"/>
          </p:nvPr>
        </p:nvSpPr>
        <p:spPr/>
        <p:txBody>
          <a:bodyPr/>
          <a:lstStyle/>
          <a:p>
            <a:pPr algn="ctr"/>
            <a:fld id="{6B918772-37A3-47DC-BE01-33CAE9FCB74A}" type="slidenum">
              <a:rPr lang="en-US" smtClean="0"/>
              <a:pPr algn="ctr"/>
              <a:t>8</a:t>
            </a:fld>
            <a:endParaRPr lang="en-US" dirty="0"/>
          </a:p>
        </p:txBody>
      </p:sp>
      <p:sp>
        <p:nvSpPr>
          <p:cNvPr id="4" name="Title 1">
            <a:extLst>
              <a:ext uri="{FF2B5EF4-FFF2-40B4-BE49-F238E27FC236}">
                <a16:creationId xmlns:a16="http://schemas.microsoft.com/office/drawing/2014/main" id="{A2524AFA-F0E4-43AB-A618-4921E251DD37}"/>
              </a:ext>
            </a:extLst>
          </p:cNvPr>
          <p:cNvSpPr txBox="1">
            <a:spLocks/>
          </p:cNvSpPr>
          <p:nvPr/>
        </p:nvSpPr>
        <p:spPr>
          <a:xfrm>
            <a:off x="355800" y="333563"/>
            <a:ext cx="2860815" cy="710980"/>
          </a:xfrm>
          <a:prstGeom prst="rect">
            <a:avLst/>
          </a:prstGeom>
        </p:spPr>
        <p:txBody>
          <a:bodyPr wrap="none" lIns="64024" tIns="32012" rIns="64024" bIns="32012">
            <a:spAutoFit/>
          </a:bodyPr>
          <a:lstStyle>
            <a:lvl1pPr>
              <a:defRPr>
                <a:latin typeface="+mj-lt"/>
                <a:ea typeface="+mj-ea"/>
                <a:cs typeface="+mj-cs"/>
              </a:defRPr>
            </a:lvl1pPr>
          </a:lstStyle>
          <a:p>
            <a:r>
              <a:rPr lang="fr-CA" sz="4200" kern="0" dirty="0">
                <a:solidFill>
                  <a:schemeClr val="tx2"/>
                </a:solidFill>
              </a:rPr>
              <a:t>Entités </a:t>
            </a:r>
            <a:r>
              <a:rPr lang="fr-CA" sz="4200" kern="0" dirty="0" err="1">
                <a:solidFill>
                  <a:schemeClr val="tx2"/>
                </a:solidFill>
              </a:rPr>
              <a:t>LRM</a:t>
            </a:r>
            <a:r>
              <a:rPr lang="fr-CA" sz="4200" kern="0" dirty="0">
                <a:solidFill>
                  <a:schemeClr val="tx2"/>
                </a:solidFill>
              </a:rPr>
              <a:t> </a:t>
            </a:r>
          </a:p>
        </p:txBody>
      </p:sp>
      <p:sp>
        <p:nvSpPr>
          <p:cNvPr id="5" name="TextBox 4">
            <a:extLst>
              <a:ext uri="{FF2B5EF4-FFF2-40B4-BE49-F238E27FC236}">
                <a16:creationId xmlns:a16="http://schemas.microsoft.com/office/drawing/2014/main" id="{DB69F08E-9EA7-4475-B72C-8F58E92B836B}"/>
              </a:ext>
            </a:extLst>
          </p:cNvPr>
          <p:cNvSpPr txBox="1"/>
          <p:nvPr/>
        </p:nvSpPr>
        <p:spPr>
          <a:xfrm>
            <a:off x="351549" y="3131327"/>
            <a:ext cx="7365012" cy="2188308"/>
          </a:xfrm>
          <a:prstGeom prst="rect">
            <a:avLst/>
          </a:prstGeom>
          <a:noFill/>
        </p:spPr>
        <p:txBody>
          <a:bodyPr wrap="square" lIns="64024" tIns="32012" rIns="64024" bIns="32012" rtlCol="0">
            <a:spAutoFit/>
          </a:bodyPr>
          <a:lstStyle/>
          <a:p>
            <a:r>
              <a:rPr lang="fr-CA" sz="3400" dirty="0"/>
              <a:t>Ajoutées :</a:t>
            </a:r>
          </a:p>
          <a:p>
            <a:pPr marL="501298"/>
            <a:r>
              <a:rPr lang="fr-CA" sz="3400" dirty="0"/>
              <a:t>Agent, Agent collectif, </a:t>
            </a:r>
            <a:r>
              <a:rPr lang="fr-CA" sz="3400" dirty="0" err="1"/>
              <a:t>Nomen</a:t>
            </a:r>
            <a:r>
              <a:rPr lang="fr-CA" sz="3400" dirty="0"/>
              <a:t>, Lieu, Laps de temps</a:t>
            </a:r>
          </a:p>
          <a:p>
            <a:pPr marL="501298"/>
            <a:r>
              <a:rPr lang="fr-CA" sz="3400" dirty="0"/>
              <a:t>+ </a:t>
            </a:r>
            <a:r>
              <a:rPr lang="fr-CA" sz="3400" dirty="0" err="1"/>
              <a:t>Res</a:t>
            </a:r>
            <a:r>
              <a:rPr lang="fr-CA" sz="3400" dirty="0"/>
              <a:t> (superclasse d’autres entités)	</a:t>
            </a:r>
          </a:p>
        </p:txBody>
      </p:sp>
      <p:sp>
        <p:nvSpPr>
          <p:cNvPr id="7" name="TextBox 6">
            <a:extLst>
              <a:ext uri="{FF2B5EF4-FFF2-40B4-BE49-F238E27FC236}">
                <a16:creationId xmlns:a16="http://schemas.microsoft.com/office/drawing/2014/main" id="{4CE2B0A1-5DC8-474D-A108-0F2F516110C2}"/>
              </a:ext>
            </a:extLst>
          </p:cNvPr>
          <p:cNvSpPr txBox="1"/>
          <p:nvPr/>
        </p:nvSpPr>
        <p:spPr>
          <a:xfrm>
            <a:off x="351550" y="1277870"/>
            <a:ext cx="7365012" cy="1665087"/>
          </a:xfrm>
          <a:prstGeom prst="rect">
            <a:avLst/>
          </a:prstGeom>
          <a:noFill/>
        </p:spPr>
        <p:txBody>
          <a:bodyPr wrap="square" lIns="64024" tIns="32012" rIns="64024" bIns="32012" rtlCol="0">
            <a:spAutoFit/>
          </a:bodyPr>
          <a:lstStyle/>
          <a:p>
            <a:r>
              <a:rPr lang="fr-CA" sz="3400" dirty="0"/>
              <a:t>Conservées :</a:t>
            </a:r>
          </a:p>
          <a:p>
            <a:pPr marL="501298"/>
            <a:r>
              <a:rPr lang="fr-CA" sz="3600" dirty="0"/>
              <a:t>Œuvre</a:t>
            </a:r>
            <a:r>
              <a:rPr lang="fr-CA" sz="3400" dirty="0"/>
              <a:t>, Expression, Manifestation, Item, Personne**	</a:t>
            </a:r>
          </a:p>
        </p:txBody>
      </p:sp>
    </p:spTree>
    <p:extLst>
      <p:ext uri="{BB962C8B-B14F-4D97-AF65-F5344CB8AC3E}">
        <p14:creationId xmlns:p14="http://schemas.microsoft.com/office/powerpoint/2010/main" val="3155113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urved Connector 9"/>
          <p:cNvCxnSpPr>
            <a:cxnSpLocks/>
            <a:stCxn id="83" idx="6"/>
            <a:endCxn id="87" idx="2"/>
          </p:cNvCxnSpPr>
          <p:nvPr/>
        </p:nvCxnSpPr>
        <p:spPr>
          <a:xfrm>
            <a:off x="5420486" y="2096613"/>
            <a:ext cx="1859053" cy="24697"/>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395712" y="1690343"/>
            <a:ext cx="2386628" cy="372426"/>
          </a:xfrm>
          <a:prstGeom prst="rect">
            <a:avLst/>
          </a:prstGeom>
          <a:noFill/>
        </p:spPr>
        <p:txBody>
          <a:bodyPr wrap="square" lIns="64024" tIns="32012" rIns="64024" bIns="32012" rtlCol="0">
            <a:spAutoFit/>
          </a:bodyPr>
          <a:lstStyle/>
          <a:p>
            <a:r>
              <a:rPr lang="en-GB" sz="2000" dirty="0"/>
              <a:t>a pour appellation*</a:t>
            </a:r>
          </a:p>
        </p:txBody>
      </p:sp>
      <p:cxnSp>
        <p:nvCxnSpPr>
          <p:cNvPr id="29" name="Curved Connector 28"/>
          <p:cNvCxnSpPr>
            <a:cxnSpLocks/>
            <a:stCxn id="80" idx="0"/>
            <a:endCxn id="100" idx="4"/>
          </p:cNvCxnSpPr>
          <p:nvPr/>
        </p:nvCxnSpPr>
        <p:spPr>
          <a:xfrm rot="5400000" flipH="1" flipV="1">
            <a:off x="4515927" y="5112572"/>
            <a:ext cx="303037" cy="349330"/>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urved Connector 29"/>
          <p:cNvCxnSpPr>
            <a:cxnSpLocks/>
            <a:stCxn id="81" idx="0"/>
            <a:endCxn id="100" idx="4"/>
          </p:cNvCxnSpPr>
          <p:nvPr/>
        </p:nvCxnSpPr>
        <p:spPr>
          <a:xfrm rot="16200000" flipV="1">
            <a:off x="4861819" y="5116010"/>
            <a:ext cx="303037" cy="342454"/>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urved Connector 45"/>
          <p:cNvCxnSpPr>
            <a:cxnSpLocks/>
            <a:stCxn id="83" idx="6"/>
            <a:endCxn id="89" idx="2"/>
          </p:cNvCxnSpPr>
          <p:nvPr/>
        </p:nvCxnSpPr>
        <p:spPr>
          <a:xfrm>
            <a:off x="5420486" y="2096613"/>
            <a:ext cx="2334166" cy="1063391"/>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cxnSpLocks/>
            <a:stCxn id="83" idx="6"/>
            <a:endCxn id="91" idx="2"/>
          </p:cNvCxnSpPr>
          <p:nvPr/>
        </p:nvCxnSpPr>
        <p:spPr>
          <a:xfrm>
            <a:off x="5420486" y="2096613"/>
            <a:ext cx="958249" cy="2102132"/>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Curved Connector 57"/>
          <p:cNvCxnSpPr>
            <a:cxnSpLocks/>
            <a:stCxn id="75" idx="0"/>
            <a:endCxn id="93" idx="4"/>
          </p:cNvCxnSpPr>
          <p:nvPr/>
        </p:nvCxnSpPr>
        <p:spPr>
          <a:xfrm rot="5400000" flipH="1" flipV="1">
            <a:off x="2736901" y="4508568"/>
            <a:ext cx="1851319" cy="905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0"/>
          <p:cNvCxnSpPr>
            <a:cxnSpLocks/>
            <a:stCxn id="100" idx="0"/>
            <a:endCxn id="93" idx="4"/>
          </p:cNvCxnSpPr>
          <p:nvPr/>
        </p:nvCxnSpPr>
        <p:spPr>
          <a:xfrm rot="16200000" flipV="1">
            <a:off x="4045264" y="3209262"/>
            <a:ext cx="418672" cy="117502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p:cNvCxnSpPr>
            <a:cxnSpLocks/>
            <a:stCxn id="65" idx="6"/>
            <a:endCxn id="93" idx="2"/>
          </p:cNvCxnSpPr>
          <p:nvPr/>
        </p:nvCxnSpPr>
        <p:spPr>
          <a:xfrm>
            <a:off x="1430038" y="2557792"/>
            <a:ext cx="1616849" cy="724469"/>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cxnSpLocks/>
            <a:stCxn id="66" idx="6"/>
            <a:endCxn id="93" idx="2"/>
          </p:cNvCxnSpPr>
          <p:nvPr/>
        </p:nvCxnSpPr>
        <p:spPr>
          <a:xfrm>
            <a:off x="1340048" y="3269469"/>
            <a:ext cx="1706837" cy="1279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cxnSpLocks/>
            <a:stCxn id="68" idx="6"/>
            <a:endCxn id="93" idx="2"/>
          </p:cNvCxnSpPr>
          <p:nvPr/>
        </p:nvCxnSpPr>
        <p:spPr>
          <a:xfrm flipV="1">
            <a:off x="1428077" y="3282262"/>
            <a:ext cx="1618808" cy="69884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69" idx="6"/>
            <a:endCxn id="93" idx="2"/>
          </p:cNvCxnSpPr>
          <p:nvPr/>
        </p:nvCxnSpPr>
        <p:spPr>
          <a:xfrm flipV="1">
            <a:off x="1291896" y="3282262"/>
            <a:ext cx="1754989" cy="141047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1445417" y="2214904"/>
            <a:ext cx="1601467" cy="372426"/>
          </a:xfrm>
          <a:prstGeom prst="rect">
            <a:avLst/>
          </a:prstGeom>
          <a:noFill/>
        </p:spPr>
        <p:txBody>
          <a:bodyPr wrap="square" lIns="64024" tIns="32012" rIns="64024" bIns="32012" rtlCol="0">
            <a:spAutoFit/>
          </a:bodyPr>
          <a:lstStyle/>
          <a:p>
            <a:r>
              <a:rPr lang="fr-CA" sz="2000" dirty="0"/>
              <a:t>est créée par</a:t>
            </a:r>
          </a:p>
        </p:txBody>
      </p:sp>
      <p:sp>
        <p:nvSpPr>
          <p:cNvPr id="77" name="TextBox 76"/>
          <p:cNvSpPr txBox="1"/>
          <p:nvPr/>
        </p:nvSpPr>
        <p:spPr>
          <a:xfrm>
            <a:off x="6195453" y="3427173"/>
            <a:ext cx="1911838" cy="372426"/>
          </a:xfrm>
          <a:prstGeom prst="rect">
            <a:avLst/>
          </a:prstGeom>
          <a:noFill/>
        </p:spPr>
        <p:txBody>
          <a:bodyPr wrap="none" lIns="64024" tIns="32012" rIns="64024" bIns="32012" rtlCol="0">
            <a:spAutoFit/>
          </a:bodyPr>
          <a:lstStyle/>
          <a:p>
            <a:r>
              <a:rPr lang="fr-CA" sz="2000" dirty="0"/>
              <a:t>est associée avec</a:t>
            </a:r>
          </a:p>
        </p:txBody>
      </p:sp>
      <p:sp>
        <p:nvSpPr>
          <p:cNvPr id="78" name="TextBox 77"/>
          <p:cNvSpPr txBox="1"/>
          <p:nvPr/>
        </p:nvSpPr>
        <p:spPr>
          <a:xfrm>
            <a:off x="4314457" y="3351141"/>
            <a:ext cx="1491993" cy="987979"/>
          </a:xfrm>
          <a:prstGeom prst="rect">
            <a:avLst/>
          </a:prstGeom>
          <a:noFill/>
        </p:spPr>
        <p:txBody>
          <a:bodyPr wrap="square" lIns="64024" tIns="32012" rIns="64024" bIns="32012" rtlCol="0">
            <a:spAutoFit/>
          </a:bodyPr>
          <a:lstStyle/>
          <a:p>
            <a:pPr algn="r"/>
            <a:r>
              <a:rPr lang="fr-CA" sz="2000" dirty="0"/>
              <a:t>est une sous-classe de</a:t>
            </a:r>
          </a:p>
          <a:p>
            <a:pPr algn="r"/>
            <a:endParaRPr lang="en-GB" sz="2000" dirty="0"/>
          </a:p>
        </p:txBody>
      </p:sp>
      <p:sp>
        <p:nvSpPr>
          <p:cNvPr id="79" name="Down Arrow 78"/>
          <p:cNvSpPr/>
          <p:nvPr/>
        </p:nvSpPr>
        <p:spPr>
          <a:xfrm>
            <a:off x="4471611" y="2706860"/>
            <a:ext cx="654601" cy="335260"/>
          </a:xfrm>
          <a:prstGeom prst="downArrow">
            <a:avLst/>
          </a:prstGeom>
          <a:solidFill>
            <a:schemeClr val="accent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sz="1800"/>
          </a:p>
        </p:txBody>
      </p:sp>
      <p:sp>
        <p:nvSpPr>
          <p:cNvPr id="59" name="TextBox 58"/>
          <p:cNvSpPr txBox="1"/>
          <p:nvPr/>
        </p:nvSpPr>
        <p:spPr>
          <a:xfrm>
            <a:off x="423619" y="915737"/>
            <a:ext cx="3487662" cy="1295755"/>
          </a:xfrm>
          <a:prstGeom prst="rect">
            <a:avLst/>
          </a:prstGeom>
          <a:noFill/>
          <a:ln w="19050">
            <a:solidFill>
              <a:schemeClr val="accent5"/>
            </a:solidFill>
          </a:ln>
        </p:spPr>
        <p:txBody>
          <a:bodyPr wrap="square" lIns="64024" tIns="32012" rIns="64024" bIns="32012" rtlCol="0">
            <a:spAutoFit/>
          </a:bodyPr>
          <a:lstStyle/>
          <a:p>
            <a:pPr algn="ctr"/>
            <a:r>
              <a:rPr lang="en-GB" sz="2000" dirty="0" err="1"/>
              <a:t>Entité</a:t>
            </a:r>
            <a:r>
              <a:rPr lang="en-GB" sz="2000" dirty="0"/>
              <a:t> RDA = </a:t>
            </a:r>
            <a:r>
              <a:rPr lang="en-GB" sz="2000" dirty="0" err="1"/>
              <a:t>Toute</a:t>
            </a:r>
            <a:r>
              <a:rPr lang="en-GB" sz="2000" dirty="0"/>
              <a:t> chose RDA</a:t>
            </a:r>
          </a:p>
          <a:p>
            <a:pPr algn="ctr"/>
            <a:endParaRPr lang="en-GB" sz="2000" dirty="0"/>
          </a:p>
          <a:p>
            <a:pPr algn="ctr"/>
            <a:r>
              <a:rPr lang="fr-CA" sz="2000" dirty="0"/>
              <a:t>couvre tous les autres types d’entités</a:t>
            </a:r>
          </a:p>
        </p:txBody>
      </p:sp>
      <p:sp>
        <p:nvSpPr>
          <p:cNvPr id="60" name="TextBox 59"/>
          <p:cNvSpPr txBox="1"/>
          <p:nvPr/>
        </p:nvSpPr>
        <p:spPr>
          <a:xfrm>
            <a:off x="1363673" y="4642835"/>
            <a:ext cx="1871880" cy="372426"/>
          </a:xfrm>
          <a:prstGeom prst="rect">
            <a:avLst/>
          </a:prstGeom>
          <a:noFill/>
        </p:spPr>
        <p:txBody>
          <a:bodyPr wrap="square" lIns="64024" tIns="32012" rIns="64024" bIns="32012" rtlCol="0">
            <a:spAutoFit/>
          </a:bodyPr>
          <a:lstStyle/>
          <a:p>
            <a:r>
              <a:rPr lang="fr-CA" sz="2000" dirty="0"/>
              <a:t>est modifié par </a:t>
            </a:r>
          </a:p>
        </p:txBody>
      </p:sp>
      <p:sp>
        <p:nvSpPr>
          <p:cNvPr id="65" name="TextBox 64"/>
          <p:cNvSpPr txBox="1"/>
          <p:nvPr/>
        </p:nvSpPr>
        <p:spPr>
          <a:xfrm>
            <a:off x="856630" y="2252662"/>
            <a:ext cx="573408" cy="610260"/>
          </a:xfrm>
          <a:prstGeom prst="ellipse">
            <a:avLst/>
          </a:prstGeom>
          <a:noFill/>
          <a:ln w="28575">
            <a:solidFill>
              <a:schemeClr val="accent3"/>
            </a:solidFill>
          </a:ln>
        </p:spPr>
        <p:txBody>
          <a:bodyPr wrap="square" lIns="64024" tIns="32012" rIns="64024" bIns="32012" rtlCol="0">
            <a:spAutoFit/>
          </a:bodyPr>
          <a:lstStyle/>
          <a:p>
            <a:pPr algn="ctr"/>
            <a:r>
              <a:rPr lang="fr-CA" sz="2400" b="1" dirty="0"/>
              <a:t>O</a:t>
            </a:r>
            <a:endParaRPr lang="en-GB" sz="2400" b="1" dirty="0"/>
          </a:p>
        </p:txBody>
      </p:sp>
      <p:sp>
        <p:nvSpPr>
          <p:cNvPr id="66" name="TextBox 65"/>
          <p:cNvSpPr txBox="1"/>
          <p:nvPr/>
        </p:nvSpPr>
        <p:spPr>
          <a:xfrm>
            <a:off x="946620" y="2964293"/>
            <a:ext cx="393428" cy="610351"/>
          </a:xfrm>
          <a:prstGeom prst="ellipse">
            <a:avLst/>
          </a:prstGeom>
          <a:noFill/>
          <a:ln w="28575">
            <a:solidFill>
              <a:schemeClr val="accent3"/>
            </a:solidFill>
          </a:ln>
        </p:spPr>
        <p:txBody>
          <a:bodyPr wrap="square" lIns="64024" tIns="32012" rIns="64024" bIns="32012" rtlCol="0">
            <a:spAutoFit/>
          </a:bodyPr>
          <a:lstStyle/>
          <a:p>
            <a:pPr algn="ctr"/>
            <a:r>
              <a:rPr lang="en-GB" sz="2400" b="1" dirty="0"/>
              <a:t>E</a:t>
            </a:r>
          </a:p>
        </p:txBody>
      </p:sp>
      <p:sp>
        <p:nvSpPr>
          <p:cNvPr id="68" name="TextBox 67"/>
          <p:cNvSpPr txBox="1"/>
          <p:nvPr/>
        </p:nvSpPr>
        <p:spPr>
          <a:xfrm>
            <a:off x="858589" y="3675927"/>
            <a:ext cx="569488" cy="610351"/>
          </a:xfrm>
          <a:prstGeom prst="ellipse">
            <a:avLst/>
          </a:prstGeom>
          <a:noFill/>
          <a:ln w="28575">
            <a:solidFill>
              <a:schemeClr val="accent3"/>
            </a:solidFill>
          </a:ln>
        </p:spPr>
        <p:txBody>
          <a:bodyPr wrap="square" lIns="64024" tIns="32012" rIns="64024" bIns="32012" rtlCol="0">
            <a:spAutoFit/>
          </a:bodyPr>
          <a:lstStyle/>
          <a:p>
            <a:pPr algn="ctr"/>
            <a:r>
              <a:rPr lang="en-GB" sz="2400" b="1" dirty="0"/>
              <a:t>M</a:t>
            </a:r>
          </a:p>
        </p:txBody>
      </p:sp>
      <p:sp>
        <p:nvSpPr>
          <p:cNvPr id="69" name="TextBox 68"/>
          <p:cNvSpPr txBox="1"/>
          <p:nvPr/>
        </p:nvSpPr>
        <p:spPr>
          <a:xfrm>
            <a:off x="994772" y="4387560"/>
            <a:ext cx="297124" cy="610351"/>
          </a:xfrm>
          <a:prstGeom prst="ellipse">
            <a:avLst/>
          </a:prstGeom>
          <a:noFill/>
          <a:ln w="28575">
            <a:solidFill>
              <a:schemeClr val="accent3"/>
            </a:solidFill>
          </a:ln>
        </p:spPr>
        <p:txBody>
          <a:bodyPr wrap="square" lIns="64024" tIns="32012" rIns="64024" bIns="32012" rtlCol="0">
            <a:spAutoFit/>
          </a:bodyPr>
          <a:lstStyle/>
          <a:p>
            <a:pPr algn="ctr"/>
            <a:r>
              <a:rPr lang="en-GB" sz="2400" b="1" dirty="0"/>
              <a:t>I</a:t>
            </a:r>
          </a:p>
        </p:txBody>
      </p:sp>
      <p:sp>
        <p:nvSpPr>
          <p:cNvPr id="75" name="TextBox 74"/>
          <p:cNvSpPr txBox="1"/>
          <p:nvPr/>
        </p:nvSpPr>
        <p:spPr>
          <a:xfrm>
            <a:off x="3235553" y="5438755"/>
            <a:ext cx="844955" cy="610351"/>
          </a:xfrm>
          <a:prstGeom prst="ellipse">
            <a:avLst/>
          </a:prstGeom>
          <a:noFill/>
          <a:ln w="28575">
            <a:solidFill>
              <a:schemeClr val="accent3"/>
            </a:solidFill>
          </a:ln>
        </p:spPr>
        <p:txBody>
          <a:bodyPr wrap="none" lIns="64024" tIns="32012" rIns="64024" bIns="32012" rtlCol="0">
            <a:spAutoFit/>
          </a:bodyPr>
          <a:lstStyle/>
          <a:p>
            <a:pPr algn="ctr"/>
            <a:r>
              <a:rPr lang="en-GB" sz="2400" b="1" dirty="0"/>
              <a:t>P**</a:t>
            </a:r>
          </a:p>
        </p:txBody>
      </p:sp>
      <p:sp>
        <p:nvSpPr>
          <p:cNvPr id="80" name="TextBox 79"/>
          <p:cNvSpPr txBox="1"/>
          <p:nvPr/>
        </p:nvSpPr>
        <p:spPr>
          <a:xfrm>
            <a:off x="4302381" y="5438755"/>
            <a:ext cx="380798" cy="610351"/>
          </a:xfrm>
          <a:prstGeom prst="ellipse">
            <a:avLst/>
          </a:prstGeom>
          <a:noFill/>
          <a:ln w="28575">
            <a:solidFill>
              <a:schemeClr val="accent3"/>
            </a:solidFill>
          </a:ln>
        </p:spPr>
        <p:txBody>
          <a:bodyPr wrap="square" lIns="64024" tIns="32012" rIns="64024" bIns="32012" rtlCol="0">
            <a:spAutoFit/>
          </a:bodyPr>
          <a:lstStyle/>
          <a:p>
            <a:pPr algn="ctr"/>
            <a:r>
              <a:rPr lang="en-GB" sz="2400" b="1" dirty="0"/>
              <a:t>F</a:t>
            </a:r>
          </a:p>
        </p:txBody>
      </p:sp>
      <p:sp>
        <p:nvSpPr>
          <p:cNvPr id="81" name="TextBox 80"/>
          <p:cNvSpPr txBox="1"/>
          <p:nvPr/>
        </p:nvSpPr>
        <p:spPr>
          <a:xfrm>
            <a:off x="4979166" y="5438755"/>
            <a:ext cx="410795" cy="610351"/>
          </a:xfrm>
          <a:prstGeom prst="ellipse">
            <a:avLst/>
          </a:prstGeom>
          <a:noFill/>
          <a:ln w="28575">
            <a:solidFill>
              <a:schemeClr val="accent3"/>
            </a:solidFill>
          </a:ln>
        </p:spPr>
        <p:txBody>
          <a:bodyPr wrap="square" lIns="64024" tIns="32012" rIns="64024" bIns="32012" rtlCol="0">
            <a:spAutoFit/>
          </a:bodyPr>
          <a:lstStyle/>
          <a:p>
            <a:pPr algn="ctr"/>
            <a:r>
              <a:rPr lang="en-GB" sz="2400" b="1" dirty="0"/>
              <a:t>C</a:t>
            </a:r>
          </a:p>
        </p:txBody>
      </p:sp>
      <p:sp>
        <p:nvSpPr>
          <p:cNvPr id="83" name="TextBox 82"/>
          <p:cNvSpPr txBox="1"/>
          <p:nvPr/>
        </p:nvSpPr>
        <p:spPr>
          <a:xfrm>
            <a:off x="4177334" y="1531808"/>
            <a:ext cx="1243152" cy="1129610"/>
          </a:xfrm>
          <a:prstGeom prst="ellipse">
            <a:avLst/>
          </a:prstGeom>
          <a:noFill/>
          <a:ln w="28575">
            <a:solidFill>
              <a:schemeClr val="tx2"/>
            </a:solidFill>
          </a:ln>
        </p:spPr>
        <p:txBody>
          <a:bodyPr wrap="none" lIns="64024" tIns="32012" rIns="64024" bIns="32012" rtlCol="0">
            <a:spAutoFit/>
          </a:bodyPr>
          <a:lstStyle/>
          <a:p>
            <a:pPr algn="ctr"/>
            <a:r>
              <a:rPr lang="fr-CA" sz="2400" b="1" dirty="0"/>
              <a:t>Entité</a:t>
            </a:r>
          </a:p>
          <a:p>
            <a:pPr algn="ctr"/>
            <a:r>
              <a:rPr lang="fr-CA" sz="2400" b="1" dirty="0"/>
              <a:t>RDA</a:t>
            </a:r>
          </a:p>
        </p:txBody>
      </p:sp>
      <p:sp>
        <p:nvSpPr>
          <p:cNvPr id="87" name="TextBox 86"/>
          <p:cNvSpPr txBox="1"/>
          <p:nvPr/>
        </p:nvSpPr>
        <p:spPr>
          <a:xfrm>
            <a:off x="7279539" y="1816134"/>
            <a:ext cx="1501722" cy="610351"/>
          </a:xfrm>
          <a:prstGeom prst="ellipse">
            <a:avLst/>
          </a:prstGeom>
          <a:noFill/>
          <a:ln w="28575">
            <a:solidFill>
              <a:schemeClr val="accent3"/>
            </a:solidFill>
          </a:ln>
        </p:spPr>
        <p:txBody>
          <a:bodyPr wrap="none" lIns="64024" tIns="32012" rIns="64024" bIns="32012" rtlCol="0">
            <a:spAutoFit/>
          </a:bodyPr>
          <a:lstStyle/>
          <a:p>
            <a:pPr algn="ctr"/>
            <a:r>
              <a:rPr lang="en-GB" sz="2400" b="1" dirty="0" err="1"/>
              <a:t>Nomen</a:t>
            </a:r>
            <a:endParaRPr lang="en-GB" sz="2400" b="1" dirty="0"/>
          </a:p>
        </p:txBody>
      </p:sp>
      <p:sp>
        <p:nvSpPr>
          <p:cNvPr id="89" name="TextBox 88"/>
          <p:cNvSpPr txBox="1"/>
          <p:nvPr/>
        </p:nvSpPr>
        <p:spPr>
          <a:xfrm>
            <a:off x="7754652" y="2854874"/>
            <a:ext cx="921173" cy="610260"/>
          </a:xfrm>
          <a:prstGeom prst="ellipse">
            <a:avLst/>
          </a:prstGeom>
          <a:noFill/>
          <a:ln w="28575">
            <a:solidFill>
              <a:schemeClr val="accent3"/>
            </a:solidFill>
          </a:ln>
        </p:spPr>
        <p:txBody>
          <a:bodyPr wrap="none" lIns="64024" tIns="32012" rIns="64024" bIns="32012" rtlCol="0">
            <a:spAutoFit/>
          </a:bodyPr>
          <a:lstStyle/>
          <a:p>
            <a:pPr algn="ctr"/>
            <a:r>
              <a:rPr lang="en-GB" sz="2400" b="1" dirty="0"/>
              <a:t>Lieu</a:t>
            </a:r>
          </a:p>
        </p:txBody>
      </p:sp>
      <p:sp>
        <p:nvSpPr>
          <p:cNvPr id="91" name="TextBox 90"/>
          <p:cNvSpPr txBox="1"/>
          <p:nvPr/>
        </p:nvSpPr>
        <p:spPr>
          <a:xfrm>
            <a:off x="6378735" y="3893615"/>
            <a:ext cx="2746563" cy="610260"/>
          </a:xfrm>
          <a:prstGeom prst="ellipse">
            <a:avLst/>
          </a:prstGeom>
          <a:noFill/>
          <a:ln w="28575">
            <a:solidFill>
              <a:schemeClr val="accent3"/>
            </a:solidFill>
          </a:ln>
        </p:spPr>
        <p:txBody>
          <a:bodyPr wrap="none" lIns="64024" tIns="32012" rIns="64024" bIns="32012" rtlCol="0">
            <a:spAutoFit/>
          </a:bodyPr>
          <a:lstStyle/>
          <a:p>
            <a:pPr algn="ctr"/>
            <a:r>
              <a:rPr lang="en-GB" sz="2400" b="1" dirty="0"/>
              <a:t>Laps de temps</a:t>
            </a:r>
          </a:p>
        </p:txBody>
      </p:sp>
      <p:sp>
        <p:nvSpPr>
          <p:cNvPr id="93" name="TextBox 92"/>
          <p:cNvSpPr txBox="1"/>
          <p:nvPr/>
        </p:nvSpPr>
        <p:spPr>
          <a:xfrm>
            <a:off x="3046887" y="2977085"/>
            <a:ext cx="1240405" cy="610351"/>
          </a:xfrm>
          <a:prstGeom prst="ellipse">
            <a:avLst/>
          </a:prstGeom>
          <a:noFill/>
          <a:ln w="28575">
            <a:solidFill>
              <a:schemeClr val="accent3"/>
            </a:solidFill>
          </a:ln>
        </p:spPr>
        <p:txBody>
          <a:bodyPr wrap="square" lIns="64024" tIns="32012" rIns="64024" bIns="32012" rtlCol="0">
            <a:spAutoFit/>
          </a:bodyPr>
          <a:lstStyle/>
          <a:p>
            <a:pPr algn="ctr"/>
            <a:r>
              <a:rPr lang="en-GB" sz="2400" b="1" dirty="0"/>
              <a:t>Agent</a:t>
            </a:r>
          </a:p>
        </p:txBody>
      </p:sp>
      <p:sp>
        <p:nvSpPr>
          <p:cNvPr id="100" name="TextBox 99"/>
          <p:cNvSpPr txBox="1"/>
          <p:nvPr/>
        </p:nvSpPr>
        <p:spPr>
          <a:xfrm>
            <a:off x="3877768" y="4006108"/>
            <a:ext cx="1928683" cy="1129610"/>
          </a:xfrm>
          <a:prstGeom prst="ellipse">
            <a:avLst/>
          </a:prstGeom>
          <a:noFill/>
          <a:ln w="28575">
            <a:solidFill>
              <a:schemeClr val="accent3"/>
            </a:solidFill>
          </a:ln>
        </p:spPr>
        <p:txBody>
          <a:bodyPr wrap="square" lIns="64024" tIns="32012" rIns="64024" bIns="32012" rtlCol="0">
            <a:spAutoFit/>
          </a:bodyPr>
          <a:lstStyle/>
          <a:p>
            <a:pPr algn="ctr"/>
            <a:r>
              <a:rPr lang="fr-CA" sz="2400" b="1" dirty="0"/>
              <a:t>Agent</a:t>
            </a:r>
          </a:p>
          <a:p>
            <a:pPr algn="ctr"/>
            <a:r>
              <a:rPr lang="fr-CA" sz="2400" b="1" dirty="0"/>
              <a:t>collectif</a:t>
            </a:r>
          </a:p>
        </p:txBody>
      </p:sp>
      <p:sp>
        <p:nvSpPr>
          <p:cNvPr id="137" name="TextBox 136"/>
          <p:cNvSpPr txBox="1"/>
          <p:nvPr/>
        </p:nvSpPr>
        <p:spPr>
          <a:xfrm>
            <a:off x="7978139" y="417606"/>
            <a:ext cx="808644" cy="610351"/>
          </a:xfrm>
          <a:prstGeom prst="ellipse">
            <a:avLst/>
          </a:prstGeom>
          <a:noFill/>
          <a:ln w="28575">
            <a:solidFill>
              <a:schemeClr val="tx2"/>
            </a:solidFill>
          </a:ln>
        </p:spPr>
        <p:txBody>
          <a:bodyPr wrap="none" lIns="64024" tIns="32012" rIns="64024" bIns="32012" rtlCol="0">
            <a:spAutoFit/>
          </a:bodyPr>
          <a:lstStyle/>
          <a:p>
            <a:pPr algn="ctr"/>
            <a:r>
              <a:rPr lang="en-GB" sz="2400" b="1" dirty="0"/>
              <a:t>Res</a:t>
            </a:r>
          </a:p>
        </p:txBody>
      </p:sp>
      <p:cxnSp>
        <p:nvCxnSpPr>
          <p:cNvPr id="141" name="Curved Connector 57"/>
          <p:cNvCxnSpPr>
            <a:cxnSpLocks/>
            <a:stCxn id="83" idx="0"/>
            <a:endCxn id="137" idx="4"/>
          </p:cNvCxnSpPr>
          <p:nvPr/>
        </p:nvCxnSpPr>
        <p:spPr>
          <a:xfrm rot="5400000" flipH="1" flipV="1">
            <a:off x="6338760" y="-511892"/>
            <a:ext cx="503851" cy="3583551"/>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5597958" y="850668"/>
            <a:ext cx="2495310" cy="372426"/>
          </a:xfrm>
          <a:prstGeom prst="rect">
            <a:avLst/>
          </a:prstGeom>
          <a:noFill/>
        </p:spPr>
        <p:txBody>
          <a:bodyPr wrap="square" lIns="64024" tIns="32012" rIns="64024" bIns="32012" rtlCol="0">
            <a:spAutoFit/>
          </a:bodyPr>
          <a:lstStyle/>
          <a:p>
            <a:r>
              <a:rPr lang="fr-CA" sz="2000" dirty="0"/>
              <a:t>est une sous-classe de</a:t>
            </a:r>
          </a:p>
        </p:txBody>
      </p:sp>
      <p:sp>
        <p:nvSpPr>
          <p:cNvPr id="38" name="Title 1">
            <a:extLst>
              <a:ext uri="{FF2B5EF4-FFF2-40B4-BE49-F238E27FC236}">
                <a16:creationId xmlns:a16="http://schemas.microsoft.com/office/drawing/2014/main" id="{54F4C090-415B-4721-BA32-00796F9C73A2}"/>
              </a:ext>
            </a:extLst>
          </p:cNvPr>
          <p:cNvSpPr txBox="1">
            <a:spLocks/>
          </p:cNvSpPr>
          <p:nvPr/>
        </p:nvSpPr>
        <p:spPr>
          <a:xfrm>
            <a:off x="355798" y="282734"/>
            <a:ext cx="5977401" cy="778441"/>
          </a:xfrm>
          <a:prstGeom prst="rect">
            <a:avLst/>
          </a:prstGeom>
        </p:spPr>
        <p:txBody>
          <a:bodyPr lIns="64024" tIns="32012" rIns="64024" bIns="32012"/>
          <a:lstStyle>
            <a:lvl1pPr>
              <a:defRPr>
                <a:latin typeface="+mj-lt"/>
                <a:ea typeface="+mj-ea"/>
                <a:cs typeface="+mj-cs"/>
              </a:defRPr>
            </a:lvl1pPr>
          </a:lstStyle>
          <a:p>
            <a:r>
              <a:rPr lang="fr-CA" sz="4200" kern="0" dirty="0" err="1">
                <a:solidFill>
                  <a:schemeClr val="tx2"/>
                </a:solidFill>
              </a:rPr>
              <a:t>IFLA</a:t>
            </a:r>
            <a:r>
              <a:rPr lang="fr-CA" sz="4200" kern="0" dirty="0">
                <a:solidFill>
                  <a:schemeClr val="tx2"/>
                </a:solidFill>
              </a:rPr>
              <a:t> </a:t>
            </a:r>
            <a:r>
              <a:rPr lang="fr-CA" sz="4200" kern="0" dirty="0" err="1">
                <a:solidFill>
                  <a:schemeClr val="tx2"/>
                </a:solidFill>
              </a:rPr>
              <a:t>LRM</a:t>
            </a:r>
            <a:r>
              <a:rPr lang="fr-CA" sz="4200" kern="0" dirty="0">
                <a:solidFill>
                  <a:schemeClr val="tx2"/>
                </a:solidFill>
              </a:rPr>
              <a:t> et entités RDA</a:t>
            </a:r>
          </a:p>
        </p:txBody>
      </p:sp>
      <p:sp>
        <p:nvSpPr>
          <p:cNvPr id="43" name="Down Arrow 78">
            <a:extLst>
              <a:ext uri="{FF2B5EF4-FFF2-40B4-BE49-F238E27FC236}">
                <a16:creationId xmlns:a16="http://schemas.microsoft.com/office/drawing/2014/main" id="{3BCF7CD3-E6C0-4D72-9881-70EBB47E1469}"/>
              </a:ext>
            </a:extLst>
          </p:cNvPr>
          <p:cNvSpPr/>
          <p:nvPr/>
        </p:nvSpPr>
        <p:spPr>
          <a:xfrm>
            <a:off x="1866167" y="1291122"/>
            <a:ext cx="654601" cy="335260"/>
          </a:xfrm>
          <a:prstGeom prst="downArrow">
            <a:avLst/>
          </a:prstGeom>
          <a:solidFill>
            <a:schemeClr val="accent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64024" tIns="32012" rIns="64024" bIns="32012" rtlCol="0" anchor="ctr"/>
          <a:lstStyle/>
          <a:p>
            <a:pPr algn="ctr"/>
            <a:endParaRPr lang="en-GB" sz="1800"/>
          </a:p>
        </p:txBody>
      </p:sp>
      <p:cxnSp>
        <p:nvCxnSpPr>
          <p:cNvPr id="44" name="Curved Connector 48">
            <a:extLst>
              <a:ext uri="{FF2B5EF4-FFF2-40B4-BE49-F238E27FC236}">
                <a16:creationId xmlns:a16="http://schemas.microsoft.com/office/drawing/2014/main" id="{A9A41382-0FDE-405A-8B52-8920CA1B774B}"/>
              </a:ext>
            </a:extLst>
          </p:cNvPr>
          <p:cNvCxnSpPr>
            <a:cxnSpLocks/>
            <a:stCxn id="83" idx="2"/>
            <a:endCxn id="93" idx="0"/>
          </p:cNvCxnSpPr>
          <p:nvPr/>
        </p:nvCxnSpPr>
        <p:spPr>
          <a:xfrm rot="10800000" flipV="1">
            <a:off x="3667090" y="2096613"/>
            <a:ext cx="510244" cy="880472"/>
          </a:xfrm>
          <a:prstGeom prst="curvedConnector2">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2" name="Espace réservé de la date 1"/>
          <p:cNvSpPr>
            <a:spLocks noGrp="1"/>
          </p:cNvSpPr>
          <p:nvPr>
            <p:ph type="dt" sz="half" idx="10"/>
          </p:nvPr>
        </p:nvSpPr>
        <p:spPr/>
        <p:txBody>
          <a:bodyPr/>
          <a:lstStyle/>
          <a:p>
            <a:fld id="{9CC6B831-409D-48DB-9797-8A98ACFEEE3C}" type="datetime4">
              <a:rPr lang="fr-CA" smtClean="0"/>
              <a:t>1er novembre 2018</a:t>
            </a:fld>
            <a:endParaRPr lang="en-GB"/>
          </a:p>
        </p:txBody>
      </p:sp>
      <p:sp>
        <p:nvSpPr>
          <p:cNvPr id="3" name="Espace réservé du numéro de diapositive 2"/>
          <p:cNvSpPr>
            <a:spLocks noGrp="1"/>
          </p:cNvSpPr>
          <p:nvPr>
            <p:ph type="sldNum" sz="quarter" idx="12"/>
          </p:nvPr>
        </p:nvSpPr>
        <p:spPr/>
        <p:txBody>
          <a:bodyPr/>
          <a:lstStyle/>
          <a:p>
            <a:pPr algn="ctr"/>
            <a:fld id="{C9A48D05-AF44-4D94-A505-D97A91433368}" type="slidenum">
              <a:rPr lang="en-GB" smtClean="0"/>
              <a:pPr algn="ctr"/>
              <a:t>9</a:t>
            </a:fld>
            <a:endParaRPr lang="en-GB"/>
          </a:p>
        </p:txBody>
      </p:sp>
    </p:spTree>
    <p:extLst>
      <p:ext uri="{BB962C8B-B14F-4D97-AF65-F5344CB8AC3E}">
        <p14:creationId xmlns:p14="http://schemas.microsoft.com/office/powerpoint/2010/main" val="223450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1000"/>
                                        <p:tgtEl>
                                          <p:spTgt spid="5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fade">
                                      <p:cBhvr>
                                        <p:cTn id="10" dur="1000"/>
                                        <p:tgtEl>
                                          <p:spTgt spid="43"/>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83"/>
                                        </p:tgtEl>
                                        <p:attrNameLst>
                                          <p:attrName>style.visibility</p:attrName>
                                        </p:attrNameLst>
                                      </p:cBhvr>
                                      <p:to>
                                        <p:strVal val="visible"/>
                                      </p:to>
                                    </p:set>
                                    <p:animEffect transition="in" filter="fade">
                                      <p:cBhvr>
                                        <p:cTn id="14" dur="1000"/>
                                        <p:tgtEl>
                                          <p:spTgt spid="83"/>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141"/>
                                        </p:tgtEl>
                                        <p:attrNameLst>
                                          <p:attrName>style.visibility</p:attrName>
                                        </p:attrNameLst>
                                      </p:cBhvr>
                                      <p:to>
                                        <p:strVal val="visible"/>
                                      </p:to>
                                    </p:set>
                                    <p:animEffect transition="in" filter="fade">
                                      <p:cBhvr>
                                        <p:cTn id="18" dur="1000"/>
                                        <p:tgtEl>
                                          <p:spTgt spid="14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86"/>
                                        </p:tgtEl>
                                        <p:attrNameLst>
                                          <p:attrName>style.visibility</p:attrName>
                                        </p:attrNameLst>
                                      </p:cBhvr>
                                      <p:to>
                                        <p:strVal val="visible"/>
                                      </p:to>
                                    </p:set>
                                    <p:animEffect transition="in" filter="fade">
                                      <p:cBhvr>
                                        <p:cTn id="21" dur="1000"/>
                                        <p:tgtEl>
                                          <p:spTgt spid="186"/>
                                        </p:tgtEl>
                                      </p:cBhvr>
                                    </p:animEffect>
                                  </p:childTnLst>
                                </p:cTn>
                              </p:par>
                            </p:childTnLst>
                          </p:cTn>
                        </p:par>
                        <p:par>
                          <p:cTn id="22" fill="hold">
                            <p:stCondLst>
                              <p:cond delay="3000"/>
                            </p:stCondLst>
                            <p:childTnLst>
                              <p:par>
                                <p:cTn id="23" presetID="10" presetClass="entr" presetSubtype="0" fill="hold" grpId="0" nodeType="afterEffect">
                                  <p:stCondLst>
                                    <p:cond delay="0"/>
                                  </p:stCondLst>
                                  <p:childTnLst>
                                    <p:set>
                                      <p:cBhvr>
                                        <p:cTn id="24" dur="1" fill="hold">
                                          <p:stCondLst>
                                            <p:cond delay="0"/>
                                          </p:stCondLst>
                                        </p:cTn>
                                        <p:tgtEl>
                                          <p:spTgt spid="137"/>
                                        </p:tgtEl>
                                        <p:attrNameLst>
                                          <p:attrName>style.visibility</p:attrName>
                                        </p:attrNameLst>
                                      </p:cBhvr>
                                      <p:to>
                                        <p:strVal val="visible"/>
                                      </p:to>
                                    </p:set>
                                    <p:animEffect transition="in" filter="fade">
                                      <p:cBhvr>
                                        <p:cTn id="25" dur="1000"/>
                                        <p:tgtEl>
                                          <p:spTgt spid="137"/>
                                        </p:tgtEl>
                                      </p:cBhvr>
                                    </p:animEffect>
                                  </p:childTnLst>
                                </p:cTn>
                              </p:par>
                            </p:childTnLst>
                          </p:cTn>
                        </p:par>
                        <p:par>
                          <p:cTn id="26" fill="hold">
                            <p:stCondLst>
                              <p:cond delay="4000"/>
                            </p:stCondLst>
                            <p:childTnLst>
                              <p:par>
                                <p:cTn id="27" presetID="10" presetClass="entr" presetSubtype="0" fill="hold" grpId="0" nodeType="afterEffect">
                                  <p:stCondLst>
                                    <p:cond delay="0"/>
                                  </p:stCondLst>
                                  <p:childTnLst>
                                    <p:set>
                                      <p:cBhvr>
                                        <p:cTn id="28" dur="1" fill="hold">
                                          <p:stCondLst>
                                            <p:cond delay="0"/>
                                          </p:stCondLst>
                                        </p:cTn>
                                        <p:tgtEl>
                                          <p:spTgt spid="79"/>
                                        </p:tgtEl>
                                        <p:attrNameLst>
                                          <p:attrName>style.visibility</p:attrName>
                                        </p:attrNameLst>
                                      </p:cBhvr>
                                      <p:to>
                                        <p:strVal val="visible"/>
                                      </p:to>
                                    </p:set>
                                    <p:animEffect transition="in" filter="fade">
                                      <p:cBhvr>
                                        <p:cTn id="29" dur="1000"/>
                                        <p:tgtEl>
                                          <p:spTgt spid="7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1000"/>
                                        <p:tgtEl>
                                          <p:spTgt spid="13"/>
                                        </p:tgtEl>
                                      </p:cBhvr>
                                    </p:animEffect>
                                  </p:childTnLst>
                                </p:cTn>
                              </p:par>
                            </p:childTnLst>
                          </p:cTn>
                        </p:par>
                        <p:par>
                          <p:cTn id="38" fill="hold">
                            <p:stCondLst>
                              <p:cond delay="1000"/>
                            </p:stCondLst>
                            <p:childTnLst>
                              <p:par>
                                <p:cTn id="39" presetID="10" presetClass="entr" presetSubtype="0" fill="hold" grpId="0" nodeType="afterEffect">
                                  <p:stCondLst>
                                    <p:cond delay="0"/>
                                  </p:stCondLst>
                                  <p:childTnLst>
                                    <p:set>
                                      <p:cBhvr>
                                        <p:cTn id="40" dur="1" fill="hold">
                                          <p:stCondLst>
                                            <p:cond delay="0"/>
                                          </p:stCondLst>
                                        </p:cTn>
                                        <p:tgtEl>
                                          <p:spTgt spid="87"/>
                                        </p:tgtEl>
                                        <p:attrNameLst>
                                          <p:attrName>style.visibility</p:attrName>
                                        </p:attrNameLst>
                                      </p:cBhvr>
                                      <p:to>
                                        <p:strVal val="visible"/>
                                      </p:to>
                                    </p:set>
                                    <p:animEffect transition="in" filter="fade">
                                      <p:cBhvr>
                                        <p:cTn id="41" dur="1000"/>
                                        <p:tgtEl>
                                          <p:spTgt spid="8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46"/>
                                        </p:tgtEl>
                                        <p:attrNameLst>
                                          <p:attrName>style.visibility</p:attrName>
                                        </p:attrNameLst>
                                      </p:cBhvr>
                                      <p:to>
                                        <p:strVal val="visible"/>
                                      </p:to>
                                    </p:set>
                                    <p:animEffect transition="in" filter="fade">
                                      <p:cBhvr>
                                        <p:cTn id="46" dur="1000"/>
                                        <p:tgtEl>
                                          <p:spTgt spid="4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77"/>
                                        </p:tgtEl>
                                        <p:attrNameLst>
                                          <p:attrName>style.visibility</p:attrName>
                                        </p:attrNameLst>
                                      </p:cBhvr>
                                      <p:to>
                                        <p:strVal val="visible"/>
                                      </p:to>
                                    </p:set>
                                    <p:animEffect transition="in" filter="fade">
                                      <p:cBhvr>
                                        <p:cTn id="49" dur="1000"/>
                                        <p:tgtEl>
                                          <p:spTgt spid="77"/>
                                        </p:tgtEl>
                                      </p:cBhvr>
                                    </p:animEffect>
                                  </p:childTnLst>
                                </p:cTn>
                              </p:par>
                            </p:childTnLst>
                          </p:cTn>
                        </p:par>
                        <p:par>
                          <p:cTn id="50" fill="hold">
                            <p:stCondLst>
                              <p:cond delay="1000"/>
                            </p:stCondLst>
                            <p:childTnLst>
                              <p:par>
                                <p:cTn id="51" presetID="10" presetClass="entr" presetSubtype="0" fill="hold" grpId="0" nodeType="afterEffect">
                                  <p:stCondLst>
                                    <p:cond delay="0"/>
                                  </p:stCondLst>
                                  <p:childTnLst>
                                    <p:set>
                                      <p:cBhvr>
                                        <p:cTn id="52" dur="1" fill="hold">
                                          <p:stCondLst>
                                            <p:cond delay="0"/>
                                          </p:stCondLst>
                                        </p:cTn>
                                        <p:tgtEl>
                                          <p:spTgt spid="89"/>
                                        </p:tgtEl>
                                        <p:attrNameLst>
                                          <p:attrName>style.visibility</p:attrName>
                                        </p:attrNameLst>
                                      </p:cBhvr>
                                      <p:to>
                                        <p:strVal val="visible"/>
                                      </p:to>
                                    </p:set>
                                    <p:animEffect transition="in" filter="fade">
                                      <p:cBhvr>
                                        <p:cTn id="53" dur="1000"/>
                                        <p:tgtEl>
                                          <p:spTgt spid="89"/>
                                        </p:tgtEl>
                                      </p:cBhvr>
                                    </p:animEffect>
                                  </p:childTnLst>
                                </p:cTn>
                              </p:par>
                            </p:childTnLst>
                          </p:cTn>
                        </p:par>
                        <p:par>
                          <p:cTn id="54" fill="hold">
                            <p:stCondLst>
                              <p:cond delay="2000"/>
                            </p:stCondLst>
                            <p:childTnLst>
                              <p:par>
                                <p:cTn id="55" presetID="10" presetClass="entr" presetSubtype="0" fill="hold" nodeType="afterEffect">
                                  <p:stCondLst>
                                    <p:cond delay="0"/>
                                  </p:stCondLst>
                                  <p:childTnLst>
                                    <p:set>
                                      <p:cBhvr>
                                        <p:cTn id="56" dur="1" fill="hold">
                                          <p:stCondLst>
                                            <p:cond delay="0"/>
                                          </p:stCondLst>
                                        </p:cTn>
                                        <p:tgtEl>
                                          <p:spTgt spid="49"/>
                                        </p:tgtEl>
                                        <p:attrNameLst>
                                          <p:attrName>style.visibility</p:attrName>
                                        </p:attrNameLst>
                                      </p:cBhvr>
                                      <p:to>
                                        <p:strVal val="visible"/>
                                      </p:to>
                                    </p:set>
                                    <p:animEffect transition="in" filter="fade">
                                      <p:cBhvr>
                                        <p:cTn id="57" dur="1000"/>
                                        <p:tgtEl>
                                          <p:spTgt spid="49"/>
                                        </p:tgtEl>
                                      </p:cBhvr>
                                    </p:animEffect>
                                  </p:childTnLst>
                                </p:cTn>
                              </p:par>
                            </p:childTnLst>
                          </p:cTn>
                        </p:par>
                        <p:par>
                          <p:cTn id="58" fill="hold">
                            <p:stCondLst>
                              <p:cond delay="3000"/>
                            </p:stCondLst>
                            <p:childTnLst>
                              <p:par>
                                <p:cTn id="59" presetID="10" presetClass="entr" presetSubtype="0" fill="hold" grpId="0" nodeType="afterEffect">
                                  <p:stCondLst>
                                    <p:cond delay="0"/>
                                  </p:stCondLst>
                                  <p:childTnLst>
                                    <p:set>
                                      <p:cBhvr>
                                        <p:cTn id="60" dur="1" fill="hold">
                                          <p:stCondLst>
                                            <p:cond delay="0"/>
                                          </p:stCondLst>
                                        </p:cTn>
                                        <p:tgtEl>
                                          <p:spTgt spid="91"/>
                                        </p:tgtEl>
                                        <p:attrNameLst>
                                          <p:attrName>style.visibility</p:attrName>
                                        </p:attrNameLst>
                                      </p:cBhvr>
                                      <p:to>
                                        <p:strVal val="visible"/>
                                      </p:to>
                                    </p:set>
                                    <p:animEffect transition="in" filter="fade">
                                      <p:cBhvr>
                                        <p:cTn id="61" dur="1000"/>
                                        <p:tgtEl>
                                          <p:spTgt spid="91"/>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00"/>
                                        </p:tgtEl>
                                        <p:attrNameLst>
                                          <p:attrName>style.visibility</p:attrName>
                                        </p:attrNameLst>
                                      </p:cBhvr>
                                      <p:to>
                                        <p:strVal val="visible"/>
                                      </p:to>
                                    </p:set>
                                    <p:animEffect transition="in" filter="fade">
                                      <p:cBhvr>
                                        <p:cTn id="66" dur="1000"/>
                                        <p:tgtEl>
                                          <p:spTgt spid="100"/>
                                        </p:tgtEl>
                                      </p:cBhvr>
                                    </p:animEffect>
                                  </p:childTnLst>
                                </p:cTn>
                              </p:par>
                            </p:childTnLst>
                          </p:cTn>
                        </p:par>
                        <p:par>
                          <p:cTn id="67" fill="hold">
                            <p:stCondLst>
                              <p:cond delay="1000"/>
                            </p:stCondLst>
                            <p:childTnLst>
                              <p:par>
                                <p:cTn id="68" presetID="10" presetClass="entr" presetSubtype="0" fill="hold" nodeType="afterEffect">
                                  <p:stCondLst>
                                    <p:cond delay="0"/>
                                  </p:stCondLst>
                                  <p:childTnLst>
                                    <p:set>
                                      <p:cBhvr>
                                        <p:cTn id="69" dur="1" fill="hold">
                                          <p:stCondLst>
                                            <p:cond delay="0"/>
                                          </p:stCondLst>
                                        </p:cTn>
                                        <p:tgtEl>
                                          <p:spTgt spid="61"/>
                                        </p:tgtEl>
                                        <p:attrNameLst>
                                          <p:attrName>style.visibility</p:attrName>
                                        </p:attrNameLst>
                                      </p:cBhvr>
                                      <p:to>
                                        <p:strVal val="visible"/>
                                      </p:to>
                                    </p:set>
                                    <p:animEffect transition="in" filter="fade">
                                      <p:cBhvr>
                                        <p:cTn id="70" dur="1000"/>
                                        <p:tgtEl>
                                          <p:spTgt spid="61"/>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78"/>
                                        </p:tgtEl>
                                        <p:attrNameLst>
                                          <p:attrName>style.visibility</p:attrName>
                                        </p:attrNameLst>
                                      </p:cBhvr>
                                      <p:to>
                                        <p:strVal val="visible"/>
                                      </p:to>
                                    </p:set>
                                    <p:animEffect transition="in" filter="fade">
                                      <p:cBhvr>
                                        <p:cTn id="73" dur="1000"/>
                                        <p:tgtEl>
                                          <p:spTgt spid="78"/>
                                        </p:tgtEl>
                                      </p:cBhvr>
                                    </p:animEffect>
                                  </p:childTnLst>
                                </p:cTn>
                              </p:par>
                            </p:childTnLst>
                          </p:cTn>
                        </p:par>
                        <p:par>
                          <p:cTn id="74" fill="hold">
                            <p:stCondLst>
                              <p:cond delay="2000"/>
                            </p:stCondLst>
                            <p:childTnLst>
                              <p:par>
                                <p:cTn id="75" presetID="10" presetClass="entr" presetSubtype="0" fill="hold" grpId="0" nodeType="afterEffect">
                                  <p:stCondLst>
                                    <p:cond delay="0"/>
                                  </p:stCondLst>
                                  <p:childTnLst>
                                    <p:set>
                                      <p:cBhvr>
                                        <p:cTn id="76" dur="1" fill="hold">
                                          <p:stCondLst>
                                            <p:cond delay="0"/>
                                          </p:stCondLst>
                                        </p:cTn>
                                        <p:tgtEl>
                                          <p:spTgt spid="93"/>
                                        </p:tgtEl>
                                        <p:attrNameLst>
                                          <p:attrName>style.visibility</p:attrName>
                                        </p:attrNameLst>
                                      </p:cBhvr>
                                      <p:to>
                                        <p:strVal val="visible"/>
                                      </p:to>
                                    </p:set>
                                    <p:animEffect transition="in" filter="fade">
                                      <p:cBhvr>
                                        <p:cTn id="77" dur="1000"/>
                                        <p:tgtEl>
                                          <p:spTgt spid="93"/>
                                        </p:tgtEl>
                                      </p:cBhvr>
                                    </p:animEffect>
                                  </p:childTnLst>
                                </p:cTn>
                              </p:par>
                            </p:childTnLst>
                          </p:cTn>
                        </p:par>
                        <p:par>
                          <p:cTn id="78" fill="hold">
                            <p:stCondLst>
                              <p:cond delay="3000"/>
                            </p:stCondLst>
                            <p:childTnLst>
                              <p:par>
                                <p:cTn id="79" presetID="10" presetClass="entr" presetSubtype="0" fill="hold" nodeType="afterEffect">
                                  <p:stCondLst>
                                    <p:cond delay="0"/>
                                  </p:stCondLst>
                                  <p:childTnLst>
                                    <p:set>
                                      <p:cBhvr>
                                        <p:cTn id="80" dur="1" fill="hold">
                                          <p:stCondLst>
                                            <p:cond delay="0"/>
                                          </p:stCondLst>
                                        </p:cTn>
                                        <p:tgtEl>
                                          <p:spTgt spid="44"/>
                                        </p:tgtEl>
                                        <p:attrNameLst>
                                          <p:attrName>style.visibility</p:attrName>
                                        </p:attrNameLst>
                                      </p:cBhvr>
                                      <p:to>
                                        <p:strVal val="visible"/>
                                      </p:to>
                                    </p:set>
                                    <p:animEffect transition="in" filter="fade">
                                      <p:cBhvr>
                                        <p:cTn id="81" dur="1000"/>
                                        <p:tgtEl>
                                          <p:spTgt spid="44"/>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80"/>
                                        </p:tgtEl>
                                        <p:attrNameLst>
                                          <p:attrName>style.visibility</p:attrName>
                                        </p:attrNameLst>
                                      </p:cBhvr>
                                      <p:to>
                                        <p:strVal val="visible"/>
                                      </p:to>
                                    </p:set>
                                    <p:animEffect transition="in" filter="fade">
                                      <p:cBhvr>
                                        <p:cTn id="86" dur="1000"/>
                                        <p:tgtEl>
                                          <p:spTgt spid="80"/>
                                        </p:tgtEl>
                                      </p:cBhvr>
                                    </p:animEffect>
                                  </p:childTnLst>
                                </p:cTn>
                              </p:par>
                            </p:childTnLst>
                          </p:cTn>
                        </p:par>
                        <p:par>
                          <p:cTn id="87" fill="hold">
                            <p:stCondLst>
                              <p:cond delay="1000"/>
                            </p:stCondLst>
                            <p:childTnLst>
                              <p:par>
                                <p:cTn id="88" presetID="10" presetClass="entr" presetSubtype="0" fill="hold" nodeType="after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fade">
                                      <p:cBhvr>
                                        <p:cTn id="90" dur="1000"/>
                                        <p:tgtEl>
                                          <p:spTgt spid="29"/>
                                        </p:tgtEl>
                                      </p:cBhvr>
                                    </p:animEffect>
                                  </p:childTnLst>
                                </p:cTn>
                              </p:par>
                            </p:childTnLst>
                          </p:cTn>
                        </p:par>
                        <p:par>
                          <p:cTn id="91" fill="hold">
                            <p:stCondLst>
                              <p:cond delay="2000"/>
                            </p:stCondLst>
                            <p:childTnLst>
                              <p:par>
                                <p:cTn id="92" presetID="10" presetClass="entr" presetSubtype="0" fill="hold" grpId="0" nodeType="afterEffect">
                                  <p:stCondLst>
                                    <p:cond delay="0"/>
                                  </p:stCondLst>
                                  <p:childTnLst>
                                    <p:set>
                                      <p:cBhvr>
                                        <p:cTn id="93" dur="1" fill="hold">
                                          <p:stCondLst>
                                            <p:cond delay="0"/>
                                          </p:stCondLst>
                                        </p:cTn>
                                        <p:tgtEl>
                                          <p:spTgt spid="81"/>
                                        </p:tgtEl>
                                        <p:attrNameLst>
                                          <p:attrName>style.visibility</p:attrName>
                                        </p:attrNameLst>
                                      </p:cBhvr>
                                      <p:to>
                                        <p:strVal val="visible"/>
                                      </p:to>
                                    </p:set>
                                    <p:animEffect transition="in" filter="fade">
                                      <p:cBhvr>
                                        <p:cTn id="94" dur="1000"/>
                                        <p:tgtEl>
                                          <p:spTgt spid="81"/>
                                        </p:tgtEl>
                                      </p:cBhvr>
                                    </p:animEffect>
                                  </p:childTnLst>
                                </p:cTn>
                              </p:par>
                            </p:childTnLst>
                          </p:cTn>
                        </p:par>
                        <p:par>
                          <p:cTn id="95" fill="hold">
                            <p:stCondLst>
                              <p:cond delay="3000"/>
                            </p:stCondLst>
                            <p:childTnLst>
                              <p:par>
                                <p:cTn id="96" presetID="10" presetClass="entr" presetSubtype="0" fill="hold" nodeType="afterEffect">
                                  <p:stCondLst>
                                    <p:cond delay="0"/>
                                  </p:stCondLst>
                                  <p:childTnLst>
                                    <p:set>
                                      <p:cBhvr>
                                        <p:cTn id="97" dur="1" fill="hold">
                                          <p:stCondLst>
                                            <p:cond delay="0"/>
                                          </p:stCondLst>
                                        </p:cTn>
                                        <p:tgtEl>
                                          <p:spTgt spid="30"/>
                                        </p:tgtEl>
                                        <p:attrNameLst>
                                          <p:attrName>style.visibility</p:attrName>
                                        </p:attrNameLst>
                                      </p:cBhvr>
                                      <p:to>
                                        <p:strVal val="visible"/>
                                      </p:to>
                                    </p:set>
                                    <p:animEffect transition="in" filter="fade">
                                      <p:cBhvr>
                                        <p:cTn id="98" dur="1000"/>
                                        <p:tgtEl>
                                          <p:spTgt spid="30"/>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75"/>
                                        </p:tgtEl>
                                        <p:attrNameLst>
                                          <p:attrName>style.visibility</p:attrName>
                                        </p:attrNameLst>
                                      </p:cBhvr>
                                      <p:to>
                                        <p:strVal val="visible"/>
                                      </p:to>
                                    </p:set>
                                    <p:animEffect transition="in" filter="fade">
                                      <p:cBhvr>
                                        <p:cTn id="103" dur="1000"/>
                                        <p:tgtEl>
                                          <p:spTgt spid="75"/>
                                        </p:tgtEl>
                                      </p:cBhvr>
                                    </p:animEffect>
                                  </p:childTnLst>
                                </p:cTn>
                              </p:par>
                            </p:childTnLst>
                          </p:cTn>
                        </p:par>
                        <p:par>
                          <p:cTn id="104" fill="hold">
                            <p:stCondLst>
                              <p:cond delay="1000"/>
                            </p:stCondLst>
                            <p:childTnLst>
                              <p:par>
                                <p:cTn id="105" presetID="10" presetClass="entr" presetSubtype="0" fill="hold" nodeType="afterEffect">
                                  <p:stCondLst>
                                    <p:cond delay="0"/>
                                  </p:stCondLst>
                                  <p:childTnLst>
                                    <p:set>
                                      <p:cBhvr>
                                        <p:cTn id="106" dur="1" fill="hold">
                                          <p:stCondLst>
                                            <p:cond delay="0"/>
                                          </p:stCondLst>
                                        </p:cTn>
                                        <p:tgtEl>
                                          <p:spTgt spid="58"/>
                                        </p:tgtEl>
                                        <p:attrNameLst>
                                          <p:attrName>style.visibility</p:attrName>
                                        </p:attrNameLst>
                                      </p:cBhvr>
                                      <p:to>
                                        <p:strVal val="visible"/>
                                      </p:to>
                                    </p:set>
                                    <p:animEffect transition="in" filter="fade">
                                      <p:cBhvr>
                                        <p:cTn id="107" dur="1000"/>
                                        <p:tgtEl>
                                          <p:spTgt spid="58"/>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65"/>
                                        </p:tgtEl>
                                        <p:attrNameLst>
                                          <p:attrName>style.visibility</p:attrName>
                                        </p:attrNameLst>
                                      </p:cBhvr>
                                      <p:to>
                                        <p:strVal val="visible"/>
                                      </p:to>
                                    </p:set>
                                    <p:animEffect transition="in" filter="fade">
                                      <p:cBhvr>
                                        <p:cTn id="112" dur="1000"/>
                                        <p:tgtEl>
                                          <p:spTgt spid="65"/>
                                        </p:tgtEl>
                                      </p:cBhvr>
                                    </p:animEffect>
                                  </p:childTnLst>
                                </p:cTn>
                              </p:par>
                            </p:childTnLst>
                          </p:cTn>
                        </p:par>
                        <p:par>
                          <p:cTn id="113" fill="hold">
                            <p:stCondLst>
                              <p:cond delay="1000"/>
                            </p:stCondLst>
                            <p:childTnLst>
                              <p:par>
                                <p:cTn id="114" presetID="10" presetClass="entr" presetSubtype="0" fill="hold" nodeType="afterEffect">
                                  <p:stCondLst>
                                    <p:cond delay="0"/>
                                  </p:stCondLst>
                                  <p:childTnLst>
                                    <p:set>
                                      <p:cBhvr>
                                        <p:cTn id="115" dur="1" fill="hold">
                                          <p:stCondLst>
                                            <p:cond delay="0"/>
                                          </p:stCondLst>
                                        </p:cTn>
                                        <p:tgtEl>
                                          <p:spTgt spid="64"/>
                                        </p:tgtEl>
                                        <p:attrNameLst>
                                          <p:attrName>style.visibility</p:attrName>
                                        </p:attrNameLst>
                                      </p:cBhvr>
                                      <p:to>
                                        <p:strVal val="visible"/>
                                      </p:to>
                                    </p:set>
                                    <p:animEffect transition="in" filter="fade">
                                      <p:cBhvr>
                                        <p:cTn id="116" dur="1000"/>
                                        <p:tgtEl>
                                          <p:spTgt spid="64"/>
                                        </p:tgtEl>
                                      </p:cBhvr>
                                    </p:animEffect>
                                  </p:childTnLst>
                                </p:cTn>
                              </p:par>
                              <p:par>
                                <p:cTn id="117" presetID="10" presetClass="entr" presetSubtype="0" fill="hold" grpId="0" nodeType="withEffect">
                                  <p:stCondLst>
                                    <p:cond delay="0"/>
                                  </p:stCondLst>
                                  <p:childTnLst>
                                    <p:set>
                                      <p:cBhvr>
                                        <p:cTn id="118" dur="1" fill="hold">
                                          <p:stCondLst>
                                            <p:cond delay="0"/>
                                          </p:stCondLst>
                                        </p:cTn>
                                        <p:tgtEl>
                                          <p:spTgt spid="76"/>
                                        </p:tgtEl>
                                        <p:attrNameLst>
                                          <p:attrName>style.visibility</p:attrName>
                                        </p:attrNameLst>
                                      </p:cBhvr>
                                      <p:to>
                                        <p:strVal val="visible"/>
                                      </p:to>
                                    </p:set>
                                    <p:animEffect transition="in" filter="fade">
                                      <p:cBhvr>
                                        <p:cTn id="119" dur="1000"/>
                                        <p:tgtEl>
                                          <p:spTgt spid="76"/>
                                        </p:tgtEl>
                                      </p:cBhvr>
                                    </p:animEffect>
                                  </p:childTnLst>
                                </p:cTn>
                              </p:par>
                            </p:childTnLst>
                          </p:cTn>
                        </p:par>
                        <p:par>
                          <p:cTn id="120" fill="hold">
                            <p:stCondLst>
                              <p:cond delay="2000"/>
                            </p:stCondLst>
                            <p:childTnLst>
                              <p:par>
                                <p:cTn id="121" presetID="10" presetClass="entr" presetSubtype="0" fill="hold" grpId="0" nodeType="afterEffect">
                                  <p:stCondLst>
                                    <p:cond delay="0"/>
                                  </p:stCondLst>
                                  <p:childTnLst>
                                    <p:set>
                                      <p:cBhvr>
                                        <p:cTn id="122" dur="1" fill="hold">
                                          <p:stCondLst>
                                            <p:cond delay="0"/>
                                          </p:stCondLst>
                                        </p:cTn>
                                        <p:tgtEl>
                                          <p:spTgt spid="66"/>
                                        </p:tgtEl>
                                        <p:attrNameLst>
                                          <p:attrName>style.visibility</p:attrName>
                                        </p:attrNameLst>
                                      </p:cBhvr>
                                      <p:to>
                                        <p:strVal val="visible"/>
                                      </p:to>
                                    </p:set>
                                    <p:animEffect transition="in" filter="fade">
                                      <p:cBhvr>
                                        <p:cTn id="123" dur="1000"/>
                                        <p:tgtEl>
                                          <p:spTgt spid="66"/>
                                        </p:tgtEl>
                                      </p:cBhvr>
                                    </p:animEffect>
                                  </p:childTnLst>
                                </p:cTn>
                              </p:par>
                            </p:childTnLst>
                          </p:cTn>
                        </p:par>
                        <p:par>
                          <p:cTn id="124" fill="hold">
                            <p:stCondLst>
                              <p:cond delay="3000"/>
                            </p:stCondLst>
                            <p:childTnLst>
                              <p:par>
                                <p:cTn id="125" presetID="10" presetClass="entr" presetSubtype="0" fill="hold" nodeType="afterEffect">
                                  <p:stCondLst>
                                    <p:cond delay="0"/>
                                  </p:stCondLst>
                                  <p:childTnLst>
                                    <p:set>
                                      <p:cBhvr>
                                        <p:cTn id="126" dur="1" fill="hold">
                                          <p:stCondLst>
                                            <p:cond delay="0"/>
                                          </p:stCondLst>
                                        </p:cTn>
                                        <p:tgtEl>
                                          <p:spTgt spid="67"/>
                                        </p:tgtEl>
                                        <p:attrNameLst>
                                          <p:attrName>style.visibility</p:attrName>
                                        </p:attrNameLst>
                                      </p:cBhvr>
                                      <p:to>
                                        <p:strVal val="visible"/>
                                      </p:to>
                                    </p:set>
                                    <p:animEffect transition="in" filter="fade">
                                      <p:cBhvr>
                                        <p:cTn id="127" dur="1000"/>
                                        <p:tgtEl>
                                          <p:spTgt spid="67"/>
                                        </p:tgtEl>
                                      </p:cBhvr>
                                    </p:animEffect>
                                  </p:childTnLst>
                                </p:cTn>
                              </p:par>
                            </p:childTnLst>
                          </p:cTn>
                        </p:par>
                        <p:par>
                          <p:cTn id="128" fill="hold">
                            <p:stCondLst>
                              <p:cond delay="4000"/>
                            </p:stCondLst>
                            <p:childTnLst>
                              <p:par>
                                <p:cTn id="129" presetID="10" presetClass="entr" presetSubtype="0" fill="hold" grpId="0" nodeType="afterEffect">
                                  <p:stCondLst>
                                    <p:cond delay="0"/>
                                  </p:stCondLst>
                                  <p:childTnLst>
                                    <p:set>
                                      <p:cBhvr>
                                        <p:cTn id="130" dur="1" fill="hold">
                                          <p:stCondLst>
                                            <p:cond delay="0"/>
                                          </p:stCondLst>
                                        </p:cTn>
                                        <p:tgtEl>
                                          <p:spTgt spid="68"/>
                                        </p:tgtEl>
                                        <p:attrNameLst>
                                          <p:attrName>style.visibility</p:attrName>
                                        </p:attrNameLst>
                                      </p:cBhvr>
                                      <p:to>
                                        <p:strVal val="visible"/>
                                      </p:to>
                                    </p:set>
                                    <p:animEffect transition="in" filter="fade">
                                      <p:cBhvr>
                                        <p:cTn id="131" dur="1000"/>
                                        <p:tgtEl>
                                          <p:spTgt spid="68"/>
                                        </p:tgtEl>
                                      </p:cBhvr>
                                    </p:animEffect>
                                  </p:childTnLst>
                                </p:cTn>
                              </p:par>
                            </p:childTnLst>
                          </p:cTn>
                        </p:par>
                        <p:par>
                          <p:cTn id="132" fill="hold">
                            <p:stCondLst>
                              <p:cond delay="5000"/>
                            </p:stCondLst>
                            <p:childTnLst>
                              <p:par>
                                <p:cTn id="133" presetID="10" presetClass="entr" presetSubtype="0" fill="hold" nodeType="afterEffect">
                                  <p:stCondLst>
                                    <p:cond delay="0"/>
                                  </p:stCondLst>
                                  <p:childTnLst>
                                    <p:set>
                                      <p:cBhvr>
                                        <p:cTn id="134" dur="1" fill="hold">
                                          <p:stCondLst>
                                            <p:cond delay="0"/>
                                          </p:stCondLst>
                                        </p:cTn>
                                        <p:tgtEl>
                                          <p:spTgt spid="70"/>
                                        </p:tgtEl>
                                        <p:attrNameLst>
                                          <p:attrName>style.visibility</p:attrName>
                                        </p:attrNameLst>
                                      </p:cBhvr>
                                      <p:to>
                                        <p:strVal val="visible"/>
                                      </p:to>
                                    </p:set>
                                    <p:animEffect transition="in" filter="fade">
                                      <p:cBhvr>
                                        <p:cTn id="135" dur="1000"/>
                                        <p:tgtEl>
                                          <p:spTgt spid="70"/>
                                        </p:tgtEl>
                                      </p:cBhvr>
                                    </p:animEffect>
                                  </p:childTnLst>
                                </p:cTn>
                              </p:par>
                            </p:childTnLst>
                          </p:cTn>
                        </p:par>
                      </p:childTnLst>
                    </p:cTn>
                  </p:par>
                  <p:par>
                    <p:cTn id="136" fill="hold">
                      <p:stCondLst>
                        <p:cond delay="indefinite"/>
                      </p:stCondLst>
                      <p:childTnLst>
                        <p:par>
                          <p:cTn id="137" fill="hold">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69"/>
                                        </p:tgtEl>
                                        <p:attrNameLst>
                                          <p:attrName>style.visibility</p:attrName>
                                        </p:attrNameLst>
                                      </p:cBhvr>
                                      <p:to>
                                        <p:strVal val="visible"/>
                                      </p:to>
                                    </p:set>
                                    <p:animEffect transition="in" filter="fade">
                                      <p:cBhvr>
                                        <p:cTn id="140" dur="1000"/>
                                        <p:tgtEl>
                                          <p:spTgt spid="69"/>
                                        </p:tgtEl>
                                      </p:cBhvr>
                                    </p:animEffect>
                                  </p:childTnLst>
                                </p:cTn>
                              </p:par>
                            </p:childTnLst>
                          </p:cTn>
                        </p:par>
                        <p:par>
                          <p:cTn id="141" fill="hold">
                            <p:stCondLst>
                              <p:cond delay="1000"/>
                            </p:stCondLst>
                            <p:childTnLst>
                              <p:par>
                                <p:cTn id="142" presetID="10" presetClass="entr" presetSubtype="0" fill="hold" nodeType="afterEffect">
                                  <p:stCondLst>
                                    <p:cond delay="0"/>
                                  </p:stCondLst>
                                  <p:childTnLst>
                                    <p:set>
                                      <p:cBhvr>
                                        <p:cTn id="143" dur="1" fill="hold">
                                          <p:stCondLst>
                                            <p:cond delay="0"/>
                                          </p:stCondLst>
                                        </p:cTn>
                                        <p:tgtEl>
                                          <p:spTgt spid="73"/>
                                        </p:tgtEl>
                                        <p:attrNameLst>
                                          <p:attrName>style.visibility</p:attrName>
                                        </p:attrNameLst>
                                      </p:cBhvr>
                                      <p:to>
                                        <p:strVal val="visible"/>
                                      </p:to>
                                    </p:set>
                                    <p:animEffect transition="in" filter="fade">
                                      <p:cBhvr>
                                        <p:cTn id="144" dur="1000"/>
                                        <p:tgtEl>
                                          <p:spTgt spid="73"/>
                                        </p:tgtEl>
                                      </p:cBhvr>
                                    </p:animEffect>
                                  </p:childTnLst>
                                </p:cTn>
                              </p:par>
                              <p:par>
                                <p:cTn id="145" presetID="10" presetClass="entr" presetSubtype="0" fill="hold" grpId="0" nodeType="withEffect">
                                  <p:stCondLst>
                                    <p:cond delay="0"/>
                                  </p:stCondLst>
                                  <p:childTnLst>
                                    <p:set>
                                      <p:cBhvr>
                                        <p:cTn id="146" dur="1" fill="hold">
                                          <p:stCondLst>
                                            <p:cond delay="0"/>
                                          </p:stCondLst>
                                        </p:cTn>
                                        <p:tgtEl>
                                          <p:spTgt spid="60"/>
                                        </p:tgtEl>
                                        <p:attrNameLst>
                                          <p:attrName>style.visibility</p:attrName>
                                        </p:attrNameLst>
                                      </p:cBhvr>
                                      <p:to>
                                        <p:strVal val="visible"/>
                                      </p:to>
                                    </p:set>
                                    <p:animEffect transition="in" filter="fade">
                                      <p:cBhvr>
                                        <p:cTn id="147" dur="10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6" grpId="0"/>
      <p:bldP spid="77" grpId="0"/>
      <p:bldP spid="78" grpId="0"/>
      <p:bldP spid="79" grpId="0" animBg="1"/>
      <p:bldP spid="59" grpId="0" animBg="1"/>
      <p:bldP spid="60" grpId="0"/>
      <p:bldP spid="65" grpId="0" animBg="1"/>
      <p:bldP spid="66" grpId="0" animBg="1"/>
      <p:bldP spid="68" grpId="0" animBg="1"/>
      <p:bldP spid="69" grpId="0" animBg="1"/>
      <p:bldP spid="75" grpId="0" animBg="1"/>
      <p:bldP spid="80" grpId="0" animBg="1"/>
      <p:bldP spid="81" grpId="0" animBg="1"/>
      <p:bldP spid="83" grpId="0" animBg="1"/>
      <p:bldP spid="87" grpId="0" animBg="1"/>
      <p:bldP spid="89" grpId="0" animBg="1"/>
      <p:bldP spid="91" grpId="0" animBg="1"/>
      <p:bldP spid="93" grpId="0" animBg="1"/>
      <p:bldP spid="100" grpId="0" animBg="1"/>
      <p:bldP spid="137" grpId="0" animBg="1"/>
      <p:bldP spid="186" grpId="0"/>
      <p:bldP spid="43" grpId="0" animBg="1"/>
    </p:bldLst>
  </p:timing>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15856</TotalTime>
  <Words>3455</Words>
  <Application>Microsoft Office PowerPoint</Application>
  <PresentationFormat>On-screen Show (4:3)</PresentationFormat>
  <Paragraphs>502</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Kimberly Thornton</dc:creator>
  <cp:lastModifiedBy>Gordon Dunsire</cp:lastModifiedBy>
  <cp:revision>364</cp:revision>
  <cp:lastPrinted>2018-10-11T19:16:10Z</cp:lastPrinted>
  <dcterms:created xsi:type="dcterms:W3CDTF">2018-05-30T16:51:30Z</dcterms:created>
  <dcterms:modified xsi:type="dcterms:W3CDTF">2018-11-01T15:29:45Z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