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3"/>
  </p:notesMasterIdLst>
  <p:sldIdLst>
    <p:sldId id="256" r:id="rId2"/>
    <p:sldId id="257" r:id="rId3"/>
    <p:sldId id="258" r:id="rId4"/>
    <p:sldId id="366" r:id="rId5"/>
    <p:sldId id="261" r:id="rId6"/>
    <p:sldId id="259" r:id="rId7"/>
    <p:sldId id="264" r:id="rId8"/>
    <p:sldId id="370" r:id="rId9"/>
    <p:sldId id="371" r:id="rId10"/>
    <p:sldId id="260" r:id="rId11"/>
    <p:sldId id="3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97" d="100"/>
          <a:sy n="97" d="100"/>
        </p:scale>
        <p:origin x="69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675F7-09C6-4CC4-923A-33F94E23C7BC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96539-D3C3-4B6C-8ECA-3B76B5F0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47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all four recording methods in use to reference a related entity.</a:t>
            </a:r>
          </a:p>
          <a:p>
            <a:endParaRPr lang="en-GB" dirty="0"/>
          </a:p>
          <a:p>
            <a:r>
              <a:rPr lang="en-GB" dirty="0"/>
              <a:t>The diagram can be interpreted as an RDF graph for linked data, or as a relational schema for a local database.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493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2FA6-D105-4448-A668-6839BA977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6CE04-DD9D-4356-AAE2-555BEE605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5665F-2417-4CA1-9822-961D71DD6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EB538-0F8B-4106-ADDF-36104766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0EFA8-BBD6-42CC-B93D-710632322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06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9F20F-A73B-4250-BD8C-B3CECE3B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A78995-BA9F-4917-871D-A5DCDE7E5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19C53-14D7-4867-8253-35185D3C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58DC9-7FDE-4D87-8122-30BDDE6DA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019E6-BBC5-4E35-B87C-33F9D2328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52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6E043D-85BD-463E-958A-CA46F8D58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A8B10-C8C5-4F6B-B2BB-FE8BC6331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13AC2-4890-4B57-996D-3985DB83E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FBAF2-32AB-483A-B869-3285EF301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3C89B-ED4A-49B4-80E8-D2323765B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8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585D-DCB5-45BE-B489-0F84983E3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40C3B-1A91-41D3-80A8-B2DECB7E7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E0ADC-3F61-47E4-9D5D-3DFB8F0D4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A8B52-B4DB-4484-BD05-FE9C2EC0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F1E0F-6539-44D8-8934-F3676E7AA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60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336-F02A-4C49-8984-A1D557FB2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3E464-EDEF-412C-A457-97AD6B864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4BA90-6771-4DC6-8C39-3BCCDA082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73E5E-72AD-455E-89CD-A9A5BD9EA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A26E6-3460-4945-BFD0-82C1A4A3A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1549-6E6E-4539-B83B-33502BC50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74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9DE7E-A15A-4052-AF92-B9F4B748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6EC52-29C1-4EE9-B69F-7802975B2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B9EC4-9542-4F30-B63F-99434E015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D2A2-BAFC-41F2-9AF7-1049E48D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F8B26D-6BE7-4852-8D28-982ABA5D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3DA3F-36D5-4BC3-8E6F-F40981A9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352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DAB4B-BAE0-42A6-9CBC-E7FB34C7C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287B1-CEB5-46EC-B5F3-410DD211C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17453A-1396-4983-A057-F5F2D06B1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1073D-323A-462A-B20B-D3768CD83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9ADD3D-AB0B-4D6D-8E3B-6D144536B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D14CC-8A7B-443A-90C2-5E9FB626E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407DC-948F-41CD-9A4F-29DB5D59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B51C88-101A-4B44-9ECE-CC19EA2D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3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D516A-B8EE-489C-B397-46029045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D61275-0C2E-47E2-AB51-BD1F9448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3003AC-BF89-4285-9D0B-06360A4D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7D44C-139F-48D3-AB39-0D24A667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25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8B525-D33E-4D3A-B265-78B62CDEBF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010947" y="6356351"/>
            <a:ext cx="2057400" cy="365125"/>
          </a:xfrm>
        </p:spPr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051FE-C84A-4376-815C-C6A41FAA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CEA5D8-9D59-482F-B265-A30B7FA0F2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03" y="5635113"/>
            <a:ext cx="27432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615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A6E25-79D8-4D2D-BB99-7E982A0CB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C75F5-A25D-4433-9A63-CE8F8618A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90B9F-41F4-4506-82C8-828A144B0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27A51-3DF8-4D86-A319-60BCBAA2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9A6D4-D84E-422C-9015-E396FA4AB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6CDBA-AF89-4D2F-A11B-BB632B07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6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1362-AFDF-4B84-B565-89C4F42ED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EE4CA7-9AC6-4EFC-BA0D-9F151C1FC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527851-5D5C-4BBF-B322-42C0B2AF2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31D03-2385-4DFA-B502-11687DB75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3D3C3-B5B1-434E-A15D-2C0EE515A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73C71-8DC0-4859-9A71-FA8D41DFB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5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F00D13-9CFC-4F47-84DD-B5BDCF6BF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26970-2AB4-465B-B867-76CDAD436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963FF-6C9F-459B-B204-2DDCA4D86F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0F96D-5BDA-4C1D-BCD7-1A03F1B7E144}" type="datetimeFigureOut">
              <a:rPr lang="en-GB" smtClean="0"/>
              <a:t>25/04/2018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496D6-B0E6-471D-B419-9D3A6F748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D2089-C792-4074-A566-49A22B59E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4509-3D3E-4136-A529-87FBA4DB9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43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rscchair@rdatoolkit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323AA-2AF6-494F-9664-8AF125F1BC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RDA Community and linked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1880A-F72D-4F71-9599-6065F52D20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LD4 Workshop, 1 May 2018</a:t>
            </a:r>
          </a:p>
        </p:txBody>
      </p:sp>
    </p:spTree>
    <p:extLst>
      <p:ext uri="{BB962C8B-B14F-4D97-AF65-F5344CB8AC3E}">
        <p14:creationId xmlns:p14="http://schemas.microsoft.com/office/powerpoint/2010/main" val="3123748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3B9F-F3D8-41B2-9BE3-E547D4355444}"/>
              </a:ext>
            </a:extLst>
          </p:cNvPr>
          <p:cNvSpPr txBox="1"/>
          <p:nvPr/>
        </p:nvSpPr>
        <p:spPr>
          <a:xfrm>
            <a:off x="450238" y="255289"/>
            <a:ext cx="3333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Linking RDA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A5381F-5ED8-4C88-9D06-53A427D77A2F}"/>
              </a:ext>
            </a:extLst>
          </p:cNvPr>
          <p:cNvSpPr txBox="1"/>
          <p:nvPr/>
        </p:nvSpPr>
        <p:spPr>
          <a:xfrm>
            <a:off x="1338708" y="1966472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RDA uses RDF maps to link RDA entities, elements, and terms to external vocabularies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1110AA-F207-4FC9-AAB1-03C4B8D70848}"/>
              </a:ext>
            </a:extLst>
          </p:cNvPr>
          <p:cNvSpPr txBox="1"/>
          <p:nvPr/>
        </p:nvSpPr>
        <p:spPr>
          <a:xfrm>
            <a:off x="1338708" y="2984111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Map = set of mappings between source and target elements, etc.</a:t>
            </a:r>
          </a:p>
          <a:p>
            <a:pPr algn="ctr"/>
            <a:r>
              <a:rPr lang="en-GB" dirty="0"/>
              <a:t>Usually published in Terse Triple Language or N-triple serializations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51DB45-1078-4C98-9D0B-FD3D9C46D1E5}"/>
              </a:ext>
            </a:extLst>
          </p:cNvPr>
          <p:cNvSpPr txBox="1"/>
          <p:nvPr/>
        </p:nvSpPr>
        <p:spPr>
          <a:xfrm>
            <a:off x="1338708" y="4103929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If there is no target representation in RDF, </a:t>
            </a:r>
          </a:p>
          <a:p>
            <a:pPr algn="ctr"/>
            <a:r>
              <a:rPr lang="en-GB" dirty="0"/>
              <a:t>“map” is published as an alignment (data crosswalk, not linked data)</a:t>
            </a:r>
          </a:p>
        </p:txBody>
      </p:sp>
    </p:spTree>
    <p:extLst>
      <p:ext uri="{BB962C8B-B14F-4D97-AF65-F5344CB8AC3E}">
        <p14:creationId xmlns:p14="http://schemas.microsoft.com/office/powerpoint/2010/main" val="1538293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B02A6-4C47-4EA6-B1C7-692D47EE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Thank you!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46170-E4FE-44E8-953F-7102AE9A5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rscchair@rdatoolkit.org</a:t>
            </a:r>
            <a:endParaRPr lang="en-GB" dirty="0"/>
          </a:p>
          <a:p>
            <a:r>
              <a:rPr lang="en-GB" dirty="0"/>
              <a:t>http://www.gordondunsire.com/presentations.htm</a:t>
            </a:r>
          </a:p>
        </p:txBody>
      </p:sp>
    </p:spTree>
    <p:extLst>
      <p:ext uri="{BB962C8B-B14F-4D97-AF65-F5344CB8AC3E}">
        <p14:creationId xmlns:p14="http://schemas.microsoft.com/office/powerpoint/2010/main" val="286546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5EBF8-E4B7-4957-9E97-04486814AED2}"/>
              </a:ext>
            </a:extLst>
          </p:cNvPr>
          <p:cNvSpPr txBox="1"/>
          <p:nvPr/>
        </p:nvSpPr>
        <p:spPr>
          <a:xfrm>
            <a:off x="450238" y="255289"/>
            <a:ext cx="4408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Kinds of recorded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C3B0F2-CB06-419E-9D31-75936C80A48A}"/>
              </a:ext>
            </a:extLst>
          </p:cNvPr>
          <p:cNvSpPr txBox="1"/>
          <p:nvPr/>
        </p:nvSpPr>
        <p:spPr>
          <a:xfrm>
            <a:off x="470492" y="1206474"/>
            <a:ext cx="2257306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RDA is designed to support a wide range of data carrier architectures for storage and display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034F1F-7EC0-4402-A4FF-23AD93A9EE67}"/>
              </a:ext>
            </a:extLst>
          </p:cNvPr>
          <p:cNvSpPr txBox="1"/>
          <p:nvPr/>
        </p:nvSpPr>
        <p:spPr>
          <a:xfrm>
            <a:off x="3442608" y="1206474"/>
            <a:ext cx="2831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Flat-file</a:t>
            </a:r>
            <a:r>
              <a:rPr lang="en-GB" dirty="0"/>
              <a:t>: card and other print-based catalogues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9707F8-423C-4DA2-A9E5-F179260F1680}"/>
              </a:ext>
            </a:extLst>
          </p:cNvPr>
          <p:cNvSpPr txBox="1"/>
          <p:nvPr/>
        </p:nvSpPr>
        <p:spPr>
          <a:xfrm>
            <a:off x="3442608" y="1943697"/>
            <a:ext cx="2601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Bib/Authority</a:t>
            </a:r>
            <a:r>
              <a:rPr lang="en-GB" dirty="0"/>
              <a:t>: MARC, etc.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E3CBCF-5124-4021-A356-16034CF280B0}"/>
              </a:ext>
            </a:extLst>
          </p:cNvPr>
          <p:cNvSpPr txBox="1"/>
          <p:nvPr/>
        </p:nvSpPr>
        <p:spPr>
          <a:xfrm>
            <a:off x="3442609" y="2680920"/>
            <a:ext cx="2896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RDBMS</a:t>
            </a:r>
            <a:r>
              <a:rPr lang="en-GB" dirty="0"/>
              <a:t>: Table for each entity, row keys (IDs)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16DD37-DDFA-4DA3-B425-252194719F6A}"/>
              </a:ext>
            </a:extLst>
          </p:cNvPr>
          <p:cNvSpPr txBox="1"/>
          <p:nvPr/>
        </p:nvSpPr>
        <p:spPr>
          <a:xfrm>
            <a:off x="3442608" y="3418142"/>
            <a:ext cx="2601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RDF</a:t>
            </a:r>
            <a:r>
              <a:rPr lang="en-GB" dirty="0"/>
              <a:t>: Classes, properties, and IRIs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7D4A19-484B-452E-8147-2AACB9B7A84E}"/>
              </a:ext>
            </a:extLst>
          </p:cNvPr>
          <p:cNvSpPr txBox="1"/>
          <p:nvPr/>
        </p:nvSpPr>
        <p:spPr>
          <a:xfrm>
            <a:off x="6758708" y="1747511"/>
            <a:ext cx="1158434" cy="103870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Local</a:t>
            </a:r>
          </a:p>
          <a:p>
            <a:pPr algn="ctr"/>
            <a:r>
              <a:rPr lang="en-GB" sz="1400" dirty="0"/>
              <a:t>(Closed-world)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C6631D-B54D-4AEF-B218-057A27173562}"/>
              </a:ext>
            </a:extLst>
          </p:cNvPr>
          <p:cNvSpPr txBox="1"/>
          <p:nvPr/>
        </p:nvSpPr>
        <p:spPr>
          <a:xfrm>
            <a:off x="6758708" y="3221956"/>
            <a:ext cx="1202180" cy="103870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Global (Open-world)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C6D461A-19D9-4FAE-A728-F1F206AAD62F}"/>
              </a:ext>
            </a:extLst>
          </p:cNvPr>
          <p:cNvCxnSpPr>
            <a:cxnSpLocks/>
            <a:stCxn id="8" idx="1"/>
            <a:endCxn id="4" idx="3"/>
          </p:cNvCxnSpPr>
          <p:nvPr/>
        </p:nvCxnSpPr>
        <p:spPr>
          <a:xfrm flipH="1" flipV="1">
            <a:off x="6273999" y="1529640"/>
            <a:ext cx="654358" cy="369985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C329DA1-AACA-4948-BF9D-67DCC03C956C}"/>
              </a:ext>
            </a:extLst>
          </p:cNvPr>
          <p:cNvCxnSpPr>
            <a:cxnSpLocks/>
            <a:stCxn id="8" idx="2"/>
            <a:endCxn id="5" idx="3"/>
          </p:cNvCxnSpPr>
          <p:nvPr/>
        </p:nvCxnSpPr>
        <p:spPr>
          <a:xfrm flipH="1">
            <a:off x="6043898" y="2266862"/>
            <a:ext cx="714810" cy="1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3A94B7-A60D-4F5C-B8C2-C9C3E155732D}"/>
              </a:ext>
            </a:extLst>
          </p:cNvPr>
          <p:cNvCxnSpPr>
            <a:cxnSpLocks/>
            <a:stCxn id="8" idx="3"/>
            <a:endCxn id="6" idx="3"/>
          </p:cNvCxnSpPr>
          <p:nvPr/>
        </p:nvCxnSpPr>
        <p:spPr>
          <a:xfrm flipH="1">
            <a:off x="6338983" y="2634098"/>
            <a:ext cx="589374" cy="369988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B36DCCD-DDEE-487A-BE4D-CF9898E132C3}"/>
              </a:ext>
            </a:extLst>
          </p:cNvPr>
          <p:cNvCxnSpPr>
            <a:cxnSpLocks/>
            <a:stCxn id="9" idx="2"/>
            <a:endCxn id="7" idx="3"/>
          </p:cNvCxnSpPr>
          <p:nvPr/>
        </p:nvCxnSpPr>
        <p:spPr>
          <a:xfrm flipH="1">
            <a:off x="6043898" y="3741307"/>
            <a:ext cx="714810" cy="1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8B3EE4A-8A57-4438-B14C-AABB8BE6B762}"/>
              </a:ext>
            </a:extLst>
          </p:cNvPr>
          <p:cNvSpPr txBox="1"/>
          <p:nvPr/>
        </p:nvSpPr>
        <p:spPr>
          <a:xfrm>
            <a:off x="522100" y="4267973"/>
            <a:ext cx="539200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RDA uses RDF to record data for </a:t>
            </a:r>
            <a:r>
              <a:rPr lang="en-GB" b="1" i="1" dirty="0"/>
              <a:t>RDA Reference </a:t>
            </a:r>
            <a:r>
              <a:rPr lang="en-GB" dirty="0"/>
              <a:t>(entities, elements, and vocabulary encoding schemes)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360D72-90C0-4822-8B7F-67E1190CDAAA}"/>
              </a:ext>
            </a:extLst>
          </p:cNvPr>
          <p:cNvSpPr txBox="1"/>
          <p:nvPr/>
        </p:nvSpPr>
        <p:spPr>
          <a:xfrm>
            <a:off x="3218101" y="5328738"/>
            <a:ext cx="5510969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RDA/RDF provides data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 </a:t>
            </a:r>
            <a:r>
              <a:rPr lang="en-GB" b="1" i="1" dirty="0"/>
              <a:t>RDA Toolkit </a:t>
            </a:r>
            <a:r>
              <a:rPr lang="en-GB" dirty="0"/>
              <a:t>(Glossary, element reference, navigation)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Available from </a:t>
            </a:r>
            <a:r>
              <a:rPr lang="en-GB" b="1" i="1" dirty="0"/>
              <a:t>RDA Registry </a:t>
            </a:r>
            <a:r>
              <a:rPr lang="en-GB" dirty="0"/>
              <a:t>under open license</a:t>
            </a:r>
          </a:p>
        </p:txBody>
      </p:sp>
    </p:spTree>
    <p:extLst>
      <p:ext uri="{BB962C8B-B14F-4D97-AF65-F5344CB8AC3E}">
        <p14:creationId xmlns:p14="http://schemas.microsoft.com/office/powerpoint/2010/main" val="9498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  <p:bldP spid="2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5EBF8-E4B7-4957-9E97-04486814AED2}"/>
              </a:ext>
            </a:extLst>
          </p:cNvPr>
          <p:cNvSpPr txBox="1"/>
          <p:nvPr/>
        </p:nvSpPr>
        <p:spPr>
          <a:xfrm>
            <a:off x="450238" y="255289"/>
            <a:ext cx="4626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recording methods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B3EE4A-8A57-4438-B14C-AABB8BE6B762}"/>
              </a:ext>
            </a:extLst>
          </p:cNvPr>
          <p:cNvSpPr txBox="1"/>
          <p:nvPr/>
        </p:nvSpPr>
        <p:spPr>
          <a:xfrm>
            <a:off x="3397312" y="5756267"/>
            <a:ext cx="496962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An appellation references an instance of an entity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F95A42-C9AA-4844-A1A6-2A2B6B173AA8}"/>
              </a:ext>
            </a:extLst>
          </p:cNvPr>
          <p:cNvSpPr txBox="1"/>
          <p:nvPr/>
        </p:nvSpPr>
        <p:spPr>
          <a:xfrm>
            <a:off x="823787" y="1925454"/>
            <a:ext cx="257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Unstructured description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AB120-0788-41F4-9813-ADEA2A97EEBE}"/>
              </a:ext>
            </a:extLst>
          </p:cNvPr>
          <p:cNvSpPr txBox="1"/>
          <p:nvPr/>
        </p:nvSpPr>
        <p:spPr>
          <a:xfrm>
            <a:off x="823787" y="2977702"/>
            <a:ext cx="2319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Structured description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BBDF61-5E59-434C-8E10-127570FBD8C1}"/>
              </a:ext>
            </a:extLst>
          </p:cNvPr>
          <p:cNvSpPr txBox="1"/>
          <p:nvPr/>
        </p:nvSpPr>
        <p:spPr>
          <a:xfrm>
            <a:off x="823787" y="4319153"/>
            <a:ext cx="1069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Identifier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F20826-D31A-4171-8A33-2B04E41E2B62}"/>
              </a:ext>
            </a:extLst>
          </p:cNvPr>
          <p:cNvSpPr txBox="1"/>
          <p:nvPr/>
        </p:nvSpPr>
        <p:spPr>
          <a:xfrm>
            <a:off x="823787" y="4823506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IRI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80F5D2-F2EE-4CFB-94E7-58FF0787AD3A}"/>
              </a:ext>
            </a:extLst>
          </p:cNvPr>
          <p:cNvSpPr txBox="1"/>
          <p:nvPr/>
        </p:nvSpPr>
        <p:spPr>
          <a:xfrm>
            <a:off x="823787" y="1285299"/>
            <a:ext cx="654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RDA provides instructions for four methods of recording data values: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CEBEE4-EEE0-415C-A99D-C6C397EF80A8}"/>
              </a:ext>
            </a:extLst>
          </p:cNvPr>
          <p:cNvSpPr txBox="1"/>
          <p:nvPr/>
        </p:nvSpPr>
        <p:spPr>
          <a:xfrm>
            <a:off x="3893575" y="1925454"/>
            <a:ext cx="4161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Transcription; free-form notes; uncontrolled human-readable appellation (name, title)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F4A4C9-CF79-4B31-A3D2-D9C7E6E2EB72}"/>
              </a:ext>
            </a:extLst>
          </p:cNvPr>
          <p:cNvSpPr txBox="1"/>
          <p:nvPr/>
        </p:nvSpPr>
        <p:spPr>
          <a:xfrm>
            <a:off x="3893575" y="2983804"/>
            <a:ext cx="4161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Multiple values with string encoding scheme; value with syntax encoding scheme; controlled human-readable appellation (access point)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D7F878-2803-42F4-8C46-62604A6A4ED6}"/>
              </a:ext>
            </a:extLst>
          </p:cNvPr>
          <p:cNvSpPr txBox="1"/>
          <p:nvPr/>
        </p:nvSpPr>
        <p:spPr>
          <a:xfrm>
            <a:off x="3893575" y="4319153"/>
            <a:ext cx="4161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Machine-readable appellation (local)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97CC3-1E03-4336-8009-500DFAE072B8}"/>
              </a:ext>
            </a:extLst>
          </p:cNvPr>
          <p:cNvSpPr txBox="1"/>
          <p:nvPr/>
        </p:nvSpPr>
        <p:spPr>
          <a:xfrm>
            <a:off x="3893575" y="4823506"/>
            <a:ext cx="4161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Machine-readable appellation (global)</a:t>
            </a:r>
          </a:p>
        </p:txBody>
      </p:sp>
    </p:spTree>
    <p:extLst>
      <p:ext uri="{BB962C8B-B14F-4D97-AF65-F5344CB8AC3E}">
        <p14:creationId xmlns:p14="http://schemas.microsoft.com/office/powerpoint/2010/main" val="125014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/>
      <p:bldP spid="19" grpId="0"/>
      <p:bldP spid="20" grpId="0"/>
      <p:bldP spid="22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9927" y="275682"/>
            <a:ext cx="6818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Recording methods for related 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99434-FB1E-4D2B-AA02-0AFF5A9EEAEA}"/>
              </a:ext>
            </a:extLst>
          </p:cNvPr>
          <p:cNvSpPr txBox="1"/>
          <p:nvPr/>
        </p:nvSpPr>
        <p:spPr>
          <a:xfrm>
            <a:off x="759382" y="2909630"/>
            <a:ext cx="1656242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Entity</a:t>
            </a:r>
          </a:p>
          <a:p>
            <a:pPr algn="ctr"/>
            <a:r>
              <a:rPr lang="en-GB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800EC8-487F-4CA4-B6EA-D9F055CE41D2}"/>
              </a:ext>
            </a:extLst>
          </p:cNvPr>
          <p:cNvSpPr txBox="1"/>
          <p:nvPr/>
        </p:nvSpPr>
        <p:spPr>
          <a:xfrm>
            <a:off x="2899870" y="4433589"/>
            <a:ext cx="1656242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Entity</a:t>
            </a:r>
          </a:p>
          <a:p>
            <a:pPr algn="ctr"/>
            <a:r>
              <a:rPr lang="en-GB" dirty="0"/>
              <a:t>2</a:t>
            </a:r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9CDCF1C8-22CB-4581-93A8-9A59F20E8BDA}"/>
              </a:ext>
            </a:extLst>
          </p:cNvPr>
          <p:cNvCxnSpPr>
            <a:cxnSpLocks/>
            <a:stCxn id="21" idx="6"/>
            <a:endCxn id="22" idx="2"/>
          </p:cNvCxnSpPr>
          <p:nvPr/>
        </p:nvCxnSpPr>
        <p:spPr>
          <a:xfrm>
            <a:off x="2415624" y="3364062"/>
            <a:ext cx="484246" cy="152395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A20D5DE-DDAE-4E15-9538-A61B6D0C5C7C}"/>
              </a:ext>
            </a:extLst>
          </p:cNvPr>
          <p:cNvSpPr txBox="1"/>
          <p:nvPr/>
        </p:nvSpPr>
        <p:spPr>
          <a:xfrm>
            <a:off x="2657877" y="3179396"/>
            <a:ext cx="1290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is related to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15FABA-292A-45B5-87E3-5CF20C64B756}"/>
              </a:ext>
            </a:extLst>
          </p:cNvPr>
          <p:cNvSpPr txBox="1"/>
          <p:nvPr/>
        </p:nvSpPr>
        <p:spPr>
          <a:xfrm>
            <a:off x="2899870" y="3750255"/>
            <a:ext cx="3037306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"identifier for related entity 2"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AB5541-3C55-4D34-BDA7-6C56C51E2290}"/>
              </a:ext>
            </a:extLst>
          </p:cNvPr>
          <p:cNvSpPr txBox="1"/>
          <p:nvPr/>
        </p:nvSpPr>
        <p:spPr>
          <a:xfrm>
            <a:off x="2899870" y="1917177"/>
            <a:ext cx="2588145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"note on related entity 2"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428D2B-B7DE-4935-9BD1-B23F977147FB}"/>
              </a:ext>
            </a:extLst>
          </p:cNvPr>
          <p:cNvSpPr txBox="1"/>
          <p:nvPr/>
        </p:nvSpPr>
        <p:spPr>
          <a:xfrm>
            <a:off x="2899870" y="2672702"/>
            <a:ext cx="3325847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"access point for related entity 2"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5F600FE8-ED7D-4C36-994F-8119F13E8332}"/>
              </a:ext>
            </a:extLst>
          </p:cNvPr>
          <p:cNvCxnSpPr>
            <a:cxnSpLocks/>
            <a:stCxn id="21" idx="6"/>
            <a:endCxn id="30" idx="1"/>
          </p:cNvCxnSpPr>
          <p:nvPr/>
        </p:nvCxnSpPr>
        <p:spPr>
          <a:xfrm flipV="1">
            <a:off x="2415624" y="2101843"/>
            <a:ext cx="484246" cy="126221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DF18FDB3-AF26-45D8-B278-C3BC26633BBA}"/>
              </a:ext>
            </a:extLst>
          </p:cNvPr>
          <p:cNvCxnSpPr>
            <a:cxnSpLocks/>
            <a:stCxn id="21" idx="6"/>
            <a:endCxn id="32" idx="1"/>
          </p:cNvCxnSpPr>
          <p:nvPr/>
        </p:nvCxnSpPr>
        <p:spPr>
          <a:xfrm flipV="1">
            <a:off x="2415624" y="2857368"/>
            <a:ext cx="484246" cy="506694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CAB424BD-9914-4D01-9677-319F5B3D113B}"/>
              </a:ext>
            </a:extLst>
          </p:cNvPr>
          <p:cNvCxnSpPr>
            <a:cxnSpLocks/>
            <a:stCxn id="21" idx="6"/>
            <a:endCxn id="29" idx="1"/>
          </p:cNvCxnSpPr>
          <p:nvPr/>
        </p:nvCxnSpPr>
        <p:spPr>
          <a:xfrm>
            <a:off x="2415624" y="3364062"/>
            <a:ext cx="484246" cy="57085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545B279-4E2F-475E-B604-4C7D6EFC1736}"/>
              </a:ext>
            </a:extLst>
          </p:cNvPr>
          <p:cNvSpPr txBox="1"/>
          <p:nvPr/>
        </p:nvSpPr>
        <p:spPr>
          <a:xfrm>
            <a:off x="6476098" y="1899191"/>
            <a:ext cx="156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Keyword index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B312DA-0BA1-4DCF-8BFF-A51514D0BCA8}"/>
              </a:ext>
            </a:extLst>
          </p:cNvPr>
          <p:cNvSpPr txBox="1"/>
          <p:nvPr/>
        </p:nvSpPr>
        <p:spPr>
          <a:xfrm>
            <a:off x="6476098" y="2672702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Authority file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D3AFA2-AF62-474D-8B40-90AD0CA34434}"/>
              </a:ext>
            </a:extLst>
          </p:cNvPr>
          <p:cNvSpPr txBox="1"/>
          <p:nvPr/>
        </p:nvSpPr>
        <p:spPr>
          <a:xfrm>
            <a:off x="6476098" y="3611755"/>
            <a:ext cx="1745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Standard identifier system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AB3EA3-4F77-4825-BED9-618829416A2E}"/>
              </a:ext>
            </a:extLst>
          </p:cNvPr>
          <p:cNvSpPr txBox="1"/>
          <p:nvPr/>
        </p:nvSpPr>
        <p:spPr>
          <a:xfrm>
            <a:off x="6476098" y="4564855"/>
            <a:ext cx="1535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Semantic Web</a:t>
            </a:r>
          </a:p>
        </p:txBody>
      </p:sp>
    </p:spTree>
    <p:extLst>
      <p:ext uri="{BB962C8B-B14F-4D97-AF65-F5344CB8AC3E}">
        <p14:creationId xmlns:p14="http://schemas.microsoft.com/office/powerpoint/2010/main" val="209585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/>
      <p:bldP spid="29" grpId="0" animBg="1"/>
      <p:bldP spid="30" grpId="0" animBg="1"/>
      <p:bldP spid="32" grpId="0" animBg="1"/>
      <p:bldP spid="10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3B9F-F3D8-41B2-9BE3-E547D4355444}"/>
              </a:ext>
            </a:extLst>
          </p:cNvPr>
          <p:cNvSpPr txBox="1"/>
          <p:nvPr/>
        </p:nvSpPr>
        <p:spPr>
          <a:xfrm>
            <a:off x="450238" y="255289"/>
            <a:ext cx="5412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Strings, things, and </a:t>
            </a:r>
            <a:r>
              <a:rPr lang="en-GB" sz="3600" dirty="0" err="1"/>
              <a:t>Nomens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96CC37-7577-4FF3-A71A-B919FAB1C227}"/>
              </a:ext>
            </a:extLst>
          </p:cNvPr>
          <p:cNvSpPr txBox="1"/>
          <p:nvPr/>
        </p:nvSpPr>
        <p:spPr>
          <a:xfrm>
            <a:off x="735373" y="1975891"/>
            <a:ext cx="1136531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Entity</a:t>
            </a:r>
          </a:p>
          <a:p>
            <a:pPr algn="ctr"/>
            <a:r>
              <a:rPr lang="en-GB" dirty="0"/>
              <a:t>(thing)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1FB676-3849-488B-A0A6-ADC2AFEA1763}"/>
              </a:ext>
            </a:extLst>
          </p:cNvPr>
          <p:cNvSpPr txBox="1"/>
          <p:nvPr/>
        </p:nvSpPr>
        <p:spPr>
          <a:xfrm>
            <a:off x="3579607" y="2170648"/>
            <a:ext cx="1233458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 err="1"/>
              <a:t>Nomen</a:t>
            </a:r>
            <a:endParaRPr lang="en-GB" dirty="0"/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2182D764-3CD6-40C2-A4C5-5358669BBCC4}"/>
              </a:ext>
            </a:extLst>
          </p:cNvPr>
          <p:cNvCxnSpPr>
            <a:cxnSpLocks/>
            <a:stCxn id="3" idx="6"/>
            <a:endCxn id="4" idx="2"/>
          </p:cNvCxnSpPr>
          <p:nvPr/>
        </p:nvCxnSpPr>
        <p:spPr>
          <a:xfrm>
            <a:off x="1871904" y="2430323"/>
            <a:ext cx="1707703" cy="1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224BCC-EA52-4F1F-BD83-15F69FE4B30D}"/>
              </a:ext>
            </a:extLst>
          </p:cNvPr>
          <p:cNvSpPr txBox="1"/>
          <p:nvPr/>
        </p:nvSpPr>
        <p:spPr>
          <a:xfrm>
            <a:off x="1914475" y="2028531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appellation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98D88A-5BD5-4AA5-9627-45DECE5947B7}"/>
              </a:ext>
            </a:extLst>
          </p:cNvPr>
          <p:cNvSpPr txBox="1"/>
          <p:nvPr/>
        </p:nvSpPr>
        <p:spPr>
          <a:xfrm>
            <a:off x="4841441" y="2034917"/>
            <a:ext cx="179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</a:t>
            </a:r>
            <a:r>
              <a:rPr lang="en-GB" i="1" dirty="0" err="1"/>
              <a:t>nomen</a:t>
            </a:r>
            <a:r>
              <a:rPr lang="en-GB" i="1" dirty="0"/>
              <a:t> string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2F99E8-92DC-4175-897A-D22E0B11F578}"/>
              </a:ext>
            </a:extLst>
          </p:cNvPr>
          <p:cNvSpPr txBox="1"/>
          <p:nvPr/>
        </p:nvSpPr>
        <p:spPr>
          <a:xfrm>
            <a:off x="6689090" y="2245657"/>
            <a:ext cx="1619995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“</a:t>
            </a:r>
            <a:r>
              <a:rPr lang="en-GB" dirty="0" err="1"/>
              <a:t>nomen</a:t>
            </a:r>
            <a:r>
              <a:rPr lang="en-GB" dirty="0"/>
              <a:t> string"</a:t>
            </a:r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487573FC-07C2-46E0-901F-BBB2325ECF36}"/>
              </a:ext>
            </a:extLst>
          </p:cNvPr>
          <p:cNvCxnSpPr>
            <a:cxnSpLocks/>
            <a:stCxn id="4" idx="6"/>
            <a:endCxn id="13" idx="1"/>
          </p:cNvCxnSpPr>
          <p:nvPr/>
        </p:nvCxnSpPr>
        <p:spPr>
          <a:xfrm flipV="1">
            <a:off x="4813065" y="2430323"/>
            <a:ext cx="1876025" cy="1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67F5014-6E32-4175-8246-1647CB7345DC}"/>
              </a:ext>
            </a:extLst>
          </p:cNvPr>
          <p:cNvSpPr txBox="1"/>
          <p:nvPr/>
        </p:nvSpPr>
        <p:spPr>
          <a:xfrm>
            <a:off x="1303638" y="3527700"/>
            <a:ext cx="1537765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Timespan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1F01AC16-E9D8-4091-B42E-EF336C4CBA14}"/>
              </a:ext>
            </a:extLst>
          </p:cNvPr>
          <p:cNvCxnSpPr>
            <a:cxnSpLocks/>
            <a:stCxn id="4" idx="4"/>
            <a:endCxn id="18" idx="6"/>
          </p:cNvCxnSpPr>
          <p:nvPr/>
        </p:nvCxnSpPr>
        <p:spPr>
          <a:xfrm rot="5400000">
            <a:off x="2970182" y="2561221"/>
            <a:ext cx="1097377" cy="1354933"/>
          </a:xfrm>
          <a:prstGeom prst="curvedConnector2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93AE889-42DC-4C02-85E0-5BFAB886CF04}"/>
              </a:ext>
            </a:extLst>
          </p:cNvPr>
          <p:cNvSpPr txBox="1"/>
          <p:nvPr/>
        </p:nvSpPr>
        <p:spPr>
          <a:xfrm>
            <a:off x="2974998" y="3786267"/>
            <a:ext cx="1838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date of usage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FCCD73-6150-4E13-98BE-7D6D47761DFB}"/>
              </a:ext>
            </a:extLst>
          </p:cNvPr>
          <p:cNvSpPr txBox="1"/>
          <p:nvPr/>
        </p:nvSpPr>
        <p:spPr>
          <a:xfrm>
            <a:off x="7052836" y="3320243"/>
            <a:ext cx="1070980" cy="908864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Status</a:t>
            </a:r>
          </a:p>
          <a:p>
            <a:pPr algn="ctr"/>
            <a:r>
              <a:rPr lang="en-GB" dirty="0"/>
              <a:t>(VES)</a:t>
            </a:r>
          </a:p>
        </p:txBody>
      </p: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7CFC8CEC-3792-4EB9-9DFC-62D26E9D0AE5}"/>
              </a:ext>
            </a:extLst>
          </p:cNvPr>
          <p:cNvCxnSpPr>
            <a:cxnSpLocks/>
            <a:stCxn id="4" idx="4"/>
            <a:endCxn id="26" idx="2"/>
          </p:cNvCxnSpPr>
          <p:nvPr/>
        </p:nvCxnSpPr>
        <p:spPr>
          <a:xfrm rot="16200000" flipH="1">
            <a:off x="5082248" y="1804087"/>
            <a:ext cx="1084676" cy="2856500"/>
          </a:xfrm>
          <a:prstGeom prst="curvedConnector2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454DD65-8036-4E75-A4FC-368AB5047D98}"/>
              </a:ext>
            </a:extLst>
          </p:cNvPr>
          <p:cNvSpPr txBox="1"/>
          <p:nvPr/>
        </p:nvSpPr>
        <p:spPr>
          <a:xfrm>
            <a:off x="5608244" y="3774675"/>
            <a:ext cx="1416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status of</a:t>
            </a:r>
          </a:p>
          <a:p>
            <a:r>
              <a:rPr lang="en-GB" i="1" dirty="0"/>
              <a:t>identification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C5C174-E7CC-47CA-AA60-9D837C1B6C7D}"/>
              </a:ext>
            </a:extLst>
          </p:cNvPr>
          <p:cNvSpPr txBox="1"/>
          <p:nvPr/>
        </p:nvSpPr>
        <p:spPr>
          <a:xfrm>
            <a:off x="4508259" y="5112561"/>
            <a:ext cx="1242818" cy="103870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Name</a:t>
            </a:r>
          </a:p>
          <a:p>
            <a:pPr algn="ctr"/>
            <a:r>
              <a:rPr lang="en-GB" sz="1400" dirty="0"/>
              <a:t>Authority</a:t>
            </a:r>
          </a:p>
          <a:p>
            <a:pPr algn="ctr"/>
            <a:r>
              <a:rPr lang="en-GB" sz="1400" dirty="0"/>
              <a:t>file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84E253A-7B1F-4E40-A604-1008AE77CAB4}"/>
              </a:ext>
            </a:extLst>
          </p:cNvPr>
          <p:cNvCxnSpPr>
            <a:cxnSpLocks/>
            <a:stCxn id="33" idx="0"/>
            <a:endCxn id="24" idx="2"/>
          </p:cNvCxnSpPr>
          <p:nvPr/>
        </p:nvCxnSpPr>
        <p:spPr>
          <a:xfrm flipH="1" flipV="1">
            <a:off x="3894032" y="4155599"/>
            <a:ext cx="1235636" cy="956962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D3BBFCD-0DD5-4F59-A347-800A246400CD}"/>
              </a:ext>
            </a:extLst>
          </p:cNvPr>
          <p:cNvCxnSpPr>
            <a:cxnSpLocks/>
            <a:stCxn id="33" idx="0"/>
            <a:endCxn id="28" idx="2"/>
          </p:cNvCxnSpPr>
          <p:nvPr/>
        </p:nvCxnSpPr>
        <p:spPr>
          <a:xfrm flipV="1">
            <a:off x="5129668" y="4421006"/>
            <a:ext cx="1187008" cy="691555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Curved 70">
            <a:extLst>
              <a:ext uri="{FF2B5EF4-FFF2-40B4-BE49-F238E27FC236}">
                <a16:creationId xmlns:a16="http://schemas.microsoft.com/office/drawing/2014/main" id="{F74FB21B-964B-4961-A8D3-0EB7FC2C740C}"/>
              </a:ext>
            </a:extLst>
          </p:cNvPr>
          <p:cNvCxnSpPr>
            <a:cxnSpLocks/>
            <a:stCxn id="4" idx="0"/>
            <a:endCxn id="3" idx="0"/>
          </p:cNvCxnSpPr>
          <p:nvPr/>
        </p:nvCxnSpPr>
        <p:spPr>
          <a:xfrm rot="16200000" flipV="1">
            <a:off x="2652610" y="626921"/>
            <a:ext cx="194757" cy="2892697"/>
          </a:xfrm>
          <a:prstGeom prst="curvedConnector3">
            <a:avLst>
              <a:gd name="adj1" fmla="val 217377"/>
            </a:avLst>
          </a:prstGeom>
          <a:ln w="762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Curved 73">
            <a:extLst>
              <a:ext uri="{FF2B5EF4-FFF2-40B4-BE49-F238E27FC236}">
                <a16:creationId xmlns:a16="http://schemas.microsoft.com/office/drawing/2014/main" id="{C3EF8826-3535-411F-9AB3-C04045E1CEE8}"/>
              </a:ext>
            </a:extLst>
          </p:cNvPr>
          <p:cNvCxnSpPr>
            <a:cxnSpLocks/>
            <a:stCxn id="18" idx="2"/>
            <a:endCxn id="3" idx="4"/>
          </p:cNvCxnSpPr>
          <p:nvPr/>
        </p:nvCxnSpPr>
        <p:spPr>
          <a:xfrm rot="10800000" flipH="1">
            <a:off x="1303637" y="2884756"/>
            <a:ext cx="1" cy="902621"/>
          </a:xfrm>
          <a:prstGeom prst="curvedConnector4">
            <a:avLst>
              <a:gd name="adj1" fmla="val -22860000000"/>
              <a:gd name="adj2" fmla="val 64384"/>
            </a:avLst>
          </a:prstGeom>
          <a:ln w="7620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Multiplication Sign 76">
            <a:extLst>
              <a:ext uri="{FF2B5EF4-FFF2-40B4-BE49-F238E27FC236}">
                <a16:creationId xmlns:a16="http://schemas.microsoft.com/office/drawing/2014/main" id="{7087A103-F05E-47DF-BF99-8E7DC6B9E5EE}"/>
              </a:ext>
            </a:extLst>
          </p:cNvPr>
          <p:cNvSpPr/>
          <p:nvPr/>
        </p:nvSpPr>
        <p:spPr>
          <a:xfrm>
            <a:off x="2440171" y="1418623"/>
            <a:ext cx="668394" cy="64633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6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/>
      <p:bldP spid="12" grpId="0"/>
      <p:bldP spid="13" grpId="0" animBg="1"/>
      <p:bldP spid="18" grpId="0" animBg="1"/>
      <p:bldP spid="24" grpId="0"/>
      <p:bldP spid="26" grpId="0" animBg="1"/>
      <p:bldP spid="28" grpId="0"/>
      <p:bldP spid="33" grpId="0" animBg="1"/>
      <p:bldP spid="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40749C-8BC6-478F-B32F-D39741536C19}"/>
              </a:ext>
            </a:extLst>
          </p:cNvPr>
          <p:cNvSpPr txBox="1"/>
          <p:nvPr/>
        </p:nvSpPr>
        <p:spPr>
          <a:xfrm>
            <a:off x="450238" y="255289"/>
            <a:ext cx="2492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Beyond RDA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647BE6-9EAC-44BB-ABA3-754A94827997}"/>
              </a:ext>
            </a:extLst>
          </p:cNvPr>
          <p:cNvSpPr txBox="1"/>
          <p:nvPr/>
        </p:nvSpPr>
        <p:spPr>
          <a:xfrm>
            <a:off x="1312993" y="1410945"/>
            <a:ext cx="6032357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is an implementation of the IFLA Library Reference Model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8BC8-8151-4946-A682-A9BD00645D33}"/>
              </a:ext>
            </a:extLst>
          </p:cNvPr>
          <p:cNvSpPr txBox="1"/>
          <p:nvPr/>
        </p:nvSpPr>
        <p:spPr>
          <a:xfrm>
            <a:off x="5471219" y="2032154"/>
            <a:ext cx="850256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LRM</a:t>
            </a:r>
          </a:p>
          <a:p>
            <a:pPr algn="ctr"/>
            <a:r>
              <a:rPr lang="en-GB" dirty="0"/>
              <a:t>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F24687-A40A-42BA-AA59-89D8B2A64EF2}"/>
              </a:ext>
            </a:extLst>
          </p:cNvPr>
          <p:cNvSpPr txBox="1"/>
          <p:nvPr/>
        </p:nvSpPr>
        <p:spPr>
          <a:xfrm>
            <a:off x="2559025" y="2032154"/>
            <a:ext cx="1023103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</a:t>
            </a:r>
          </a:p>
          <a:p>
            <a:pPr algn="ctr"/>
            <a:r>
              <a:rPr lang="en-GB" dirty="0"/>
              <a:t>Entity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4C9C09B1-63E6-4140-8E1C-B57F523884B4}"/>
              </a:ext>
            </a:extLst>
          </p:cNvPr>
          <p:cNvCxnSpPr>
            <a:cxnSpLocks/>
            <a:stCxn id="5" idx="6"/>
            <a:endCxn id="4" idx="2"/>
          </p:cNvCxnSpPr>
          <p:nvPr/>
        </p:nvCxnSpPr>
        <p:spPr>
          <a:xfrm>
            <a:off x="3582128" y="2486586"/>
            <a:ext cx="1889091" cy="127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EE4282E-11DF-47EB-B16B-6988E92855F1}"/>
              </a:ext>
            </a:extLst>
          </p:cNvPr>
          <p:cNvSpPr txBox="1"/>
          <p:nvPr/>
        </p:nvSpPr>
        <p:spPr>
          <a:xfrm>
            <a:off x="3715041" y="2124325"/>
            <a:ext cx="1623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err="1"/>
              <a:t>rdfs:subClassOf</a:t>
            </a:r>
            <a:endParaRPr lang="en-GB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A38837-617D-4BF6-BDAD-AD8BEBE5F3ED}"/>
              </a:ext>
            </a:extLst>
          </p:cNvPr>
          <p:cNvSpPr txBox="1"/>
          <p:nvPr/>
        </p:nvSpPr>
        <p:spPr>
          <a:xfrm>
            <a:off x="1525704" y="3244666"/>
            <a:ext cx="60103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Domains and ranges of properties are specified as RDA entities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7F3820-8659-4644-82F8-3B11ADE9E9EA}"/>
              </a:ext>
            </a:extLst>
          </p:cNvPr>
          <p:cNvSpPr txBox="1"/>
          <p:nvPr/>
        </p:nvSpPr>
        <p:spPr>
          <a:xfrm>
            <a:off x="1113989" y="3893855"/>
            <a:ext cx="7041345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RDA unconstrained properties do not specify domain or range</a:t>
            </a:r>
          </a:p>
          <a:p>
            <a:pPr algn="ctr"/>
            <a:r>
              <a:rPr lang="en-GB" dirty="0"/>
              <a:t>Definition terms are given “in the vernacular”: no special meaning is intended for “resource” or “agent”.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EBCFA8-6CE7-437E-9B3E-8B3A36B70984}"/>
              </a:ext>
            </a:extLst>
          </p:cNvPr>
          <p:cNvSpPr txBox="1"/>
          <p:nvPr/>
        </p:nvSpPr>
        <p:spPr>
          <a:xfrm>
            <a:off x="2942587" y="5278904"/>
            <a:ext cx="1410813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</a:t>
            </a:r>
          </a:p>
          <a:p>
            <a:pPr algn="ctr"/>
            <a:r>
              <a:rPr lang="en-GB" dirty="0"/>
              <a:t>property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1F691E-D829-4206-B91E-CE2496BADF4F}"/>
              </a:ext>
            </a:extLst>
          </p:cNvPr>
          <p:cNvSpPr txBox="1"/>
          <p:nvPr/>
        </p:nvSpPr>
        <p:spPr>
          <a:xfrm>
            <a:off x="6408847" y="5078387"/>
            <a:ext cx="2151429" cy="129837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</a:t>
            </a:r>
          </a:p>
          <a:p>
            <a:pPr algn="ctr"/>
            <a:r>
              <a:rPr lang="en-GB" dirty="0"/>
              <a:t>unconstrained</a:t>
            </a:r>
          </a:p>
          <a:p>
            <a:pPr algn="ctr"/>
            <a:r>
              <a:rPr lang="en-GB" dirty="0"/>
              <a:t>(not LRM)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59B538AC-9D87-449F-A17F-276623844F93}"/>
              </a:ext>
            </a:extLst>
          </p:cNvPr>
          <p:cNvCxnSpPr>
            <a:cxnSpLocks/>
            <a:stCxn id="13" idx="6"/>
            <a:endCxn id="14" idx="2"/>
          </p:cNvCxnSpPr>
          <p:nvPr/>
        </p:nvCxnSpPr>
        <p:spPr>
          <a:xfrm flipV="1">
            <a:off x="4353400" y="5727576"/>
            <a:ext cx="2055447" cy="5760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EBCDE85-D0FD-4ED6-8455-5392981CD45A}"/>
              </a:ext>
            </a:extLst>
          </p:cNvPr>
          <p:cNvSpPr txBox="1"/>
          <p:nvPr/>
        </p:nvSpPr>
        <p:spPr>
          <a:xfrm>
            <a:off x="4453760" y="5318574"/>
            <a:ext cx="195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err="1"/>
              <a:t>rdfs:subPropertyOf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06826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/>
      <p:bldP spid="11" grpId="0" animBg="1"/>
      <p:bldP spid="12" grpId="0" animBg="1"/>
      <p:bldP spid="13" grpId="0" animBg="1"/>
      <p:bldP spid="14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urved Connector 9"/>
          <p:cNvCxnSpPr>
            <a:cxnSpLocks/>
            <a:stCxn id="83" idx="6"/>
            <a:endCxn id="87" idx="2"/>
          </p:cNvCxnSpPr>
          <p:nvPr/>
        </p:nvCxnSpPr>
        <p:spPr>
          <a:xfrm flipV="1">
            <a:off x="5121338" y="2075809"/>
            <a:ext cx="2285569" cy="937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61971" y="1692521"/>
            <a:ext cx="1617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has appellation</a:t>
            </a:r>
          </a:p>
        </p:txBody>
      </p:sp>
      <p:cxnSp>
        <p:nvCxnSpPr>
          <p:cNvPr id="29" name="Curved Connector 28"/>
          <p:cNvCxnSpPr>
            <a:cxnSpLocks/>
            <a:stCxn id="80" idx="0"/>
            <a:endCxn id="100" idx="4"/>
          </p:cNvCxnSpPr>
          <p:nvPr/>
        </p:nvCxnSpPr>
        <p:spPr>
          <a:xfrm rot="5400000" flipH="1" flipV="1">
            <a:off x="5296094" y="4962477"/>
            <a:ext cx="504032" cy="122430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cxnSpLocks/>
            <a:stCxn id="81" idx="0"/>
            <a:endCxn id="100" idx="4"/>
          </p:cNvCxnSpPr>
          <p:nvPr/>
        </p:nvCxnSpPr>
        <p:spPr>
          <a:xfrm rot="16200000" flipV="1">
            <a:off x="6511069" y="4971804"/>
            <a:ext cx="487650" cy="118926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cxnSpLocks/>
            <a:stCxn id="83" idx="6"/>
            <a:endCxn id="89" idx="2"/>
          </p:cNvCxnSpPr>
          <p:nvPr/>
        </p:nvCxnSpPr>
        <p:spPr>
          <a:xfrm>
            <a:off x="5121338" y="2085180"/>
            <a:ext cx="2609035" cy="102937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cxnSpLocks/>
            <a:stCxn id="83" idx="6"/>
            <a:endCxn id="91" idx="2"/>
          </p:cNvCxnSpPr>
          <p:nvPr/>
        </p:nvCxnSpPr>
        <p:spPr>
          <a:xfrm>
            <a:off x="5121338" y="2085180"/>
            <a:ext cx="1850523" cy="206811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cxnSpLocks/>
            <a:stCxn id="75" idx="0"/>
            <a:endCxn id="93" idx="4"/>
          </p:cNvCxnSpPr>
          <p:nvPr/>
        </p:nvCxnSpPr>
        <p:spPr>
          <a:xfrm rot="16200000" flipV="1">
            <a:off x="4275970" y="4255229"/>
            <a:ext cx="708294" cy="1726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cxnSpLocks/>
            <a:stCxn id="100" idx="0"/>
            <a:endCxn id="93" idx="4"/>
          </p:cNvCxnSpPr>
          <p:nvPr/>
        </p:nvCxnSpPr>
        <p:spPr>
          <a:xfrm rot="16200000" flipV="1">
            <a:off x="5138857" y="3392343"/>
            <a:ext cx="504035" cy="1538775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cxnSpLocks/>
            <a:stCxn id="65" idx="6"/>
            <a:endCxn id="93" idx="2"/>
          </p:cNvCxnSpPr>
          <p:nvPr/>
        </p:nvCxnSpPr>
        <p:spPr>
          <a:xfrm>
            <a:off x="2122016" y="2505401"/>
            <a:ext cx="1973898" cy="114463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cxnSpLocks/>
            <a:stCxn id="66" idx="6"/>
            <a:endCxn id="93" idx="2"/>
          </p:cNvCxnSpPr>
          <p:nvPr/>
        </p:nvCxnSpPr>
        <p:spPr>
          <a:xfrm>
            <a:off x="2477088" y="3217034"/>
            <a:ext cx="1618826" cy="43300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cxnSpLocks/>
            <a:stCxn id="68" idx="6"/>
            <a:endCxn id="93" idx="2"/>
          </p:cNvCxnSpPr>
          <p:nvPr/>
        </p:nvCxnSpPr>
        <p:spPr>
          <a:xfrm flipV="1">
            <a:off x="2702228" y="3650038"/>
            <a:ext cx="1393686" cy="278629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69" idx="6"/>
            <a:endCxn id="93" idx="2"/>
          </p:cNvCxnSpPr>
          <p:nvPr/>
        </p:nvCxnSpPr>
        <p:spPr>
          <a:xfrm flipV="1">
            <a:off x="2068908" y="3650038"/>
            <a:ext cx="2027006" cy="99026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111354" y="2846843"/>
            <a:ext cx="1090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is created</a:t>
            </a:r>
          </a:p>
          <a:p>
            <a:pPr algn="r"/>
            <a:r>
              <a:rPr lang="en-GB" dirty="0"/>
              <a:t>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95452" y="3427172"/>
            <a:ext cx="1832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045576" y="3681698"/>
            <a:ext cx="1225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is sub-class</a:t>
            </a:r>
          </a:p>
          <a:p>
            <a:pPr algn="r"/>
            <a:r>
              <a:rPr lang="en-GB" dirty="0"/>
              <a:t>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4269963" y="2524484"/>
            <a:ext cx="654601" cy="33526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246016" y="396275"/>
            <a:ext cx="2321782" cy="1104245"/>
          </a:xfrm>
          <a:prstGeom prst="downArrow">
            <a:avLst/>
          </a:prstGeom>
          <a:solidFill>
            <a:schemeClr val="accent1"/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Super-class of all RDA entities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219120" y="3855078"/>
            <a:ext cx="1221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is modified</a:t>
            </a:r>
          </a:p>
          <a:p>
            <a:r>
              <a:rPr lang="en-GB" dirty="0"/>
              <a:t>by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4360" y="493776"/>
            <a:ext cx="5126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IFLA LRM and RDA entities</a:t>
            </a:r>
            <a:endParaRPr lang="en-US" sz="3600" dirty="0"/>
          </a:p>
        </p:txBody>
      </p:sp>
      <p:sp>
        <p:nvSpPr>
          <p:cNvPr id="63" name="TextBox 62"/>
          <p:cNvSpPr txBox="1"/>
          <p:nvPr/>
        </p:nvSpPr>
        <p:spPr>
          <a:xfrm>
            <a:off x="397175" y="5073305"/>
            <a:ext cx="3480706" cy="584775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LRM relationship refined as RDA element sub-type (RDF sub-property)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135700" y="2245725"/>
            <a:ext cx="986316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Work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80633" y="2957358"/>
            <a:ext cx="1696455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Expression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55488" y="3668991"/>
            <a:ext cx="2146740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Manifestation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188806" y="4380625"/>
            <a:ext cx="880102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Item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050286" y="4618007"/>
            <a:ext cx="1176924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Person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368730" y="5826644"/>
            <a:ext cx="1134457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Family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69537" y="5810262"/>
            <a:ext cx="2359980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Corporate Body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075693" y="1630748"/>
            <a:ext cx="1045645" cy="908864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RDA</a:t>
            </a:r>
          </a:p>
          <a:p>
            <a:pPr algn="ctr"/>
            <a:r>
              <a:rPr lang="en-GB" b="1" dirty="0"/>
              <a:t>Entity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406907" y="1816133"/>
            <a:ext cx="1246982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 err="1"/>
              <a:t>Nomen</a:t>
            </a:r>
            <a:endParaRPr lang="en-GB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730373" y="2854874"/>
            <a:ext cx="969726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Place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971861" y="3893615"/>
            <a:ext cx="1560305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Timespan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095914" y="3390362"/>
            <a:ext cx="1051144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Agent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378214" y="4413748"/>
            <a:ext cx="1564094" cy="908864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Collective</a:t>
            </a:r>
          </a:p>
          <a:p>
            <a:pPr algn="ctr"/>
            <a:r>
              <a:rPr lang="en-GB" b="1" dirty="0"/>
              <a:t>Agent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25789" y="1209970"/>
            <a:ext cx="728262" cy="519351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Res</a:t>
            </a:r>
          </a:p>
        </p:txBody>
      </p:sp>
      <p:cxnSp>
        <p:nvCxnSpPr>
          <p:cNvPr id="141" name="Curved Connector 57"/>
          <p:cNvCxnSpPr>
            <a:cxnSpLocks/>
            <a:stCxn id="83" idx="0"/>
            <a:endCxn id="137" idx="4"/>
          </p:cNvCxnSpPr>
          <p:nvPr/>
        </p:nvCxnSpPr>
        <p:spPr>
          <a:xfrm rot="16200000" flipH="1" flipV="1">
            <a:off x="2844931" y="-24264"/>
            <a:ext cx="98573" cy="3408596"/>
          </a:xfrm>
          <a:prstGeom prst="curvedConnector5">
            <a:avLst>
              <a:gd name="adj1" fmla="val -231909"/>
              <a:gd name="adj2" fmla="val 52328"/>
              <a:gd name="adj3" fmla="val 331909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2965888" y="1462190"/>
            <a:ext cx="1225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is sub-class</a:t>
            </a:r>
          </a:p>
          <a:p>
            <a:r>
              <a:rPr lang="en-GB" dirty="0"/>
              <a:t>of</a:t>
            </a:r>
          </a:p>
        </p:txBody>
      </p:sp>
    </p:spTree>
    <p:extLst>
      <p:ext uri="{BB962C8B-B14F-4D97-AF65-F5344CB8AC3E}">
        <p14:creationId xmlns:p14="http://schemas.microsoft.com/office/powerpoint/2010/main" val="1276329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AADDED-6B7D-4394-BCCB-18A71D70F9FE}"/>
              </a:ext>
            </a:extLst>
          </p:cNvPr>
          <p:cNvSpPr txBox="1"/>
          <p:nvPr/>
        </p:nvSpPr>
        <p:spPr>
          <a:xfrm>
            <a:off x="450238" y="255289"/>
            <a:ext cx="4769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Ontology representation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E36B00-0899-4DE8-BA33-DD622A3CB219}"/>
              </a:ext>
            </a:extLst>
          </p:cNvPr>
          <p:cNvSpPr txBox="1"/>
          <p:nvPr/>
        </p:nvSpPr>
        <p:spPr>
          <a:xfrm>
            <a:off x="3068799" y="1217363"/>
            <a:ext cx="2812248" cy="908864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Canonical property</a:t>
            </a:r>
          </a:p>
          <a:p>
            <a:pPr algn="ctr"/>
            <a:r>
              <a:rPr lang="en-GB" b="1" dirty="0"/>
              <a:t>(no range)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73CB9F-AF35-4751-97E7-5FB11D647857}"/>
              </a:ext>
            </a:extLst>
          </p:cNvPr>
          <p:cNvSpPr txBox="1"/>
          <p:nvPr/>
        </p:nvSpPr>
        <p:spPr>
          <a:xfrm>
            <a:off x="1236075" y="2667942"/>
            <a:ext cx="3013947" cy="908864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Datatype property</a:t>
            </a:r>
          </a:p>
          <a:p>
            <a:pPr algn="ctr"/>
            <a:r>
              <a:rPr lang="en-GB" b="1" dirty="0"/>
              <a:t>(Literal/string range)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FBE64A-9171-48CD-992C-BC55558E7AA9}"/>
              </a:ext>
            </a:extLst>
          </p:cNvPr>
          <p:cNvSpPr txBox="1"/>
          <p:nvPr/>
        </p:nvSpPr>
        <p:spPr>
          <a:xfrm>
            <a:off x="4688207" y="2667942"/>
            <a:ext cx="3118539" cy="908864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Object property</a:t>
            </a:r>
          </a:p>
          <a:p>
            <a:pPr algn="ctr"/>
            <a:r>
              <a:rPr lang="en-GB" b="1" dirty="0"/>
              <a:t>(specific/thing range)</a:t>
            </a:r>
          </a:p>
        </p:txBody>
      </p:sp>
      <p:cxnSp>
        <p:nvCxnSpPr>
          <p:cNvPr id="6" name="Curved Connector 45">
            <a:extLst>
              <a:ext uri="{FF2B5EF4-FFF2-40B4-BE49-F238E27FC236}">
                <a16:creationId xmlns:a16="http://schemas.microsoft.com/office/drawing/2014/main" id="{609418D7-3EE7-4784-ABB5-D5CB10F93591}"/>
              </a:ext>
            </a:extLst>
          </p:cNvPr>
          <p:cNvCxnSpPr>
            <a:cxnSpLocks/>
            <a:stCxn id="5" idx="0"/>
            <a:endCxn id="3" idx="4"/>
          </p:cNvCxnSpPr>
          <p:nvPr/>
        </p:nvCxnSpPr>
        <p:spPr>
          <a:xfrm rot="16200000" flipV="1">
            <a:off x="5090343" y="1510808"/>
            <a:ext cx="541715" cy="177255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45">
            <a:extLst>
              <a:ext uri="{FF2B5EF4-FFF2-40B4-BE49-F238E27FC236}">
                <a16:creationId xmlns:a16="http://schemas.microsoft.com/office/drawing/2014/main" id="{9914AD18-50CC-44CE-93C3-F1EB330551D8}"/>
              </a:ext>
            </a:extLst>
          </p:cNvPr>
          <p:cNvCxnSpPr>
            <a:cxnSpLocks/>
            <a:stCxn id="4" idx="0"/>
            <a:endCxn id="3" idx="4"/>
          </p:cNvCxnSpPr>
          <p:nvPr/>
        </p:nvCxnSpPr>
        <p:spPr>
          <a:xfrm rot="5400000" flipH="1" flipV="1">
            <a:off x="3338129" y="1531148"/>
            <a:ext cx="541715" cy="173187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C50A1D9-359C-4571-BE93-3DB6D98E022C}"/>
              </a:ext>
            </a:extLst>
          </p:cNvPr>
          <p:cNvSpPr txBox="1"/>
          <p:nvPr/>
        </p:nvSpPr>
        <p:spPr>
          <a:xfrm>
            <a:off x="3443354" y="2395992"/>
            <a:ext cx="1848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is sub-property of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C1EFF5-842B-4689-9720-354C73BFCDC4}"/>
              </a:ext>
            </a:extLst>
          </p:cNvPr>
          <p:cNvSpPr txBox="1"/>
          <p:nvPr/>
        </p:nvSpPr>
        <p:spPr>
          <a:xfrm>
            <a:off x="919043" y="3740731"/>
            <a:ext cx="3495142" cy="1754326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i="1" dirty="0"/>
              <a:t>Unstructured description</a:t>
            </a:r>
          </a:p>
          <a:p>
            <a:r>
              <a:rPr lang="en-GB" i="1" dirty="0"/>
              <a:t>Structured description </a:t>
            </a:r>
            <a:r>
              <a:rPr lang="en-GB" dirty="0"/>
              <a:t>with associated string/syntax encoding scheme</a:t>
            </a:r>
          </a:p>
          <a:p>
            <a:r>
              <a:rPr lang="en-GB" i="1" dirty="0"/>
              <a:t>Identifier </a:t>
            </a:r>
            <a:r>
              <a:rPr lang="en-GB" dirty="0"/>
              <a:t>with associated string/syntax encoding scheme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1A5F76-F8BA-4D27-BCA8-08371DBE49CF}"/>
              </a:ext>
            </a:extLst>
          </p:cNvPr>
          <p:cNvSpPr txBox="1"/>
          <p:nvPr/>
        </p:nvSpPr>
        <p:spPr>
          <a:xfrm>
            <a:off x="4803309" y="3740731"/>
            <a:ext cx="3495142" cy="120032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Range = RDA entity for </a:t>
            </a:r>
            <a:r>
              <a:rPr lang="en-GB" i="1" dirty="0"/>
              <a:t>IRI</a:t>
            </a:r>
            <a:r>
              <a:rPr lang="en-GB" dirty="0"/>
              <a:t> of instance of related entity</a:t>
            </a:r>
          </a:p>
          <a:p>
            <a:r>
              <a:rPr lang="en-GB" dirty="0"/>
              <a:t>Range = VES class for </a:t>
            </a:r>
            <a:r>
              <a:rPr lang="en-GB" i="1" dirty="0"/>
              <a:t>IRI</a:t>
            </a:r>
            <a:r>
              <a:rPr lang="en-GB" dirty="0"/>
              <a:t> of concept from vocabulary encoding scheme</a:t>
            </a:r>
            <a:endParaRPr lang="en-GB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8E92A3-A13C-47C4-A00D-DA1F2688A80B}"/>
              </a:ext>
            </a:extLst>
          </p:cNvPr>
          <p:cNvSpPr txBox="1"/>
          <p:nvPr/>
        </p:nvSpPr>
        <p:spPr>
          <a:xfrm>
            <a:off x="3608986" y="5720897"/>
            <a:ext cx="514901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Each type of property is in a separate element set with shared local identification (URI part)</a:t>
            </a:r>
          </a:p>
        </p:txBody>
      </p:sp>
    </p:spTree>
    <p:extLst>
      <p:ext uri="{BB962C8B-B14F-4D97-AF65-F5344CB8AC3E}">
        <p14:creationId xmlns:p14="http://schemas.microsoft.com/office/powerpoint/2010/main" val="4056710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3B9F-F3D8-41B2-9BE3-E547D4355444}"/>
              </a:ext>
            </a:extLst>
          </p:cNvPr>
          <p:cNvSpPr txBox="1"/>
          <p:nvPr/>
        </p:nvSpPr>
        <p:spPr>
          <a:xfrm>
            <a:off x="450238" y="255289"/>
            <a:ext cx="4568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Extending/refining RDA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8B17C0F-C5BE-4A96-A01D-6F4FBE4D42DF}"/>
              </a:ext>
            </a:extLst>
          </p:cNvPr>
          <p:cNvGrpSpPr/>
          <p:nvPr/>
        </p:nvGrpSpPr>
        <p:grpSpPr>
          <a:xfrm>
            <a:off x="776508" y="1215501"/>
            <a:ext cx="4471463" cy="2193149"/>
            <a:chOff x="840658" y="1321883"/>
            <a:chExt cx="4471463" cy="219314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C0447F5-C2B8-4E4A-BCDB-890AEB1A5C90}"/>
                </a:ext>
              </a:extLst>
            </p:cNvPr>
            <p:cNvGrpSpPr/>
            <p:nvPr/>
          </p:nvGrpSpPr>
          <p:grpSpPr>
            <a:xfrm>
              <a:off x="949365" y="1479750"/>
              <a:ext cx="4254048" cy="1877414"/>
              <a:chOff x="976985" y="1464136"/>
              <a:chExt cx="4254048" cy="1877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4A70F0A3-8FF6-49F7-8D63-EB54721F188C}"/>
                  </a:ext>
                </a:extLst>
              </p:cNvPr>
              <p:cNvGrpSpPr/>
              <p:nvPr/>
            </p:nvGrpSpPr>
            <p:grpSpPr>
              <a:xfrm>
                <a:off x="1060559" y="1993452"/>
                <a:ext cx="4170474" cy="1348098"/>
                <a:chOff x="981901" y="1467430"/>
                <a:chExt cx="4170474" cy="1348098"/>
              </a:xfrm>
            </p:grpSpPr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CD143E3-8DEE-4855-A428-A48A1B4608C2}"/>
                    </a:ext>
                  </a:extLst>
                </p:cNvPr>
                <p:cNvSpPr txBox="1"/>
                <p:nvPr/>
              </p:nvSpPr>
              <p:spPr>
                <a:xfrm>
                  <a:off x="1262061" y="1492308"/>
                  <a:ext cx="1453539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RDA property</a:t>
                  </a:r>
                </a:p>
              </p:txBody>
            </p:sp>
            <p:sp>
              <p:nvSpPr>
                <p:cNvPr id="9" name="Cross 8">
                  <a:extLst>
                    <a:ext uri="{FF2B5EF4-FFF2-40B4-BE49-F238E27FC236}">
                      <a16:creationId xmlns:a16="http://schemas.microsoft.com/office/drawing/2014/main" id="{F44D18D6-BF98-4299-9C97-8504944E8AA4}"/>
                    </a:ext>
                  </a:extLst>
                </p:cNvPr>
                <p:cNvSpPr/>
                <p:nvPr/>
              </p:nvSpPr>
              <p:spPr>
                <a:xfrm>
                  <a:off x="2885427" y="1508095"/>
                  <a:ext cx="330740" cy="328667"/>
                </a:xfrm>
                <a:prstGeom prst="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6D09145-3D77-41FF-9547-8BA655A22B4F}"/>
                    </a:ext>
                  </a:extLst>
                </p:cNvPr>
                <p:cNvSpPr txBox="1"/>
                <p:nvPr/>
              </p:nvSpPr>
              <p:spPr>
                <a:xfrm>
                  <a:off x="3427672" y="1467430"/>
                  <a:ext cx="1724703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Alternative label</a:t>
                  </a:r>
                </a:p>
              </p:txBody>
            </p:sp>
            <p:sp>
              <p:nvSpPr>
                <p:cNvPr id="11" name="Cross 10">
                  <a:extLst>
                    <a:ext uri="{FF2B5EF4-FFF2-40B4-BE49-F238E27FC236}">
                      <a16:creationId xmlns:a16="http://schemas.microsoft.com/office/drawing/2014/main" id="{022091DE-ADBE-46BE-848F-BBDF8F0BB562}"/>
                    </a:ext>
                  </a:extLst>
                </p:cNvPr>
                <p:cNvSpPr/>
                <p:nvPr/>
              </p:nvSpPr>
              <p:spPr>
                <a:xfrm>
                  <a:off x="1820676" y="1987036"/>
                  <a:ext cx="330740" cy="328667"/>
                </a:xfrm>
                <a:prstGeom prst="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23F6BF90-7EBE-4F7A-8897-CA80124124D5}"/>
                    </a:ext>
                  </a:extLst>
                </p:cNvPr>
                <p:cNvSpPr txBox="1"/>
                <p:nvPr/>
              </p:nvSpPr>
              <p:spPr>
                <a:xfrm>
                  <a:off x="981901" y="2446196"/>
                  <a:ext cx="1952009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Narrower property</a:t>
                  </a: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D3C7A8-1F38-4BBA-9B92-1B7F3BE2F2DD}"/>
                  </a:ext>
                </a:extLst>
              </p:cNvPr>
              <p:cNvSpPr txBox="1"/>
              <p:nvPr/>
            </p:nvSpPr>
            <p:spPr>
              <a:xfrm>
                <a:off x="976985" y="1464136"/>
                <a:ext cx="9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Element</a:t>
                </a:r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81417D9-456B-49CE-9711-4ABF0B6F49ED}"/>
                </a:ext>
              </a:extLst>
            </p:cNvPr>
            <p:cNvSpPr/>
            <p:nvPr/>
          </p:nvSpPr>
          <p:spPr>
            <a:xfrm>
              <a:off x="840658" y="1321883"/>
              <a:ext cx="4471463" cy="219314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631F50F-ED09-4000-823A-4C2D8BB48839}"/>
              </a:ext>
            </a:extLst>
          </p:cNvPr>
          <p:cNvGrpSpPr/>
          <p:nvPr/>
        </p:nvGrpSpPr>
        <p:grpSpPr>
          <a:xfrm>
            <a:off x="6026746" y="1215502"/>
            <a:ext cx="2325329" cy="2193149"/>
            <a:chOff x="5978013" y="851867"/>
            <a:chExt cx="2325329" cy="2193149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3CD4F35-7D61-4DB3-9403-C808FE8E3CE3}"/>
                </a:ext>
              </a:extLst>
            </p:cNvPr>
            <p:cNvGrpSpPr/>
            <p:nvPr/>
          </p:nvGrpSpPr>
          <p:grpSpPr>
            <a:xfrm>
              <a:off x="6193628" y="1025311"/>
              <a:ext cx="1894098" cy="1846260"/>
              <a:chOff x="6081542" y="969268"/>
              <a:chExt cx="1894098" cy="184626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54D0E903-D17E-4ED8-8406-80C7660FC45E}"/>
                  </a:ext>
                </a:extLst>
              </p:cNvPr>
              <p:cNvGrpSpPr/>
              <p:nvPr/>
            </p:nvGrpSpPr>
            <p:grpSpPr>
              <a:xfrm>
                <a:off x="6401426" y="1464136"/>
                <a:ext cx="1574214" cy="1351392"/>
                <a:chOff x="6401426" y="1464136"/>
                <a:chExt cx="1574214" cy="1351392"/>
              </a:xfrm>
            </p:grpSpPr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C0DF2A3-0B5E-47EB-B5DB-08BEAD2B8427}"/>
                    </a:ext>
                  </a:extLst>
                </p:cNvPr>
                <p:cNvSpPr txBox="1"/>
                <p:nvPr/>
              </p:nvSpPr>
              <p:spPr>
                <a:xfrm>
                  <a:off x="6650661" y="1464136"/>
                  <a:ext cx="1075744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RDA class</a:t>
                  </a:r>
                </a:p>
              </p:txBody>
            </p:sp>
            <p:sp>
              <p:nvSpPr>
                <p:cNvPr id="23" name="Cross 22">
                  <a:extLst>
                    <a:ext uri="{FF2B5EF4-FFF2-40B4-BE49-F238E27FC236}">
                      <a16:creationId xmlns:a16="http://schemas.microsoft.com/office/drawing/2014/main" id="{305EC598-D074-4028-A302-3A6DC7939BED}"/>
                    </a:ext>
                  </a:extLst>
                </p:cNvPr>
                <p:cNvSpPr/>
                <p:nvPr/>
              </p:nvSpPr>
              <p:spPr>
                <a:xfrm>
                  <a:off x="7023163" y="1987036"/>
                  <a:ext cx="330740" cy="328667"/>
                </a:xfrm>
                <a:prstGeom prst="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C52836D-0424-427D-9667-B8C2E449D804}"/>
                    </a:ext>
                  </a:extLst>
                </p:cNvPr>
                <p:cNvSpPr txBox="1"/>
                <p:nvPr/>
              </p:nvSpPr>
              <p:spPr>
                <a:xfrm>
                  <a:off x="6401426" y="2446196"/>
                  <a:ext cx="1574214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Narrower class</a:t>
                  </a:r>
                </a:p>
              </p:txBody>
            </p:sp>
          </p:grp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F3463DE-F40D-4977-9B48-236F4228A61D}"/>
                  </a:ext>
                </a:extLst>
              </p:cNvPr>
              <p:cNvSpPr txBox="1"/>
              <p:nvPr/>
            </p:nvSpPr>
            <p:spPr>
              <a:xfrm>
                <a:off x="6081542" y="969268"/>
                <a:ext cx="7275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Entity</a:t>
                </a:r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C187DBC-00B8-4408-85CB-11B085A0D215}"/>
                </a:ext>
              </a:extLst>
            </p:cNvPr>
            <p:cNvSpPr/>
            <p:nvPr/>
          </p:nvSpPr>
          <p:spPr>
            <a:xfrm>
              <a:off x="5978013" y="851867"/>
              <a:ext cx="2325329" cy="219314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D598E58-1338-4E67-BE2A-1BAE281FE904}"/>
              </a:ext>
            </a:extLst>
          </p:cNvPr>
          <p:cNvGrpSpPr/>
          <p:nvPr/>
        </p:nvGrpSpPr>
        <p:grpSpPr>
          <a:xfrm>
            <a:off x="3161500" y="3790130"/>
            <a:ext cx="5190575" cy="2812581"/>
            <a:chOff x="3157012" y="3732199"/>
            <a:chExt cx="5190575" cy="281258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9341647-DBE1-4462-A774-F838663C0914}"/>
                </a:ext>
              </a:extLst>
            </p:cNvPr>
            <p:cNvSpPr/>
            <p:nvPr/>
          </p:nvSpPr>
          <p:spPr>
            <a:xfrm>
              <a:off x="3157012" y="3732199"/>
              <a:ext cx="5190575" cy="281258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8DDB1F59-4F22-4CF8-AE3C-0253496C0E12}"/>
                </a:ext>
              </a:extLst>
            </p:cNvPr>
            <p:cNvGrpSpPr/>
            <p:nvPr/>
          </p:nvGrpSpPr>
          <p:grpSpPr>
            <a:xfrm>
              <a:off x="3379386" y="3864003"/>
              <a:ext cx="4745826" cy="2548972"/>
              <a:chOff x="3267205" y="3844543"/>
              <a:chExt cx="4745826" cy="2548972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8FF1A308-C838-4166-9FE2-D77C3FCB4D6E}"/>
                  </a:ext>
                </a:extLst>
              </p:cNvPr>
              <p:cNvGrpSpPr/>
              <p:nvPr/>
            </p:nvGrpSpPr>
            <p:grpSpPr>
              <a:xfrm>
                <a:off x="3335952" y="4282126"/>
                <a:ext cx="4677079" cy="2111389"/>
                <a:chOff x="3337798" y="3907360"/>
                <a:chExt cx="4677079" cy="2111389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D54AEDD-062F-49F8-B224-8DF2DA4B44E4}"/>
                    </a:ext>
                  </a:extLst>
                </p:cNvPr>
                <p:cNvSpPr txBox="1"/>
                <p:nvPr/>
              </p:nvSpPr>
              <p:spPr>
                <a:xfrm>
                  <a:off x="3337798" y="3907360"/>
                  <a:ext cx="1677639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RDA Vocabulary</a:t>
                  </a:r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32D6D0D-CBA0-42F9-B5E6-84AFC729D661}"/>
                    </a:ext>
                  </a:extLst>
                </p:cNvPr>
                <p:cNvSpPr txBox="1"/>
                <p:nvPr/>
              </p:nvSpPr>
              <p:spPr>
                <a:xfrm>
                  <a:off x="3337798" y="4714275"/>
                  <a:ext cx="1974323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RDA Term/Concept</a:t>
                  </a:r>
                </a:p>
              </p:txBody>
            </p:sp>
            <p:sp>
              <p:nvSpPr>
                <p:cNvPr id="15" name="Arrow: Up 14">
                  <a:extLst>
                    <a:ext uri="{FF2B5EF4-FFF2-40B4-BE49-F238E27FC236}">
                      <a16:creationId xmlns:a16="http://schemas.microsoft.com/office/drawing/2014/main" id="{6FAFB7DC-6707-496C-AA37-0FF226BCE510}"/>
                    </a:ext>
                  </a:extLst>
                </p:cNvPr>
                <p:cNvSpPr/>
                <p:nvPr/>
              </p:nvSpPr>
              <p:spPr>
                <a:xfrm>
                  <a:off x="4000703" y="4306786"/>
                  <a:ext cx="648511" cy="343711"/>
                </a:xfrm>
                <a:prstGeom prst="up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Cross 15">
                  <a:extLst>
                    <a:ext uri="{FF2B5EF4-FFF2-40B4-BE49-F238E27FC236}">
                      <a16:creationId xmlns:a16="http://schemas.microsoft.com/office/drawing/2014/main" id="{093EFEE9-9A2E-4685-8186-B586F9E361B8}"/>
                    </a:ext>
                  </a:extLst>
                </p:cNvPr>
                <p:cNvSpPr/>
                <p:nvPr/>
              </p:nvSpPr>
              <p:spPr>
                <a:xfrm>
                  <a:off x="5503409" y="4734607"/>
                  <a:ext cx="330740" cy="328667"/>
                </a:xfrm>
                <a:prstGeom prst="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B07CF29-3BA9-4D0D-A4BF-84E7C5B9E14E}"/>
                    </a:ext>
                  </a:extLst>
                </p:cNvPr>
                <p:cNvSpPr txBox="1"/>
                <p:nvPr/>
              </p:nvSpPr>
              <p:spPr>
                <a:xfrm>
                  <a:off x="6025437" y="4693942"/>
                  <a:ext cx="1567352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Alternate label</a:t>
                  </a:r>
                </a:p>
              </p:txBody>
            </p:sp>
            <p:sp>
              <p:nvSpPr>
                <p:cNvPr id="18" name="Cross 17">
                  <a:extLst>
                    <a:ext uri="{FF2B5EF4-FFF2-40B4-BE49-F238E27FC236}">
                      <a16:creationId xmlns:a16="http://schemas.microsoft.com/office/drawing/2014/main" id="{44B626B9-0AEF-45E3-8FD3-2AABB7492309}"/>
                    </a:ext>
                  </a:extLst>
                </p:cNvPr>
                <p:cNvSpPr/>
                <p:nvPr/>
              </p:nvSpPr>
              <p:spPr>
                <a:xfrm>
                  <a:off x="4159588" y="5192523"/>
                  <a:ext cx="330740" cy="328667"/>
                </a:xfrm>
                <a:prstGeom prst="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769A03F4-A5D3-43E2-BC15-D54FB84570BE}"/>
                    </a:ext>
                  </a:extLst>
                </p:cNvPr>
                <p:cNvSpPr txBox="1"/>
                <p:nvPr/>
              </p:nvSpPr>
              <p:spPr>
                <a:xfrm>
                  <a:off x="3475824" y="5649417"/>
                  <a:ext cx="1587742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Narrower term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3608A83-C483-4091-8523-304C61366B98}"/>
                    </a:ext>
                  </a:extLst>
                </p:cNvPr>
                <p:cNvSpPr txBox="1"/>
                <p:nvPr/>
              </p:nvSpPr>
              <p:spPr>
                <a:xfrm>
                  <a:off x="5720787" y="3921661"/>
                  <a:ext cx="2294090" cy="3693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Alternative vocabulary</a:t>
                  </a:r>
                </a:p>
              </p:txBody>
            </p:sp>
            <p:sp>
              <p:nvSpPr>
                <p:cNvPr id="21" name="Cross 20">
                  <a:extLst>
                    <a:ext uri="{FF2B5EF4-FFF2-40B4-BE49-F238E27FC236}">
                      <a16:creationId xmlns:a16="http://schemas.microsoft.com/office/drawing/2014/main" id="{32B57E2E-9234-4814-B423-8A7DE1E6A0BF}"/>
                    </a:ext>
                  </a:extLst>
                </p:cNvPr>
                <p:cNvSpPr/>
                <p:nvPr/>
              </p:nvSpPr>
              <p:spPr>
                <a:xfrm>
                  <a:off x="5172669" y="3921661"/>
                  <a:ext cx="330740" cy="328667"/>
                </a:xfrm>
                <a:prstGeom prst="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103975F8-EC99-4B53-84D1-9B78C0DC04A9}"/>
                  </a:ext>
                </a:extLst>
              </p:cNvPr>
              <p:cNvSpPr txBox="1"/>
              <p:nvPr/>
            </p:nvSpPr>
            <p:spPr>
              <a:xfrm>
                <a:off x="3267205" y="3844543"/>
                <a:ext cx="7040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Value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819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637</Words>
  <Application>Microsoft Office PowerPoint</Application>
  <PresentationFormat>On-screen Show (4:3)</PresentationFormat>
  <Paragraphs>142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RDA Community and linked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Recording RDA data as linked data</dc:title>
  <dc:creator>Gordon Dunsire</dc:creator>
  <cp:lastModifiedBy>Gordon Dunsire</cp:lastModifiedBy>
  <cp:revision>59</cp:revision>
  <dcterms:created xsi:type="dcterms:W3CDTF">2018-04-09T10:18:01Z</dcterms:created>
  <dcterms:modified xsi:type="dcterms:W3CDTF">2018-04-25T11:10:42Z</dcterms:modified>
</cp:coreProperties>
</file>