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9" r:id="rId3"/>
    <p:sldId id="261" r:id="rId4"/>
    <p:sldId id="262" r:id="rId5"/>
    <p:sldId id="263" r:id="rId6"/>
    <p:sldId id="265" r:id="rId7"/>
    <p:sldId id="259" r:id="rId8"/>
    <p:sldId id="260" r:id="rId9"/>
    <p:sldId id="270" r:id="rId10"/>
    <p:sldId id="264" r:id="rId11"/>
    <p:sldId id="267" r:id="rId12"/>
    <p:sldId id="266" r:id="rId13"/>
    <p:sldId id="268" r:id="rId14"/>
    <p:sldId id="272" r:id="rId15"/>
    <p:sldId id="273" r:id="rId16"/>
    <p:sldId id="274"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8" d="100"/>
          <a:sy n="48" d="100"/>
        </p:scale>
        <p:origin x="1824" y="392"/>
      </p:cViewPr>
      <p:guideLst/>
    </p:cSldViewPr>
  </p:slideViewPr>
  <p:notesTextViewPr>
    <p:cViewPr>
      <p:scale>
        <a:sx n="1" d="1"/>
        <a:sy n="1" d="1"/>
      </p:scale>
      <p:origin x="0" y="0"/>
    </p:cViewPr>
  </p:notesTextViewPr>
  <p:notesViewPr>
    <p:cSldViewPr snapToGrid="0">
      <p:cViewPr>
        <p:scale>
          <a:sx n="90" d="100"/>
          <a:sy n="90" d="100"/>
        </p:scale>
        <p:origin x="1852" y="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934876-C7D1-4A39-9852-D013ADC43C2B}" type="datetimeFigureOut">
              <a:rPr lang="en-GB" smtClean="0"/>
              <a:t>16/11/2015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E26E34-E6CD-409E-9A31-4DE5BAEA0A60}" type="slidenum">
              <a:rPr lang="en-GB" smtClean="0"/>
              <a:t>‹#›</a:t>
            </a:fld>
            <a:endParaRPr lang="en-GB"/>
          </a:p>
        </p:txBody>
      </p:sp>
    </p:spTree>
    <p:extLst>
      <p:ext uri="{BB962C8B-B14F-4D97-AF65-F5344CB8AC3E}">
        <p14:creationId xmlns:p14="http://schemas.microsoft.com/office/powerpoint/2010/main" val="4100487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EE26E34-E6CD-409E-9A31-4DE5BAEA0A60}" type="slidenum">
              <a:rPr lang="en-GB" smtClean="0"/>
              <a:t>1</a:t>
            </a:fld>
            <a:endParaRPr lang="en-GB"/>
          </a:p>
        </p:txBody>
      </p:sp>
    </p:spTree>
    <p:extLst>
      <p:ext uri="{BB962C8B-B14F-4D97-AF65-F5344CB8AC3E}">
        <p14:creationId xmlns:p14="http://schemas.microsoft.com/office/powerpoint/2010/main" val="518189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685800" y="4400550"/>
            <a:ext cx="5486400" cy="4147102"/>
          </a:xfrm>
        </p:spPr>
        <p:txBody>
          <a:bodyPr/>
          <a:lstStyle/>
          <a:p>
            <a:r>
              <a:rPr lang="en-GB" dirty="0" smtClean="0"/>
              <a:t>The quality of linked data is thus dependent on the management of URIs as well as the vagaries of human-readable (and therefore </a:t>
            </a:r>
            <a:r>
              <a:rPr lang="en-GB" dirty="0" smtClean="0"/>
              <a:t>human-created</a:t>
            </a:r>
            <a:r>
              <a:rPr lang="en-GB" dirty="0" smtClean="0"/>
              <a:t>) data.</a:t>
            </a:r>
          </a:p>
          <a:p>
            <a:endParaRPr lang="en-GB" dirty="0"/>
          </a:p>
          <a:p>
            <a:r>
              <a:rPr lang="en-GB" dirty="0" smtClean="0"/>
              <a:t>The Semantic Web requires RDF linked data to be published openly so that it can be accessed and re-used globally.</a:t>
            </a:r>
          </a:p>
          <a:p>
            <a:endParaRPr lang="en-GB" dirty="0"/>
          </a:p>
          <a:p>
            <a:r>
              <a:rPr lang="en-GB" dirty="0" smtClean="0"/>
              <a:t>It makes sense for local applications to re-use as much global data as possible. This includes value vocabularies and element sets. But in many circumstances global vocabularies will be too general and broad to meet the needs of local users. Local applications will usually need a mix of local and global vocabularies to meet functional requirements.</a:t>
            </a:r>
          </a:p>
          <a:p>
            <a:endParaRPr lang="en-GB" dirty="0"/>
          </a:p>
          <a:p>
            <a:r>
              <a:rPr lang="en-GB" dirty="0" smtClean="0"/>
              <a:t>What is “local” is relative: the entire output of universal bibliographic control, including MARC, AACR, RDA, FRBR, ISBD, etc., schemas, terminologies, and, indeed, the billions of dataset triples locked in OCLC’s </a:t>
            </a:r>
            <a:r>
              <a:rPr lang="en-GB" dirty="0" err="1" smtClean="0"/>
              <a:t>WorldCat</a:t>
            </a:r>
            <a:r>
              <a:rPr lang="en-GB" dirty="0" smtClean="0"/>
              <a:t>, is but a local </a:t>
            </a:r>
            <a:r>
              <a:rPr lang="en-GB" dirty="0" smtClean="0"/>
              <a:t>raindrop </a:t>
            </a:r>
            <a:r>
              <a:rPr lang="en-GB" dirty="0" smtClean="0"/>
              <a:t>in the ocean of linked data now being created.</a:t>
            </a:r>
          </a:p>
          <a:p>
            <a:endParaRPr lang="en-GB" dirty="0"/>
          </a:p>
          <a:p>
            <a:r>
              <a:rPr lang="en-GB" dirty="0" smtClean="0"/>
              <a:t>The publishers and maintainers of linked open data </a:t>
            </a:r>
            <a:r>
              <a:rPr lang="en-GB" dirty="0" smtClean="0"/>
              <a:t>must show </a:t>
            </a:r>
            <a:r>
              <a:rPr lang="en-GB" dirty="0" smtClean="0"/>
              <a:t>due commitment and diligence if they are to be entrusted with the consistent, </a:t>
            </a:r>
            <a:r>
              <a:rPr lang="en-GB" dirty="0" smtClean="0"/>
              <a:t>competent, </a:t>
            </a:r>
            <a:r>
              <a:rPr lang="en-GB" dirty="0" smtClean="0"/>
              <a:t>and coherent representation of linked data for their communities and the rest of the world.</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10</a:t>
            </a:fld>
            <a:endParaRPr lang="en-GB"/>
          </a:p>
        </p:txBody>
      </p:sp>
    </p:spTree>
    <p:extLst>
      <p:ext uri="{BB962C8B-B14F-4D97-AF65-F5344CB8AC3E}">
        <p14:creationId xmlns:p14="http://schemas.microsoft.com/office/powerpoint/2010/main" val="2722155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126763"/>
          </a:xfrm>
        </p:spPr>
        <p:txBody>
          <a:bodyPr/>
          <a:lstStyle/>
          <a:p>
            <a:r>
              <a:rPr lang="en-GB" dirty="0" smtClean="0"/>
              <a:t>The difference between “local” and “global” is </a:t>
            </a:r>
            <a:r>
              <a:rPr lang="en-GB" dirty="0" smtClean="0"/>
              <a:t>more clear-cut in </a:t>
            </a:r>
            <a:r>
              <a:rPr lang="en-GB" dirty="0" smtClean="0"/>
              <a:t>the context of applications using linked data in general, including relational databases.</a:t>
            </a:r>
          </a:p>
          <a:p>
            <a:endParaRPr lang="en-GB" dirty="0"/>
          </a:p>
          <a:p>
            <a:r>
              <a:rPr lang="en-GB" dirty="0" smtClean="0"/>
              <a:t>Closed applications are by definition local relative to global open linked data. They make certain assumptions about the nature of the data they use.</a:t>
            </a:r>
          </a:p>
          <a:p>
            <a:endParaRPr lang="en-GB" dirty="0"/>
          </a:p>
          <a:p>
            <a:r>
              <a:rPr lang="en-GB" dirty="0" smtClean="0"/>
              <a:t>Identifiers do not need to be globally unique, and in many cases not needed at all. So-called blank nodes are things without identifiers (which are in reality incorporated in the </a:t>
            </a:r>
            <a:r>
              <a:rPr lang="en-GB" dirty="0" smtClean="0"/>
              <a:t>local database </a:t>
            </a:r>
            <a:r>
              <a:rPr lang="en-GB" dirty="0" smtClean="0"/>
              <a:t>structures). They are effective </a:t>
            </a:r>
            <a:r>
              <a:rPr lang="en-GB" dirty="0" smtClean="0"/>
              <a:t>only when </a:t>
            </a:r>
            <a:r>
              <a:rPr lang="en-GB" dirty="0" smtClean="0"/>
              <a:t>the data is always processed in the same (local) way. </a:t>
            </a:r>
            <a:r>
              <a:rPr lang="en-GB" dirty="0" smtClean="0"/>
              <a:t>Every thing </a:t>
            </a:r>
            <a:r>
              <a:rPr lang="en-GB" dirty="0" smtClean="0"/>
              <a:t>must have at least one URI in open </a:t>
            </a:r>
            <a:r>
              <a:rPr lang="en-GB" dirty="0" smtClean="0"/>
              <a:t>applications; without a URI, the data cannot link to the global graph.</a:t>
            </a:r>
            <a:endParaRPr lang="en-GB" dirty="0" smtClean="0"/>
          </a:p>
          <a:p>
            <a:endParaRPr lang="en-GB" dirty="0"/>
          </a:p>
          <a:p>
            <a:r>
              <a:rPr lang="en-GB" dirty="0" smtClean="0"/>
              <a:t>Closed applications treat sets of triples as units, to preserve the local context. An example is the treatment of catalogue records as indivisible sets of data about a single thing. In linked open data, each triple must stand on its own, so that it can be combined with other triples to form new graphs and pathways.</a:t>
            </a:r>
          </a:p>
          <a:p>
            <a:endParaRPr lang="en-GB" dirty="0"/>
          </a:p>
          <a:p>
            <a:r>
              <a:rPr lang="en-GB" dirty="0" smtClean="0"/>
              <a:t>Closed applications often make the Closed World Assumption: the absence of evidence is evidence of absence (data not recorded does not and will not exist). Open applications must make the Open World Assumption: the absence of evidence is not evidence of absence, and new statements may be made about any thing in the future.</a:t>
            </a:r>
          </a:p>
          <a:p>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11</a:t>
            </a:fld>
            <a:endParaRPr lang="en-GB"/>
          </a:p>
        </p:txBody>
      </p:sp>
    </p:spTree>
    <p:extLst>
      <p:ext uri="{BB962C8B-B14F-4D97-AF65-F5344CB8AC3E}">
        <p14:creationId xmlns:p14="http://schemas.microsoft.com/office/powerpoint/2010/main" val="2705877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043735"/>
          </a:xfrm>
        </p:spPr>
        <p:txBody>
          <a:bodyPr/>
          <a:lstStyle/>
          <a:p>
            <a:r>
              <a:rPr lang="en-GB" dirty="0" smtClean="0"/>
              <a:t>Semantic mapping allows dataset triples </a:t>
            </a:r>
            <a:r>
              <a:rPr lang="en-GB" dirty="0" smtClean="0"/>
              <a:t>that use </a:t>
            </a:r>
            <a:r>
              <a:rPr lang="en-GB" dirty="0" smtClean="0"/>
              <a:t>specific element sets and value vocabularies to automatically generate triples using elements and values from other vocabularies at the same or broader level of granularity.</a:t>
            </a:r>
          </a:p>
          <a:p>
            <a:endParaRPr lang="en-GB" dirty="0"/>
          </a:p>
          <a:p>
            <a:r>
              <a:rPr lang="en-GB" dirty="0" smtClean="0"/>
              <a:t>In this example, elements for the relationship “audience</a:t>
            </a:r>
            <a:r>
              <a:rPr lang="en-GB" dirty="0" smtClean="0"/>
              <a:t>”, </a:t>
            </a:r>
            <a:r>
              <a:rPr lang="en-GB" dirty="0" smtClean="0"/>
              <a:t>between a library resource and its intended level of user, are taken from different </a:t>
            </a:r>
            <a:r>
              <a:rPr lang="en-GB" dirty="0" smtClean="0"/>
              <a:t>published schema</a:t>
            </a:r>
            <a:r>
              <a:rPr lang="en-GB" dirty="0" smtClean="0"/>
              <a:t>, including MARC 21, FRBR, RDA, Dublin Core, and ISBD. They can be related using a </a:t>
            </a:r>
            <a:r>
              <a:rPr lang="en-GB" dirty="0" smtClean="0"/>
              <a:t>single, simple, </a:t>
            </a:r>
            <a:r>
              <a:rPr lang="en-GB" dirty="0" smtClean="0"/>
              <a:t>machine-readable ontology property, </a:t>
            </a:r>
            <a:r>
              <a:rPr lang="en-GB" dirty="0" err="1" smtClean="0"/>
              <a:t>rdfs:subPropertyOf</a:t>
            </a:r>
            <a:r>
              <a:rPr lang="en-GB" dirty="0" smtClean="0"/>
              <a:t>, that relates an element to a broader element.</a:t>
            </a:r>
          </a:p>
          <a:p>
            <a:endParaRPr lang="en-GB" dirty="0"/>
          </a:p>
          <a:p>
            <a:r>
              <a:rPr lang="en-GB" dirty="0" smtClean="0"/>
              <a:t>Data can be transferred automatically along the direction of the relationship arrow, from finer to broader meaning. This is known as “dumbing-down”: the data loses specificity at each stage and becomes less “smart” in </a:t>
            </a:r>
            <a:r>
              <a:rPr lang="en-GB" dirty="0" smtClean="0"/>
              <a:t>its semantics</a:t>
            </a:r>
            <a:r>
              <a:rPr lang="en-GB" dirty="0" smtClean="0"/>
              <a:t>.</a:t>
            </a:r>
          </a:p>
          <a:p>
            <a:endParaRPr lang="en-GB" dirty="0"/>
          </a:p>
          <a:p>
            <a:r>
              <a:rPr lang="en-GB" dirty="0" smtClean="0"/>
              <a:t>Data cannot be “smartened-up” automatically: machines are dumb, and cannot get something for </a:t>
            </a:r>
            <a:r>
              <a:rPr lang="en-GB" dirty="0" smtClean="0"/>
              <a:t>nothing, information-wise.</a:t>
            </a:r>
            <a:endParaRPr lang="en-GB" dirty="0" smtClean="0"/>
          </a:p>
          <a:p>
            <a:endParaRPr lang="en-GB" dirty="0"/>
          </a:p>
          <a:p>
            <a:r>
              <a:rPr lang="en-GB" dirty="0" smtClean="0"/>
              <a:t>Many of the “audience” elements have associated value vocabularies. These can also be linked using semantic mappings, but a human is required to determine the semantics of each value, as given in definitions, before choosing the </a:t>
            </a:r>
            <a:r>
              <a:rPr lang="en-GB" dirty="0" smtClean="0"/>
              <a:t>appropriate relationship</a:t>
            </a:r>
            <a:r>
              <a:rPr lang="en-GB" dirty="0" smtClean="0"/>
              <a:t>.</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12</a:t>
            </a:fld>
            <a:endParaRPr lang="en-GB"/>
          </a:p>
        </p:txBody>
      </p:sp>
    </p:spTree>
    <p:extLst>
      <p:ext uri="{BB962C8B-B14F-4D97-AF65-F5344CB8AC3E}">
        <p14:creationId xmlns:p14="http://schemas.microsoft.com/office/powerpoint/2010/main" val="1244060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3884709"/>
          </a:xfrm>
        </p:spPr>
        <p:txBody>
          <a:bodyPr/>
          <a:lstStyle/>
          <a:p>
            <a:r>
              <a:rPr lang="en-GB" dirty="0" smtClean="0"/>
              <a:t>RDF data triples can be published by anyone. In the early days of the World-wide Web of documents, a webpage could be written using a text editor. It is possible to write data triples with the same software – after all, the Semantic Web is built on top of the World-Wide Web</a:t>
            </a:r>
            <a:r>
              <a:rPr lang="en-GB" dirty="0" smtClean="0"/>
              <a:t>. It just takes a long time.</a:t>
            </a:r>
            <a:endParaRPr lang="en-GB" dirty="0" smtClean="0"/>
          </a:p>
          <a:p>
            <a:endParaRPr lang="en-GB" dirty="0"/>
          </a:p>
          <a:p>
            <a:r>
              <a:rPr lang="en-GB" dirty="0" smtClean="0"/>
              <a:t>Publishing a website has become so easy that many users of social media do not realize that </a:t>
            </a:r>
            <a:r>
              <a:rPr lang="en-GB" dirty="0" smtClean="0"/>
              <a:t>this is </a:t>
            </a:r>
            <a:r>
              <a:rPr lang="en-GB" dirty="0" smtClean="0"/>
              <a:t>what they are effectively doing. In the same way, publishing linked data is easier than ever. If a dataset publisher wants to avoid losing any information, but cannot find a suitable external or global vocabulary, then it is quite feasible to publish local vocabularies using global RDF tools.</a:t>
            </a:r>
          </a:p>
          <a:p>
            <a:endParaRPr lang="en-GB" dirty="0"/>
          </a:p>
          <a:p>
            <a:r>
              <a:rPr lang="en-GB" dirty="0" smtClean="0"/>
              <a:t>Now, more and more open and free tools are available to develop and maintain element sets and value vocabularies. Publishing semantic maps from the local element set or value vocabulary will ensure that your data can be dumbed-down for non-local applications while being preserved intact for their original application.</a:t>
            </a:r>
          </a:p>
          <a:p>
            <a:endParaRPr lang="en-GB" dirty="0"/>
          </a:p>
          <a:p>
            <a:r>
              <a:rPr lang="en-GB" dirty="0" smtClean="0"/>
              <a:t>This is a form of having your cake and eating it. But there is a professional cost, because the local act must be accompanied by global commitment to encourage the Semantic Web to make the information prominent, rather than relegate it to the outer reaches of bad, </a:t>
            </a:r>
            <a:r>
              <a:rPr lang="en-GB" dirty="0" smtClean="0"/>
              <a:t>mad</a:t>
            </a:r>
            <a:r>
              <a:rPr lang="en-GB" dirty="0" smtClean="0"/>
              <a:t>, and </a:t>
            </a:r>
            <a:r>
              <a:rPr lang="en-GB" dirty="0" smtClean="0"/>
              <a:t>sad </a:t>
            </a:r>
            <a:r>
              <a:rPr lang="en-GB" dirty="0" smtClean="0"/>
              <a:t>metadata.</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13</a:t>
            </a:fld>
            <a:endParaRPr lang="en-GB"/>
          </a:p>
        </p:txBody>
      </p:sp>
    </p:spTree>
    <p:extLst>
      <p:ext uri="{BB962C8B-B14F-4D97-AF65-F5344CB8AC3E}">
        <p14:creationId xmlns:p14="http://schemas.microsoft.com/office/powerpoint/2010/main" val="670283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and others, have claimed that linked open data and the Semantic Web </a:t>
            </a:r>
            <a:r>
              <a:rPr lang="en-GB" dirty="0" smtClean="0"/>
              <a:t>force a </a:t>
            </a:r>
            <a:r>
              <a:rPr lang="en-GB" dirty="0" smtClean="0"/>
              <a:t>shift in the paradigm of resource description and retrieval.</a:t>
            </a:r>
          </a:p>
          <a:p>
            <a:endParaRPr lang="en-GB" dirty="0"/>
          </a:p>
          <a:p>
            <a:r>
              <a:rPr lang="en-GB" dirty="0" smtClean="0"/>
              <a:t>These are some of the indications that a new perspective should be </a:t>
            </a:r>
            <a:r>
              <a:rPr lang="en-GB" dirty="0" smtClean="0"/>
              <a:t>drawn by our communities.</a:t>
            </a:r>
            <a:endParaRPr lang="en-GB" dirty="0" smtClean="0"/>
          </a:p>
          <a:p>
            <a:endParaRPr lang="en-GB" dirty="0"/>
          </a:p>
          <a:p>
            <a:r>
              <a:rPr lang="en-GB" dirty="0" smtClean="0"/>
              <a:t>Some of them appear contradictory, negative, irrelevant, or frightening.</a:t>
            </a:r>
          </a:p>
          <a:p>
            <a:endParaRPr lang="en-GB" dirty="0"/>
          </a:p>
          <a:p>
            <a:r>
              <a:rPr lang="en-GB" dirty="0" smtClean="0"/>
              <a:t>Just like Cubism, Abstract Expressionism, and other shocks of the new!</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14</a:t>
            </a:fld>
            <a:endParaRPr lang="en-GB"/>
          </a:p>
        </p:txBody>
      </p:sp>
    </p:spTree>
    <p:extLst>
      <p:ext uri="{BB962C8B-B14F-4D97-AF65-F5344CB8AC3E}">
        <p14:creationId xmlns:p14="http://schemas.microsoft.com/office/powerpoint/2010/main" val="37668199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Issues of legacy data often dominate the discussion and development of linked data.</a:t>
            </a:r>
          </a:p>
          <a:p>
            <a:endParaRPr lang="en-GB" dirty="0"/>
          </a:p>
          <a:p>
            <a:r>
              <a:rPr lang="en-GB" dirty="0" smtClean="0"/>
              <a:t>RDF allows legacy data to be published with local element sets and value vocabularies, preserving all of the information present in the data.</a:t>
            </a:r>
          </a:p>
          <a:p>
            <a:endParaRPr lang="en-GB" dirty="0"/>
          </a:p>
          <a:p>
            <a:r>
              <a:rPr lang="en-GB" dirty="0" smtClean="0"/>
              <a:t>Local vocabularies can be mapped to global vocabularies to allow local legacy data to interoperate with other linked data. Local vocabularies and maps for legacy data should be immutable by definition.</a:t>
            </a:r>
          </a:p>
          <a:p>
            <a:endParaRPr lang="en-GB" dirty="0"/>
          </a:p>
          <a:p>
            <a:r>
              <a:rPr lang="en-GB" dirty="0" smtClean="0"/>
              <a:t>Legacy data cannot be made to fit more refined and granular elements without human intervention. This is expensive, but costs may be distributed amongst the crowd</a:t>
            </a:r>
            <a:r>
              <a:rPr lang="en-GB" dirty="0" smtClean="0"/>
              <a:t>. Think globally!</a:t>
            </a:r>
            <a:endParaRPr lang="en-GB" dirty="0" smtClean="0"/>
          </a:p>
          <a:p>
            <a:endParaRPr lang="en-GB" dirty="0"/>
          </a:p>
          <a:p>
            <a:r>
              <a:rPr lang="en-GB" dirty="0" smtClean="0"/>
              <a:t>The cost of tackling legacy data will only increase as time goes by.</a:t>
            </a:r>
          </a:p>
          <a:p>
            <a:endParaRPr lang="en-GB" dirty="0"/>
          </a:p>
          <a:p>
            <a:r>
              <a:rPr lang="en-GB" dirty="0" smtClean="0"/>
              <a:t>Legacy data can coexist with new perspectives; you can have your cake and eat it.</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15</a:t>
            </a:fld>
            <a:endParaRPr lang="en-GB"/>
          </a:p>
        </p:txBody>
      </p:sp>
    </p:spTree>
    <p:extLst>
      <p:ext uri="{BB962C8B-B14F-4D97-AF65-F5344CB8AC3E}">
        <p14:creationId xmlns:p14="http://schemas.microsoft.com/office/powerpoint/2010/main" val="1984671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899934"/>
          </a:xfrm>
        </p:spPr>
        <p:txBody>
          <a:bodyPr/>
          <a:lstStyle/>
          <a:p>
            <a:r>
              <a:rPr lang="en-GB" dirty="0" smtClean="0"/>
              <a:t>The library and cultural heritage communities have common perspectives on entities of common interest. Our user applications require similar data, and they interact with similar global vocabularies.</a:t>
            </a:r>
          </a:p>
          <a:p>
            <a:endParaRPr lang="en-GB" dirty="0"/>
          </a:p>
          <a:p>
            <a:r>
              <a:rPr lang="en-GB" dirty="0" smtClean="0"/>
              <a:t>In the </a:t>
            </a:r>
            <a:r>
              <a:rPr lang="en-GB" dirty="0" smtClean="0"/>
              <a:t>wider context </a:t>
            </a:r>
            <a:r>
              <a:rPr lang="en-GB" dirty="0" smtClean="0"/>
              <a:t>of linked open data, our communities are out-scaled by the data requirements of other aspects of globalization, such as finance, trade, and commerce. Our data is of interest to an (apparent) minority of this larger world; indeed, it can be very valuable</a:t>
            </a:r>
            <a:r>
              <a:rPr lang="en-GB" dirty="0" smtClean="0"/>
              <a:t>.</a:t>
            </a:r>
          </a:p>
          <a:p>
            <a:endParaRPr lang="en-GB" dirty="0"/>
          </a:p>
          <a:p>
            <a:r>
              <a:rPr lang="en-GB" dirty="0" smtClean="0"/>
              <a:t>It should be even more valuable to the world in general, as free and open data.</a:t>
            </a:r>
            <a:endParaRPr lang="en-GB" dirty="0" smtClean="0"/>
          </a:p>
          <a:p>
            <a:endParaRPr lang="en-GB" dirty="0"/>
          </a:p>
          <a:p>
            <a:r>
              <a:rPr lang="en-GB" dirty="0" smtClean="0"/>
              <a:t>The library </a:t>
            </a:r>
            <a:r>
              <a:rPr lang="en-GB" dirty="0" smtClean="0"/>
              <a:t>community in </a:t>
            </a:r>
            <a:r>
              <a:rPr lang="en-GB" dirty="0" smtClean="0"/>
              <a:t>particular </a:t>
            </a:r>
            <a:r>
              <a:rPr lang="en-GB" dirty="0" smtClean="0"/>
              <a:t>has evolved global infrastructures for sharing metadata. We know what the general issues are, we have expertise in developing better solutions, and we have the branding </a:t>
            </a:r>
            <a:r>
              <a:rPr lang="en-GB" dirty="0" smtClean="0"/>
              <a:t>associated with professional </a:t>
            </a:r>
            <a:r>
              <a:rPr lang="en-GB" dirty="0" smtClean="0"/>
              <a:t>ethics.</a:t>
            </a:r>
          </a:p>
          <a:p>
            <a:endParaRPr lang="en-GB" dirty="0"/>
          </a:p>
          <a:p>
            <a:r>
              <a:rPr lang="en-GB" dirty="0" smtClean="0"/>
              <a:t>The biggest issue facing the publication and consumption of linked open data is the </a:t>
            </a:r>
            <a:r>
              <a:rPr lang="en-GB" dirty="0" smtClean="0"/>
              <a:t>glaring lack </a:t>
            </a:r>
            <a:r>
              <a:rPr lang="en-GB" dirty="0" smtClean="0"/>
              <a:t>of </a:t>
            </a:r>
            <a:r>
              <a:rPr lang="en-GB" dirty="0" smtClean="0"/>
              <a:t>operational applications </a:t>
            </a:r>
            <a:r>
              <a:rPr lang="en-GB" dirty="0" smtClean="0"/>
              <a:t>and systems. Our local developers and vendors have paid little attention to linked data, </a:t>
            </a:r>
            <a:r>
              <a:rPr lang="en-GB" dirty="0" smtClean="0"/>
              <a:t>while Google </a:t>
            </a:r>
            <a:r>
              <a:rPr lang="en-GB" dirty="0" smtClean="0"/>
              <a:t>is making strategic investment in </a:t>
            </a:r>
            <a:r>
              <a:rPr lang="en-GB" dirty="0" smtClean="0"/>
              <a:t>semantic Search</a:t>
            </a:r>
            <a:r>
              <a:rPr lang="en-GB" dirty="0" smtClean="0"/>
              <a:t>. We should assume that tools </a:t>
            </a:r>
            <a:r>
              <a:rPr lang="en-GB" dirty="0" smtClean="0"/>
              <a:t>suitable for </a:t>
            </a:r>
            <a:r>
              <a:rPr lang="en-GB" dirty="0" smtClean="0"/>
              <a:t>our data are imminent, although the source may be unexpected.</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16</a:t>
            </a:fld>
            <a:endParaRPr lang="en-GB"/>
          </a:p>
        </p:txBody>
      </p:sp>
    </p:spTree>
    <p:extLst>
      <p:ext uri="{BB962C8B-B14F-4D97-AF65-F5344CB8AC3E}">
        <p14:creationId xmlns:p14="http://schemas.microsoft.com/office/powerpoint/2010/main" val="9494577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1250950"/>
            <a:ext cx="4498975" cy="33750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58E55A1-B5C4-43AB-B7A3-7E1A9581DFF9}" type="slidenum">
              <a:rPr lang="en-GB" smtClean="0"/>
              <a:t>17</a:t>
            </a:fld>
            <a:endParaRPr lang="en-GB"/>
          </a:p>
        </p:txBody>
      </p:sp>
    </p:spTree>
    <p:extLst>
      <p:ext uri="{BB962C8B-B14F-4D97-AF65-F5344CB8AC3E}">
        <p14:creationId xmlns:p14="http://schemas.microsoft.com/office/powerpoint/2010/main" val="2214830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EE26E34-E6CD-409E-9A31-4DE5BAEA0A60}" type="slidenum">
              <a:rPr lang="en-GB" smtClean="0"/>
              <a:t>2</a:t>
            </a:fld>
            <a:endParaRPr lang="en-GB"/>
          </a:p>
        </p:txBody>
      </p:sp>
    </p:spTree>
    <p:extLst>
      <p:ext uri="{BB962C8B-B14F-4D97-AF65-F5344CB8AC3E}">
        <p14:creationId xmlns:p14="http://schemas.microsoft.com/office/powerpoint/2010/main" val="1275754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Linked data in Resource Description Framework links or relates two individual things.</a:t>
            </a:r>
          </a:p>
          <a:p>
            <a:endParaRPr lang="en-GB" dirty="0"/>
          </a:p>
          <a:p>
            <a:r>
              <a:rPr lang="en-GB" dirty="0" smtClean="0"/>
              <a:t>For example, a specific item can be linked to a specific person by a “donation” relationship. The result is a three part data “atom” consisting of the two things and the relationship between them. The data can be arranged in a thing-relationship-thing sequence to make data statements or triples.</a:t>
            </a:r>
          </a:p>
          <a:p>
            <a:endParaRPr lang="en-GB" dirty="0"/>
          </a:p>
          <a:p>
            <a:r>
              <a:rPr lang="en-GB" dirty="0" smtClean="0"/>
              <a:t>The same structure can be used for any relationship between the two things, and is easily generalized to any relationship between any two things or types of thing.</a:t>
            </a:r>
          </a:p>
          <a:p>
            <a:endParaRPr lang="en-GB" dirty="0"/>
          </a:p>
          <a:p>
            <a:r>
              <a:rPr lang="en-GB" dirty="0" smtClean="0"/>
              <a:t>These particular things are of interest to library and other cultural heritage applications. Data statements about them are also of interest to related communities, for example publishers and booksellers in the commercial sector, and to human communities in general.</a:t>
            </a:r>
          </a:p>
          <a:p>
            <a:endParaRPr lang="en-GB" dirty="0"/>
          </a:p>
          <a:p>
            <a:r>
              <a:rPr lang="en-GB" dirty="0" smtClean="0"/>
              <a:t>Machine-readable data are of interest to the global cloud of data and </a:t>
            </a:r>
            <a:r>
              <a:rPr lang="en-GB" dirty="0" smtClean="0"/>
              <a:t>documents. Such </a:t>
            </a:r>
            <a:r>
              <a:rPr lang="en-GB" dirty="0" smtClean="0"/>
              <a:t>data in RDF, with semantic data also expressed in RDF, constitute the Semantic Web.</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3</a:t>
            </a:fld>
            <a:endParaRPr lang="en-GB"/>
          </a:p>
        </p:txBody>
      </p:sp>
    </p:spTree>
    <p:extLst>
      <p:ext uri="{BB962C8B-B14F-4D97-AF65-F5344CB8AC3E}">
        <p14:creationId xmlns:p14="http://schemas.microsoft.com/office/powerpoint/2010/main" val="792782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685800" y="4400550"/>
            <a:ext cx="5486400" cy="3984994"/>
          </a:xfrm>
        </p:spPr>
        <p:txBody>
          <a:bodyPr/>
          <a:lstStyle/>
          <a:p>
            <a:r>
              <a:rPr lang="en-GB" dirty="0" smtClean="0"/>
              <a:t>Linked data statements need to go both ways.</a:t>
            </a:r>
          </a:p>
          <a:p>
            <a:endParaRPr lang="en-GB" dirty="0"/>
          </a:p>
          <a:p>
            <a:r>
              <a:rPr lang="en-GB" dirty="0" smtClean="0"/>
              <a:t>We need to make statements about a Person that may be related to an Item, but by no means always.</a:t>
            </a:r>
          </a:p>
          <a:p>
            <a:endParaRPr lang="en-GB" dirty="0"/>
          </a:p>
          <a:p>
            <a:r>
              <a:rPr lang="en-GB" dirty="0" smtClean="0"/>
              <a:t>Each statement we can make about an Item related to a Person is also a statement about a Person related to an Item – it depends on the primary focus of the data within an application. The semantics of the relationship are inverted, so a separate relationship is required. Relationships are generalized to things of the same type, known as entities.</a:t>
            </a:r>
          </a:p>
          <a:p>
            <a:endParaRPr lang="en-GB" dirty="0"/>
          </a:p>
          <a:p>
            <a:r>
              <a:rPr lang="en-GB" dirty="0" smtClean="0"/>
              <a:t>The generalized structure of an RDF triple is Entity-relationship-Entity.</a:t>
            </a:r>
          </a:p>
          <a:p>
            <a:endParaRPr lang="en-GB" dirty="0"/>
          </a:p>
          <a:p>
            <a:r>
              <a:rPr lang="en-GB" dirty="0" smtClean="0"/>
              <a:t>Note that the same relationship label can refer to both directions</a:t>
            </a:r>
            <a:r>
              <a:rPr lang="en-GB" dirty="0" smtClean="0"/>
              <a:t>:</a:t>
            </a:r>
          </a:p>
          <a:p>
            <a:endParaRPr lang="en-GB" dirty="0" smtClean="0"/>
          </a:p>
          <a:p>
            <a:r>
              <a:rPr lang="en-GB" dirty="0" smtClean="0"/>
              <a:t>Person [is] </a:t>
            </a:r>
            <a:r>
              <a:rPr lang="en-GB" b="1" dirty="0" smtClean="0"/>
              <a:t>donor</a:t>
            </a:r>
            <a:r>
              <a:rPr lang="en-GB" dirty="0" smtClean="0"/>
              <a:t> [of] Item</a:t>
            </a:r>
          </a:p>
          <a:p>
            <a:r>
              <a:rPr lang="en-GB" dirty="0" smtClean="0"/>
              <a:t>Item [has] </a:t>
            </a:r>
            <a:r>
              <a:rPr lang="en-GB" b="1" dirty="0" smtClean="0"/>
              <a:t>donor</a:t>
            </a:r>
            <a:r>
              <a:rPr lang="en-GB" dirty="0" smtClean="0"/>
              <a:t> Person</a:t>
            </a:r>
          </a:p>
          <a:p>
            <a:endParaRPr lang="en-GB" dirty="0"/>
          </a:p>
          <a:p>
            <a:r>
              <a:rPr lang="en-GB" dirty="0" smtClean="0"/>
              <a:t>This can be confusing if we cannot otherwise determine what thing is the Person, and what is the Item, so “verbal” labels are considered better practice.</a:t>
            </a:r>
          </a:p>
          <a:p>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4</a:t>
            </a:fld>
            <a:endParaRPr lang="en-GB"/>
          </a:p>
        </p:txBody>
      </p:sp>
    </p:spTree>
    <p:extLst>
      <p:ext uri="{BB962C8B-B14F-4D97-AF65-F5344CB8AC3E}">
        <p14:creationId xmlns:p14="http://schemas.microsoft.com/office/powerpoint/2010/main" val="80374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1388" y="750888"/>
            <a:ext cx="4999037" cy="3749675"/>
          </a:xfrm>
        </p:spPr>
      </p:sp>
      <p:sp>
        <p:nvSpPr>
          <p:cNvPr id="3" name="Notes Placeholder 2"/>
          <p:cNvSpPr>
            <a:spLocks noGrp="1"/>
          </p:cNvSpPr>
          <p:nvPr>
            <p:ph type="body" idx="1"/>
          </p:nvPr>
        </p:nvSpPr>
        <p:spPr>
          <a:xfrm>
            <a:off x="685800" y="4735032"/>
            <a:ext cx="5486400" cy="4203405"/>
          </a:xfrm>
        </p:spPr>
        <p:txBody>
          <a:bodyPr/>
          <a:lstStyle/>
          <a:p>
            <a:r>
              <a:rPr lang="en-GB" dirty="0" smtClean="0"/>
              <a:t>Data triples need to identify the specific individual linked things.</a:t>
            </a:r>
          </a:p>
          <a:p>
            <a:endParaRPr lang="en-GB" dirty="0"/>
          </a:p>
          <a:p>
            <a:r>
              <a:rPr lang="en-GB" dirty="0" smtClean="0"/>
              <a:t>Data identifying the person might be a citation or other description, or an authority heading or other identifier. All of these are ambiguous, so RDF needs machine-readable data </a:t>
            </a:r>
            <a:r>
              <a:rPr lang="en-GB" dirty="0" smtClean="0"/>
              <a:t>that uses </a:t>
            </a:r>
            <a:r>
              <a:rPr lang="en-GB" dirty="0" smtClean="0"/>
              <a:t>identifiers that are guaranteed to be unique. A Uniform Resource Identifier (URI) exploits the Internet data protocols to meet this requirement.</a:t>
            </a:r>
          </a:p>
          <a:p>
            <a:endParaRPr lang="en-GB" dirty="0"/>
          </a:p>
          <a:p>
            <a:r>
              <a:rPr lang="en-GB" dirty="0" smtClean="0"/>
              <a:t>Similar data may identify the item. The item is not the entity in focus, however, so the data statement needs to be able to link directly to human-readable data associated with the item in addition to the item as an entity. RDF therefore allows data for the “object” part of the triple, the second of the two things in the statement, to be human-readable strings of text.</a:t>
            </a:r>
          </a:p>
          <a:p>
            <a:endParaRPr lang="en-GB" dirty="0"/>
          </a:p>
          <a:p>
            <a:r>
              <a:rPr lang="en-GB" dirty="0" smtClean="0"/>
              <a:t>RDF also requires the relationship to be identified by a URI, to allow semantic processing.</a:t>
            </a:r>
          </a:p>
          <a:p>
            <a:endParaRPr lang="en-GB" dirty="0"/>
          </a:p>
          <a:p>
            <a:r>
              <a:rPr lang="en-GB" dirty="0" smtClean="0"/>
              <a:t>As a result, RDF statements or triples are </a:t>
            </a:r>
            <a:r>
              <a:rPr lang="en-GB" dirty="0" smtClean="0"/>
              <a:t>fundamentally </a:t>
            </a:r>
            <a:r>
              <a:rPr lang="en-GB" dirty="0" smtClean="0"/>
              <a:t>mathematical </a:t>
            </a:r>
            <a:r>
              <a:rPr lang="en-GB" dirty="0" smtClean="0"/>
              <a:t>graphs and can be displayed in graphical format. Conventionally, an oval represents a thing (URI), and </a:t>
            </a:r>
            <a:r>
              <a:rPr lang="en-GB" dirty="0" smtClean="0"/>
              <a:t>a box </a:t>
            </a:r>
            <a:r>
              <a:rPr lang="en-GB" dirty="0" smtClean="0"/>
              <a:t>contains a string, </a:t>
            </a:r>
            <a:r>
              <a:rPr lang="en-GB" dirty="0" smtClean="0"/>
              <a:t>while the </a:t>
            </a:r>
            <a:r>
              <a:rPr lang="en-GB" dirty="0" smtClean="0"/>
              <a:t>relationship is a connecting line. The object of the relationship is indicated by the arrow.</a:t>
            </a:r>
            <a:endParaRPr lang="en-GB" dirty="0"/>
          </a:p>
        </p:txBody>
      </p:sp>
      <p:sp>
        <p:nvSpPr>
          <p:cNvPr id="4" name="Slide Number Placeholder 3"/>
          <p:cNvSpPr>
            <a:spLocks noGrp="1"/>
          </p:cNvSpPr>
          <p:nvPr>
            <p:ph type="sldNum" sz="quarter" idx="10"/>
          </p:nvPr>
        </p:nvSpPr>
        <p:spPr/>
        <p:txBody>
          <a:bodyPr/>
          <a:lstStyle/>
          <a:p>
            <a:fld id="{CF1E5279-E832-4B6A-91C9-0162051A94A8}" type="slidenum">
              <a:rPr lang="en-GB" smtClean="0"/>
              <a:t>5</a:t>
            </a:fld>
            <a:endParaRPr lang="en-GB"/>
          </a:p>
        </p:txBody>
      </p:sp>
    </p:spTree>
    <p:extLst>
      <p:ext uri="{BB962C8B-B14F-4D97-AF65-F5344CB8AC3E}">
        <p14:creationId xmlns:p14="http://schemas.microsoft.com/office/powerpoint/2010/main" val="1081649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715636"/>
          </a:xfrm>
        </p:spPr>
        <p:txBody>
          <a:bodyPr>
            <a:normAutofit/>
          </a:bodyPr>
          <a:lstStyle/>
          <a:p>
            <a:r>
              <a:rPr lang="en-GB" dirty="0" smtClean="0"/>
              <a:t>RDF triples can be linked by chaining the object (secondary focus) of one triple to the subject (primary focus) of another triple by matching URIs. Triples can also be linked in clusters sharing the same primary focus.</a:t>
            </a:r>
          </a:p>
          <a:p>
            <a:endParaRPr lang="en-GB" dirty="0"/>
          </a:p>
          <a:p>
            <a:r>
              <a:rPr lang="en-GB" dirty="0" smtClean="0"/>
              <a:t>Human-readable strings, enclosed in boxes, cannot be linked because they are not URIs. </a:t>
            </a:r>
            <a:r>
              <a:rPr lang="en-GB" dirty="0" smtClean="0"/>
              <a:t>The literal </a:t>
            </a:r>
            <a:r>
              <a:rPr lang="en-GB" dirty="0" smtClean="0"/>
              <a:t>objects of </a:t>
            </a:r>
            <a:r>
              <a:rPr lang="en-GB" dirty="0" smtClean="0"/>
              <a:t>some triples </a:t>
            </a:r>
            <a:r>
              <a:rPr lang="en-GB" dirty="0" smtClean="0"/>
              <a:t>therefore terminate chains of linked triples.</a:t>
            </a:r>
          </a:p>
          <a:p>
            <a:endParaRPr lang="en-GB" dirty="0"/>
          </a:p>
          <a:p>
            <a:r>
              <a:rPr lang="en-GB" dirty="0" smtClean="0"/>
              <a:t>This is a small RDF graph </a:t>
            </a:r>
            <a:r>
              <a:rPr lang="en-GB" dirty="0" smtClean="0"/>
              <a:t>about:</a:t>
            </a:r>
          </a:p>
          <a:p>
            <a:endParaRPr lang="en-GB" dirty="0" smtClean="0"/>
          </a:p>
          <a:p>
            <a:r>
              <a:rPr lang="en-GB" dirty="0" smtClean="0"/>
              <a:t> </a:t>
            </a:r>
            <a:r>
              <a:rPr lang="en-GB" dirty="0" smtClean="0"/>
              <a:t>a manuscript</a:t>
            </a:r>
            <a:r>
              <a:rPr lang="en-GB" dirty="0" smtClean="0"/>
              <a:t>,</a:t>
            </a:r>
          </a:p>
          <a:p>
            <a:r>
              <a:rPr lang="en-GB" dirty="0" smtClean="0"/>
              <a:t> </a:t>
            </a:r>
            <a:r>
              <a:rPr lang="en-GB" dirty="0" smtClean="0"/>
              <a:t>Ben Jonson</a:t>
            </a:r>
            <a:r>
              <a:rPr lang="en-GB" dirty="0" smtClean="0"/>
              <a:t>,</a:t>
            </a:r>
          </a:p>
          <a:p>
            <a:r>
              <a:rPr lang="en-GB" dirty="0" smtClean="0"/>
              <a:t> </a:t>
            </a:r>
            <a:r>
              <a:rPr lang="en-GB" dirty="0" smtClean="0"/>
              <a:t>parchment</a:t>
            </a:r>
            <a:r>
              <a:rPr lang="en-GB" dirty="0" smtClean="0"/>
              <a:t>,</a:t>
            </a:r>
          </a:p>
          <a:p>
            <a:r>
              <a:rPr lang="en-GB" dirty="0" smtClean="0"/>
              <a:t> Place </a:t>
            </a:r>
            <a:r>
              <a:rPr lang="en-GB" dirty="0" smtClean="0"/>
              <a:t>X</a:t>
            </a:r>
            <a:r>
              <a:rPr lang="en-GB" dirty="0" smtClean="0"/>
              <a:t>,</a:t>
            </a:r>
          </a:p>
          <a:p>
            <a:endParaRPr lang="en-GB" dirty="0" smtClean="0"/>
          </a:p>
          <a:p>
            <a:r>
              <a:rPr lang="en-GB" dirty="0" smtClean="0"/>
              <a:t>depending </a:t>
            </a:r>
            <a:r>
              <a:rPr lang="en-GB" dirty="0" smtClean="0"/>
              <a:t>on your point of view (or primary focus).</a:t>
            </a:r>
          </a:p>
          <a:p>
            <a:endParaRPr lang="en-GB" dirty="0"/>
          </a:p>
          <a:p>
            <a:r>
              <a:rPr lang="en-GB" dirty="0" smtClean="0"/>
              <a:t>It is part of what has been called the “one giant global graph” that potentially links all resources, and data about them, together</a:t>
            </a:r>
            <a:r>
              <a:rPr lang="en-GB" dirty="0" smtClean="0"/>
              <a:t>. This graph has no centre, edge, up, or down; it is all about what is in focus (the “subject” of a triple).</a:t>
            </a:r>
            <a:endParaRPr lang="en-GB" dirty="0"/>
          </a:p>
        </p:txBody>
      </p:sp>
      <p:sp>
        <p:nvSpPr>
          <p:cNvPr id="4" name="Slide Number Placeholder 3"/>
          <p:cNvSpPr>
            <a:spLocks noGrp="1"/>
          </p:cNvSpPr>
          <p:nvPr>
            <p:ph type="sldNum" sz="quarter" idx="10"/>
          </p:nvPr>
        </p:nvSpPr>
        <p:spPr/>
        <p:txBody>
          <a:bodyPr/>
          <a:lstStyle/>
          <a:p>
            <a:fld id="{641A554D-E654-4445-9329-E2B61381CF8D}" type="slidenum">
              <a:rPr lang="en-GB" smtClean="0"/>
              <a:pPr/>
              <a:t>6</a:t>
            </a:fld>
            <a:endParaRPr lang="en-GB"/>
          </a:p>
        </p:txBody>
      </p:sp>
    </p:spTree>
    <p:extLst>
      <p:ext uri="{BB962C8B-B14F-4D97-AF65-F5344CB8AC3E}">
        <p14:creationId xmlns:p14="http://schemas.microsoft.com/office/powerpoint/2010/main" val="3115415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The W3C Library Linked Data Incubator Group describes three categories of linked data vocabulary.* A vocabulary is a set of RDF triples.</a:t>
            </a:r>
          </a:p>
          <a:p>
            <a:endParaRPr lang="en-GB" dirty="0"/>
          </a:p>
          <a:p>
            <a:r>
              <a:rPr lang="en-GB" dirty="0" smtClean="0"/>
              <a:t>Datasets are sets of triples about specific, individual things. Datasets are the linked data versions of catalogue records. Datasets can also represent cross-walks or maps between value vocabularies and between element sets from different communities.</a:t>
            </a:r>
          </a:p>
          <a:p>
            <a:endParaRPr lang="en-GB" dirty="0"/>
          </a:p>
          <a:p>
            <a:r>
              <a:rPr lang="en-GB" dirty="0" smtClean="0"/>
              <a:t>Value vocabularies are sets of triples about controlled terminologies, subject headings, thesauri, and other knowledge organization schemes. Value vocabularies represent the semantics of the individual terms or concepts and the relationships between them. Value vocabularies are used in statements about individual things in datasets.</a:t>
            </a:r>
          </a:p>
          <a:p>
            <a:endParaRPr lang="en-GB" dirty="0"/>
          </a:p>
          <a:p>
            <a:r>
              <a:rPr lang="en-GB" dirty="0" smtClean="0"/>
              <a:t>Element sets are sets of triples about the entities and relationships used to make statements about individual things in datasets. Elements sets represent the semantics of entities and their relationships, and are the linked data versions of models, schemas, and ontologies.</a:t>
            </a:r>
          </a:p>
          <a:p>
            <a:endParaRPr lang="en-GB" dirty="0"/>
          </a:p>
          <a:p>
            <a:r>
              <a:rPr lang="en-GB" dirty="0" smtClean="0"/>
              <a:t>* http://www.w3.org/2005/Incubator/lld/XGR-lld-vocabdataset-20111025/</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7</a:t>
            </a:fld>
            <a:endParaRPr lang="en-GB"/>
          </a:p>
        </p:txBody>
      </p:sp>
    </p:spTree>
    <p:extLst>
      <p:ext uri="{BB962C8B-B14F-4D97-AF65-F5344CB8AC3E}">
        <p14:creationId xmlns:p14="http://schemas.microsoft.com/office/powerpoint/2010/main" val="41545693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dirty="0" smtClean="0"/>
              <a:t>All linked data vocabularies exhibit the same characteristics.</a:t>
            </a:r>
          </a:p>
          <a:p>
            <a:endParaRPr lang="en-GB" dirty="0"/>
          </a:p>
          <a:p>
            <a:r>
              <a:rPr lang="en-GB" dirty="0" smtClean="0"/>
              <a:t>RDF requires a one-to-one correspondence between a URI and the thing it identifies, but does not impose a one-and-only-one limit. A thing may therefore be identified by more than one URI. An RDF map between different URIs for the same thing is easy to create, once it is known that it is, indeed, the same thing. This usually requires human intervention.</a:t>
            </a:r>
          </a:p>
          <a:p>
            <a:endParaRPr lang="en-GB" dirty="0"/>
          </a:p>
          <a:p>
            <a:r>
              <a:rPr lang="en-GB" dirty="0" smtClean="0"/>
              <a:t>To be useful for end-user applications, RDF data needs to contain human-readable labels and definitions for things, whether they are individuals, </a:t>
            </a:r>
            <a:r>
              <a:rPr lang="en-GB" dirty="0" smtClean="0"/>
              <a:t>value </a:t>
            </a:r>
            <a:r>
              <a:rPr lang="en-GB" dirty="0" smtClean="0"/>
              <a:t>concepts</a:t>
            </a:r>
            <a:r>
              <a:rPr lang="en-GB" dirty="0" smtClean="0"/>
              <a:t>, or elements. RDF allows a thing to have any number of labels, definitions, and other strings linked to it. </a:t>
            </a:r>
            <a:r>
              <a:rPr lang="en-GB" dirty="0" smtClean="0"/>
              <a:t>The </a:t>
            </a:r>
            <a:r>
              <a:rPr lang="en-GB" dirty="0" smtClean="0"/>
              <a:t>nature of human language dictates that the same label may be used for distinct things. All of this is ambiguous data, and cannot be used for </a:t>
            </a:r>
            <a:r>
              <a:rPr lang="en-GB" dirty="0" smtClean="0"/>
              <a:t>coherent semantic </a:t>
            </a:r>
            <a:r>
              <a:rPr lang="en-GB" dirty="0" smtClean="0"/>
              <a:t>processing.</a:t>
            </a:r>
          </a:p>
          <a:p>
            <a:endParaRPr lang="en-GB" dirty="0" smtClean="0"/>
          </a:p>
          <a:p>
            <a:r>
              <a:rPr lang="en-GB" dirty="0" smtClean="0"/>
              <a:t>Labels are also vulnerable to fashion and trends. Jargon and slang are particularly rife in communities going through rapid change; the labels of cultural heritage things are unreliable indicators of meaning.</a:t>
            </a:r>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8</a:t>
            </a:fld>
            <a:endParaRPr lang="en-GB"/>
          </a:p>
        </p:txBody>
      </p:sp>
    </p:spTree>
    <p:extLst>
      <p:ext uri="{BB962C8B-B14F-4D97-AF65-F5344CB8AC3E}">
        <p14:creationId xmlns:p14="http://schemas.microsoft.com/office/powerpoint/2010/main" val="4031999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361788"/>
          </a:xfrm>
        </p:spPr>
        <p:txBody>
          <a:bodyPr/>
          <a:lstStyle/>
          <a:p>
            <a:r>
              <a:rPr lang="en-GB" dirty="0" smtClean="0"/>
              <a:t>The aim of linked open data and the Semantic Web is to link every statement to at least one other statement, to form a web of connected data.</a:t>
            </a:r>
          </a:p>
          <a:p>
            <a:endParaRPr lang="en-GB" dirty="0"/>
          </a:p>
          <a:p>
            <a:r>
              <a:rPr lang="en-GB" dirty="0" smtClean="0"/>
              <a:t>Re-use is encouraged, and every statement must be copied for it to be used in an </a:t>
            </a:r>
            <a:r>
              <a:rPr lang="en-GB" dirty="0" smtClean="0"/>
              <a:t>application</a:t>
            </a:r>
            <a:r>
              <a:rPr lang="en-GB" dirty="0" smtClean="0"/>
              <a:t>, like a </a:t>
            </a:r>
            <a:r>
              <a:rPr lang="en-GB" dirty="0" smtClean="0"/>
              <a:t>webpage downloaded to a browser. </a:t>
            </a:r>
            <a:r>
              <a:rPr lang="en-GB" dirty="0" smtClean="0"/>
              <a:t>In any case, it is certain that all data transmitted via the Internet is copied for security reasons.</a:t>
            </a:r>
          </a:p>
          <a:p>
            <a:endParaRPr lang="en-GB" dirty="0"/>
          </a:p>
          <a:p>
            <a:r>
              <a:rPr lang="en-GB" dirty="0" smtClean="0"/>
              <a:t>It is therefore considered bad practice to delete a statement. Instead, a statement should be deprecated; that is, flagged to say that it is no longer considered useful.</a:t>
            </a:r>
          </a:p>
          <a:p>
            <a:endParaRPr lang="en-GB" dirty="0"/>
          </a:p>
          <a:p>
            <a:r>
              <a:rPr lang="en-GB" dirty="0" smtClean="0"/>
              <a:t>Nothing is forgotten. Information retrieval services may “forget” statements by ignoring their links, but it is easy to remember </a:t>
            </a:r>
            <a:r>
              <a:rPr lang="en-GB" dirty="0" smtClean="0"/>
              <a:t>them by </a:t>
            </a:r>
            <a:r>
              <a:rPr lang="en-GB" dirty="0" smtClean="0"/>
              <a:t>resurrecting the links.</a:t>
            </a:r>
          </a:p>
          <a:p>
            <a:endParaRPr lang="en-GB" dirty="0"/>
          </a:p>
          <a:p>
            <a:r>
              <a:rPr lang="en-GB" dirty="0" smtClean="0"/>
              <a:t>Therefore it </a:t>
            </a:r>
            <a:r>
              <a:rPr lang="en-GB" dirty="0" smtClean="0"/>
              <a:t>must </a:t>
            </a:r>
            <a:r>
              <a:rPr lang="en-GB" dirty="0" smtClean="0"/>
              <a:t>be </a:t>
            </a:r>
            <a:r>
              <a:rPr lang="en-GB" dirty="0" smtClean="0"/>
              <a:t>assumed that all linked data will persist forever.</a:t>
            </a:r>
          </a:p>
          <a:p>
            <a:endParaRPr lang="en-GB" dirty="0"/>
          </a:p>
          <a:p>
            <a:r>
              <a:rPr lang="en-GB" dirty="0" smtClean="0"/>
              <a:t>Furthermore, there is no inherent test of validity in RDF. Anybody can say anything about any thing. Relative truth can only be determined from the provenance of the statements.</a:t>
            </a:r>
          </a:p>
          <a:p>
            <a:endParaRPr lang="en-GB" dirty="0"/>
          </a:p>
          <a:p>
            <a:r>
              <a:rPr lang="en-GB" dirty="0" smtClean="0"/>
              <a:t>It is therefore essential that publishers and maintainers of linked open data audit changes to their published statements with these factors in mind. Applications will </a:t>
            </a:r>
            <a:r>
              <a:rPr lang="en-GB" dirty="0" smtClean="0"/>
              <a:t>try to </a:t>
            </a:r>
            <a:r>
              <a:rPr lang="en-GB" dirty="0" smtClean="0"/>
              <a:t>choose statements that reflect the current intentions of their publisher, and discard data that is known to be out-of-date or incorrect.</a:t>
            </a:r>
          </a:p>
          <a:p>
            <a:endParaRPr lang="en-GB" dirty="0"/>
          </a:p>
        </p:txBody>
      </p:sp>
      <p:sp>
        <p:nvSpPr>
          <p:cNvPr id="4" name="Slide Number Placeholder 3"/>
          <p:cNvSpPr>
            <a:spLocks noGrp="1"/>
          </p:cNvSpPr>
          <p:nvPr>
            <p:ph type="sldNum" sz="quarter" idx="10"/>
          </p:nvPr>
        </p:nvSpPr>
        <p:spPr/>
        <p:txBody>
          <a:bodyPr/>
          <a:lstStyle/>
          <a:p>
            <a:fld id="{EEE26E34-E6CD-409E-9A31-4DE5BAEA0A60}" type="slidenum">
              <a:rPr lang="en-GB" smtClean="0"/>
              <a:t>9</a:t>
            </a:fld>
            <a:endParaRPr lang="en-GB"/>
          </a:p>
        </p:txBody>
      </p:sp>
    </p:spTree>
    <p:extLst>
      <p:ext uri="{BB962C8B-B14F-4D97-AF65-F5344CB8AC3E}">
        <p14:creationId xmlns:p14="http://schemas.microsoft.com/office/powerpoint/2010/main" val="1080717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BF81E29A-7103-4A82-AEF0-8133C6C0DD64}" type="datetimeFigureOut">
              <a:rPr lang="en-GB" smtClean="0"/>
              <a:t>16/11/2015</a:t>
            </a:fld>
            <a:endParaRPr lang="en-GB"/>
          </a:p>
        </p:txBody>
      </p:sp>
    </p:spTree>
    <p:extLst>
      <p:ext uri="{BB962C8B-B14F-4D97-AF65-F5344CB8AC3E}">
        <p14:creationId xmlns:p14="http://schemas.microsoft.com/office/powerpoint/2010/main" val="1437505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r">
              <a:defRPr/>
            </a:lvl1pPr>
          </a:lstStyle>
          <a:p>
            <a:fld id="{BF81E29A-7103-4A82-AEF0-8133C6C0DD64}" type="datetimeFigureOut">
              <a:rPr lang="en-GB" smtClean="0"/>
              <a:t>16/11/2015</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145300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BF81E29A-7103-4A82-AEF0-8133C6C0DD64}" type="datetimeFigureOut">
              <a:rPr lang="en-GB" smtClean="0"/>
              <a:t>16/11/2015</a:t>
            </a:fld>
            <a:endParaRPr lang="en-GB"/>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687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BF81E29A-7103-4A82-AEF0-8133C6C0DD64}" type="datetimeFigureOut">
              <a:rPr lang="en-GB" smtClean="0"/>
              <a:t>16/11/2015</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827221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2"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67544" y="6309323"/>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3"/>
            <a:ext cx="2133600" cy="365125"/>
          </a:xfrm>
          <a:prstGeom prst="rect">
            <a:avLst/>
          </a:prstGeom>
        </p:spPr>
        <p:txBody>
          <a:bodyPr vert="horz" lIns="91440" tIns="45720" rIns="91440" bIns="45720" rtlCol="0" anchor="ctr"/>
          <a:lstStyle>
            <a:lvl1pPr algn="l">
              <a:defRPr sz="1200">
                <a:solidFill>
                  <a:srgbClr val="000099"/>
                </a:solidFill>
              </a:defRPr>
            </a:lvl1pPr>
          </a:lstStyle>
          <a:p>
            <a:fld id="{BF81E29A-7103-4A82-AEF0-8133C6C0DD64}" type="datetimeFigureOut">
              <a:rPr lang="en-GB" smtClean="0"/>
              <a:t>16/11/2015</a:t>
            </a:fld>
            <a:endParaRPr lang="en-GB"/>
          </a:p>
        </p:txBody>
      </p:sp>
    </p:spTree>
    <p:extLst>
      <p:ext uri="{BB962C8B-B14F-4D97-AF65-F5344CB8AC3E}">
        <p14:creationId xmlns:p14="http://schemas.microsoft.com/office/powerpoint/2010/main" val="1500956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gordon@gordondunsire.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K</a:t>
            </a:r>
            <a:r>
              <a:rPr lang="en-GB" dirty="0" smtClean="0"/>
              <a:t>ey issues in publishing and consuming linked data for libraries</a:t>
            </a:r>
            <a:endParaRPr lang="en-GB" dirty="0"/>
          </a:p>
        </p:txBody>
      </p:sp>
      <p:sp>
        <p:nvSpPr>
          <p:cNvPr id="3" name="Subtitle 2"/>
          <p:cNvSpPr>
            <a:spLocks noGrp="1"/>
          </p:cNvSpPr>
          <p:nvPr>
            <p:ph type="subTitle" idx="1"/>
          </p:nvPr>
        </p:nvSpPr>
        <p:spPr/>
        <p:txBody>
          <a:bodyPr>
            <a:normAutofit fontScale="92500" lnSpcReduction="20000"/>
          </a:bodyPr>
          <a:lstStyle/>
          <a:p>
            <a:r>
              <a:rPr lang="en-GB" dirty="0"/>
              <a:t>Gordon Dunsire</a:t>
            </a:r>
          </a:p>
          <a:p>
            <a:r>
              <a:rPr lang="en-GB" dirty="0"/>
              <a:t>Presented to CILIP Linked Data Executive Briefing</a:t>
            </a:r>
          </a:p>
          <a:p>
            <a:r>
              <a:rPr lang="en-GB" dirty="0"/>
              <a:t>24 November 2015, London</a:t>
            </a:r>
          </a:p>
          <a:p>
            <a:endParaRPr lang="en-GB" dirty="0"/>
          </a:p>
        </p:txBody>
      </p:sp>
    </p:spTree>
    <p:extLst>
      <p:ext uri="{BB962C8B-B14F-4D97-AF65-F5344CB8AC3E}">
        <p14:creationId xmlns:p14="http://schemas.microsoft.com/office/powerpoint/2010/main" val="28252575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dirty="0" smtClean="0"/>
              <a:t>Who maintains the identifiers (URIs)?</a:t>
            </a: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088189605"/>
              </p:ext>
            </p:extLst>
          </p:nvPr>
        </p:nvGraphicFramePr>
        <p:xfrm>
          <a:off x="626075" y="1342740"/>
          <a:ext cx="5601253" cy="3200400"/>
        </p:xfrm>
        <a:graphic>
          <a:graphicData uri="http://schemas.openxmlformats.org/drawingml/2006/table">
            <a:tbl>
              <a:tblPr firstRow="1" bandRow="1">
                <a:tableStyleId>{5C22544A-7EE6-4342-B048-85BDC9FD1C3A}</a:tableStyleId>
              </a:tblPr>
              <a:tblGrid>
                <a:gridCol w="3633305"/>
                <a:gridCol w="874643"/>
                <a:gridCol w="1093305"/>
              </a:tblGrid>
              <a:tr h="370840">
                <a:tc>
                  <a:txBody>
                    <a:bodyPr/>
                    <a:lstStyle/>
                    <a:p>
                      <a:endParaRPr lang="en-GB" sz="2400" dirty="0"/>
                    </a:p>
                  </a:txBody>
                  <a:tcPr/>
                </a:tc>
                <a:tc>
                  <a:txBody>
                    <a:bodyPr/>
                    <a:lstStyle/>
                    <a:p>
                      <a:r>
                        <a:rPr lang="en-GB" sz="2400" dirty="0" smtClean="0"/>
                        <a:t>Local</a:t>
                      </a:r>
                      <a:endParaRPr lang="en-GB" sz="2400" dirty="0"/>
                    </a:p>
                  </a:txBody>
                  <a:tcPr/>
                </a:tc>
                <a:tc>
                  <a:txBody>
                    <a:bodyPr/>
                    <a:lstStyle/>
                    <a:p>
                      <a:r>
                        <a:rPr lang="en-GB" sz="2400" dirty="0" smtClean="0"/>
                        <a:t>Global</a:t>
                      </a:r>
                      <a:endParaRPr lang="en-GB" sz="2400" dirty="0"/>
                    </a:p>
                  </a:txBody>
                  <a:tcPr/>
                </a:tc>
              </a:tr>
              <a:tr h="370840">
                <a:tc>
                  <a:txBody>
                    <a:bodyPr/>
                    <a:lstStyle/>
                    <a:p>
                      <a:r>
                        <a:rPr lang="en-GB" sz="2400" dirty="0" smtClean="0"/>
                        <a:t>Unique</a:t>
                      </a:r>
                      <a:r>
                        <a:rPr lang="en-GB" sz="2400" baseline="0" dirty="0" smtClean="0"/>
                        <a:t> things in datasets</a:t>
                      </a:r>
                      <a:endParaRPr lang="en-GB" sz="2400" dirty="0"/>
                    </a:p>
                  </a:txBody>
                  <a:tcPr/>
                </a:tc>
                <a:tc>
                  <a:txBody>
                    <a:bodyPr/>
                    <a:lstStyle/>
                    <a:p>
                      <a:r>
                        <a:rPr lang="en-GB" sz="2400" b="0" dirty="0" smtClean="0">
                          <a:sym typeface="Wingdings 2" panose="05020102010507070707" pitchFamily="18" charset="2"/>
                        </a:rPr>
                        <a:t></a:t>
                      </a:r>
                      <a:endParaRPr lang="en-GB" sz="2400" b="0" dirty="0"/>
                    </a:p>
                  </a:txBody>
                  <a:tcPr/>
                </a:tc>
                <a:tc>
                  <a:txBody>
                    <a:bodyPr/>
                    <a:lstStyle/>
                    <a:p>
                      <a:r>
                        <a:rPr lang="en-GB" sz="2400" dirty="0" smtClean="0">
                          <a:sym typeface="Wingdings 2" panose="05020102010507070707" pitchFamily="18" charset="2"/>
                        </a:rPr>
                        <a:t></a:t>
                      </a:r>
                      <a:endParaRPr lang="en-GB" sz="2400" dirty="0"/>
                    </a:p>
                  </a:txBody>
                  <a:tcPr/>
                </a:tc>
              </a:tr>
              <a:tr h="370840">
                <a:tc>
                  <a:txBody>
                    <a:bodyPr/>
                    <a:lstStyle/>
                    <a:p>
                      <a:r>
                        <a:rPr lang="en-GB" sz="2400" dirty="0" smtClean="0"/>
                        <a:t>Common things in datasets</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r>
              <a:tr h="370840">
                <a:tc>
                  <a:txBody>
                    <a:bodyPr/>
                    <a:lstStyle/>
                    <a:p>
                      <a:r>
                        <a:rPr lang="en-GB" sz="2400" dirty="0" smtClean="0"/>
                        <a:t>Local value vocabularies</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r>
              <a:tr h="370840">
                <a:tc>
                  <a:txBody>
                    <a:bodyPr/>
                    <a:lstStyle/>
                    <a:p>
                      <a:r>
                        <a:rPr lang="en-GB" sz="2400" dirty="0" smtClean="0"/>
                        <a:t>External value</a:t>
                      </a:r>
                      <a:r>
                        <a:rPr lang="en-GB" sz="2400" baseline="0" dirty="0" smtClean="0"/>
                        <a:t> vocabularies</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r>
              <a:tr h="370840">
                <a:tc>
                  <a:txBody>
                    <a:bodyPr/>
                    <a:lstStyle/>
                    <a:p>
                      <a:r>
                        <a:rPr lang="en-GB" sz="2400" dirty="0" smtClean="0"/>
                        <a:t>Local element sets</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r>
              <a:tr h="370840">
                <a:tc>
                  <a:txBody>
                    <a:bodyPr/>
                    <a:lstStyle/>
                    <a:p>
                      <a:r>
                        <a:rPr lang="en-GB" sz="2400" dirty="0" smtClean="0"/>
                        <a:t>Global</a:t>
                      </a:r>
                      <a:r>
                        <a:rPr lang="en-GB" sz="2400" baseline="0" dirty="0" smtClean="0"/>
                        <a:t> element sets</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c>
                  <a:txBody>
                    <a:bodyPr/>
                    <a:lstStyle/>
                    <a:p>
                      <a:r>
                        <a:rPr lang="en-GB" sz="2400" dirty="0" smtClean="0">
                          <a:sym typeface="Wingdings 2" panose="05020102010507070707" pitchFamily="18" charset="2"/>
                        </a:rPr>
                        <a:t></a:t>
                      </a:r>
                      <a:endParaRPr lang="en-GB" sz="2400" dirty="0"/>
                    </a:p>
                  </a:txBody>
                  <a:tcPr/>
                </a:tc>
              </a:tr>
            </a:tbl>
          </a:graphicData>
        </a:graphic>
      </p:graphicFrame>
      <p:sp>
        <p:nvSpPr>
          <p:cNvPr id="6" name="TextBox 5"/>
          <p:cNvSpPr txBox="1"/>
          <p:nvPr/>
        </p:nvSpPr>
        <p:spPr>
          <a:xfrm>
            <a:off x="2544274" y="4767730"/>
            <a:ext cx="5080109" cy="523220"/>
          </a:xfrm>
          <a:prstGeom prst="rect">
            <a:avLst/>
          </a:prstGeom>
          <a:noFill/>
        </p:spPr>
        <p:txBody>
          <a:bodyPr wrap="none" rtlCol="0">
            <a:spAutoFit/>
          </a:bodyPr>
          <a:lstStyle/>
          <a:p>
            <a:r>
              <a:rPr lang="en-GB" sz="2800" dirty="0"/>
              <a:t>Persistence requires commitment</a:t>
            </a:r>
          </a:p>
        </p:txBody>
      </p:sp>
      <p:sp>
        <p:nvSpPr>
          <p:cNvPr id="7" name="TextBox 6"/>
          <p:cNvSpPr txBox="1"/>
          <p:nvPr/>
        </p:nvSpPr>
        <p:spPr>
          <a:xfrm>
            <a:off x="2544273" y="5290950"/>
            <a:ext cx="4030399" cy="523220"/>
          </a:xfrm>
          <a:prstGeom prst="rect">
            <a:avLst/>
          </a:prstGeom>
          <a:noFill/>
        </p:spPr>
        <p:txBody>
          <a:bodyPr wrap="none" rtlCol="0">
            <a:spAutoFit/>
          </a:bodyPr>
          <a:lstStyle/>
          <a:p>
            <a:r>
              <a:rPr lang="en-GB" sz="2800" dirty="0"/>
              <a:t>Global requires availability</a:t>
            </a:r>
          </a:p>
        </p:txBody>
      </p:sp>
      <p:sp>
        <p:nvSpPr>
          <p:cNvPr id="8" name="TextBox 7"/>
          <p:cNvSpPr txBox="1"/>
          <p:nvPr/>
        </p:nvSpPr>
        <p:spPr>
          <a:xfrm>
            <a:off x="2544272" y="5814170"/>
            <a:ext cx="3981988" cy="523220"/>
          </a:xfrm>
          <a:prstGeom prst="rect">
            <a:avLst/>
          </a:prstGeom>
          <a:noFill/>
        </p:spPr>
        <p:txBody>
          <a:bodyPr wrap="none" rtlCol="0">
            <a:spAutoFit/>
          </a:bodyPr>
          <a:lstStyle/>
          <a:p>
            <a:r>
              <a:rPr lang="en-GB" sz="2800" dirty="0"/>
              <a:t>Trust requires provenance</a:t>
            </a:r>
          </a:p>
        </p:txBody>
      </p:sp>
      <p:sp>
        <p:nvSpPr>
          <p:cNvPr id="9" name="TextBox 8"/>
          <p:cNvSpPr txBox="1"/>
          <p:nvPr/>
        </p:nvSpPr>
        <p:spPr>
          <a:xfrm>
            <a:off x="7149802" y="2250442"/>
            <a:ext cx="1125308" cy="1384995"/>
          </a:xfrm>
          <a:prstGeom prst="rect">
            <a:avLst/>
          </a:prstGeom>
          <a:solidFill>
            <a:schemeClr val="accent1"/>
          </a:solidFill>
          <a:ln w="19050">
            <a:solidFill>
              <a:schemeClr val="tx1"/>
            </a:solidFill>
          </a:ln>
        </p:spPr>
        <p:txBody>
          <a:bodyPr wrap="none" rtlCol="0">
            <a:spAutoFit/>
          </a:bodyPr>
          <a:lstStyle/>
          <a:p>
            <a:r>
              <a:rPr lang="en-GB" sz="2800" dirty="0" smtClean="0">
                <a:solidFill>
                  <a:schemeClr val="bg1"/>
                </a:solidFill>
              </a:rPr>
              <a:t>Linked</a:t>
            </a:r>
          </a:p>
          <a:p>
            <a:r>
              <a:rPr lang="en-GB" sz="2800" dirty="0" smtClean="0">
                <a:solidFill>
                  <a:schemeClr val="bg1"/>
                </a:solidFill>
              </a:rPr>
              <a:t>Open</a:t>
            </a:r>
          </a:p>
          <a:p>
            <a:r>
              <a:rPr lang="en-GB" sz="2800" dirty="0">
                <a:solidFill>
                  <a:schemeClr val="bg1"/>
                </a:solidFill>
              </a:rPr>
              <a:t>D</a:t>
            </a:r>
            <a:r>
              <a:rPr lang="en-GB" sz="2800" dirty="0" smtClean="0">
                <a:solidFill>
                  <a:schemeClr val="bg1"/>
                </a:solidFill>
              </a:rPr>
              <a:t>ata</a:t>
            </a:r>
            <a:endParaRPr lang="en-GB" sz="2800" dirty="0">
              <a:solidFill>
                <a:schemeClr val="bg1"/>
              </a:solidFill>
            </a:endParaRPr>
          </a:p>
        </p:txBody>
      </p:sp>
    </p:spTree>
    <p:extLst>
      <p:ext uri="{BB962C8B-B14F-4D97-AF65-F5344CB8AC3E}">
        <p14:creationId xmlns:p14="http://schemas.microsoft.com/office/powerpoint/2010/main" val="617252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Closed and open data</a:t>
            </a:r>
            <a:endParaRPr lang="en-GB" dirty="0"/>
          </a:p>
        </p:txBody>
      </p:sp>
      <p:sp>
        <p:nvSpPr>
          <p:cNvPr id="3" name="TextBox 2"/>
          <p:cNvSpPr txBox="1"/>
          <p:nvPr/>
        </p:nvSpPr>
        <p:spPr>
          <a:xfrm>
            <a:off x="1087613" y="1541132"/>
            <a:ext cx="2677849" cy="830997"/>
          </a:xfrm>
          <a:prstGeom prst="rect">
            <a:avLst/>
          </a:prstGeom>
          <a:noFill/>
          <a:ln w="28575">
            <a:solidFill>
              <a:schemeClr val="tx1"/>
            </a:solidFill>
          </a:ln>
        </p:spPr>
        <p:txBody>
          <a:bodyPr wrap="none" rtlCol="0">
            <a:spAutoFit/>
          </a:bodyPr>
          <a:lstStyle/>
          <a:p>
            <a:pPr algn="ctr"/>
            <a:r>
              <a:rPr lang="en-GB" sz="2400" dirty="0" smtClean="0"/>
              <a:t>Closed applications</a:t>
            </a:r>
          </a:p>
          <a:p>
            <a:pPr algn="ctr"/>
            <a:r>
              <a:rPr lang="en-GB" sz="2400" dirty="0" smtClean="0"/>
              <a:t>(e.g. local database)</a:t>
            </a:r>
            <a:endParaRPr lang="en-GB" sz="2400" dirty="0"/>
          </a:p>
        </p:txBody>
      </p:sp>
      <p:sp>
        <p:nvSpPr>
          <p:cNvPr id="4" name="TextBox 3"/>
          <p:cNvSpPr txBox="1"/>
          <p:nvPr/>
        </p:nvSpPr>
        <p:spPr>
          <a:xfrm>
            <a:off x="5096822" y="1542883"/>
            <a:ext cx="2646237" cy="830997"/>
          </a:xfrm>
          <a:prstGeom prst="rect">
            <a:avLst/>
          </a:prstGeom>
          <a:noFill/>
          <a:ln w="28575">
            <a:solidFill>
              <a:schemeClr val="tx1"/>
            </a:solidFill>
          </a:ln>
        </p:spPr>
        <p:txBody>
          <a:bodyPr wrap="none" rtlCol="0">
            <a:spAutoFit/>
          </a:bodyPr>
          <a:lstStyle/>
          <a:p>
            <a:pPr algn="ctr"/>
            <a:r>
              <a:rPr lang="en-GB" sz="2400" dirty="0" smtClean="0"/>
              <a:t>Open applications</a:t>
            </a:r>
          </a:p>
          <a:p>
            <a:pPr algn="ctr"/>
            <a:r>
              <a:rPr lang="en-GB" sz="2400" dirty="0" smtClean="0"/>
              <a:t>(e.g. Semantic web)</a:t>
            </a:r>
            <a:endParaRPr lang="en-GB" sz="2400" dirty="0"/>
          </a:p>
        </p:txBody>
      </p:sp>
      <p:sp>
        <p:nvSpPr>
          <p:cNvPr id="5" name="TextBox 4"/>
          <p:cNvSpPr txBox="1"/>
          <p:nvPr/>
        </p:nvSpPr>
        <p:spPr>
          <a:xfrm>
            <a:off x="1306809" y="2585491"/>
            <a:ext cx="2380715" cy="830997"/>
          </a:xfrm>
          <a:prstGeom prst="rect">
            <a:avLst/>
          </a:prstGeom>
          <a:noFill/>
        </p:spPr>
        <p:txBody>
          <a:bodyPr wrap="none" rtlCol="0">
            <a:spAutoFit/>
          </a:bodyPr>
          <a:lstStyle/>
          <a:p>
            <a:pPr algn="ctr"/>
            <a:r>
              <a:rPr lang="en-GB" sz="2400" dirty="0" smtClean="0"/>
              <a:t>URIs not required</a:t>
            </a:r>
          </a:p>
          <a:p>
            <a:pPr algn="ctr"/>
            <a:r>
              <a:rPr lang="en-GB" sz="2400" dirty="0" smtClean="0"/>
              <a:t>(blank nodes ok)</a:t>
            </a:r>
            <a:endParaRPr lang="en-GB" sz="2400" dirty="0"/>
          </a:p>
        </p:txBody>
      </p:sp>
      <p:sp>
        <p:nvSpPr>
          <p:cNvPr id="6" name="TextBox 5"/>
          <p:cNvSpPr txBox="1"/>
          <p:nvPr/>
        </p:nvSpPr>
        <p:spPr>
          <a:xfrm>
            <a:off x="760800" y="3564225"/>
            <a:ext cx="3314241" cy="830997"/>
          </a:xfrm>
          <a:prstGeom prst="rect">
            <a:avLst/>
          </a:prstGeom>
          <a:noFill/>
        </p:spPr>
        <p:txBody>
          <a:bodyPr wrap="none" rtlCol="0">
            <a:spAutoFit/>
          </a:bodyPr>
          <a:lstStyle/>
          <a:p>
            <a:pPr algn="ctr"/>
            <a:r>
              <a:rPr lang="en-GB" sz="2400" dirty="0" smtClean="0"/>
              <a:t>Permanent sets of triples</a:t>
            </a:r>
          </a:p>
          <a:p>
            <a:pPr algn="ctr"/>
            <a:r>
              <a:rPr lang="en-GB" sz="2400" dirty="0" smtClean="0"/>
              <a:t>(aka records)</a:t>
            </a:r>
            <a:endParaRPr lang="en-GB" sz="2400" dirty="0"/>
          </a:p>
        </p:txBody>
      </p:sp>
      <p:sp>
        <p:nvSpPr>
          <p:cNvPr id="7" name="TextBox 6"/>
          <p:cNvSpPr txBox="1"/>
          <p:nvPr/>
        </p:nvSpPr>
        <p:spPr>
          <a:xfrm>
            <a:off x="1087613" y="4542959"/>
            <a:ext cx="2819105" cy="830997"/>
          </a:xfrm>
          <a:prstGeom prst="rect">
            <a:avLst/>
          </a:prstGeom>
          <a:noFill/>
        </p:spPr>
        <p:txBody>
          <a:bodyPr wrap="none" rtlCol="0">
            <a:spAutoFit/>
          </a:bodyPr>
          <a:lstStyle/>
          <a:p>
            <a:pPr algn="ctr"/>
            <a:r>
              <a:rPr lang="en-GB" sz="2400" dirty="0" smtClean="0"/>
              <a:t>What is not recorded</a:t>
            </a:r>
          </a:p>
          <a:p>
            <a:pPr algn="ctr"/>
            <a:r>
              <a:rPr lang="en-GB" sz="2400" dirty="0"/>
              <a:t>d</a:t>
            </a:r>
            <a:r>
              <a:rPr lang="en-GB" sz="2400" dirty="0" smtClean="0"/>
              <a:t>oes not exist</a:t>
            </a:r>
            <a:endParaRPr lang="en-GB" sz="2400" dirty="0"/>
          </a:p>
        </p:txBody>
      </p:sp>
      <p:sp>
        <p:nvSpPr>
          <p:cNvPr id="8" name="TextBox 7"/>
          <p:cNvSpPr txBox="1"/>
          <p:nvPr/>
        </p:nvSpPr>
        <p:spPr>
          <a:xfrm>
            <a:off x="4710369" y="2585491"/>
            <a:ext cx="3419142" cy="830997"/>
          </a:xfrm>
          <a:prstGeom prst="rect">
            <a:avLst/>
          </a:prstGeom>
          <a:noFill/>
        </p:spPr>
        <p:txBody>
          <a:bodyPr wrap="none" rtlCol="0">
            <a:spAutoFit/>
          </a:bodyPr>
          <a:lstStyle/>
          <a:p>
            <a:pPr algn="ctr"/>
            <a:r>
              <a:rPr lang="en-GB" sz="2400" dirty="0" smtClean="0"/>
              <a:t>All things must have a URI</a:t>
            </a:r>
          </a:p>
          <a:p>
            <a:pPr algn="ctr"/>
            <a:r>
              <a:rPr lang="en-GB" sz="2400" dirty="0" smtClean="0"/>
              <a:t>(blank nodes not ok)</a:t>
            </a:r>
            <a:endParaRPr lang="en-GB" sz="2400" dirty="0"/>
          </a:p>
        </p:txBody>
      </p:sp>
      <p:sp>
        <p:nvSpPr>
          <p:cNvPr id="9" name="TextBox 8"/>
          <p:cNvSpPr txBox="1"/>
          <p:nvPr/>
        </p:nvSpPr>
        <p:spPr>
          <a:xfrm>
            <a:off x="4750508" y="3748891"/>
            <a:ext cx="3425618" cy="461665"/>
          </a:xfrm>
          <a:prstGeom prst="rect">
            <a:avLst/>
          </a:prstGeom>
          <a:noFill/>
        </p:spPr>
        <p:txBody>
          <a:bodyPr wrap="none" rtlCol="0">
            <a:spAutoFit/>
          </a:bodyPr>
          <a:lstStyle/>
          <a:p>
            <a:pPr algn="ctr"/>
            <a:r>
              <a:rPr lang="en-GB" sz="2400" dirty="0" smtClean="0"/>
              <a:t>Triples stand on their own</a:t>
            </a:r>
          </a:p>
        </p:txBody>
      </p:sp>
      <p:sp>
        <p:nvSpPr>
          <p:cNvPr id="10" name="TextBox 9"/>
          <p:cNvSpPr txBox="1"/>
          <p:nvPr/>
        </p:nvSpPr>
        <p:spPr>
          <a:xfrm>
            <a:off x="4710369" y="4542959"/>
            <a:ext cx="3465757" cy="830997"/>
          </a:xfrm>
          <a:prstGeom prst="rect">
            <a:avLst/>
          </a:prstGeom>
          <a:noFill/>
        </p:spPr>
        <p:txBody>
          <a:bodyPr wrap="none" rtlCol="0">
            <a:spAutoFit/>
          </a:bodyPr>
          <a:lstStyle/>
          <a:p>
            <a:pPr algn="ctr"/>
            <a:r>
              <a:rPr lang="en-GB" sz="2400" dirty="0" smtClean="0"/>
              <a:t>What is not recorded</a:t>
            </a:r>
          </a:p>
          <a:p>
            <a:pPr algn="ctr"/>
            <a:r>
              <a:rPr lang="en-GB" sz="2400" dirty="0"/>
              <a:t>h</a:t>
            </a:r>
            <a:r>
              <a:rPr lang="en-GB" sz="2400" dirty="0" smtClean="0"/>
              <a:t>as not been recorded yet</a:t>
            </a:r>
            <a:endParaRPr lang="en-GB" sz="2400" dirty="0"/>
          </a:p>
        </p:txBody>
      </p:sp>
    </p:spTree>
    <p:extLst>
      <p:ext uri="{BB962C8B-B14F-4D97-AF65-F5344CB8AC3E}">
        <p14:creationId xmlns:p14="http://schemas.microsoft.com/office/powerpoint/2010/main" val="1813859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1000"/>
                                        <p:tgtEl>
                                          <p:spTgt spid="6"/>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extBox 30"/>
          <p:cNvSpPr txBox="1"/>
          <p:nvPr/>
        </p:nvSpPr>
        <p:spPr>
          <a:xfrm>
            <a:off x="3048842" y="767057"/>
            <a:ext cx="1710084" cy="707886"/>
          </a:xfrm>
          <a:prstGeom prst="rect">
            <a:avLst/>
          </a:prstGeom>
          <a:noFill/>
        </p:spPr>
        <p:txBody>
          <a:bodyPr wrap="none" rtlCol="0">
            <a:spAutoFit/>
          </a:bodyPr>
          <a:lstStyle/>
          <a:p>
            <a:r>
              <a:rPr lang="en-GB" sz="2000" dirty="0" smtClean="0"/>
              <a:t>Unconstrained</a:t>
            </a:r>
          </a:p>
          <a:p>
            <a:r>
              <a:rPr lang="en-GB" sz="2000" dirty="0" smtClean="0"/>
              <a:t>versions</a:t>
            </a:r>
            <a:endParaRPr lang="en-GB" sz="2000" dirty="0"/>
          </a:p>
        </p:txBody>
      </p:sp>
      <p:sp>
        <p:nvSpPr>
          <p:cNvPr id="32" name="TextBox 31"/>
          <p:cNvSpPr txBox="1"/>
          <p:nvPr/>
        </p:nvSpPr>
        <p:spPr>
          <a:xfrm>
            <a:off x="6718316" y="167083"/>
            <a:ext cx="2054537" cy="1077218"/>
          </a:xfrm>
          <a:prstGeom prst="rect">
            <a:avLst/>
          </a:prstGeom>
          <a:noFill/>
        </p:spPr>
        <p:txBody>
          <a:bodyPr wrap="none" rtlCol="0">
            <a:spAutoFit/>
          </a:bodyPr>
          <a:lstStyle/>
          <a:p>
            <a:pPr algn="r"/>
            <a:r>
              <a:rPr lang="en-GB" sz="3200" dirty="0" smtClean="0">
                <a:solidFill>
                  <a:srgbClr val="002060"/>
                </a:solidFill>
              </a:rPr>
              <a:t>Map of</a:t>
            </a:r>
          </a:p>
          <a:p>
            <a:pPr algn="r"/>
            <a:r>
              <a:rPr lang="en-GB" sz="3200" dirty="0" smtClean="0">
                <a:solidFill>
                  <a:srgbClr val="002060"/>
                </a:solidFill>
              </a:rPr>
              <a:t>“Audience”</a:t>
            </a:r>
            <a:endParaRPr lang="en-GB" sz="3200" dirty="0">
              <a:solidFill>
                <a:srgbClr val="002060"/>
              </a:solidFill>
            </a:endParaRPr>
          </a:p>
        </p:txBody>
      </p:sp>
      <p:cxnSp>
        <p:nvCxnSpPr>
          <p:cNvPr id="43" name="Straight Arrow Connector 42"/>
          <p:cNvCxnSpPr>
            <a:stCxn id="31" idx="1"/>
            <a:endCxn id="122" idx="5"/>
          </p:cNvCxnSpPr>
          <p:nvPr/>
        </p:nvCxnSpPr>
        <p:spPr>
          <a:xfrm flipH="1" flipV="1">
            <a:off x="2762220" y="924504"/>
            <a:ext cx="286622" cy="196496"/>
          </a:xfrm>
          <a:prstGeom prst="straightConnector1">
            <a:avLst/>
          </a:prstGeom>
          <a:ln w="254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31" idx="1"/>
            <a:endCxn id="116" idx="0"/>
          </p:cNvCxnSpPr>
          <p:nvPr/>
        </p:nvCxnSpPr>
        <p:spPr>
          <a:xfrm flipH="1">
            <a:off x="1348967" y="1121000"/>
            <a:ext cx="1699875" cy="1088686"/>
          </a:xfrm>
          <a:prstGeom prst="straightConnector1">
            <a:avLst/>
          </a:prstGeom>
          <a:ln w="25400">
            <a:solidFill>
              <a:srgbClr val="C00000"/>
            </a:solidFill>
            <a:tailEnd type="triangle" w="lg" len="med"/>
          </a:ln>
        </p:spPr>
        <p:style>
          <a:lnRef idx="1">
            <a:schemeClr val="accent1"/>
          </a:lnRef>
          <a:fillRef idx="0">
            <a:schemeClr val="accent1"/>
          </a:fillRef>
          <a:effectRef idx="0">
            <a:schemeClr val="accent1"/>
          </a:effectRef>
          <a:fontRef idx="minor">
            <a:schemeClr val="tx1"/>
          </a:fontRef>
        </p:style>
      </p:cxnSp>
      <p:grpSp>
        <p:nvGrpSpPr>
          <p:cNvPr id="6" name="Group 5"/>
          <p:cNvGrpSpPr/>
          <p:nvPr/>
        </p:nvGrpSpPr>
        <p:grpSpPr>
          <a:xfrm>
            <a:off x="5985849" y="5048819"/>
            <a:ext cx="936104" cy="911698"/>
            <a:chOff x="6012160" y="4101479"/>
            <a:chExt cx="936104" cy="911698"/>
          </a:xfrm>
        </p:grpSpPr>
        <p:sp>
          <p:nvSpPr>
            <p:cNvPr id="4" name="Oval 3"/>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6060963" y="4234163"/>
              <a:ext cx="838499" cy="646331"/>
            </a:xfrm>
            <a:prstGeom prst="rect">
              <a:avLst/>
            </a:prstGeom>
            <a:noFill/>
          </p:spPr>
          <p:txBody>
            <a:bodyPr wrap="none" rtlCol="0">
              <a:spAutoFit/>
            </a:bodyPr>
            <a:lstStyle/>
            <a:p>
              <a:pPr algn="ctr"/>
              <a:r>
                <a:rPr lang="en-GB" dirty="0" err="1"/>
                <a:t>u</a:t>
              </a:r>
              <a:r>
                <a:rPr lang="en-GB" dirty="0" err="1" smtClean="0"/>
                <a:t>marc</a:t>
              </a:r>
              <a:r>
                <a:rPr lang="en-GB" dirty="0" smtClean="0"/>
                <a:t>:</a:t>
              </a:r>
            </a:p>
            <a:p>
              <a:pPr algn="ctr"/>
              <a:r>
                <a:rPr lang="en-GB" dirty="0" smtClean="0"/>
                <a:t>m</a:t>
              </a:r>
              <a:endParaRPr lang="en-GB" dirty="0"/>
            </a:p>
          </p:txBody>
        </p:sp>
      </p:grpSp>
      <p:sp>
        <p:nvSpPr>
          <p:cNvPr id="7" name="TextBox 6"/>
          <p:cNvSpPr txBox="1"/>
          <p:nvPr/>
        </p:nvSpPr>
        <p:spPr>
          <a:xfrm>
            <a:off x="7228950" y="5320002"/>
            <a:ext cx="1664751" cy="369332"/>
          </a:xfrm>
          <a:prstGeom prst="rect">
            <a:avLst/>
          </a:prstGeom>
          <a:noFill/>
          <a:ln w="25400">
            <a:solidFill>
              <a:schemeClr val="accent1">
                <a:shade val="50000"/>
              </a:schemeClr>
            </a:solidFill>
          </a:ln>
        </p:spPr>
        <p:txBody>
          <a:bodyPr wrap="none" rtlCol="0">
            <a:spAutoFit/>
          </a:bodyPr>
          <a:lstStyle/>
          <a:p>
            <a:r>
              <a:rPr lang="en-GB" dirty="0" smtClean="0"/>
              <a:t>“adult, general”</a:t>
            </a:r>
            <a:endParaRPr lang="en-GB" dirty="0"/>
          </a:p>
        </p:txBody>
      </p:sp>
      <p:cxnSp>
        <p:nvCxnSpPr>
          <p:cNvPr id="9" name="Curved Connector 8"/>
          <p:cNvCxnSpPr>
            <a:stCxn id="4" idx="6"/>
            <a:endCxn id="7" idx="1"/>
          </p:cNvCxnSpPr>
          <p:nvPr/>
        </p:nvCxnSpPr>
        <p:spPr>
          <a:xfrm>
            <a:off x="6921953" y="5504668"/>
            <a:ext cx="306997"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7230018" y="6100811"/>
            <a:ext cx="1637756" cy="369332"/>
          </a:xfrm>
          <a:prstGeom prst="rect">
            <a:avLst/>
          </a:prstGeom>
          <a:noFill/>
          <a:ln w="25400">
            <a:solidFill>
              <a:schemeClr val="accent1">
                <a:shade val="50000"/>
              </a:schemeClr>
            </a:solidFill>
          </a:ln>
        </p:spPr>
        <p:txBody>
          <a:bodyPr wrap="none" rtlCol="0">
            <a:spAutoFit/>
          </a:bodyPr>
          <a:lstStyle/>
          <a:p>
            <a:r>
              <a:rPr lang="en-GB" dirty="0" smtClean="0"/>
              <a:t>“adult, serious”</a:t>
            </a:r>
            <a:endParaRPr lang="en-GB" dirty="0"/>
          </a:p>
        </p:txBody>
      </p:sp>
      <p:cxnSp>
        <p:nvCxnSpPr>
          <p:cNvPr id="54" name="Curved Connector 53"/>
          <p:cNvCxnSpPr>
            <a:stCxn id="72" idx="6"/>
            <a:endCxn id="52" idx="1"/>
          </p:cNvCxnSpPr>
          <p:nvPr/>
        </p:nvCxnSpPr>
        <p:spPr>
          <a:xfrm>
            <a:off x="6104373" y="6285477"/>
            <a:ext cx="1125645"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56" name="Group 55"/>
          <p:cNvGrpSpPr/>
          <p:nvPr/>
        </p:nvGrpSpPr>
        <p:grpSpPr>
          <a:xfrm>
            <a:off x="6614268" y="4043950"/>
            <a:ext cx="936104" cy="911698"/>
            <a:chOff x="6012160" y="4101479"/>
            <a:chExt cx="936104" cy="911698"/>
          </a:xfrm>
        </p:grpSpPr>
        <p:sp>
          <p:nvSpPr>
            <p:cNvPr id="58" name="Oval 57"/>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TextBox 58"/>
            <p:cNvSpPr txBox="1"/>
            <p:nvPr/>
          </p:nvSpPr>
          <p:spPr>
            <a:xfrm>
              <a:off x="6029672" y="4234163"/>
              <a:ext cx="901081" cy="646331"/>
            </a:xfrm>
            <a:prstGeom prst="rect">
              <a:avLst/>
            </a:prstGeom>
            <a:noFill/>
          </p:spPr>
          <p:txBody>
            <a:bodyPr wrap="none" rtlCol="0">
              <a:spAutoFit/>
            </a:bodyPr>
            <a:lstStyle/>
            <a:p>
              <a:pPr algn="ctr"/>
              <a:r>
                <a:rPr lang="en-GB" dirty="0" err="1" smtClean="0"/>
                <a:t>pbcore</a:t>
              </a:r>
              <a:r>
                <a:rPr lang="en-GB" dirty="0" smtClean="0"/>
                <a:t>:</a:t>
              </a:r>
            </a:p>
            <a:p>
              <a:pPr algn="ctr"/>
              <a:r>
                <a:rPr lang="en-GB" dirty="0" smtClean="0"/>
                <a:t>adult</a:t>
              </a:r>
              <a:endParaRPr lang="en-GB" dirty="0"/>
            </a:p>
          </p:txBody>
        </p:sp>
      </p:grpSp>
      <p:sp>
        <p:nvSpPr>
          <p:cNvPr id="61" name="TextBox 60"/>
          <p:cNvSpPr txBox="1"/>
          <p:nvPr/>
        </p:nvSpPr>
        <p:spPr>
          <a:xfrm>
            <a:off x="8031263" y="4315133"/>
            <a:ext cx="863506" cy="369332"/>
          </a:xfrm>
          <a:prstGeom prst="rect">
            <a:avLst/>
          </a:prstGeom>
          <a:noFill/>
          <a:ln w="25400">
            <a:solidFill>
              <a:schemeClr val="accent1">
                <a:shade val="50000"/>
              </a:schemeClr>
            </a:solidFill>
          </a:ln>
        </p:spPr>
        <p:txBody>
          <a:bodyPr wrap="none" rtlCol="0">
            <a:spAutoFit/>
          </a:bodyPr>
          <a:lstStyle/>
          <a:p>
            <a:r>
              <a:rPr lang="en-GB" dirty="0" smtClean="0"/>
              <a:t>“adult”</a:t>
            </a:r>
            <a:endParaRPr lang="en-GB" dirty="0"/>
          </a:p>
        </p:txBody>
      </p:sp>
      <p:cxnSp>
        <p:nvCxnSpPr>
          <p:cNvPr id="62" name="Curved Connector 61"/>
          <p:cNvCxnSpPr>
            <a:stCxn id="58" idx="6"/>
            <a:endCxn id="61" idx="1"/>
          </p:cNvCxnSpPr>
          <p:nvPr/>
        </p:nvCxnSpPr>
        <p:spPr>
          <a:xfrm>
            <a:off x="7550372" y="4499799"/>
            <a:ext cx="480891"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86" name="Group 85"/>
          <p:cNvGrpSpPr/>
          <p:nvPr/>
        </p:nvGrpSpPr>
        <p:grpSpPr>
          <a:xfrm>
            <a:off x="5821101" y="3029462"/>
            <a:ext cx="936104" cy="911698"/>
            <a:chOff x="6012160" y="4101479"/>
            <a:chExt cx="936104" cy="911698"/>
          </a:xfrm>
        </p:grpSpPr>
        <p:sp>
          <p:nvSpPr>
            <p:cNvPr id="87" name="Oval 86"/>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TextBox 87"/>
            <p:cNvSpPr txBox="1"/>
            <p:nvPr/>
          </p:nvSpPr>
          <p:spPr>
            <a:xfrm>
              <a:off x="6145826" y="4234163"/>
              <a:ext cx="668773" cy="646331"/>
            </a:xfrm>
            <a:prstGeom prst="rect">
              <a:avLst/>
            </a:prstGeom>
            <a:noFill/>
          </p:spPr>
          <p:txBody>
            <a:bodyPr wrap="none" rtlCol="0">
              <a:spAutoFit/>
            </a:bodyPr>
            <a:lstStyle/>
            <a:p>
              <a:pPr algn="ctr"/>
              <a:r>
                <a:rPr lang="en-GB" dirty="0" smtClean="0"/>
                <a:t>m21:</a:t>
              </a:r>
            </a:p>
            <a:p>
              <a:pPr algn="ctr"/>
              <a:r>
                <a:rPr lang="en-GB" dirty="0" smtClean="0"/>
                <a:t>e</a:t>
              </a:r>
              <a:endParaRPr lang="en-GB" dirty="0"/>
            </a:p>
          </p:txBody>
        </p:sp>
      </p:grpSp>
      <p:sp>
        <p:nvSpPr>
          <p:cNvPr id="89" name="TextBox 88"/>
          <p:cNvSpPr txBox="1"/>
          <p:nvPr/>
        </p:nvSpPr>
        <p:spPr>
          <a:xfrm>
            <a:off x="7082320" y="3300645"/>
            <a:ext cx="863506" cy="369332"/>
          </a:xfrm>
          <a:prstGeom prst="rect">
            <a:avLst/>
          </a:prstGeom>
          <a:noFill/>
          <a:ln w="25400">
            <a:solidFill>
              <a:schemeClr val="accent1">
                <a:shade val="50000"/>
              </a:schemeClr>
            </a:solidFill>
          </a:ln>
        </p:spPr>
        <p:txBody>
          <a:bodyPr wrap="none" rtlCol="0">
            <a:spAutoFit/>
          </a:bodyPr>
          <a:lstStyle/>
          <a:p>
            <a:r>
              <a:rPr lang="en-GB" dirty="0" smtClean="0"/>
              <a:t>“adult”</a:t>
            </a:r>
            <a:endParaRPr lang="en-GB" dirty="0"/>
          </a:p>
        </p:txBody>
      </p:sp>
      <p:cxnSp>
        <p:nvCxnSpPr>
          <p:cNvPr id="90" name="Curved Connector 89"/>
          <p:cNvCxnSpPr>
            <a:stCxn id="87" idx="6"/>
            <a:endCxn id="89" idx="1"/>
          </p:cNvCxnSpPr>
          <p:nvPr/>
        </p:nvCxnSpPr>
        <p:spPr>
          <a:xfrm>
            <a:off x="6757205" y="3485311"/>
            <a:ext cx="325115"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91" name="Group 90"/>
          <p:cNvGrpSpPr/>
          <p:nvPr/>
        </p:nvGrpSpPr>
        <p:grpSpPr>
          <a:xfrm>
            <a:off x="5486715" y="4056650"/>
            <a:ext cx="936104" cy="911698"/>
            <a:chOff x="6012160" y="4101479"/>
            <a:chExt cx="936104" cy="911698"/>
          </a:xfrm>
        </p:grpSpPr>
        <p:sp>
          <p:nvSpPr>
            <p:cNvPr id="92" name="Oval 91"/>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TextBox 92"/>
            <p:cNvSpPr txBox="1"/>
            <p:nvPr/>
          </p:nvSpPr>
          <p:spPr>
            <a:xfrm>
              <a:off x="6045639" y="4234163"/>
              <a:ext cx="869149" cy="646331"/>
            </a:xfrm>
            <a:prstGeom prst="rect">
              <a:avLst/>
            </a:prstGeom>
            <a:noFill/>
          </p:spPr>
          <p:txBody>
            <a:bodyPr wrap="none" rtlCol="0">
              <a:spAutoFit/>
            </a:bodyPr>
            <a:lstStyle/>
            <a:p>
              <a:pPr algn="ctr"/>
              <a:r>
                <a:rPr lang="en-GB" dirty="0" smtClean="0"/>
                <a:t>MPAA:</a:t>
              </a:r>
            </a:p>
            <a:p>
              <a:pPr algn="ctr"/>
              <a:r>
                <a:rPr lang="en-GB" dirty="0" smtClean="0"/>
                <a:t>NC-17?</a:t>
              </a:r>
              <a:endParaRPr lang="en-GB" dirty="0"/>
            </a:p>
          </p:txBody>
        </p:sp>
      </p:grpSp>
      <p:grpSp>
        <p:nvGrpSpPr>
          <p:cNvPr id="94" name="Group 93"/>
          <p:cNvGrpSpPr/>
          <p:nvPr/>
        </p:nvGrpSpPr>
        <p:grpSpPr>
          <a:xfrm>
            <a:off x="8107801" y="3096976"/>
            <a:ext cx="936104" cy="911698"/>
            <a:chOff x="6012160" y="4101479"/>
            <a:chExt cx="936104" cy="911698"/>
          </a:xfrm>
        </p:grpSpPr>
        <p:sp>
          <p:nvSpPr>
            <p:cNvPr id="95" name="Oval 94"/>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TextBox 95"/>
            <p:cNvSpPr txBox="1"/>
            <p:nvPr/>
          </p:nvSpPr>
          <p:spPr>
            <a:xfrm>
              <a:off x="6118000" y="4234163"/>
              <a:ext cx="724429" cy="646331"/>
            </a:xfrm>
            <a:prstGeom prst="rect">
              <a:avLst/>
            </a:prstGeom>
            <a:noFill/>
          </p:spPr>
          <p:txBody>
            <a:bodyPr wrap="none" rtlCol="0">
              <a:spAutoFit/>
            </a:bodyPr>
            <a:lstStyle/>
            <a:p>
              <a:pPr algn="ctr"/>
              <a:r>
                <a:rPr lang="en-GB" dirty="0" smtClean="0"/>
                <a:t>BBFC:</a:t>
              </a:r>
            </a:p>
            <a:p>
              <a:pPr algn="ctr"/>
              <a:r>
                <a:rPr lang="en-GB" dirty="0" smtClean="0"/>
                <a:t>18?</a:t>
              </a:r>
              <a:endParaRPr lang="en-GB" dirty="0"/>
            </a:p>
          </p:txBody>
        </p:sp>
      </p:grpSp>
      <p:sp>
        <p:nvSpPr>
          <p:cNvPr id="98" name="TextBox 97"/>
          <p:cNvSpPr txBox="1"/>
          <p:nvPr/>
        </p:nvSpPr>
        <p:spPr>
          <a:xfrm>
            <a:off x="3745203" y="283614"/>
            <a:ext cx="2998192" cy="461665"/>
          </a:xfrm>
          <a:prstGeom prst="rect">
            <a:avLst/>
          </a:prstGeom>
          <a:noFill/>
        </p:spPr>
        <p:txBody>
          <a:bodyPr wrap="none" rtlCol="0">
            <a:spAutoFit/>
          </a:bodyPr>
          <a:lstStyle/>
          <a:p>
            <a:pPr algn="r"/>
            <a:r>
              <a:rPr lang="en-GB" sz="2400" dirty="0" smtClean="0">
                <a:solidFill>
                  <a:srgbClr val="002060"/>
                </a:solidFill>
              </a:rPr>
              <a:t>Element sets (schema)</a:t>
            </a:r>
            <a:endParaRPr lang="en-GB" sz="2400" dirty="0">
              <a:solidFill>
                <a:srgbClr val="002060"/>
              </a:solidFill>
            </a:endParaRPr>
          </a:p>
        </p:txBody>
      </p:sp>
      <p:sp>
        <p:nvSpPr>
          <p:cNvPr id="99" name="TextBox 98"/>
          <p:cNvSpPr txBox="1"/>
          <p:nvPr/>
        </p:nvSpPr>
        <p:spPr>
          <a:xfrm>
            <a:off x="5600266" y="1375625"/>
            <a:ext cx="3257367" cy="461665"/>
          </a:xfrm>
          <a:prstGeom prst="rect">
            <a:avLst/>
          </a:prstGeom>
          <a:noFill/>
        </p:spPr>
        <p:txBody>
          <a:bodyPr wrap="none" rtlCol="0">
            <a:spAutoFit/>
          </a:bodyPr>
          <a:lstStyle/>
          <a:p>
            <a:pPr algn="ctr"/>
            <a:r>
              <a:rPr lang="en-GB" sz="2400" dirty="0" smtClean="0">
                <a:solidFill>
                  <a:srgbClr val="002060"/>
                </a:solidFill>
              </a:rPr>
              <a:t>Value vocabularies (KOS)</a:t>
            </a:r>
            <a:endParaRPr lang="en-GB" sz="2400" dirty="0">
              <a:solidFill>
                <a:srgbClr val="002060"/>
              </a:solidFill>
            </a:endParaRPr>
          </a:p>
        </p:txBody>
      </p:sp>
      <p:sp>
        <p:nvSpPr>
          <p:cNvPr id="100" name="TextBox 99"/>
          <p:cNvSpPr txBox="1"/>
          <p:nvPr/>
        </p:nvSpPr>
        <p:spPr>
          <a:xfrm>
            <a:off x="5869636" y="2325022"/>
            <a:ext cx="2856551" cy="400110"/>
          </a:xfrm>
          <a:prstGeom prst="rect">
            <a:avLst/>
          </a:prstGeom>
          <a:noFill/>
        </p:spPr>
        <p:txBody>
          <a:bodyPr wrap="none" rtlCol="0">
            <a:spAutoFit/>
          </a:bodyPr>
          <a:lstStyle/>
          <a:p>
            <a:r>
              <a:rPr lang="en-GB" sz="2000" dirty="0" smtClean="0"/>
              <a:t>Broader/narrower/same?</a:t>
            </a:r>
            <a:endParaRPr lang="en-GB" sz="2000" dirty="0"/>
          </a:p>
        </p:txBody>
      </p:sp>
      <p:grpSp>
        <p:nvGrpSpPr>
          <p:cNvPr id="55" name="Group 54"/>
          <p:cNvGrpSpPr/>
          <p:nvPr/>
        </p:nvGrpSpPr>
        <p:grpSpPr>
          <a:xfrm>
            <a:off x="776137" y="5761808"/>
            <a:ext cx="3182562" cy="864096"/>
            <a:chOff x="1749478" y="5720805"/>
            <a:chExt cx="3182562" cy="864096"/>
          </a:xfrm>
        </p:grpSpPr>
        <p:sp>
          <p:nvSpPr>
            <p:cNvPr id="57" name="Oval 56"/>
            <p:cNvSpPr/>
            <p:nvPr/>
          </p:nvSpPr>
          <p:spPr>
            <a:xfrm>
              <a:off x="2123728" y="5720805"/>
              <a:ext cx="2808312" cy="86409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60" name="Oval 59"/>
            <p:cNvSpPr/>
            <p:nvPr/>
          </p:nvSpPr>
          <p:spPr>
            <a:xfrm>
              <a:off x="1919805" y="5720805"/>
              <a:ext cx="2808312" cy="86409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97" name="Oval 96"/>
            <p:cNvSpPr/>
            <p:nvPr/>
          </p:nvSpPr>
          <p:spPr>
            <a:xfrm>
              <a:off x="1919804" y="5720805"/>
              <a:ext cx="2508179" cy="86409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01" name="Oval 100"/>
            <p:cNvSpPr/>
            <p:nvPr/>
          </p:nvSpPr>
          <p:spPr>
            <a:xfrm>
              <a:off x="1749478" y="5720805"/>
              <a:ext cx="2341494" cy="86409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02" name="TextBox 101"/>
            <p:cNvSpPr txBox="1"/>
            <p:nvPr/>
          </p:nvSpPr>
          <p:spPr>
            <a:xfrm>
              <a:off x="1873977" y="5860466"/>
              <a:ext cx="2092496" cy="584775"/>
            </a:xfrm>
            <a:prstGeom prst="rect">
              <a:avLst/>
            </a:prstGeom>
            <a:noFill/>
          </p:spPr>
          <p:txBody>
            <a:bodyPr wrap="none" rtlCol="0">
              <a:spAutoFit/>
            </a:bodyPr>
            <a:lstStyle/>
            <a:p>
              <a:pPr algn="ctr"/>
              <a:r>
                <a:rPr lang="en-GB" sz="1600" dirty="0" smtClean="0"/>
                <a:t>m21:</a:t>
              </a:r>
            </a:p>
            <a:p>
              <a:pPr algn="ctr"/>
              <a:r>
                <a:rPr lang="en-GB" sz="1600" dirty="0" smtClean="0"/>
                <a:t>“Target audience of …”</a:t>
              </a:r>
              <a:endParaRPr lang="en-GB" sz="1600" dirty="0"/>
            </a:p>
          </p:txBody>
        </p:sp>
      </p:grpSp>
      <p:grpSp>
        <p:nvGrpSpPr>
          <p:cNvPr id="103" name="Group 102"/>
          <p:cNvGrpSpPr/>
          <p:nvPr/>
        </p:nvGrpSpPr>
        <p:grpSpPr>
          <a:xfrm>
            <a:off x="387593" y="4558222"/>
            <a:ext cx="1855018" cy="814995"/>
            <a:chOff x="2291811" y="3284984"/>
            <a:chExt cx="1855018" cy="814995"/>
          </a:xfrm>
        </p:grpSpPr>
        <p:sp>
          <p:nvSpPr>
            <p:cNvPr id="104" name="Oval 103"/>
            <p:cNvSpPr/>
            <p:nvPr/>
          </p:nvSpPr>
          <p:spPr>
            <a:xfrm>
              <a:off x="2291811" y="3284984"/>
              <a:ext cx="1855018" cy="81499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05" name="TextBox 104"/>
            <p:cNvSpPr txBox="1"/>
            <p:nvPr/>
          </p:nvSpPr>
          <p:spPr>
            <a:xfrm>
              <a:off x="2375852" y="3400094"/>
              <a:ext cx="1686936" cy="584775"/>
            </a:xfrm>
            <a:prstGeom prst="rect">
              <a:avLst/>
            </a:prstGeom>
            <a:noFill/>
          </p:spPr>
          <p:txBody>
            <a:bodyPr wrap="none" rtlCol="0">
              <a:spAutoFit/>
            </a:bodyPr>
            <a:lstStyle/>
            <a:p>
              <a:pPr algn="ctr"/>
              <a:r>
                <a:rPr lang="en-GB" sz="1600" dirty="0" smtClean="0"/>
                <a:t>m21:</a:t>
              </a:r>
            </a:p>
            <a:p>
              <a:pPr algn="ctr"/>
              <a:r>
                <a:rPr lang="en-GB" sz="1600" dirty="0" smtClean="0"/>
                <a:t>“Target audience”</a:t>
              </a:r>
              <a:endParaRPr lang="en-GB" sz="1600" dirty="0"/>
            </a:p>
          </p:txBody>
        </p:sp>
      </p:grpSp>
      <p:grpSp>
        <p:nvGrpSpPr>
          <p:cNvPr id="106" name="Group 105"/>
          <p:cNvGrpSpPr/>
          <p:nvPr/>
        </p:nvGrpSpPr>
        <p:grpSpPr>
          <a:xfrm>
            <a:off x="2704112" y="4741806"/>
            <a:ext cx="2490748" cy="824528"/>
            <a:chOff x="1786342" y="3284985"/>
            <a:chExt cx="2490748" cy="824528"/>
          </a:xfrm>
        </p:grpSpPr>
        <p:sp>
          <p:nvSpPr>
            <p:cNvPr id="107" name="Oval 106"/>
            <p:cNvSpPr/>
            <p:nvPr/>
          </p:nvSpPr>
          <p:spPr>
            <a:xfrm>
              <a:off x="1786342" y="3284985"/>
              <a:ext cx="2490748" cy="8245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08" name="TextBox 107"/>
            <p:cNvSpPr txBox="1"/>
            <p:nvPr/>
          </p:nvSpPr>
          <p:spPr>
            <a:xfrm>
              <a:off x="1911505" y="3404862"/>
              <a:ext cx="2240422" cy="584775"/>
            </a:xfrm>
            <a:prstGeom prst="rect">
              <a:avLst/>
            </a:prstGeom>
            <a:noFill/>
          </p:spPr>
          <p:txBody>
            <a:bodyPr wrap="none" rtlCol="0">
              <a:spAutoFit/>
            </a:bodyPr>
            <a:lstStyle/>
            <a:p>
              <a:pPr algn="ctr"/>
              <a:r>
                <a:rPr lang="en-GB" sz="1600" dirty="0" err="1" smtClean="0"/>
                <a:t>frbrer</a:t>
              </a:r>
              <a:r>
                <a:rPr lang="en-GB" sz="1600" dirty="0" smtClean="0"/>
                <a:t>:</a:t>
              </a:r>
            </a:p>
            <a:p>
              <a:pPr algn="ctr"/>
              <a:r>
                <a:rPr lang="en-GB" sz="1600" dirty="0" smtClean="0"/>
                <a:t>“has intended audience”</a:t>
              </a:r>
              <a:endParaRPr lang="en-GB" sz="1600" dirty="0"/>
            </a:p>
          </p:txBody>
        </p:sp>
      </p:grpSp>
      <p:grpSp>
        <p:nvGrpSpPr>
          <p:cNvPr id="109" name="Group 108"/>
          <p:cNvGrpSpPr/>
          <p:nvPr/>
        </p:nvGrpSpPr>
        <p:grpSpPr>
          <a:xfrm>
            <a:off x="4003193" y="3943794"/>
            <a:ext cx="1219142" cy="769802"/>
            <a:chOff x="2623463" y="3284984"/>
            <a:chExt cx="1219142" cy="769802"/>
          </a:xfrm>
        </p:grpSpPr>
        <p:sp>
          <p:nvSpPr>
            <p:cNvPr id="110" name="Oval 109"/>
            <p:cNvSpPr/>
            <p:nvPr/>
          </p:nvSpPr>
          <p:spPr>
            <a:xfrm>
              <a:off x="2623463" y="3284984"/>
              <a:ext cx="1219142" cy="76980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11" name="TextBox 110"/>
            <p:cNvSpPr txBox="1"/>
            <p:nvPr/>
          </p:nvSpPr>
          <p:spPr>
            <a:xfrm>
              <a:off x="2677530" y="3377498"/>
              <a:ext cx="1111009" cy="584775"/>
            </a:xfrm>
            <a:prstGeom prst="rect">
              <a:avLst/>
            </a:prstGeom>
            <a:noFill/>
          </p:spPr>
          <p:txBody>
            <a:bodyPr wrap="none" rtlCol="0">
              <a:spAutoFit/>
            </a:bodyPr>
            <a:lstStyle/>
            <a:p>
              <a:pPr algn="ctr"/>
              <a:r>
                <a:rPr lang="en-GB" sz="1600" dirty="0" smtClean="0"/>
                <a:t>schema:</a:t>
              </a:r>
            </a:p>
            <a:p>
              <a:pPr algn="ctr"/>
              <a:r>
                <a:rPr lang="en-GB" sz="1600" dirty="0" smtClean="0"/>
                <a:t>“audience”</a:t>
              </a:r>
              <a:endParaRPr lang="en-GB" sz="1600" dirty="0"/>
            </a:p>
          </p:txBody>
        </p:sp>
      </p:grpSp>
      <p:grpSp>
        <p:nvGrpSpPr>
          <p:cNvPr id="112" name="Group 111"/>
          <p:cNvGrpSpPr/>
          <p:nvPr/>
        </p:nvGrpSpPr>
        <p:grpSpPr>
          <a:xfrm>
            <a:off x="3750171" y="2863802"/>
            <a:ext cx="1170000" cy="878684"/>
            <a:chOff x="2672605" y="3284984"/>
            <a:chExt cx="1170000" cy="878684"/>
          </a:xfrm>
        </p:grpSpPr>
        <p:sp>
          <p:nvSpPr>
            <p:cNvPr id="113" name="Oval 112"/>
            <p:cNvSpPr/>
            <p:nvPr/>
          </p:nvSpPr>
          <p:spPr>
            <a:xfrm>
              <a:off x="2672605" y="3284984"/>
              <a:ext cx="1170000" cy="87868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14" name="TextBox 113"/>
            <p:cNvSpPr txBox="1"/>
            <p:nvPr/>
          </p:nvSpPr>
          <p:spPr>
            <a:xfrm>
              <a:off x="2702101" y="3431939"/>
              <a:ext cx="1111009" cy="584775"/>
            </a:xfrm>
            <a:prstGeom prst="rect">
              <a:avLst/>
            </a:prstGeom>
            <a:noFill/>
          </p:spPr>
          <p:txBody>
            <a:bodyPr wrap="none" rtlCol="0">
              <a:spAutoFit/>
            </a:bodyPr>
            <a:lstStyle/>
            <a:p>
              <a:pPr algn="ctr"/>
              <a:r>
                <a:rPr lang="en-GB" sz="1600" dirty="0" err="1" smtClean="0"/>
                <a:t>dct</a:t>
              </a:r>
              <a:r>
                <a:rPr lang="en-GB" sz="1600" dirty="0" smtClean="0"/>
                <a:t>:</a:t>
              </a:r>
            </a:p>
            <a:p>
              <a:pPr algn="ctr"/>
              <a:r>
                <a:rPr lang="en-GB" sz="1600" dirty="0" smtClean="0"/>
                <a:t>“audience”</a:t>
              </a:r>
              <a:endParaRPr lang="en-GB" sz="1600" dirty="0"/>
            </a:p>
          </p:txBody>
        </p:sp>
      </p:grpSp>
      <p:grpSp>
        <p:nvGrpSpPr>
          <p:cNvPr id="115" name="Group 114"/>
          <p:cNvGrpSpPr/>
          <p:nvPr/>
        </p:nvGrpSpPr>
        <p:grpSpPr>
          <a:xfrm>
            <a:off x="326293" y="2209686"/>
            <a:ext cx="2045348" cy="905467"/>
            <a:chOff x="2101482" y="3284984"/>
            <a:chExt cx="2045348" cy="1008112"/>
          </a:xfrm>
        </p:grpSpPr>
        <p:sp>
          <p:nvSpPr>
            <p:cNvPr id="116" name="Oval 115"/>
            <p:cNvSpPr/>
            <p:nvPr/>
          </p:nvSpPr>
          <p:spPr>
            <a:xfrm>
              <a:off x="2101482" y="3284984"/>
              <a:ext cx="2045348" cy="100811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17" name="TextBox 116"/>
            <p:cNvSpPr txBox="1"/>
            <p:nvPr/>
          </p:nvSpPr>
          <p:spPr>
            <a:xfrm>
              <a:off x="2167452" y="3496652"/>
              <a:ext cx="1913408" cy="584775"/>
            </a:xfrm>
            <a:prstGeom prst="rect">
              <a:avLst/>
            </a:prstGeom>
            <a:noFill/>
          </p:spPr>
          <p:txBody>
            <a:bodyPr wrap="none" rtlCol="0">
              <a:spAutoFit/>
            </a:bodyPr>
            <a:lstStyle/>
            <a:p>
              <a:pPr algn="ctr"/>
              <a:r>
                <a:rPr lang="en-GB" sz="1600" dirty="0" err="1" smtClean="0"/>
                <a:t>rdau</a:t>
              </a:r>
              <a:r>
                <a:rPr lang="en-GB" sz="1600" dirty="0" smtClean="0"/>
                <a:t>:</a:t>
              </a:r>
            </a:p>
            <a:p>
              <a:pPr algn="ctr"/>
              <a:r>
                <a:rPr lang="en-GB" sz="1600" dirty="0" smtClean="0"/>
                <a:t>“Intended audience”</a:t>
              </a:r>
              <a:endParaRPr lang="en-GB" sz="1600" dirty="0"/>
            </a:p>
          </p:txBody>
        </p:sp>
      </p:grpSp>
      <p:grpSp>
        <p:nvGrpSpPr>
          <p:cNvPr id="118" name="Group 117"/>
          <p:cNvGrpSpPr/>
          <p:nvPr/>
        </p:nvGrpSpPr>
        <p:grpSpPr>
          <a:xfrm>
            <a:off x="2071011" y="1468453"/>
            <a:ext cx="2861029" cy="850115"/>
            <a:chOff x="1735875" y="3284984"/>
            <a:chExt cx="2861029" cy="850115"/>
          </a:xfrm>
        </p:grpSpPr>
        <p:sp>
          <p:nvSpPr>
            <p:cNvPr id="119" name="Oval 118"/>
            <p:cNvSpPr/>
            <p:nvPr/>
          </p:nvSpPr>
          <p:spPr>
            <a:xfrm>
              <a:off x="1735875" y="3284984"/>
              <a:ext cx="2861029" cy="850115"/>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20" name="TextBox 119"/>
            <p:cNvSpPr txBox="1"/>
            <p:nvPr/>
          </p:nvSpPr>
          <p:spPr>
            <a:xfrm>
              <a:off x="1812781" y="3417654"/>
              <a:ext cx="2707216" cy="584775"/>
            </a:xfrm>
            <a:prstGeom prst="rect">
              <a:avLst/>
            </a:prstGeom>
            <a:noFill/>
          </p:spPr>
          <p:txBody>
            <a:bodyPr wrap="none" rtlCol="0">
              <a:spAutoFit/>
            </a:bodyPr>
            <a:lstStyle/>
            <a:p>
              <a:pPr algn="ctr"/>
              <a:r>
                <a:rPr lang="en-GB" sz="1600" dirty="0" err="1" smtClean="0"/>
                <a:t>isbd</a:t>
              </a:r>
              <a:r>
                <a:rPr lang="en-GB" sz="1600" dirty="0" smtClean="0"/>
                <a:t>:</a:t>
              </a:r>
            </a:p>
            <a:p>
              <a:pPr algn="ctr"/>
              <a:r>
                <a:rPr lang="en-GB" sz="1600" dirty="0" smtClean="0"/>
                <a:t>“has note on use or audience”</a:t>
              </a:r>
              <a:endParaRPr lang="en-GB" sz="1600" dirty="0"/>
            </a:p>
          </p:txBody>
        </p:sp>
      </p:grpSp>
      <p:grpSp>
        <p:nvGrpSpPr>
          <p:cNvPr id="121" name="Group 120"/>
          <p:cNvGrpSpPr/>
          <p:nvPr/>
        </p:nvGrpSpPr>
        <p:grpSpPr>
          <a:xfrm>
            <a:off x="365175" y="177110"/>
            <a:ext cx="2808313" cy="875626"/>
            <a:chOff x="1751533" y="3284984"/>
            <a:chExt cx="2808313" cy="875626"/>
          </a:xfrm>
        </p:grpSpPr>
        <p:sp>
          <p:nvSpPr>
            <p:cNvPr id="122" name="Oval 121"/>
            <p:cNvSpPr/>
            <p:nvPr/>
          </p:nvSpPr>
          <p:spPr>
            <a:xfrm>
              <a:off x="1751533" y="3284984"/>
              <a:ext cx="2808313" cy="87562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23" name="TextBox 122"/>
            <p:cNvSpPr txBox="1"/>
            <p:nvPr/>
          </p:nvSpPr>
          <p:spPr>
            <a:xfrm>
              <a:off x="1802081" y="3430410"/>
              <a:ext cx="2707216" cy="584775"/>
            </a:xfrm>
            <a:prstGeom prst="rect">
              <a:avLst/>
            </a:prstGeom>
            <a:noFill/>
          </p:spPr>
          <p:txBody>
            <a:bodyPr wrap="none" rtlCol="0">
              <a:spAutoFit/>
            </a:bodyPr>
            <a:lstStyle/>
            <a:p>
              <a:pPr algn="ctr"/>
              <a:r>
                <a:rPr lang="en-GB" sz="1600" dirty="0" err="1" smtClean="0"/>
                <a:t>isbdu</a:t>
              </a:r>
              <a:r>
                <a:rPr lang="en-GB" sz="1600" dirty="0" smtClean="0"/>
                <a:t>:</a:t>
              </a:r>
            </a:p>
            <a:p>
              <a:pPr algn="ctr"/>
              <a:r>
                <a:rPr lang="en-GB" sz="1600" dirty="0" smtClean="0"/>
                <a:t>“has note on use or audience”</a:t>
              </a:r>
              <a:endParaRPr lang="en-GB" sz="1600" dirty="0"/>
            </a:p>
          </p:txBody>
        </p:sp>
      </p:grpSp>
      <p:cxnSp>
        <p:nvCxnSpPr>
          <p:cNvPr id="124" name="Curved Connector 123"/>
          <p:cNvCxnSpPr>
            <a:stCxn id="119" idx="1"/>
            <a:endCxn id="122" idx="4"/>
          </p:cNvCxnSpPr>
          <p:nvPr/>
        </p:nvCxnSpPr>
        <p:spPr>
          <a:xfrm rot="16200000" flipV="1">
            <a:off x="1859560" y="962509"/>
            <a:ext cx="540213" cy="720667"/>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25" name="Curved Connector 124"/>
          <p:cNvCxnSpPr>
            <a:stCxn id="101" idx="0"/>
            <a:endCxn id="104" idx="4"/>
          </p:cNvCxnSpPr>
          <p:nvPr/>
        </p:nvCxnSpPr>
        <p:spPr>
          <a:xfrm rot="16200000" flipV="1">
            <a:off x="1436698" y="5251622"/>
            <a:ext cx="388591" cy="631782"/>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26" name="Curved Connector 125"/>
          <p:cNvCxnSpPr>
            <a:stCxn id="104" idx="0"/>
            <a:endCxn id="116" idx="4"/>
          </p:cNvCxnSpPr>
          <p:nvPr/>
        </p:nvCxnSpPr>
        <p:spPr>
          <a:xfrm rot="5400000" flipH="1" flipV="1">
            <a:off x="610500" y="3819756"/>
            <a:ext cx="1443069" cy="33865"/>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27" name="Curved Connector 126"/>
          <p:cNvCxnSpPr>
            <a:stCxn id="133" idx="0"/>
            <a:endCxn id="116" idx="4"/>
          </p:cNvCxnSpPr>
          <p:nvPr/>
        </p:nvCxnSpPr>
        <p:spPr>
          <a:xfrm rot="16200000" flipV="1">
            <a:off x="1698323" y="2765797"/>
            <a:ext cx="572206" cy="1270918"/>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28" name="Curved Connector 127"/>
          <p:cNvCxnSpPr>
            <a:stCxn id="107" idx="0"/>
            <a:endCxn id="116" idx="4"/>
          </p:cNvCxnSpPr>
          <p:nvPr/>
        </p:nvCxnSpPr>
        <p:spPr>
          <a:xfrm rot="16200000" flipV="1">
            <a:off x="1835901" y="2628220"/>
            <a:ext cx="1626653" cy="2600519"/>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29" name="Curved Connector 128"/>
          <p:cNvCxnSpPr>
            <a:stCxn id="110" idx="1"/>
            <a:endCxn id="116" idx="4"/>
          </p:cNvCxnSpPr>
          <p:nvPr/>
        </p:nvCxnSpPr>
        <p:spPr>
          <a:xfrm rot="16200000" flipV="1">
            <a:off x="2294662" y="2169458"/>
            <a:ext cx="941376" cy="2832765"/>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30" name="Curved Connector 129"/>
          <p:cNvCxnSpPr>
            <a:stCxn id="113" idx="2"/>
            <a:endCxn id="116" idx="4"/>
          </p:cNvCxnSpPr>
          <p:nvPr/>
        </p:nvCxnSpPr>
        <p:spPr>
          <a:xfrm rot="10800000">
            <a:off x="1348967" y="3115154"/>
            <a:ext cx="2401204" cy="18799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131" name="Curved Connector 130"/>
          <p:cNvCxnSpPr>
            <a:stCxn id="116" idx="0"/>
            <a:endCxn id="122" idx="4"/>
          </p:cNvCxnSpPr>
          <p:nvPr/>
        </p:nvCxnSpPr>
        <p:spPr>
          <a:xfrm rot="5400000" flipH="1" flipV="1">
            <a:off x="980674" y="1421029"/>
            <a:ext cx="1156950" cy="420365"/>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132" name="Group 131"/>
          <p:cNvGrpSpPr/>
          <p:nvPr/>
        </p:nvGrpSpPr>
        <p:grpSpPr>
          <a:xfrm>
            <a:off x="1576769" y="3687359"/>
            <a:ext cx="2086232" cy="794718"/>
            <a:chOff x="2060598" y="3284985"/>
            <a:chExt cx="2086232" cy="794718"/>
          </a:xfrm>
        </p:grpSpPr>
        <p:sp>
          <p:nvSpPr>
            <p:cNvPr id="133" name="Oval 132"/>
            <p:cNvSpPr/>
            <p:nvPr/>
          </p:nvSpPr>
          <p:spPr>
            <a:xfrm>
              <a:off x="2060598" y="3284985"/>
              <a:ext cx="2086232" cy="79471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34" name="TextBox 133"/>
            <p:cNvSpPr txBox="1"/>
            <p:nvPr/>
          </p:nvSpPr>
          <p:spPr>
            <a:xfrm>
              <a:off x="2147010" y="3389957"/>
              <a:ext cx="1913408" cy="584775"/>
            </a:xfrm>
            <a:prstGeom prst="rect">
              <a:avLst/>
            </a:prstGeom>
            <a:noFill/>
          </p:spPr>
          <p:txBody>
            <a:bodyPr wrap="none" rtlCol="0">
              <a:spAutoFit/>
            </a:bodyPr>
            <a:lstStyle/>
            <a:p>
              <a:pPr algn="ctr"/>
              <a:r>
                <a:rPr lang="en-GB" sz="1600" dirty="0" err="1" smtClean="0"/>
                <a:t>rdaw</a:t>
              </a:r>
              <a:r>
                <a:rPr lang="en-GB" sz="1600" dirty="0" smtClean="0"/>
                <a:t>:</a:t>
              </a:r>
            </a:p>
            <a:p>
              <a:pPr algn="ctr"/>
              <a:r>
                <a:rPr lang="en-GB" sz="1600" dirty="0" smtClean="0"/>
                <a:t>“Intended audience”</a:t>
              </a:r>
              <a:endParaRPr lang="en-GB" sz="1600" dirty="0"/>
            </a:p>
          </p:txBody>
        </p:sp>
      </p:grpSp>
      <p:sp>
        <p:nvSpPr>
          <p:cNvPr id="70" name="TextBox 69"/>
          <p:cNvSpPr txBox="1"/>
          <p:nvPr/>
        </p:nvSpPr>
        <p:spPr>
          <a:xfrm>
            <a:off x="2487893" y="2399802"/>
            <a:ext cx="2177391" cy="400110"/>
          </a:xfrm>
          <a:prstGeom prst="rect">
            <a:avLst/>
          </a:prstGeom>
          <a:noFill/>
        </p:spPr>
        <p:txBody>
          <a:bodyPr wrap="none" rtlCol="0">
            <a:spAutoFit/>
          </a:bodyPr>
          <a:lstStyle/>
          <a:p>
            <a:r>
              <a:rPr lang="en-GB" sz="2000" dirty="0" err="1" smtClean="0"/>
              <a:t>rdfs:subPropertyOf</a:t>
            </a:r>
            <a:endParaRPr lang="en-GB" sz="2000" dirty="0"/>
          </a:p>
        </p:txBody>
      </p:sp>
      <p:grpSp>
        <p:nvGrpSpPr>
          <p:cNvPr id="71" name="Group 70"/>
          <p:cNvGrpSpPr/>
          <p:nvPr/>
        </p:nvGrpSpPr>
        <p:grpSpPr>
          <a:xfrm>
            <a:off x="5168269" y="5829628"/>
            <a:ext cx="936104" cy="911698"/>
            <a:chOff x="6012160" y="4101479"/>
            <a:chExt cx="936104" cy="911698"/>
          </a:xfrm>
        </p:grpSpPr>
        <p:sp>
          <p:nvSpPr>
            <p:cNvPr id="72" name="Oval 71"/>
            <p:cNvSpPr/>
            <p:nvPr/>
          </p:nvSpPr>
          <p:spPr>
            <a:xfrm>
              <a:off x="6012160" y="4101479"/>
              <a:ext cx="936104" cy="91169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TextBox 72"/>
            <p:cNvSpPr txBox="1"/>
            <p:nvPr/>
          </p:nvSpPr>
          <p:spPr>
            <a:xfrm>
              <a:off x="6060963" y="4234163"/>
              <a:ext cx="838499" cy="646331"/>
            </a:xfrm>
            <a:prstGeom prst="rect">
              <a:avLst/>
            </a:prstGeom>
            <a:noFill/>
          </p:spPr>
          <p:txBody>
            <a:bodyPr wrap="none" rtlCol="0">
              <a:spAutoFit/>
            </a:bodyPr>
            <a:lstStyle/>
            <a:p>
              <a:pPr algn="ctr"/>
              <a:r>
                <a:rPr lang="en-GB" dirty="0" err="1"/>
                <a:t>u</a:t>
              </a:r>
              <a:r>
                <a:rPr lang="en-GB" dirty="0" err="1" smtClean="0"/>
                <a:t>marc</a:t>
              </a:r>
              <a:r>
                <a:rPr lang="en-GB" dirty="0" smtClean="0"/>
                <a:t>:</a:t>
              </a:r>
            </a:p>
            <a:p>
              <a:pPr algn="ctr"/>
              <a:r>
                <a:rPr lang="en-GB" dirty="0" smtClean="0"/>
                <a:t>k</a:t>
              </a:r>
              <a:endParaRPr lang="en-GB" dirty="0"/>
            </a:p>
          </p:txBody>
        </p:sp>
      </p:grpSp>
    </p:spTree>
    <p:extLst>
      <p:ext uri="{BB962C8B-B14F-4D97-AF65-F5344CB8AC3E}">
        <p14:creationId xmlns:p14="http://schemas.microsoft.com/office/powerpoint/2010/main" val="3330593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1000"/>
                                        <p:tgtEl>
                                          <p:spTgt spid="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fade">
                                      <p:cBhvr>
                                        <p:cTn id="12" dur="1000"/>
                                        <p:tgtEl>
                                          <p:spTgt spid="55"/>
                                        </p:tgtEl>
                                      </p:cBhvr>
                                    </p:animEffec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106"/>
                                        </p:tgtEl>
                                        <p:attrNameLst>
                                          <p:attrName>style.visibility</p:attrName>
                                        </p:attrNameLst>
                                      </p:cBhvr>
                                      <p:to>
                                        <p:strVal val="visible"/>
                                      </p:to>
                                    </p:set>
                                    <p:animEffect transition="in" filter="fade">
                                      <p:cBhvr>
                                        <p:cTn id="16" dur="1000"/>
                                        <p:tgtEl>
                                          <p:spTgt spid="106"/>
                                        </p:tgtEl>
                                      </p:cBhvr>
                                    </p:animEffect>
                                  </p:childTnLst>
                                </p:cTn>
                              </p:par>
                            </p:childTnLst>
                          </p:cTn>
                        </p:par>
                        <p:par>
                          <p:cTn id="17" fill="hold">
                            <p:stCondLst>
                              <p:cond delay="2000"/>
                            </p:stCondLst>
                            <p:childTnLst>
                              <p:par>
                                <p:cTn id="18" presetID="10" presetClass="entr" presetSubtype="0" fill="hold" nodeType="afterEffect">
                                  <p:stCondLst>
                                    <p:cond delay="0"/>
                                  </p:stCondLst>
                                  <p:childTnLst>
                                    <p:set>
                                      <p:cBhvr>
                                        <p:cTn id="19" dur="1" fill="hold">
                                          <p:stCondLst>
                                            <p:cond delay="0"/>
                                          </p:stCondLst>
                                        </p:cTn>
                                        <p:tgtEl>
                                          <p:spTgt spid="103"/>
                                        </p:tgtEl>
                                        <p:attrNameLst>
                                          <p:attrName>style.visibility</p:attrName>
                                        </p:attrNameLst>
                                      </p:cBhvr>
                                      <p:to>
                                        <p:strVal val="visible"/>
                                      </p:to>
                                    </p:set>
                                    <p:animEffect transition="in" filter="fade">
                                      <p:cBhvr>
                                        <p:cTn id="20" dur="1000"/>
                                        <p:tgtEl>
                                          <p:spTgt spid="103"/>
                                        </p:tgtEl>
                                      </p:cBhvr>
                                    </p:animEffect>
                                  </p:childTnLst>
                                </p:cTn>
                              </p:par>
                            </p:childTnLst>
                          </p:cTn>
                        </p:par>
                        <p:par>
                          <p:cTn id="21" fill="hold">
                            <p:stCondLst>
                              <p:cond delay="3000"/>
                            </p:stCondLst>
                            <p:childTnLst>
                              <p:par>
                                <p:cTn id="22" presetID="10" presetClass="entr" presetSubtype="0" fill="hold" nodeType="afterEffect">
                                  <p:stCondLst>
                                    <p:cond delay="0"/>
                                  </p:stCondLst>
                                  <p:childTnLst>
                                    <p:set>
                                      <p:cBhvr>
                                        <p:cTn id="23" dur="1" fill="hold">
                                          <p:stCondLst>
                                            <p:cond delay="0"/>
                                          </p:stCondLst>
                                        </p:cTn>
                                        <p:tgtEl>
                                          <p:spTgt spid="132"/>
                                        </p:tgtEl>
                                        <p:attrNameLst>
                                          <p:attrName>style.visibility</p:attrName>
                                        </p:attrNameLst>
                                      </p:cBhvr>
                                      <p:to>
                                        <p:strVal val="visible"/>
                                      </p:to>
                                    </p:set>
                                    <p:animEffect transition="in" filter="fade">
                                      <p:cBhvr>
                                        <p:cTn id="24" dur="1000"/>
                                        <p:tgtEl>
                                          <p:spTgt spid="132"/>
                                        </p:tgtEl>
                                      </p:cBhvr>
                                    </p:animEffect>
                                  </p:childTnLst>
                                </p:cTn>
                              </p:par>
                            </p:childTnLst>
                          </p:cTn>
                        </p:par>
                        <p:par>
                          <p:cTn id="25" fill="hold">
                            <p:stCondLst>
                              <p:cond delay="4000"/>
                            </p:stCondLst>
                            <p:childTnLst>
                              <p:par>
                                <p:cTn id="26" presetID="10" presetClass="entr" presetSubtype="0" fill="hold" nodeType="afterEffect">
                                  <p:stCondLst>
                                    <p:cond delay="0"/>
                                  </p:stCondLst>
                                  <p:childTnLst>
                                    <p:set>
                                      <p:cBhvr>
                                        <p:cTn id="27" dur="1" fill="hold">
                                          <p:stCondLst>
                                            <p:cond delay="0"/>
                                          </p:stCondLst>
                                        </p:cTn>
                                        <p:tgtEl>
                                          <p:spTgt spid="109"/>
                                        </p:tgtEl>
                                        <p:attrNameLst>
                                          <p:attrName>style.visibility</p:attrName>
                                        </p:attrNameLst>
                                      </p:cBhvr>
                                      <p:to>
                                        <p:strVal val="visible"/>
                                      </p:to>
                                    </p:set>
                                    <p:animEffect transition="in" filter="fade">
                                      <p:cBhvr>
                                        <p:cTn id="28" dur="1000"/>
                                        <p:tgtEl>
                                          <p:spTgt spid="109"/>
                                        </p:tgtEl>
                                      </p:cBhvr>
                                    </p:animEffect>
                                  </p:childTnLst>
                                </p:cTn>
                              </p:par>
                            </p:childTnLst>
                          </p:cTn>
                        </p:par>
                        <p:par>
                          <p:cTn id="29" fill="hold">
                            <p:stCondLst>
                              <p:cond delay="5000"/>
                            </p:stCondLst>
                            <p:childTnLst>
                              <p:par>
                                <p:cTn id="30" presetID="10" presetClass="entr" presetSubtype="0" fill="hold" nodeType="afterEffect">
                                  <p:stCondLst>
                                    <p:cond delay="0"/>
                                  </p:stCondLst>
                                  <p:childTnLst>
                                    <p:set>
                                      <p:cBhvr>
                                        <p:cTn id="31" dur="1" fill="hold">
                                          <p:stCondLst>
                                            <p:cond delay="0"/>
                                          </p:stCondLst>
                                        </p:cTn>
                                        <p:tgtEl>
                                          <p:spTgt spid="112"/>
                                        </p:tgtEl>
                                        <p:attrNameLst>
                                          <p:attrName>style.visibility</p:attrName>
                                        </p:attrNameLst>
                                      </p:cBhvr>
                                      <p:to>
                                        <p:strVal val="visible"/>
                                      </p:to>
                                    </p:set>
                                    <p:animEffect transition="in" filter="fade">
                                      <p:cBhvr>
                                        <p:cTn id="32" dur="1000"/>
                                        <p:tgtEl>
                                          <p:spTgt spid="112"/>
                                        </p:tgtEl>
                                      </p:cBhvr>
                                    </p:animEffect>
                                  </p:childTnLst>
                                </p:cTn>
                              </p:par>
                            </p:childTnLst>
                          </p:cTn>
                        </p:par>
                        <p:par>
                          <p:cTn id="33" fill="hold">
                            <p:stCondLst>
                              <p:cond delay="6000"/>
                            </p:stCondLst>
                            <p:childTnLst>
                              <p:par>
                                <p:cTn id="34" presetID="10" presetClass="entr" presetSubtype="0" fill="hold" nodeType="afterEffect">
                                  <p:stCondLst>
                                    <p:cond delay="0"/>
                                  </p:stCondLst>
                                  <p:childTnLst>
                                    <p:set>
                                      <p:cBhvr>
                                        <p:cTn id="35" dur="1" fill="hold">
                                          <p:stCondLst>
                                            <p:cond delay="0"/>
                                          </p:stCondLst>
                                        </p:cTn>
                                        <p:tgtEl>
                                          <p:spTgt spid="118"/>
                                        </p:tgtEl>
                                        <p:attrNameLst>
                                          <p:attrName>style.visibility</p:attrName>
                                        </p:attrNameLst>
                                      </p:cBhvr>
                                      <p:to>
                                        <p:strVal val="visible"/>
                                      </p:to>
                                    </p:set>
                                    <p:animEffect transition="in" filter="fade">
                                      <p:cBhvr>
                                        <p:cTn id="36" dur="1000"/>
                                        <p:tgtEl>
                                          <p:spTgt spid="118"/>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fade">
                                      <p:cBhvr>
                                        <p:cTn id="41" dur="1000"/>
                                        <p:tgtEl>
                                          <p:spTgt spid="31"/>
                                        </p:tgtEl>
                                      </p:cBhvr>
                                    </p:animEffect>
                                  </p:childTnLst>
                                </p:cTn>
                              </p:par>
                            </p:childTnLst>
                          </p:cTn>
                        </p:par>
                        <p:par>
                          <p:cTn id="42" fill="hold">
                            <p:stCondLst>
                              <p:cond delay="1000"/>
                            </p:stCondLst>
                            <p:childTnLst>
                              <p:par>
                                <p:cTn id="43" presetID="10" presetClass="entr" presetSubtype="0" fill="hold" nodeType="after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fade">
                                      <p:cBhvr>
                                        <p:cTn id="45" dur="1000"/>
                                        <p:tgtEl>
                                          <p:spTgt spid="43"/>
                                        </p:tgtEl>
                                      </p:cBhvr>
                                    </p:animEffect>
                                  </p:childTnLst>
                                </p:cTn>
                              </p:par>
                            </p:childTnLst>
                          </p:cTn>
                        </p:par>
                        <p:par>
                          <p:cTn id="46" fill="hold">
                            <p:stCondLst>
                              <p:cond delay="2000"/>
                            </p:stCondLst>
                            <p:childTnLst>
                              <p:par>
                                <p:cTn id="47" presetID="10" presetClass="entr" presetSubtype="0" fill="hold" nodeType="afterEffect">
                                  <p:stCondLst>
                                    <p:cond delay="0"/>
                                  </p:stCondLst>
                                  <p:childTnLst>
                                    <p:set>
                                      <p:cBhvr>
                                        <p:cTn id="48" dur="1" fill="hold">
                                          <p:stCondLst>
                                            <p:cond delay="0"/>
                                          </p:stCondLst>
                                        </p:cTn>
                                        <p:tgtEl>
                                          <p:spTgt spid="121"/>
                                        </p:tgtEl>
                                        <p:attrNameLst>
                                          <p:attrName>style.visibility</p:attrName>
                                        </p:attrNameLst>
                                      </p:cBhvr>
                                      <p:to>
                                        <p:strVal val="visible"/>
                                      </p:to>
                                    </p:set>
                                    <p:animEffect transition="in" filter="fade">
                                      <p:cBhvr>
                                        <p:cTn id="49" dur="1000"/>
                                        <p:tgtEl>
                                          <p:spTgt spid="121"/>
                                        </p:tgtEl>
                                      </p:cBhvr>
                                    </p:animEffect>
                                  </p:childTnLst>
                                </p:cTn>
                              </p:par>
                            </p:childTnLst>
                          </p:cTn>
                        </p:par>
                        <p:par>
                          <p:cTn id="50" fill="hold">
                            <p:stCondLst>
                              <p:cond delay="3000"/>
                            </p:stCondLst>
                            <p:childTnLst>
                              <p:par>
                                <p:cTn id="51" presetID="10" presetClass="entr" presetSubtype="0" fill="hold" nodeType="afterEffect">
                                  <p:stCondLst>
                                    <p:cond delay="0"/>
                                  </p:stCondLst>
                                  <p:childTnLst>
                                    <p:set>
                                      <p:cBhvr>
                                        <p:cTn id="52" dur="1" fill="hold">
                                          <p:stCondLst>
                                            <p:cond delay="0"/>
                                          </p:stCondLst>
                                        </p:cTn>
                                        <p:tgtEl>
                                          <p:spTgt spid="50"/>
                                        </p:tgtEl>
                                        <p:attrNameLst>
                                          <p:attrName>style.visibility</p:attrName>
                                        </p:attrNameLst>
                                      </p:cBhvr>
                                      <p:to>
                                        <p:strVal val="visible"/>
                                      </p:to>
                                    </p:set>
                                    <p:animEffect transition="in" filter="fade">
                                      <p:cBhvr>
                                        <p:cTn id="53" dur="1000"/>
                                        <p:tgtEl>
                                          <p:spTgt spid="50"/>
                                        </p:tgtEl>
                                      </p:cBhvr>
                                    </p:animEffect>
                                  </p:childTnLst>
                                </p:cTn>
                              </p:par>
                            </p:childTnLst>
                          </p:cTn>
                        </p:par>
                        <p:par>
                          <p:cTn id="54" fill="hold">
                            <p:stCondLst>
                              <p:cond delay="4000"/>
                            </p:stCondLst>
                            <p:childTnLst>
                              <p:par>
                                <p:cTn id="55" presetID="10" presetClass="entr" presetSubtype="0" fill="hold" nodeType="afterEffect">
                                  <p:stCondLst>
                                    <p:cond delay="0"/>
                                  </p:stCondLst>
                                  <p:childTnLst>
                                    <p:set>
                                      <p:cBhvr>
                                        <p:cTn id="56" dur="1" fill="hold">
                                          <p:stCondLst>
                                            <p:cond delay="0"/>
                                          </p:stCondLst>
                                        </p:cTn>
                                        <p:tgtEl>
                                          <p:spTgt spid="115"/>
                                        </p:tgtEl>
                                        <p:attrNameLst>
                                          <p:attrName>style.visibility</p:attrName>
                                        </p:attrNameLst>
                                      </p:cBhvr>
                                      <p:to>
                                        <p:strVal val="visible"/>
                                      </p:to>
                                    </p:set>
                                    <p:animEffect transition="in" filter="fade">
                                      <p:cBhvr>
                                        <p:cTn id="57" dur="1000"/>
                                        <p:tgtEl>
                                          <p:spTgt spid="11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5"/>
                                        </p:tgtEl>
                                        <p:attrNameLst>
                                          <p:attrName>style.visibility</p:attrName>
                                        </p:attrNameLst>
                                      </p:cBhvr>
                                      <p:to>
                                        <p:strVal val="visible"/>
                                      </p:to>
                                    </p:set>
                                    <p:animEffect transition="in" filter="fade">
                                      <p:cBhvr>
                                        <p:cTn id="62" dur="1000"/>
                                        <p:tgtEl>
                                          <p:spTgt spid="125"/>
                                        </p:tgtEl>
                                      </p:cBhvr>
                                    </p:animEffect>
                                  </p:childTnLst>
                                </p:cTn>
                              </p:par>
                            </p:childTnLst>
                          </p:cTn>
                        </p:par>
                        <p:par>
                          <p:cTn id="63" fill="hold">
                            <p:stCondLst>
                              <p:cond delay="1000"/>
                            </p:stCondLst>
                            <p:childTnLst>
                              <p:par>
                                <p:cTn id="64" presetID="10" presetClass="entr" presetSubtype="0" fill="hold" nodeType="afterEffect">
                                  <p:stCondLst>
                                    <p:cond delay="0"/>
                                  </p:stCondLst>
                                  <p:childTnLst>
                                    <p:set>
                                      <p:cBhvr>
                                        <p:cTn id="65" dur="1" fill="hold">
                                          <p:stCondLst>
                                            <p:cond delay="0"/>
                                          </p:stCondLst>
                                        </p:cTn>
                                        <p:tgtEl>
                                          <p:spTgt spid="126"/>
                                        </p:tgtEl>
                                        <p:attrNameLst>
                                          <p:attrName>style.visibility</p:attrName>
                                        </p:attrNameLst>
                                      </p:cBhvr>
                                      <p:to>
                                        <p:strVal val="visible"/>
                                      </p:to>
                                    </p:set>
                                    <p:animEffect transition="in" filter="fade">
                                      <p:cBhvr>
                                        <p:cTn id="66" dur="1000"/>
                                        <p:tgtEl>
                                          <p:spTgt spid="126"/>
                                        </p:tgtEl>
                                      </p:cBhvr>
                                    </p:animEffect>
                                  </p:childTnLst>
                                </p:cTn>
                              </p:par>
                            </p:childTnLst>
                          </p:cTn>
                        </p:par>
                        <p:par>
                          <p:cTn id="67" fill="hold">
                            <p:stCondLst>
                              <p:cond delay="2000"/>
                            </p:stCondLst>
                            <p:childTnLst>
                              <p:par>
                                <p:cTn id="68" presetID="10" presetClass="entr" presetSubtype="0" fill="hold" nodeType="afterEffect">
                                  <p:stCondLst>
                                    <p:cond delay="0"/>
                                  </p:stCondLst>
                                  <p:childTnLst>
                                    <p:set>
                                      <p:cBhvr>
                                        <p:cTn id="69" dur="1" fill="hold">
                                          <p:stCondLst>
                                            <p:cond delay="0"/>
                                          </p:stCondLst>
                                        </p:cTn>
                                        <p:tgtEl>
                                          <p:spTgt spid="128"/>
                                        </p:tgtEl>
                                        <p:attrNameLst>
                                          <p:attrName>style.visibility</p:attrName>
                                        </p:attrNameLst>
                                      </p:cBhvr>
                                      <p:to>
                                        <p:strVal val="visible"/>
                                      </p:to>
                                    </p:set>
                                    <p:animEffect transition="in" filter="fade">
                                      <p:cBhvr>
                                        <p:cTn id="70" dur="1000"/>
                                        <p:tgtEl>
                                          <p:spTgt spid="128"/>
                                        </p:tgtEl>
                                      </p:cBhvr>
                                    </p:animEffect>
                                  </p:childTnLst>
                                </p:cTn>
                              </p:par>
                            </p:childTnLst>
                          </p:cTn>
                        </p:par>
                        <p:par>
                          <p:cTn id="71" fill="hold">
                            <p:stCondLst>
                              <p:cond delay="3000"/>
                            </p:stCondLst>
                            <p:childTnLst>
                              <p:par>
                                <p:cTn id="72" presetID="10" presetClass="entr" presetSubtype="0" fill="hold" nodeType="afterEffect">
                                  <p:stCondLst>
                                    <p:cond delay="0"/>
                                  </p:stCondLst>
                                  <p:childTnLst>
                                    <p:set>
                                      <p:cBhvr>
                                        <p:cTn id="73" dur="1" fill="hold">
                                          <p:stCondLst>
                                            <p:cond delay="0"/>
                                          </p:stCondLst>
                                        </p:cTn>
                                        <p:tgtEl>
                                          <p:spTgt spid="129"/>
                                        </p:tgtEl>
                                        <p:attrNameLst>
                                          <p:attrName>style.visibility</p:attrName>
                                        </p:attrNameLst>
                                      </p:cBhvr>
                                      <p:to>
                                        <p:strVal val="visible"/>
                                      </p:to>
                                    </p:set>
                                    <p:animEffect transition="in" filter="fade">
                                      <p:cBhvr>
                                        <p:cTn id="74" dur="1000"/>
                                        <p:tgtEl>
                                          <p:spTgt spid="129"/>
                                        </p:tgtEl>
                                      </p:cBhvr>
                                    </p:animEffect>
                                  </p:childTnLst>
                                </p:cTn>
                              </p:par>
                            </p:childTnLst>
                          </p:cTn>
                        </p:par>
                        <p:par>
                          <p:cTn id="75" fill="hold">
                            <p:stCondLst>
                              <p:cond delay="4000"/>
                            </p:stCondLst>
                            <p:childTnLst>
                              <p:par>
                                <p:cTn id="76" presetID="10" presetClass="entr" presetSubtype="0" fill="hold" nodeType="afterEffect">
                                  <p:stCondLst>
                                    <p:cond delay="0"/>
                                  </p:stCondLst>
                                  <p:childTnLst>
                                    <p:set>
                                      <p:cBhvr>
                                        <p:cTn id="77" dur="1" fill="hold">
                                          <p:stCondLst>
                                            <p:cond delay="0"/>
                                          </p:stCondLst>
                                        </p:cTn>
                                        <p:tgtEl>
                                          <p:spTgt spid="127"/>
                                        </p:tgtEl>
                                        <p:attrNameLst>
                                          <p:attrName>style.visibility</p:attrName>
                                        </p:attrNameLst>
                                      </p:cBhvr>
                                      <p:to>
                                        <p:strVal val="visible"/>
                                      </p:to>
                                    </p:set>
                                    <p:animEffect transition="in" filter="fade">
                                      <p:cBhvr>
                                        <p:cTn id="78" dur="1000"/>
                                        <p:tgtEl>
                                          <p:spTgt spid="127"/>
                                        </p:tgtEl>
                                      </p:cBhvr>
                                    </p:animEffect>
                                  </p:childTnLst>
                                </p:cTn>
                              </p:par>
                            </p:childTnLst>
                          </p:cTn>
                        </p:par>
                        <p:par>
                          <p:cTn id="79" fill="hold">
                            <p:stCondLst>
                              <p:cond delay="5000"/>
                            </p:stCondLst>
                            <p:childTnLst>
                              <p:par>
                                <p:cTn id="80" presetID="10" presetClass="entr" presetSubtype="0" fill="hold" nodeType="afterEffect">
                                  <p:stCondLst>
                                    <p:cond delay="0"/>
                                  </p:stCondLst>
                                  <p:childTnLst>
                                    <p:set>
                                      <p:cBhvr>
                                        <p:cTn id="81" dur="1" fill="hold">
                                          <p:stCondLst>
                                            <p:cond delay="0"/>
                                          </p:stCondLst>
                                        </p:cTn>
                                        <p:tgtEl>
                                          <p:spTgt spid="130"/>
                                        </p:tgtEl>
                                        <p:attrNameLst>
                                          <p:attrName>style.visibility</p:attrName>
                                        </p:attrNameLst>
                                      </p:cBhvr>
                                      <p:to>
                                        <p:strVal val="visible"/>
                                      </p:to>
                                    </p:set>
                                    <p:animEffect transition="in" filter="fade">
                                      <p:cBhvr>
                                        <p:cTn id="82" dur="1000"/>
                                        <p:tgtEl>
                                          <p:spTgt spid="130"/>
                                        </p:tgtEl>
                                      </p:cBhvr>
                                    </p:animEffect>
                                  </p:childTnLst>
                                </p:cTn>
                              </p:par>
                            </p:childTnLst>
                          </p:cTn>
                        </p:par>
                        <p:par>
                          <p:cTn id="83" fill="hold">
                            <p:stCondLst>
                              <p:cond delay="6000"/>
                            </p:stCondLst>
                            <p:childTnLst>
                              <p:par>
                                <p:cTn id="84" presetID="10" presetClass="entr" presetSubtype="0" fill="hold" nodeType="afterEffect">
                                  <p:stCondLst>
                                    <p:cond delay="0"/>
                                  </p:stCondLst>
                                  <p:childTnLst>
                                    <p:set>
                                      <p:cBhvr>
                                        <p:cTn id="85" dur="1" fill="hold">
                                          <p:stCondLst>
                                            <p:cond delay="0"/>
                                          </p:stCondLst>
                                        </p:cTn>
                                        <p:tgtEl>
                                          <p:spTgt spid="131"/>
                                        </p:tgtEl>
                                        <p:attrNameLst>
                                          <p:attrName>style.visibility</p:attrName>
                                        </p:attrNameLst>
                                      </p:cBhvr>
                                      <p:to>
                                        <p:strVal val="visible"/>
                                      </p:to>
                                    </p:set>
                                    <p:animEffect transition="in" filter="fade">
                                      <p:cBhvr>
                                        <p:cTn id="86" dur="1000"/>
                                        <p:tgtEl>
                                          <p:spTgt spid="131"/>
                                        </p:tgtEl>
                                      </p:cBhvr>
                                    </p:animEffect>
                                  </p:childTnLst>
                                </p:cTn>
                              </p:par>
                            </p:childTnLst>
                          </p:cTn>
                        </p:par>
                        <p:par>
                          <p:cTn id="87" fill="hold">
                            <p:stCondLst>
                              <p:cond delay="7000"/>
                            </p:stCondLst>
                            <p:childTnLst>
                              <p:par>
                                <p:cTn id="88" presetID="10" presetClass="entr" presetSubtype="0" fill="hold" nodeType="afterEffect">
                                  <p:stCondLst>
                                    <p:cond delay="0"/>
                                  </p:stCondLst>
                                  <p:childTnLst>
                                    <p:set>
                                      <p:cBhvr>
                                        <p:cTn id="89" dur="1" fill="hold">
                                          <p:stCondLst>
                                            <p:cond delay="0"/>
                                          </p:stCondLst>
                                        </p:cTn>
                                        <p:tgtEl>
                                          <p:spTgt spid="124"/>
                                        </p:tgtEl>
                                        <p:attrNameLst>
                                          <p:attrName>style.visibility</p:attrName>
                                        </p:attrNameLst>
                                      </p:cBhvr>
                                      <p:to>
                                        <p:strVal val="visible"/>
                                      </p:to>
                                    </p:set>
                                    <p:animEffect transition="in" filter="fade">
                                      <p:cBhvr>
                                        <p:cTn id="90" dur="1000"/>
                                        <p:tgtEl>
                                          <p:spTgt spid="124"/>
                                        </p:tgtEl>
                                      </p:cBhvr>
                                    </p:animEffect>
                                  </p:childTnLst>
                                </p:cTn>
                              </p:par>
                            </p:childTnLst>
                          </p:cTn>
                        </p:par>
                        <p:par>
                          <p:cTn id="91" fill="hold">
                            <p:stCondLst>
                              <p:cond delay="8000"/>
                            </p:stCondLst>
                            <p:childTnLst>
                              <p:par>
                                <p:cTn id="92" presetID="10" presetClass="entr" presetSubtype="0" fill="hold" grpId="0" nodeType="afterEffect">
                                  <p:stCondLst>
                                    <p:cond delay="0"/>
                                  </p:stCondLst>
                                  <p:childTnLst>
                                    <p:set>
                                      <p:cBhvr>
                                        <p:cTn id="93" dur="1" fill="hold">
                                          <p:stCondLst>
                                            <p:cond delay="0"/>
                                          </p:stCondLst>
                                        </p:cTn>
                                        <p:tgtEl>
                                          <p:spTgt spid="70"/>
                                        </p:tgtEl>
                                        <p:attrNameLst>
                                          <p:attrName>style.visibility</p:attrName>
                                        </p:attrNameLst>
                                      </p:cBhvr>
                                      <p:to>
                                        <p:strVal val="visible"/>
                                      </p:to>
                                    </p:set>
                                    <p:animEffect transition="in" filter="fade">
                                      <p:cBhvr>
                                        <p:cTn id="94" dur="1000"/>
                                        <p:tgtEl>
                                          <p:spTgt spid="70"/>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99"/>
                                        </p:tgtEl>
                                        <p:attrNameLst>
                                          <p:attrName>style.visibility</p:attrName>
                                        </p:attrNameLst>
                                      </p:cBhvr>
                                      <p:to>
                                        <p:strVal val="visible"/>
                                      </p:to>
                                    </p:set>
                                    <p:animEffect transition="in" filter="fade">
                                      <p:cBhvr>
                                        <p:cTn id="99" dur="1000"/>
                                        <p:tgtEl>
                                          <p:spTgt spid="99"/>
                                        </p:tgtEl>
                                      </p:cBhvr>
                                    </p:animEffect>
                                  </p:childTnLst>
                                </p:cTn>
                              </p:par>
                            </p:childTnLst>
                          </p:cTn>
                        </p:par>
                        <p:par>
                          <p:cTn id="100" fill="hold">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71"/>
                                        </p:tgtEl>
                                        <p:attrNameLst>
                                          <p:attrName>style.visibility</p:attrName>
                                        </p:attrNameLst>
                                      </p:cBhvr>
                                      <p:to>
                                        <p:strVal val="visible"/>
                                      </p:to>
                                    </p:set>
                                    <p:animEffect transition="in" filter="fade">
                                      <p:cBhvr>
                                        <p:cTn id="103" dur="1000"/>
                                        <p:tgtEl>
                                          <p:spTgt spid="71"/>
                                        </p:tgtEl>
                                      </p:cBhvr>
                                    </p:animEffect>
                                  </p:childTnLst>
                                </p:cTn>
                              </p:par>
                            </p:childTnLst>
                          </p:cTn>
                        </p:par>
                        <p:par>
                          <p:cTn id="104" fill="hold">
                            <p:stCondLst>
                              <p:cond delay="2000"/>
                            </p:stCondLst>
                            <p:childTnLst>
                              <p:par>
                                <p:cTn id="105" presetID="10" presetClass="entr" presetSubtype="0" fill="hold" nodeType="afterEffect">
                                  <p:stCondLst>
                                    <p:cond delay="0"/>
                                  </p:stCondLst>
                                  <p:childTnLst>
                                    <p:set>
                                      <p:cBhvr>
                                        <p:cTn id="106" dur="1" fill="hold">
                                          <p:stCondLst>
                                            <p:cond delay="0"/>
                                          </p:stCondLst>
                                        </p:cTn>
                                        <p:tgtEl>
                                          <p:spTgt spid="54"/>
                                        </p:tgtEl>
                                        <p:attrNameLst>
                                          <p:attrName>style.visibility</p:attrName>
                                        </p:attrNameLst>
                                      </p:cBhvr>
                                      <p:to>
                                        <p:strVal val="visible"/>
                                      </p:to>
                                    </p:set>
                                    <p:animEffect transition="in" filter="fade">
                                      <p:cBhvr>
                                        <p:cTn id="107" dur="1000"/>
                                        <p:tgtEl>
                                          <p:spTgt spid="54"/>
                                        </p:tgtEl>
                                      </p:cBhvr>
                                    </p:animEffect>
                                  </p:childTnLst>
                                </p:cTn>
                              </p:par>
                            </p:childTnLst>
                          </p:cTn>
                        </p:par>
                        <p:par>
                          <p:cTn id="108" fill="hold">
                            <p:stCondLst>
                              <p:cond delay="3000"/>
                            </p:stCondLst>
                            <p:childTnLst>
                              <p:par>
                                <p:cTn id="109" presetID="10" presetClass="entr" presetSubtype="0" fill="hold" grpId="0" nodeType="afterEffect">
                                  <p:stCondLst>
                                    <p:cond delay="0"/>
                                  </p:stCondLst>
                                  <p:childTnLst>
                                    <p:set>
                                      <p:cBhvr>
                                        <p:cTn id="110" dur="1" fill="hold">
                                          <p:stCondLst>
                                            <p:cond delay="0"/>
                                          </p:stCondLst>
                                        </p:cTn>
                                        <p:tgtEl>
                                          <p:spTgt spid="52"/>
                                        </p:tgtEl>
                                        <p:attrNameLst>
                                          <p:attrName>style.visibility</p:attrName>
                                        </p:attrNameLst>
                                      </p:cBhvr>
                                      <p:to>
                                        <p:strVal val="visible"/>
                                      </p:to>
                                    </p:set>
                                    <p:animEffect transition="in" filter="fade">
                                      <p:cBhvr>
                                        <p:cTn id="111" dur="1000"/>
                                        <p:tgtEl>
                                          <p:spTgt spid="52"/>
                                        </p:tgtEl>
                                      </p:cBhvr>
                                    </p:animEffect>
                                  </p:childTnLst>
                                </p:cTn>
                              </p:par>
                            </p:childTnLst>
                          </p:cTn>
                        </p:par>
                        <p:par>
                          <p:cTn id="112" fill="hold">
                            <p:stCondLst>
                              <p:cond delay="4000"/>
                            </p:stCondLst>
                            <p:childTnLst>
                              <p:par>
                                <p:cTn id="113" presetID="10" presetClass="entr" presetSubtype="0" fill="hold" nodeType="afterEffect">
                                  <p:stCondLst>
                                    <p:cond delay="0"/>
                                  </p:stCondLst>
                                  <p:childTnLst>
                                    <p:set>
                                      <p:cBhvr>
                                        <p:cTn id="114" dur="1" fill="hold">
                                          <p:stCondLst>
                                            <p:cond delay="0"/>
                                          </p:stCondLst>
                                        </p:cTn>
                                        <p:tgtEl>
                                          <p:spTgt spid="6"/>
                                        </p:tgtEl>
                                        <p:attrNameLst>
                                          <p:attrName>style.visibility</p:attrName>
                                        </p:attrNameLst>
                                      </p:cBhvr>
                                      <p:to>
                                        <p:strVal val="visible"/>
                                      </p:to>
                                    </p:set>
                                    <p:animEffect transition="in" filter="fade">
                                      <p:cBhvr>
                                        <p:cTn id="115" dur="1000"/>
                                        <p:tgtEl>
                                          <p:spTgt spid="6"/>
                                        </p:tgtEl>
                                      </p:cBhvr>
                                    </p:animEffect>
                                  </p:childTnLst>
                                </p:cTn>
                              </p:par>
                            </p:childTnLst>
                          </p:cTn>
                        </p:par>
                        <p:par>
                          <p:cTn id="116" fill="hold">
                            <p:stCondLst>
                              <p:cond delay="5000"/>
                            </p:stCondLst>
                            <p:childTnLst>
                              <p:par>
                                <p:cTn id="117" presetID="10" presetClass="entr" presetSubtype="0" fill="hold" nodeType="afterEffect">
                                  <p:stCondLst>
                                    <p:cond delay="0"/>
                                  </p:stCondLst>
                                  <p:childTnLst>
                                    <p:set>
                                      <p:cBhvr>
                                        <p:cTn id="118" dur="1" fill="hold">
                                          <p:stCondLst>
                                            <p:cond delay="0"/>
                                          </p:stCondLst>
                                        </p:cTn>
                                        <p:tgtEl>
                                          <p:spTgt spid="9"/>
                                        </p:tgtEl>
                                        <p:attrNameLst>
                                          <p:attrName>style.visibility</p:attrName>
                                        </p:attrNameLst>
                                      </p:cBhvr>
                                      <p:to>
                                        <p:strVal val="visible"/>
                                      </p:to>
                                    </p:set>
                                    <p:animEffect transition="in" filter="fade">
                                      <p:cBhvr>
                                        <p:cTn id="119" dur="1000"/>
                                        <p:tgtEl>
                                          <p:spTgt spid="9"/>
                                        </p:tgtEl>
                                      </p:cBhvr>
                                    </p:animEffect>
                                  </p:childTnLst>
                                </p:cTn>
                              </p:par>
                            </p:childTnLst>
                          </p:cTn>
                        </p:par>
                        <p:par>
                          <p:cTn id="120" fill="hold">
                            <p:stCondLst>
                              <p:cond delay="6000"/>
                            </p:stCondLst>
                            <p:childTnLst>
                              <p:par>
                                <p:cTn id="121" presetID="10" presetClass="entr" presetSubtype="0" fill="hold" grpId="0" nodeType="afterEffect">
                                  <p:stCondLst>
                                    <p:cond delay="0"/>
                                  </p:stCondLst>
                                  <p:childTnLst>
                                    <p:set>
                                      <p:cBhvr>
                                        <p:cTn id="122" dur="1" fill="hold">
                                          <p:stCondLst>
                                            <p:cond delay="0"/>
                                          </p:stCondLst>
                                        </p:cTn>
                                        <p:tgtEl>
                                          <p:spTgt spid="7"/>
                                        </p:tgtEl>
                                        <p:attrNameLst>
                                          <p:attrName>style.visibility</p:attrName>
                                        </p:attrNameLst>
                                      </p:cBhvr>
                                      <p:to>
                                        <p:strVal val="visible"/>
                                      </p:to>
                                    </p:set>
                                    <p:animEffect transition="in" filter="fade">
                                      <p:cBhvr>
                                        <p:cTn id="123" dur="1000"/>
                                        <p:tgtEl>
                                          <p:spTgt spid="7"/>
                                        </p:tgtEl>
                                      </p:cBhvr>
                                    </p:animEffect>
                                  </p:childTnLst>
                                </p:cTn>
                              </p:par>
                            </p:childTnLst>
                          </p:cTn>
                        </p:par>
                        <p:par>
                          <p:cTn id="124" fill="hold">
                            <p:stCondLst>
                              <p:cond delay="7000"/>
                            </p:stCondLst>
                            <p:childTnLst>
                              <p:par>
                                <p:cTn id="125" presetID="10" presetClass="entr" presetSubtype="0" fill="hold" nodeType="afterEffect">
                                  <p:stCondLst>
                                    <p:cond delay="0"/>
                                  </p:stCondLst>
                                  <p:childTnLst>
                                    <p:set>
                                      <p:cBhvr>
                                        <p:cTn id="126" dur="1" fill="hold">
                                          <p:stCondLst>
                                            <p:cond delay="0"/>
                                          </p:stCondLst>
                                        </p:cTn>
                                        <p:tgtEl>
                                          <p:spTgt spid="56"/>
                                        </p:tgtEl>
                                        <p:attrNameLst>
                                          <p:attrName>style.visibility</p:attrName>
                                        </p:attrNameLst>
                                      </p:cBhvr>
                                      <p:to>
                                        <p:strVal val="visible"/>
                                      </p:to>
                                    </p:set>
                                    <p:animEffect transition="in" filter="fade">
                                      <p:cBhvr>
                                        <p:cTn id="127" dur="1000"/>
                                        <p:tgtEl>
                                          <p:spTgt spid="56"/>
                                        </p:tgtEl>
                                      </p:cBhvr>
                                    </p:animEffect>
                                  </p:childTnLst>
                                </p:cTn>
                              </p:par>
                            </p:childTnLst>
                          </p:cTn>
                        </p:par>
                        <p:par>
                          <p:cTn id="128" fill="hold">
                            <p:stCondLst>
                              <p:cond delay="8000"/>
                            </p:stCondLst>
                            <p:childTnLst>
                              <p:par>
                                <p:cTn id="129" presetID="10" presetClass="entr" presetSubtype="0" fill="hold" nodeType="afterEffect">
                                  <p:stCondLst>
                                    <p:cond delay="0"/>
                                  </p:stCondLst>
                                  <p:childTnLst>
                                    <p:set>
                                      <p:cBhvr>
                                        <p:cTn id="130" dur="1" fill="hold">
                                          <p:stCondLst>
                                            <p:cond delay="0"/>
                                          </p:stCondLst>
                                        </p:cTn>
                                        <p:tgtEl>
                                          <p:spTgt spid="62"/>
                                        </p:tgtEl>
                                        <p:attrNameLst>
                                          <p:attrName>style.visibility</p:attrName>
                                        </p:attrNameLst>
                                      </p:cBhvr>
                                      <p:to>
                                        <p:strVal val="visible"/>
                                      </p:to>
                                    </p:set>
                                    <p:animEffect transition="in" filter="fade">
                                      <p:cBhvr>
                                        <p:cTn id="131" dur="1000"/>
                                        <p:tgtEl>
                                          <p:spTgt spid="62"/>
                                        </p:tgtEl>
                                      </p:cBhvr>
                                    </p:animEffect>
                                  </p:childTnLst>
                                </p:cTn>
                              </p:par>
                            </p:childTnLst>
                          </p:cTn>
                        </p:par>
                        <p:par>
                          <p:cTn id="132" fill="hold">
                            <p:stCondLst>
                              <p:cond delay="9000"/>
                            </p:stCondLst>
                            <p:childTnLst>
                              <p:par>
                                <p:cTn id="133" presetID="10" presetClass="entr" presetSubtype="0" fill="hold" grpId="0" nodeType="afterEffect">
                                  <p:stCondLst>
                                    <p:cond delay="0"/>
                                  </p:stCondLst>
                                  <p:childTnLst>
                                    <p:set>
                                      <p:cBhvr>
                                        <p:cTn id="134" dur="1" fill="hold">
                                          <p:stCondLst>
                                            <p:cond delay="0"/>
                                          </p:stCondLst>
                                        </p:cTn>
                                        <p:tgtEl>
                                          <p:spTgt spid="61"/>
                                        </p:tgtEl>
                                        <p:attrNameLst>
                                          <p:attrName>style.visibility</p:attrName>
                                        </p:attrNameLst>
                                      </p:cBhvr>
                                      <p:to>
                                        <p:strVal val="visible"/>
                                      </p:to>
                                    </p:set>
                                    <p:animEffect transition="in" filter="fade">
                                      <p:cBhvr>
                                        <p:cTn id="135" dur="1000"/>
                                        <p:tgtEl>
                                          <p:spTgt spid="61"/>
                                        </p:tgtEl>
                                      </p:cBhvr>
                                    </p:animEffect>
                                  </p:childTnLst>
                                </p:cTn>
                              </p:par>
                            </p:childTnLst>
                          </p:cTn>
                        </p:par>
                        <p:par>
                          <p:cTn id="136" fill="hold">
                            <p:stCondLst>
                              <p:cond delay="10000"/>
                            </p:stCondLst>
                            <p:childTnLst>
                              <p:par>
                                <p:cTn id="137" presetID="10" presetClass="entr" presetSubtype="0" fill="hold" nodeType="afterEffect">
                                  <p:stCondLst>
                                    <p:cond delay="0"/>
                                  </p:stCondLst>
                                  <p:childTnLst>
                                    <p:set>
                                      <p:cBhvr>
                                        <p:cTn id="138" dur="1" fill="hold">
                                          <p:stCondLst>
                                            <p:cond delay="0"/>
                                          </p:stCondLst>
                                        </p:cTn>
                                        <p:tgtEl>
                                          <p:spTgt spid="86"/>
                                        </p:tgtEl>
                                        <p:attrNameLst>
                                          <p:attrName>style.visibility</p:attrName>
                                        </p:attrNameLst>
                                      </p:cBhvr>
                                      <p:to>
                                        <p:strVal val="visible"/>
                                      </p:to>
                                    </p:set>
                                    <p:animEffect transition="in" filter="fade">
                                      <p:cBhvr>
                                        <p:cTn id="139" dur="1000"/>
                                        <p:tgtEl>
                                          <p:spTgt spid="86"/>
                                        </p:tgtEl>
                                      </p:cBhvr>
                                    </p:animEffect>
                                  </p:childTnLst>
                                </p:cTn>
                              </p:par>
                            </p:childTnLst>
                          </p:cTn>
                        </p:par>
                        <p:par>
                          <p:cTn id="140" fill="hold">
                            <p:stCondLst>
                              <p:cond delay="11000"/>
                            </p:stCondLst>
                            <p:childTnLst>
                              <p:par>
                                <p:cTn id="141" presetID="10" presetClass="entr" presetSubtype="0" fill="hold" nodeType="afterEffect">
                                  <p:stCondLst>
                                    <p:cond delay="0"/>
                                  </p:stCondLst>
                                  <p:childTnLst>
                                    <p:set>
                                      <p:cBhvr>
                                        <p:cTn id="142" dur="1" fill="hold">
                                          <p:stCondLst>
                                            <p:cond delay="0"/>
                                          </p:stCondLst>
                                        </p:cTn>
                                        <p:tgtEl>
                                          <p:spTgt spid="90"/>
                                        </p:tgtEl>
                                        <p:attrNameLst>
                                          <p:attrName>style.visibility</p:attrName>
                                        </p:attrNameLst>
                                      </p:cBhvr>
                                      <p:to>
                                        <p:strVal val="visible"/>
                                      </p:to>
                                    </p:set>
                                    <p:animEffect transition="in" filter="fade">
                                      <p:cBhvr>
                                        <p:cTn id="143" dur="1000"/>
                                        <p:tgtEl>
                                          <p:spTgt spid="90"/>
                                        </p:tgtEl>
                                      </p:cBhvr>
                                    </p:animEffect>
                                  </p:childTnLst>
                                </p:cTn>
                              </p:par>
                            </p:childTnLst>
                          </p:cTn>
                        </p:par>
                        <p:par>
                          <p:cTn id="144" fill="hold">
                            <p:stCondLst>
                              <p:cond delay="12000"/>
                            </p:stCondLst>
                            <p:childTnLst>
                              <p:par>
                                <p:cTn id="145" presetID="10" presetClass="entr" presetSubtype="0" fill="hold" grpId="0" nodeType="afterEffect">
                                  <p:stCondLst>
                                    <p:cond delay="0"/>
                                  </p:stCondLst>
                                  <p:childTnLst>
                                    <p:set>
                                      <p:cBhvr>
                                        <p:cTn id="146" dur="1" fill="hold">
                                          <p:stCondLst>
                                            <p:cond delay="0"/>
                                          </p:stCondLst>
                                        </p:cTn>
                                        <p:tgtEl>
                                          <p:spTgt spid="89"/>
                                        </p:tgtEl>
                                        <p:attrNameLst>
                                          <p:attrName>style.visibility</p:attrName>
                                        </p:attrNameLst>
                                      </p:cBhvr>
                                      <p:to>
                                        <p:strVal val="visible"/>
                                      </p:to>
                                    </p:set>
                                    <p:animEffect transition="in" filter="fade">
                                      <p:cBhvr>
                                        <p:cTn id="147" dur="1000"/>
                                        <p:tgtEl>
                                          <p:spTgt spid="89"/>
                                        </p:tgtEl>
                                      </p:cBhvr>
                                    </p:animEffect>
                                  </p:childTnLst>
                                </p:cTn>
                              </p:par>
                            </p:childTnLst>
                          </p:cTn>
                        </p:par>
                        <p:par>
                          <p:cTn id="148" fill="hold">
                            <p:stCondLst>
                              <p:cond delay="13000"/>
                            </p:stCondLst>
                            <p:childTnLst>
                              <p:par>
                                <p:cTn id="149" presetID="10" presetClass="entr" presetSubtype="0" fill="hold" nodeType="afterEffect">
                                  <p:stCondLst>
                                    <p:cond delay="0"/>
                                  </p:stCondLst>
                                  <p:childTnLst>
                                    <p:set>
                                      <p:cBhvr>
                                        <p:cTn id="150" dur="1" fill="hold">
                                          <p:stCondLst>
                                            <p:cond delay="0"/>
                                          </p:stCondLst>
                                        </p:cTn>
                                        <p:tgtEl>
                                          <p:spTgt spid="91"/>
                                        </p:tgtEl>
                                        <p:attrNameLst>
                                          <p:attrName>style.visibility</p:attrName>
                                        </p:attrNameLst>
                                      </p:cBhvr>
                                      <p:to>
                                        <p:strVal val="visible"/>
                                      </p:to>
                                    </p:set>
                                    <p:animEffect transition="in" filter="fade">
                                      <p:cBhvr>
                                        <p:cTn id="151" dur="1000"/>
                                        <p:tgtEl>
                                          <p:spTgt spid="91"/>
                                        </p:tgtEl>
                                      </p:cBhvr>
                                    </p:animEffect>
                                  </p:childTnLst>
                                </p:cTn>
                              </p:par>
                            </p:childTnLst>
                          </p:cTn>
                        </p:par>
                        <p:par>
                          <p:cTn id="152" fill="hold">
                            <p:stCondLst>
                              <p:cond delay="14000"/>
                            </p:stCondLst>
                            <p:childTnLst>
                              <p:par>
                                <p:cTn id="153" presetID="10" presetClass="entr" presetSubtype="0" fill="hold" nodeType="afterEffect">
                                  <p:stCondLst>
                                    <p:cond delay="0"/>
                                  </p:stCondLst>
                                  <p:childTnLst>
                                    <p:set>
                                      <p:cBhvr>
                                        <p:cTn id="154" dur="1" fill="hold">
                                          <p:stCondLst>
                                            <p:cond delay="0"/>
                                          </p:stCondLst>
                                        </p:cTn>
                                        <p:tgtEl>
                                          <p:spTgt spid="94"/>
                                        </p:tgtEl>
                                        <p:attrNameLst>
                                          <p:attrName>style.visibility</p:attrName>
                                        </p:attrNameLst>
                                      </p:cBhvr>
                                      <p:to>
                                        <p:strVal val="visible"/>
                                      </p:to>
                                    </p:set>
                                    <p:animEffect transition="in" filter="fade">
                                      <p:cBhvr>
                                        <p:cTn id="155" dur="1000"/>
                                        <p:tgtEl>
                                          <p:spTgt spid="94"/>
                                        </p:tgtEl>
                                      </p:cBhvr>
                                    </p:animEffect>
                                  </p:childTnLst>
                                </p:cTn>
                              </p:par>
                            </p:childTnLst>
                          </p:cTn>
                        </p:par>
                      </p:childTnLst>
                    </p:cTn>
                  </p:par>
                  <p:par>
                    <p:cTn id="156" fill="hold">
                      <p:stCondLst>
                        <p:cond delay="indefinite"/>
                      </p:stCondLst>
                      <p:childTnLst>
                        <p:par>
                          <p:cTn id="157" fill="hold">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100"/>
                                        </p:tgtEl>
                                        <p:attrNameLst>
                                          <p:attrName>style.visibility</p:attrName>
                                        </p:attrNameLst>
                                      </p:cBhvr>
                                      <p:to>
                                        <p:strVal val="visible"/>
                                      </p:to>
                                    </p:set>
                                    <p:animEffect transition="in" filter="fade">
                                      <p:cBhvr>
                                        <p:cTn id="160" dur="10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7" grpId="0" animBg="1"/>
      <p:bldP spid="52" grpId="0" animBg="1"/>
      <p:bldP spid="61" grpId="0" animBg="1"/>
      <p:bldP spid="89" grpId="0" animBg="1"/>
      <p:bldP spid="98" grpId="0"/>
      <p:bldP spid="99" grpId="0"/>
      <p:bldP spid="100" grpId="0"/>
      <p:bldP spid="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smtClean="0"/>
              <a:t>Having your cake and eating it</a:t>
            </a:r>
            <a:endParaRPr lang="en-GB" dirty="0"/>
          </a:p>
        </p:txBody>
      </p:sp>
      <p:sp>
        <p:nvSpPr>
          <p:cNvPr id="7" name="TextBox 6"/>
          <p:cNvSpPr txBox="1"/>
          <p:nvPr/>
        </p:nvSpPr>
        <p:spPr>
          <a:xfrm>
            <a:off x="2168071" y="1510807"/>
            <a:ext cx="4807855" cy="646331"/>
          </a:xfrm>
          <a:prstGeom prst="rect">
            <a:avLst/>
          </a:prstGeom>
          <a:noFill/>
        </p:spPr>
        <p:txBody>
          <a:bodyPr wrap="none" rtlCol="0">
            <a:spAutoFit/>
          </a:bodyPr>
          <a:lstStyle/>
          <a:p>
            <a:r>
              <a:rPr lang="en-GB" sz="3600" dirty="0" smtClean="0"/>
              <a:t>Think globally, act locally</a:t>
            </a:r>
            <a:endParaRPr lang="en-GB" sz="3600" dirty="0"/>
          </a:p>
        </p:txBody>
      </p:sp>
      <p:sp>
        <p:nvSpPr>
          <p:cNvPr id="8" name="TextBox 7"/>
          <p:cNvSpPr txBox="1"/>
          <p:nvPr/>
        </p:nvSpPr>
        <p:spPr>
          <a:xfrm>
            <a:off x="601711" y="2478521"/>
            <a:ext cx="3802066" cy="1323439"/>
          </a:xfrm>
          <a:prstGeom prst="rect">
            <a:avLst/>
          </a:prstGeom>
          <a:noFill/>
          <a:ln w="28575">
            <a:solidFill>
              <a:schemeClr val="tx1"/>
            </a:solidFill>
          </a:ln>
        </p:spPr>
        <p:txBody>
          <a:bodyPr wrap="none" rtlCol="0">
            <a:spAutoFit/>
          </a:bodyPr>
          <a:lstStyle/>
          <a:p>
            <a:pPr algn="ctr"/>
            <a:r>
              <a:rPr lang="en-GB" sz="2000" dirty="0" smtClean="0"/>
              <a:t>No global element or value</a:t>
            </a:r>
          </a:p>
          <a:p>
            <a:pPr algn="ctr"/>
            <a:r>
              <a:rPr lang="en-GB" sz="2000" dirty="0" smtClean="0"/>
              <a:t>that matches your data?</a:t>
            </a:r>
          </a:p>
          <a:p>
            <a:pPr algn="ctr"/>
            <a:r>
              <a:rPr lang="en-GB" sz="2000" dirty="0" smtClean="0"/>
              <a:t>Avoid dumb-down!</a:t>
            </a:r>
          </a:p>
          <a:p>
            <a:pPr algn="ctr"/>
            <a:r>
              <a:rPr lang="en-GB" sz="2000" dirty="0" smtClean="0"/>
              <a:t>Publish your own element or value</a:t>
            </a:r>
            <a:endParaRPr lang="en-GB" sz="2000" dirty="0"/>
          </a:p>
        </p:txBody>
      </p:sp>
      <p:sp>
        <p:nvSpPr>
          <p:cNvPr id="9" name="TextBox 8"/>
          <p:cNvSpPr txBox="1"/>
          <p:nvPr/>
        </p:nvSpPr>
        <p:spPr>
          <a:xfrm>
            <a:off x="2502744" y="5040365"/>
            <a:ext cx="4138505" cy="1323439"/>
          </a:xfrm>
          <a:prstGeom prst="rect">
            <a:avLst/>
          </a:prstGeom>
          <a:noFill/>
          <a:ln w="28575">
            <a:solidFill>
              <a:schemeClr val="tx1"/>
            </a:solidFill>
          </a:ln>
        </p:spPr>
        <p:txBody>
          <a:bodyPr wrap="none" rtlCol="0">
            <a:spAutoFit/>
          </a:bodyPr>
          <a:lstStyle/>
          <a:p>
            <a:pPr algn="ctr"/>
            <a:r>
              <a:rPr lang="en-GB" sz="2000" dirty="0" smtClean="0"/>
              <a:t>Use open tools</a:t>
            </a:r>
          </a:p>
          <a:p>
            <a:pPr algn="ctr"/>
            <a:r>
              <a:rPr lang="en-GB" sz="2000" dirty="0" smtClean="0"/>
              <a:t>Develop and publish maps</a:t>
            </a:r>
          </a:p>
          <a:p>
            <a:pPr algn="ctr"/>
            <a:r>
              <a:rPr lang="en-GB" sz="2000" dirty="0"/>
              <a:t>f</a:t>
            </a:r>
            <a:r>
              <a:rPr lang="en-GB" sz="2000" dirty="0" smtClean="0"/>
              <a:t>rom your element or value</a:t>
            </a:r>
          </a:p>
          <a:p>
            <a:pPr algn="ctr"/>
            <a:r>
              <a:rPr lang="en-GB" sz="2000" dirty="0"/>
              <a:t>t</a:t>
            </a:r>
            <a:r>
              <a:rPr lang="en-GB" sz="2000" dirty="0" smtClean="0"/>
              <a:t>o the nearest global-but-dumber one</a:t>
            </a:r>
            <a:endParaRPr lang="en-GB" sz="2000" dirty="0"/>
          </a:p>
        </p:txBody>
      </p:sp>
      <p:sp>
        <p:nvSpPr>
          <p:cNvPr id="10" name="TextBox 9"/>
          <p:cNvSpPr txBox="1"/>
          <p:nvPr/>
        </p:nvSpPr>
        <p:spPr>
          <a:xfrm>
            <a:off x="5533576" y="2632409"/>
            <a:ext cx="2884700" cy="1015663"/>
          </a:xfrm>
          <a:prstGeom prst="rect">
            <a:avLst/>
          </a:prstGeom>
          <a:noFill/>
          <a:ln w="28575">
            <a:solidFill>
              <a:schemeClr val="tx1"/>
            </a:solidFill>
          </a:ln>
        </p:spPr>
        <p:txBody>
          <a:bodyPr wrap="none" rtlCol="0">
            <a:spAutoFit/>
          </a:bodyPr>
          <a:lstStyle/>
          <a:p>
            <a:pPr algn="ctr"/>
            <a:r>
              <a:rPr lang="en-GB" sz="2000" dirty="0" smtClean="0"/>
              <a:t>Maintain your local things</a:t>
            </a:r>
          </a:p>
          <a:p>
            <a:pPr algn="ctr"/>
            <a:r>
              <a:rPr lang="en-GB" sz="2000" dirty="0"/>
              <a:t>f</a:t>
            </a:r>
            <a:r>
              <a:rPr lang="en-GB" sz="2000" dirty="0" smtClean="0"/>
              <a:t>or persistent global use</a:t>
            </a:r>
          </a:p>
          <a:p>
            <a:pPr algn="ctr"/>
            <a:r>
              <a:rPr lang="en-GB" sz="2000" dirty="0" smtClean="0"/>
              <a:t>(act professionally)</a:t>
            </a:r>
            <a:endParaRPr lang="en-GB" sz="2000" dirty="0"/>
          </a:p>
        </p:txBody>
      </p:sp>
      <p:sp>
        <p:nvSpPr>
          <p:cNvPr id="11" name="TextBox 10"/>
          <p:cNvSpPr txBox="1"/>
          <p:nvPr/>
        </p:nvSpPr>
        <p:spPr>
          <a:xfrm>
            <a:off x="878709" y="4005664"/>
            <a:ext cx="7386574" cy="830997"/>
          </a:xfrm>
          <a:prstGeom prst="rect">
            <a:avLst/>
          </a:prstGeom>
          <a:solidFill>
            <a:schemeClr val="accent1"/>
          </a:solidFill>
          <a:ln w="28575">
            <a:solidFill>
              <a:schemeClr val="bg1"/>
            </a:solidFill>
          </a:ln>
        </p:spPr>
        <p:txBody>
          <a:bodyPr wrap="none" rtlCol="0">
            <a:spAutoFit/>
          </a:bodyPr>
          <a:lstStyle/>
          <a:p>
            <a:pPr algn="ctr"/>
            <a:r>
              <a:rPr lang="en-GB" sz="2400" dirty="0" smtClean="0">
                <a:solidFill>
                  <a:schemeClr val="bg1"/>
                </a:solidFill>
              </a:rPr>
              <a:t>Publish your local datasets with local elements and values</a:t>
            </a:r>
          </a:p>
          <a:p>
            <a:pPr algn="ctr"/>
            <a:r>
              <a:rPr lang="en-GB" sz="2400" dirty="0">
                <a:solidFill>
                  <a:schemeClr val="bg1"/>
                </a:solidFill>
              </a:rPr>
              <a:t>i</a:t>
            </a:r>
            <a:r>
              <a:rPr lang="en-GB" sz="2400" dirty="0" smtClean="0">
                <a:solidFill>
                  <a:schemeClr val="bg1"/>
                </a:solidFill>
              </a:rPr>
              <a:t>n a global framework with due diligence</a:t>
            </a:r>
            <a:endParaRPr lang="en-GB" sz="2400" dirty="0">
              <a:solidFill>
                <a:schemeClr val="bg1"/>
              </a:solidFill>
            </a:endParaRPr>
          </a:p>
        </p:txBody>
      </p:sp>
    </p:spTree>
    <p:extLst>
      <p:ext uri="{BB962C8B-B14F-4D97-AF65-F5344CB8AC3E}">
        <p14:creationId xmlns:p14="http://schemas.microsoft.com/office/powerpoint/2010/main" val="164794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Paradigm shifts?</a:t>
            </a:r>
            <a:endParaRPr lang="en-GB" dirty="0"/>
          </a:p>
        </p:txBody>
      </p:sp>
      <p:sp>
        <p:nvSpPr>
          <p:cNvPr id="3" name="Content Placeholder 2"/>
          <p:cNvSpPr>
            <a:spLocks noGrp="1"/>
          </p:cNvSpPr>
          <p:nvPr>
            <p:ph idx="1"/>
          </p:nvPr>
        </p:nvSpPr>
        <p:spPr/>
        <p:txBody>
          <a:bodyPr/>
          <a:lstStyle/>
          <a:p>
            <a:r>
              <a:rPr lang="en-GB" dirty="0" smtClean="0"/>
              <a:t>From record to data statement</a:t>
            </a:r>
          </a:p>
          <a:p>
            <a:r>
              <a:rPr lang="en-GB" dirty="0" smtClean="0"/>
              <a:t>From production to consumption</a:t>
            </a:r>
          </a:p>
          <a:p>
            <a:r>
              <a:rPr lang="en-GB" dirty="0" smtClean="0"/>
              <a:t>From consumer to publisher</a:t>
            </a:r>
          </a:p>
          <a:p>
            <a:r>
              <a:rPr lang="en-GB" dirty="0" smtClean="0"/>
              <a:t>From closed to open</a:t>
            </a:r>
          </a:p>
          <a:p>
            <a:r>
              <a:rPr lang="en-GB" dirty="0" smtClean="0"/>
              <a:t>From local to global</a:t>
            </a:r>
          </a:p>
          <a:p>
            <a:r>
              <a:rPr lang="en-GB" dirty="0" smtClean="0"/>
              <a:t>From smart to dumb</a:t>
            </a:r>
          </a:p>
          <a:p>
            <a:r>
              <a:rPr lang="en-GB" dirty="0" smtClean="0"/>
              <a:t>From certainty to chaos</a:t>
            </a:r>
            <a:endParaRPr lang="en-GB" dirty="0"/>
          </a:p>
        </p:txBody>
      </p:sp>
    </p:spTree>
    <p:extLst>
      <p:ext uri="{BB962C8B-B14F-4D97-AF65-F5344CB8AC3E}">
        <p14:creationId xmlns:p14="http://schemas.microsoft.com/office/powerpoint/2010/main" val="490049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Legacies</a:t>
            </a:r>
            <a:endParaRPr lang="en-GB" dirty="0"/>
          </a:p>
        </p:txBody>
      </p:sp>
      <p:sp>
        <p:nvSpPr>
          <p:cNvPr id="3" name="Content Placeholder 2"/>
          <p:cNvSpPr>
            <a:spLocks noGrp="1"/>
          </p:cNvSpPr>
          <p:nvPr>
            <p:ph idx="1"/>
          </p:nvPr>
        </p:nvSpPr>
        <p:spPr/>
        <p:txBody>
          <a:bodyPr>
            <a:normAutofit lnSpcReduction="10000"/>
          </a:bodyPr>
          <a:lstStyle/>
          <a:p>
            <a:r>
              <a:rPr lang="en-GB" dirty="0" smtClean="0"/>
              <a:t>Legacy data can be published as linked data without loss of information</a:t>
            </a:r>
          </a:p>
          <a:p>
            <a:r>
              <a:rPr lang="en-GB" dirty="0" smtClean="0"/>
              <a:t>Legacy elements and values can be mapped to more general vocabularies to interoperate at lowest common semantic level</a:t>
            </a:r>
          </a:p>
          <a:p>
            <a:r>
              <a:rPr lang="en-GB" dirty="0" smtClean="0"/>
              <a:t>Legacy data cannot be smartened-up</a:t>
            </a:r>
          </a:p>
          <a:p>
            <a:r>
              <a:rPr lang="en-GB" dirty="0" smtClean="0"/>
              <a:t>There is more future legacy than past</a:t>
            </a:r>
          </a:p>
          <a:p>
            <a:pPr lvl="1"/>
            <a:r>
              <a:rPr lang="en-GB" dirty="0" smtClean="0"/>
              <a:t>New elements and values can be at whatever level of semantic granularity is required</a:t>
            </a:r>
          </a:p>
          <a:p>
            <a:endParaRPr lang="en-GB" dirty="0"/>
          </a:p>
        </p:txBody>
      </p:sp>
    </p:spTree>
    <p:extLst>
      <p:ext uri="{BB962C8B-B14F-4D97-AF65-F5344CB8AC3E}">
        <p14:creationId xmlns:p14="http://schemas.microsoft.com/office/powerpoint/2010/main" val="39513968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 thoughts</a:t>
            </a:r>
            <a:endParaRPr lang="en-GB" dirty="0"/>
          </a:p>
        </p:txBody>
      </p:sp>
      <p:sp>
        <p:nvSpPr>
          <p:cNvPr id="3" name="Content Placeholder 2"/>
          <p:cNvSpPr>
            <a:spLocks noGrp="1"/>
          </p:cNvSpPr>
          <p:nvPr>
            <p:ph idx="1"/>
          </p:nvPr>
        </p:nvSpPr>
        <p:spPr/>
        <p:txBody>
          <a:bodyPr>
            <a:normAutofit lnSpcReduction="10000"/>
          </a:bodyPr>
          <a:lstStyle/>
          <a:p>
            <a:r>
              <a:rPr lang="en-GB" dirty="0" smtClean="0"/>
              <a:t>We are all in this together</a:t>
            </a:r>
          </a:p>
          <a:p>
            <a:r>
              <a:rPr lang="en-GB" dirty="0" smtClean="0"/>
              <a:t>At global level, we are an endangered minority</a:t>
            </a:r>
          </a:p>
          <a:p>
            <a:pPr lvl="1"/>
            <a:r>
              <a:rPr lang="en-GB" dirty="0" smtClean="0"/>
              <a:t>Our data is valuable to some industries</a:t>
            </a:r>
          </a:p>
          <a:p>
            <a:pPr lvl="2"/>
            <a:r>
              <a:rPr lang="en-GB" dirty="0" smtClean="0"/>
              <a:t>E.g. advertising, tourism, infotainment</a:t>
            </a:r>
          </a:p>
          <a:p>
            <a:r>
              <a:rPr lang="en-GB" dirty="0" smtClean="0"/>
              <a:t>We have global infrastructures and expertise for sharing metadata</a:t>
            </a:r>
          </a:p>
          <a:p>
            <a:r>
              <a:rPr lang="en-GB" dirty="0" smtClean="0"/>
              <a:t>The global linked data Search tool is being invented right now (in a garage basement)</a:t>
            </a:r>
            <a:endParaRPr lang="en-GB" dirty="0"/>
          </a:p>
        </p:txBody>
      </p:sp>
    </p:spTree>
    <p:extLst>
      <p:ext uri="{BB962C8B-B14F-4D97-AF65-F5344CB8AC3E}">
        <p14:creationId xmlns:p14="http://schemas.microsoft.com/office/powerpoint/2010/main" val="21132370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smtClean="0">
                <a:hlinkClick r:id="rId3"/>
              </a:rPr>
              <a:t>gordon@gordondunsire.com</a:t>
            </a:r>
            <a:endParaRPr lang="en-GB" dirty="0" smtClean="0"/>
          </a:p>
          <a:p>
            <a:pPr marL="0" indent="0">
              <a:buNone/>
            </a:pPr>
            <a:endParaRPr lang="en-GB" dirty="0"/>
          </a:p>
        </p:txBody>
      </p:sp>
    </p:spTree>
    <p:extLst>
      <p:ext uri="{BB962C8B-B14F-4D97-AF65-F5344CB8AC3E}">
        <p14:creationId xmlns:p14="http://schemas.microsoft.com/office/powerpoint/2010/main" val="3447898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Overview</a:t>
            </a:r>
            <a:endParaRPr lang="en-GB" dirty="0"/>
          </a:p>
        </p:txBody>
      </p:sp>
      <p:sp>
        <p:nvSpPr>
          <p:cNvPr id="3" name="Content Placeholder 2"/>
          <p:cNvSpPr>
            <a:spLocks noGrp="1"/>
          </p:cNvSpPr>
          <p:nvPr>
            <p:ph idx="1"/>
          </p:nvPr>
        </p:nvSpPr>
        <p:spPr/>
        <p:txBody>
          <a:bodyPr/>
          <a:lstStyle/>
          <a:p>
            <a:r>
              <a:rPr lang="en-GB" dirty="0" smtClean="0"/>
              <a:t>Linked data 101</a:t>
            </a:r>
          </a:p>
          <a:p>
            <a:r>
              <a:rPr lang="en-GB" dirty="0" smtClean="0"/>
              <a:t>Linked data vocabularies</a:t>
            </a:r>
          </a:p>
          <a:p>
            <a:r>
              <a:rPr lang="en-GB" dirty="0" smtClean="0"/>
              <a:t>Local vs global</a:t>
            </a:r>
          </a:p>
          <a:p>
            <a:r>
              <a:rPr lang="en-GB" dirty="0" smtClean="0"/>
              <a:t>Eating cake</a:t>
            </a:r>
            <a:endParaRPr lang="en-GB" dirty="0"/>
          </a:p>
        </p:txBody>
      </p:sp>
    </p:spTree>
    <p:extLst>
      <p:ext uri="{BB962C8B-B14F-4D97-AF65-F5344CB8AC3E}">
        <p14:creationId xmlns:p14="http://schemas.microsoft.com/office/powerpoint/2010/main" val="29321307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39621" y="3274422"/>
            <a:ext cx="1145763" cy="707886"/>
          </a:xfrm>
          <a:prstGeom prst="rect">
            <a:avLst/>
          </a:prstGeom>
          <a:noFill/>
        </p:spPr>
        <p:txBody>
          <a:bodyPr wrap="none" rtlCol="0">
            <a:spAutoFit/>
          </a:bodyPr>
          <a:lstStyle/>
          <a:p>
            <a:r>
              <a:rPr lang="en-GB" sz="4000" dirty="0"/>
              <a:t>Item</a:t>
            </a:r>
          </a:p>
        </p:txBody>
      </p:sp>
      <p:sp>
        <p:nvSpPr>
          <p:cNvPr id="13" name="TextBox 12"/>
          <p:cNvSpPr txBox="1"/>
          <p:nvPr/>
        </p:nvSpPr>
        <p:spPr>
          <a:xfrm>
            <a:off x="2373818" y="3335981"/>
            <a:ext cx="439544" cy="584775"/>
          </a:xfrm>
          <a:prstGeom prst="rect">
            <a:avLst/>
          </a:prstGeom>
          <a:noFill/>
        </p:spPr>
        <p:txBody>
          <a:bodyPr wrap="none" rtlCol="0">
            <a:spAutoFit/>
          </a:bodyPr>
          <a:lstStyle/>
          <a:p>
            <a:r>
              <a:rPr lang="en-GB" sz="3200" dirty="0"/>
              <a:t>is</a:t>
            </a:r>
          </a:p>
        </p:txBody>
      </p:sp>
      <p:sp>
        <p:nvSpPr>
          <p:cNvPr id="5" name="TextBox 4"/>
          <p:cNvSpPr txBox="1"/>
          <p:nvPr/>
        </p:nvSpPr>
        <p:spPr>
          <a:xfrm>
            <a:off x="6378990" y="3274422"/>
            <a:ext cx="1605119" cy="707886"/>
          </a:xfrm>
          <a:prstGeom prst="rect">
            <a:avLst/>
          </a:prstGeom>
          <a:noFill/>
        </p:spPr>
        <p:txBody>
          <a:bodyPr wrap="none" rtlCol="0">
            <a:spAutoFit/>
          </a:bodyPr>
          <a:lstStyle/>
          <a:p>
            <a:r>
              <a:rPr lang="en-GB" sz="4000" dirty="0"/>
              <a:t>Person</a:t>
            </a:r>
          </a:p>
        </p:txBody>
      </p:sp>
      <p:sp>
        <p:nvSpPr>
          <p:cNvPr id="14" name="TextBox 13"/>
          <p:cNvSpPr txBox="1"/>
          <p:nvPr/>
        </p:nvSpPr>
        <p:spPr>
          <a:xfrm>
            <a:off x="5742130" y="3335981"/>
            <a:ext cx="585032" cy="584775"/>
          </a:xfrm>
          <a:prstGeom prst="rect">
            <a:avLst/>
          </a:prstGeom>
          <a:noFill/>
        </p:spPr>
        <p:txBody>
          <a:bodyPr wrap="none" rtlCol="0">
            <a:spAutoFit/>
          </a:bodyPr>
          <a:lstStyle/>
          <a:p>
            <a:r>
              <a:rPr lang="en-GB" sz="3200" dirty="0"/>
              <a:t>by</a:t>
            </a:r>
          </a:p>
        </p:txBody>
      </p:sp>
      <p:sp>
        <p:nvSpPr>
          <p:cNvPr id="6" name="TextBox 5"/>
          <p:cNvSpPr txBox="1"/>
          <p:nvPr/>
        </p:nvSpPr>
        <p:spPr>
          <a:xfrm>
            <a:off x="3255465" y="1556795"/>
            <a:ext cx="1921103" cy="584775"/>
          </a:xfrm>
          <a:prstGeom prst="rect">
            <a:avLst/>
          </a:prstGeom>
          <a:noFill/>
        </p:spPr>
        <p:txBody>
          <a:bodyPr wrap="none" rtlCol="0">
            <a:spAutoFit/>
          </a:bodyPr>
          <a:lstStyle/>
          <a:p>
            <a:r>
              <a:rPr lang="en-GB" sz="3200" dirty="0"/>
              <a:t>purchased</a:t>
            </a:r>
          </a:p>
        </p:txBody>
      </p:sp>
      <p:sp>
        <p:nvSpPr>
          <p:cNvPr id="7" name="TextBox 6"/>
          <p:cNvSpPr txBox="1"/>
          <p:nvPr/>
        </p:nvSpPr>
        <p:spPr>
          <a:xfrm>
            <a:off x="3576071" y="2149857"/>
            <a:ext cx="1329210" cy="584775"/>
          </a:xfrm>
          <a:prstGeom prst="rect">
            <a:avLst/>
          </a:prstGeom>
          <a:noFill/>
        </p:spPr>
        <p:txBody>
          <a:bodyPr wrap="none" rtlCol="0">
            <a:spAutoFit/>
          </a:bodyPr>
          <a:lstStyle/>
          <a:p>
            <a:r>
              <a:rPr lang="en-GB" sz="3200" dirty="0"/>
              <a:t>owned</a:t>
            </a:r>
          </a:p>
        </p:txBody>
      </p:sp>
      <p:sp>
        <p:nvSpPr>
          <p:cNvPr id="8" name="TextBox 7"/>
          <p:cNvSpPr txBox="1"/>
          <p:nvPr/>
        </p:nvSpPr>
        <p:spPr>
          <a:xfrm>
            <a:off x="3035787" y="2742919"/>
            <a:ext cx="2326663" cy="584775"/>
          </a:xfrm>
          <a:prstGeom prst="rect">
            <a:avLst/>
          </a:prstGeom>
          <a:noFill/>
        </p:spPr>
        <p:txBody>
          <a:bodyPr wrap="none" rtlCol="0">
            <a:spAutoFit/>
          </a:bodyPr>
          <a:lstStyle/>
          <a:p>
            <a:r>
              <a:rPr lang="en-GB" sz="3200" dirty="0"/>
              <a:t>autographed</a:t>
            </a:r>
          </a:p>
        </p:txBody>
      </p:sp>
      <p:sp>
        <p:nvSpPr>
          <p:cNvPr id="9" name="TextBox 8"/>
          <p:cNvSpPr txBox="1"/>
          <p:nvPr/>
        </p:nvSpPr>
        <p:spPr>
          <a:xfrm>
            <a:off x="3309820" y="3929043"/>
            <a:ext cx="1820755" cy="584775"/>
          </a:xfrm>
          <a:prstGeom prst="rect">
            <a:avLst/>
          </a:prstGeom>
          <a:noFill/>
        </p:spPr>
        <p:txBody>
          <a:bodyPr wrap="none" rtlCol="0">
            <a:spAutoFit/>
          </a:bodyPr>
          <a:lstStyle/>
          <a:p>
            <a:r>
              <a:rPr lang="en-GB" sz="3200" dirty="0"/>
              <a:t>borrowed</a:t>
            </a:r>
          </a:p>
        </p:txBody>
      </p:sp>
      <p:sp>
        <p:nvSpPr>
          <p:cNvPr id="10" name="TextBox 9"/>
          <p:cNvSpPr txBox="1"/>
          <p:nvPr/>
        </p:nvSpPr>
        <p:spPr>
          <a:xfrm>
            <a:off x="3439856" y="3335981"/>
            <a:ext cx="1580689" cy="584775"/>
          </a:xfrm>
          <a:prstGeom prst="rect">
            <a:avLst/>
          </a:prstGeom>
          <a:noFill/>
        </p:spPr>
        <p:txBody>
          <a:bodyPr wrap="none" rtlCol="0">
            <a:spAutoFit/>
          </a:bodyPr>
          <a:lstStyle/>
          <a:p>
            <a:r>
              <a:rPr lang="en-GB" sz="3200" dirty="0"/>
              <a:t>donated</a:t>
            </a:r>
          </a:p>
        </p:txBody>
      </p:sp>
      <p:sp>
        <p:nvSpPr>
          <p:cNvPr id="11" name="TextBox 10"/>
          <p:cNvSpPr txBox="1"/>
          <p:nvPr/>
        </p:nvSpPr>
        <p:spPr>
          <a:xfrm>
            <a:off x="3049576" y="5115167"/>
            <a:ext cx="2301207" cy="584775"/>
          </a:xfrm>
          <a:prstGeom prst="rect">
            <a:avLst/>
          </a:prstGeom>
          <a:noFill/>
        </p:spPr>
        <p:txBody>
          <a:bodyPr wrap="none" rtlCol="0">
            <a:spAutoFit/>
          </a:bodyPr>
          <a:lstStyle/>
          <a:p>
            <a:r>
              <a:rPr lang="en-GB" sz="3200" dirty="0"/>
              <a:t>photocopied</a:t>
            </a:r>
          </a:p>
        </p:txBody>
      </p:sp>
      <p:sp>
        <p:nvSpPr>
          <p:cNvPr id="15" name="TextBox 14"/>
          <p:cNvSpPr txBox="1"/>
          <p:nvPr/>
        </p:nvSpPr>
        <p:spPr>
          <a:xfrm>
            <a:off x="3267204" y="4522105"/>
            <a:ext cx="1899431" cy="584775"/>
          </a:xfrm>
          <a:prstGeom prst="rect">
            <a:avLst/>
          </a:prstGeom>
          <a:noFill/>
        </p:spPr>
        <p:txBody>
          <a:bodyPr wrap="none" rtlCol="0">
            <a:spAutoFit/>
          </a:bodyPr>
          <a:lstStyle/>
          <a:p>
            <a:r>
              <a:rPr lang="en-GB" sz="3200" dirty="0"/>
              <a:t>conserved</a:t>
            </a:r>
          </a:p>
        </p:txBody>
      </p:sp>
      <p:sp>
        <p:nvSpPr>
          <p:cNvPr id="21" name="TextBox 20"/>
          <p:cNvSpPr txBox="1"/>
          <p:nvPr/>
        </p:nvSpPr>
        <p:spPr>
          <a:xfrm>
            <a:off x="29035" y="332659"/>
            <a:ext cx="2807307" cy="769441"/>
          </a:xfrm>
          <a:prstGeom prst="rect">
            <a:avLst/>
          </a:prstGeom>
          <a:noFill/>
        </p:spPr>
        <p:txBody>
          <a:bodyPr wrap="none" rtlCol="0">
            <a:spAutoFit/>
          </a:bodyPr>
          <a:lstStyle/>
          <a:p>
            <a:r>
              <a:rPr lang="en-GB" sz="4400" dirty="0"/>
              <a:t>Linked data</a:t>
            </a:r>
          </a:p>
        </p:txBody>
      </p:sp>
      <p:sp>
        <p:nvSpPr>
          <p:cNvPr id="22" name="TextBox 21"/>
          <p:cNvSpPr txBox="1"/>
          <p:nvPr/>
        </p:nvSpPr>
        <p:spPr>
          <a:xfrm>
            <a:off x="3635347" y="332659"/>
            <a:ext cx="4990020" cy="769441"/>
          </a:xfrm>
          <a:prstGeom prst="rect">
            <a:avLst/>
          </a:prstGeom>
          <a:noFill/>
        </p:spPr>
        <p:txBody>
          <a:bodyPr wrap="none" rtlCol="0">
            <a:spAutoFit/>
          </a:bodyPr>
          <a:lstStyle/>
          <a:p>
            <a:r>
              <a:rPr lang="en-GB" sz="4400" dirty="0"/>
              <a:t>links 2 specific things</a:t>
            </a:r>
          </a:p>
        </p:txBody>
      </p:sp>
      <p:sp>
        <p:nvSpPr>
          <p:cNvPr id="27" name="4-Point Star 26"/>
          <p:cNvSpPr/>
          <p:nvPr/>
        </p:nvSpPr>
        <p:spPr>
          <a:xfrm>
            <a:off x="3106156" y="490678"/>
            <a:ext cx="468052" cy="453401"/>
          </a:xfrm>
          <a:prstGeom prst="star4">
            <a:avLst>
              <a:gd name="adj" fmla="val 24081"/>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317807" y="1258594"/>
            <a:ext cx="2117631" cy="523220"/>
          </a:xfrm>
          <a:prstGeom prst="rect">
            <a:avLst/>
          </a:prstGeom>
          <a:noFill/>
        </p:spPr>
        <p:txBody>
          <a:bodyPr wrap="none" rtlCol="0">
            <a:spAutoFit/>
          </a:bodyPr>
          <a:lstStyle/>
          <a:p>
            <a:r>
              <a:rPr lang="en-GB" sz="2800" dirty="0"/>
              <a:t>Of interest to</a:t>
            </a:r>
          </a:p>
        </p:txBody>
      </p:sp>
      <p:sp>
        <p:nvSpPr>
          <p:cNvPr id="30" name="TextBox 29"/>
          <p:cNvSpPr txBox="1"/>
          <p:nvPr/>
        </p:nvSpPr>
        <p:spPr>
          <a:xfrm>
            <a:off x="317807" y="1718033"/>
            <a:ext cx="1421223" cy="523220"/>
          </a:xfrm>
          <a:prstGeom prst="rect">
            <a:avLst/>
          </a:prstGeom>
          <a:noFill/>
        </p:spPr>
        <p:txBody>
          <a:bodyPr wrap="none" rtlCol="0">
            <a:spAutoFit/>
          </a:bodyPr>
          <a:lstStyle/>
          <a:p>
            <a:r>
              <a:rPr lang="en-GB" sz="2800" dirty="0"/>
              <a:t>Libraries</a:t>
            </a:r>
          </a:p>
        </p:txBody>
      </p:sp>
      <p:sp>
        <p:nvSpPr>
          <p:cNvPr id="31" name="TextBox 30"/>
          <p:cNvSpPr txBox="1"/>
          <p:nvPr/>
        </p:nvSpPr>
        <p:spPr>
          <a:xfrm>
            <a:off x="317804" y="2177472"/>
            <a:ext cx="1413400" cy="523220"/>
          </a:xfrm>
          <a:prstGeom prst="rect">
            <a:avLst/>
          </a:prstGeom>
          <a:noFill/>
        </p:spPr>
        <p:txBody>
          <a:bodyPr wrap="none" rtlCol="0">
            <a:spAutoFit/>
          </a:bodyPr>
          <a:lstStyle/>
          <a:p>
            <a:r>
              <a:rPr lang="en-GB" sz="2800" dirty="0"/>
              <a:t>Archives</a:t>
            </a:r>
          </a:p>
        </p:txBody>
      </p:sp>
      <p:sp>
        <p:nvSpPr>
          <p:cNvPr id="32" name="TextBox 31"/>
          <p:cNvSpPr txBox="1"/>
          <p:nvPr/>
        </p:nvSpPr>
        <p:spPr>
          <a:xfrm>
            <a:off x="317807" y="2636912"/>
            <a:ext cx="1617751" cy="523220"/>
          </a:xfrm>
          <a:prstGeom prst="rect">
            <a:avLst/>
          </a:prstGeom>
          <a:noFill/>
        </p:spPr>
        <p:txBody>
          <a:bodyPr wrap="none" rtlCol="0">
            <a:spAutoFit/>
          </a:bodyPr>
          <a:lstStyle/>
          <a:p>
            <a:r>
              <a:rPr lang="en-GB" sz="2800" dirty="0"/>
              <a:t>Museums</a:t>
            </a:r>
          </a:p>
        </p:txBody>
      </p:sp>
      <p:sp>
        <p:nvSpPr>
          <p:cNvPr id="29" name="TextBox 28"/>
          <p:cNvSpPr txBox="1"/>
          <p:nvPr/>
        </p:nvSpPr>
        <p:spPr>
          <a:xfrm>
            <a:off x="6609817" y="1258594"/>
            <a:ext cx="2117631" cy="523220"/>
          </a:xfrm>
          <a:prstGeom prst="rect">
            <a:avLst/>
          </a:prstGeom>
          <a:noFill/>
        </p:spPr>
        <p:txBody>
          <a:bodyPr wrap="none" rtlCol="0">
            <a:spAutoFit/>
          </a:bodyPr>
          <a:lstStyle/>
          <a:p>
            <a:pPr algn="r"/>
            <a:r>
              <a:rPr lang="en-GB" sz="2800" dirty="0"/>
              <a:t>Of interest to</a:t>
            </a:r>
          </a:p>
        </p:txBody>
      </p:sp>
      <p:sp>
        <p:nvSpPr>
          <p:cNvPr id="34" name="TextBox 33"/>
          <p:cNvSpPr txBox="1"/>
          <p:nvPr/>
        </p:nvSpPr>
        <p:spPr>
          <a:xfrm>
            <a:off x="7046922" y="1720972"/>
            <a:ext cx="1680524" cy="523220"/>
          </a:xfrm>
          <a:prstGeom prst="rect">
            <a:avLst/>
          </a:prstGeom>
          <a:noFill/>
        </p:spPr>
        <p:txBody>
          <a:bodyPr wrap="none" rtlCol="0">
            <a:spAutoFit/>
          </a:bodyPr>
          <a:lstStyle/>
          <a:p>
            <a:pPr algn="r"/>
            <a:r>
              <a:rPr lang="en-GB" sz="2800" dirty="0"/>
              <a:t>Publishers</a:t>
            </a:r>
          </a:p>
        </p:txBody>
      </p:sp>
      <p:sp>
        <p:nvSpPr>
          <p:cNvPr id="35" name="TextBox 34"/>
          <p:cNvSpPr txBox="1"/>
          <p:nvPr/>
        </p:nvSpPr>
        <p:spPr>
          <a:xfrm>
            <a:off x="6888355" y="2183349"/>
            <a:ext cx="1839093" cy="523220"/>
          </a:xfrm>
          <a:prstGeom prst="rect">
            <a:avLst/>
          </a:prstGeom>
          <a:noFill/>
        </p:spPr>
        <p:txBody>
          <a:bodyPr wrap="none" rtlCol="0">
            <a:spAutoFit/>
          </a:bodyPr>
          <a:lstStyle/>
          <a:p>
            <a:pPr algn="r"/>
            <a:r>
              <a:rPr lang="en-GB" sz="2800" dirty="0"/>
              <a:t>Booksellers</a:t>
            </a:r>
          </a:p>
        </p:txBody>
      </p:sp>
      <p:sp>
        <p:nvSpPr>
          <p:cNvPr id="36" name="TextBox 35"/>
          <p:cNvSpPr txBox="1"/>
          <p:nvPr/>
        </p:nvSpPr>
        <p:spPr>
          <a:xfrm>
            <a:off x="6978957" y="4718054"/>
            <a:ext cx="1748491" cy="523220"/>
          </a:xfrm>
          <a:prstGeom prst="rect">
            <a:avLst/>
          </a:prstGeom>
          <a:noFill/>
        </p:spPr>
        <p:txBody>
          <a:bodyPr wrap="none" rtlCol="0">
            <a:spAutoFit/>
          </a:bodyPr>
          <a:lstStyle/>
          <a:p>
            <a:pPr algn="r"/>
            <a:r>
              <a:rPr lang="en-GB" sz="2800" dirty="0"/>
              <a:t>The Crowd</a:t>
            </a:r>
          </a:p>
        </p:txBody>
      </p:sp>
      <p:sp>
        <p:nvSpPr>
          <p:cNvPr id="37" name="TextBox 36"/>
          <p:cNvSpPr txBox="1"/>
          <p:nvPr/>
        </p:nvSpPr>
        <p:spPr>
          <a:xfrm>
            <a:off x="7079241" y="5214681"/>
            <a:ext cx="1648207" cy="523220"/>
          </a:xfrm>
          <a:prstGeom prst="rect">
            <a:avLst/>
          </a:prstGeom>
          <a:noFill/>
        </p:spPr>
        <p:txBody>
          <a:bodyPr wrap="none" rtlCol="0">
            <a:spAutoFit/>
          </a:bodyPr>
          <a:lstStyle/>
          <a:p>
            <a:pPr algn="r"/>
            <a:r>
              <a:rPr lang="en-GB" sz="2800" dirty="0"/>
              <a:t>The Cloud</a:t>
            </a:r>
          </a:p>
        </p:txBody>
      </p:sp>
      <p:sp>
        <p:nvSpPr>
          <p:cNvPr id="38" name="TextBox 37"/>
          <p:cNvSpPr txBox="1"/>
          <p:nvPr/>
        </p:nvSpPr>
        <p:spPr>
          <a:xfrm>
            <a:off x="6609817" y="4221427"/>
            <a:ext cx="2117631" cy="523220"/>
          </a:xfrm>
          <a:prstGeom prst="rect">
            <a:avLst/>
          </a:prstGeom>
          <a:noFill/>
        </p:spPr>
        <p:txBody>
          <a:bodyPr wrap="none" rtlCol="0">
            <a:spAutoFit/>
          </a:bodyPr>
          <a:lstStyle/>
          <a:p>
            <a:pPr algn="r"/>
            <a:r>
              <a:rPr lang="en-GB" sz="2800" dirty="0"/>
              <a:t>Of interest to</a:t>
            </a:r>
          </a:p>
        </p:txBody>
      </p:sp>
      <p:sp>
        <p:nvSpPr>
          <p:cNvPr id="59" name="TextBox 58"/>
          <p:cNvSpPr txBox="1"/>
          <p:nvPr/>
        </p:nvSpPr>
        <p:spPr>
          <a:xfrm>
            <a:off x="6446502" y="5711308"/>
            <a:ext cx="2280944" cy="523220"/>
          </a:xfrm>
          <a:prstGeom prst="rect">
            <a:avLst/>
          </a:prstGeom>
          <a:noFill/>
        </p:spPr>
        <p:txBody>
          <a:bodyPr wrap="none" rtlCol="0">
            <a:spAutoFit/>
          </a:bodyPr>
          <a:lstStyle/>
          <a:p>
            <a:pPr algn="r"/>
            <a:r>
              <a:rPr lang="en-GB" sz="2800" dirty="0"/>
              <a:t>Semantic Web</a:t>
            </a:r>
          </a:p>
        </p:txBody>
      </p:sp>
    </p:spTree>
    <p:extLst>
      <p:ext uri="{BB962C8B-B14F-4D97-AF65-F5344CB8AC3E}">
        <p14:creationId xmlns:p14="http://schemas.microsoft.com/office/powerpoint/2010/main" val="2247057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1000"/>
                                        <p:tgtEl>
                                          <p:spTgt spid="13"/>
                                        </p:tgtEl>
                                      </p:cBhvr>
                                    </p:animEffect>
                                  </p:childTnLst>
                                </p:cTn>
                              </p:par>
                            </p:childTnLst>
                          </p:cTn>
                        </p:par>
                        <p:par>
                          <p:cTn id="26" fill="hold">
                            <p:stCondLst>
                              <p:cond delay="10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childTnLst>
                                </p:cTn>
                              </p:par>
                            </p:childTnLst>
                          </p:cTn>
                        </p:par>
                        <p:par>
                          <p:cTn id="30" fill="hold">
                            <p:stCondLst>
                              <p:cond delay="2000"/>
                            </p:stCondLst>
                            <p:childTnLst>
                              <p:par>
                                <p:cTn id="31" presetID="10"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10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fade">
                                      <p:cBhvr>
                                        <p:cTn id="38" dur="1000"/>
                                        <p:tgtEl>
                                          <p:spTgt spid="6"/>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childTnLst>
                                </p:cTn>
                              </p:par>
                            </p:childTnLst>
                          </p:cTn>
                        </p:par>
                        <p:par>
                          <p:cTn id="43" fill="hold">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1000"/>
                                        <p:tgtEl>
                                          <p:spTgt spid="8"/>
                                        </p:tgtEl>
                                      </p:cBhvr>
                                    </p:animEffect>
                                  </p:childTnLst>
                                </p:cTn>
                              </p:par>
                            </p:childTnLst>
                          </p:cTn>
                        </p:par>
                        <p:par>
                          <p:cTn id="47" fill="hold">
                            <p:stCondLst>
                              <p:cond delay="3000"/>
                            </p:stCondLst>
                            <p:childTnLst>
                              <p:par>
                                <p:cTn id="48" presetID="10" presetClass="entr" presetSubtype="0" fill="hold" grpId="0" nodeType="after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fade">
                                      <p:cBhvr>
                                        <p:cTn id="50" dur="1000"/>
                                        <p:tgtEl>
                                          <p:spTgt spid="9"/>
                                        </p:tgtEl>
                                      </p:cBhvr>
                                    </p:animEffect>
                                  </p:childTnLst>
                                </p:cTn>
                              </p:par>
                            </p:childTnLst>
                          </p:cTn>
                        </p:par>
                        <p:par>
                          <p:cTn id="51" fill="hold">
                            <p:stCondLst>
                              <p:cond delay="4000"/>
                            </p:stCondLst>
                            <p:childTnLst>
                              <p:par>
                                <p:cTn id="52" presetID="10" presetClass="entr" presetSubtype="0" fill="hold" grpId="0" nodeType="after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1000"/>
                                        <p:tgtEl>
                                          <p:spTgt spid="15"/>
                                        </p:tgtEl>
                                      </p:cBhvr>
                                    </p:animEffect>
                                  </p:childTnLst>
                                </p:cTn>
                              </p:par>
                            </p:childTnLst>
                          </p:cTn>
                        </p:par>
                        <p:par>
                          <p:cTn id="55" fill="hold">
                            <p:stCondLst>
                              <p:cond delay="5000"/>
                            </p:stCondLst>
                            <p:childTnLst>
                              <p:par>
                                <p:cTn id="56" presetID="10" presetClass="entr" presetSubtype="0" fill="hold" grpId="0" nodeType="after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fade">
                                      <p:cBhvr>
                                        <p:cTn id="58" dur="10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fade">
                                      <p:cBhvr>
                                        <p:cTn id="63" dur="1000"/>
                                        <p:tgtEl>
                                          <p:spTgt spid="28"/>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fade">
                                      <p:cBhvr>
                                        <p:cTn id="67" dur="1000"/>
                                        <p:tgtEl>
                                          <p:spTgt spid="30"/>
                                        </p:tgtEl>
                                      </p:cBhvr>
                                    </p:animEffect>
                                  </p:childTnLst>
                                </p:cTn>
                              </p:par>
                            </p:childTnLst>
                          </p:cTn>
                        </p:par>
                        <p:par>
                          <p:cTn id="68" fill="hold">
                            <p:stCondLst>
                              <p:cond delay="2000"/>
                            </p:stCondLst>
                            <p:childTnLst>
                              <p:par>
                                <p:cTn id="69" presetID="10" presetClass="entr" presetSubtype="0" fill="hold" grpId="0" nodeType="after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fade">
                                      <p:cBhvr>
                                        <p:cTn id="71" dur="1000"/>
                                        <p:tgtEl>
                                          <p:spTgt spid="31"/>
                                        </p:tgtEl>
                                      </p:cBhvr>
                                    </p:animEffect>
                                  </p:childTnLst>
                                </p:cTn>
                              </p:par>
                            </p:childTnLst>
                          </p:cTn>
                        </p:par>
                        <p:par>
                          <p:cTn id="72" fill="hold">
                            <p:stCondLst>
                              <p:cond delay="3000"/>
                            </p:stCondLst>
                            <p:childTnLst>
                              <p:par>
                                <p:cTn id="73" presetID="10" presetClass="entr" presetSubtype="0" fill="hold" grpId="0" nodeType="afterEffect">
                                  <p:stCondLst>
                                    <p:cond delay="0"/>
                                  </p:stCondLst>
                                  <p:childTnLst>
                                    <p:set>
                                      <p:cBhvr>
                                        <p:cTn id="74" dur="1" fill="hold">
                                          <p:stCondLst>
                                            <p:cond delay="0"/>
                                          </p:stCondLst>
                                        </p:cTn>
                                        <p:tgtEl>
                                          <p:spTgt spid="32"/>
                                        </p:tgtEl>
                                        <p:attrNameLst>
                                          <p:attrName>style.visibility</p:attrName>
                                        </p:attrNameLst>
                                      </p:cBhvr>
                                      <p:to>
                                        <p:strVal val="visible"/>
                                      </p:to>
                                    </p:set>
                                    <p:animEffect transition="in" filter="fade">
                                      <p:cBhvr>
                                        <p:cTn id="75" dur="1000"/>
                                        <p:tgtEl>
                                          <p:spTgt spid="32"/>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29"/>
                                        </p:tgtEl>
                                        <p:attrNameLst>
                                          <p:attrName>style.visibility</p:attrName>
                                        </p:attrNameLst>
                                      </p:cBhvr>
                                      <p:to>
                                        <p:strVal val="visible"/>
                                      </p:to>
                                    </p:set>
                                    <p:animEffect transition="in" filter="fade">
                                      <p:cBhvr>
                                        <p:cTn id="80" dur="1000"/>
                                        <p:tgtEl>
                                          <p:spTgt spid="29"/>
                                        </p:tgtEl>
                                      </p:cBhvr>
                                    </p:animEffect>
                                  </p:childTnLst>
                                </p:cTn>
                              </p:par>
                            </p:childTnLst>
                          </p:cTn>
                        </p:par>
                        <p:par>
                          <p:cTn id="81" fill="hold">
                            <p:stCondLst>
                              <p:cond delay="1000"/>
                            </p:stCondLst>
                            <p:childTnLst>
                              <p:par>
                                <p:cTn id="82" presetID="10" presetClass="entr" presetSubtype="0" fill="hold" grpId="0" nodeType="afterEffect">
                                  <p:stCondLst>
                                    <p:cond delay="0"/>
                                  </p:stCondLst>
                                  <p:childTnLst>
                                    <p:set>
                                      <p:cBhvr>
                                        <p:cTn id="83" dur="1" fill="hold">
                                          <p:stCondLst>
                                            <p:cond delay="0"/>
                                          </p:stCondLst>
                                        </p:cTn>
                                        <p:tgtEl>
                                          <p:spTgt spid="34"/>
                                        </p:tgtEl>
                                        <p:attrNameLst>
                                          <p:attrName>style.visibility</p:attrName>
                                        </p:attrNameLst>
                                      </p:cBhvr>
                                      <p:to>
                                        <p:strVal val="visible"/>
                                      </p:to>
                                    </p:set>
                                    <p:animEffect transition="in" filter="fade">
                                      <p:cBhvr>
                                        <p:cTn id="84" dur="1000"/>
                                        <p:tgtEl>
                                          <p:spTgt spid="34"/>
                                        </p:tgtEl>
                                      </p:cBhvr>
                                    </p:animEffect>
                                  </p:childTnLst>
                                </p:cTn>
                              </p:par>
                            </p:childTnLst>
                          </p:cTn>
                        </p:par>
                        <p:par>
                          <p:cTn id="85" fill="hold">
                            <p:stCondLst>
                              <p:cond delay="2000"/>
                            </p:stCondLst>
                            <p:childTnLst>
                              <p:par>
                                <p:cTn id="86" presetID="10" presetClass="entr" presetSubtype="0" fill="hold" grpId="0" nodeType="afterEffect">
                                  <p:stCondLst>
                                    <p:cond delay="0"/>
                                  </p:stCondLst>
                                  <p:childTnLst>
                                    <p:set>
                                      <p:cBhvr>
                                        <p:cTn id="87" dur="1" fill="hold">
                                          <p:stCondLst>
                                            <p:cond delay="0"/>
                                          </p:stCondLst>
                                        </p:cTn>
                                        <p:tgtEl>
                                          <p:spTgt spid="35"/>
                                        </p:tgtEl>
                                        <p:attrNameLst>
                                          <p:attrName>style.visibility</p:attrName>
                                        </p:attrNameLst>
                                      </p:cBhvr>
                                      <p:to>
                                        <p:strVal val="visible"/>
                                      </p:to>
                                    </p:set>
                                    <p:animEffect transition="in" filter="fade">
                                      <p:cBhvr>
                                        <p:cTn id="88" dur="1000"/>
                                        <p:tgtEl>
                                          <p:spTgt spid="35"/>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36"/>
                                        </p:tgtEl>
                                        <p:attrNameLst>
                                          <p:attrName>style.visibility</p:attrName>
                                        </p:attrNameLst>
                                      </p:cBhvr>
                                      <p:to>
                                        <p:strVal val="visible"/>
                                      </p:to>
                                    </p:set>
                                    <p:animEffect transition="in" filter="fade">
                                      <p:cBhvr>
                                        <p:cTn id="93" dur="1000"/>
                                        <p:tgtEl>
                                          <p:spTgt spid="36"/>
                                        </p:tgtEl>
                                      </p:cBhvr>
                                    </p:animEffect>
                                  </p:childTnLst>
                                </p:cTn>
                              </p:par>
                              <p:par>
                                <p:cTn id="94" presetID="10" presetClass="entr" presetSubtype="0" fill="hold" grpId="0" nodeType="withEffect">
                                  <p:stCondLst>
                                    <p:cond delay="0"/>
                                  </p:stCondLst>
                                  <p:childTnLst>
                                    <p:set>
                                      <p:cBhvr>
                                        <p:cTn id="95" dur="1" fill="hold">
                                          <p:stCondLst>
                                            <p:cond delay="0"/>
                                          </p:stCondLst>
                                        </p:cTn>
                                        <p:tgtEl>
                                          <p:spTgt spid="37"/>
                                        </p:tgtEl>
                                        <p:attrNameLst>
                                          <p:attrName>style.visibility</p:attrName>
                                        </p:attrNameLst>
                                      </p:cBhvr>
                                      <p:to>
                                        <p:strVal val="visible"/>
                                      </p:to>
                                    </p:set>
                                    <p:animEffect transition="in" filter="fade">
                                      <p:cBhvr>
                                        <p:cTn id="96" dur="1000"/>
                                        <p:tgtEl>
                                          <p:spTgt spid="37"/>
                                        </p:tgtEl>
                                      </p:cBhvr>
                                    </p:animEffect>
                                  </p:childTnLst>
                                </p:cTn>
                              </p:par>
                              <p:par>
                                <p:cTn id="97" presetID="10" presetClass="entr" presetSubtype="0" fill="hold" grpId="0" nodeType="withEffect">
                                  <p:stCondLst>
                                    <p:cond delay="0"/>
                                  </p:stCondLst>
                                  <p:childTnLst>
                                    <p:set>
                                      <p:cBhvr>
                                        <p:cTn id="98" dur="1" fill="hold">
                                          <p:stCondLst>
                                            <p:cond delay="0"/>
                                          </p:stCondLst>
                                        </p:cTn>
                                        <p:tgtEl>
                                          <p:spTgt spid="38"/>
                                        </p:tgtEl>
                                        <p:attrNameLst>
                                          <p:attrName>style.visibility</p:attrName>
                                        </p:attrNameLst>
                                      </p:cBhvr>
                                      <p:to>
                                        <p:strVal val="visible"/>
                                      </p:to>
                                    </p:set>
                                    <p:animEffect transition="in" filter="fade">
                                      <p:cBhvr>
                                        <p:cTn id="99" dur="1000"/>
                                        <p:tgtEl>
                                          <p:spTgt spid="38"/>
                                        </p:tgtEl>
                                      </p:cBhvr>
                                    </p:animEffect>
                                  </p:childTnLst>
                                </p:cTn>
                              </p:par>
                              <p:par>
                                <p:cTn id="100" presetID="10" presetClass="entr" presetSubtype="0" fill="hold" grpId="0" nodeType="withEffect">
                                  <p:stCondLst>
                                    <p:cond delay="0"/>
                                  </p:stCondLst>
                                  <p:childTnLst>
                                    <p:set>
                                      <p:cBhvr>
                                        <p:cTn id="101" dur="1" fill="hold">
                                          <p:stCondLst>
                                            <p:cond delay="0"/>
                                          </p:stCondLst>
                                        </p:cTn>
                                        <p:tgtEl>
                                          <p:spTgt spid="59"/>
                                        </p:tgtEl>
                                        <p:attrNameLst>
                                          <p:attrName>style.visibility</p:attrName>
                                        </p:attrNameLst>
                                      </p:cBhvr>
                                      <p:to>
                                        <p:strVal val="visible"/>
                                      </p:to>
                                    </p:set>
                                    <p:animEffect transition="in" filter="fade">
                                      <p:cBhvr>
                                        <p:cTn id="102" dur="1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5" grpId="0"/>
      <p:bldP spid="14" grpId="0"/>
      <p:bldP spid="6" grpId="0"/>
      <p:bldP spid="7" grpId="0"/>
      <p:bldP spid="8" grpId="0"/>
      <p:bldP spid="9" grpId="0"/>
      <p:bldP spid="10" grpId="0"/>
      <p:bldP spid="11" grpId="0"/>
      <p:bldP spid="15" grpId="0"/>
      <p:bldP spid="22" grpId="0"/>
      <p:bldP spid="27" grpId="0" animBg="1"/>
      <p:bldP spid="28" grpId="0"/>
      <p:bldP spid="30" grpId="0"/>
      <p:bldP spid="31" grpId="0"/>
      <p:bldP spid="32" grpId="0"/>
      <p:bldP spid="29" grpId="0"/>
      <p:bldP spid="34" grpId="0"/>
      <p:bldP spid="35" grpId="0"/>
      <p:bldP spid="36" grpId="0"/>
      <p:bldP spid="37" grpId="0"/>
      <p:bldP spid="38" grpId="0"/>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0658" y="3850515"/>
            <a:ext cx="1605119" cy="707886"/>
          </a:xfrm>
          <a:prstGeom prst="rect">
            <a:avLst/>
          </a:prstGeom>
          <a:noFill/>
        </p:spPr>
        <p:txBody>
          <a:bodyPr wrap="none" rtlCol="0">
            <a:spAutoFit/>
          </a:bodyPr>
          <a:lstStyle/>
          <a:p>
            <a:r>
              <a:rPr lang="en-GB" sz="4000" dirty="0"/>
              <a:t>Person</a:t>
            </a:r>
          </a:p>
        </p:txBody>
      </p:sp>
      <p:sp>
        <p:nvSpPr>
          <p:cNvPr id="13" name="TextBox 12"/>
          <p:cNvSpPr txBox="1"/>
          <p:nvPr/>
        </p:nvSpPr>
        <p:spPr>
          <a:xfrm>
            <a:off x="2691028" y="3938329"/>
            <a:ext cx="439544" cy="584775"/>
          </a:xfrm>
          <a:prstGeom prst="rect">
            <a:avLst/>
          </a:prstGeom>
          <a:noFill/>
        </p:spPr>
        <p:txBody>
          <a:bodyPr wrap="none" rtlCol="0">
            <a:spAutoFit/>
          </a:bodyPr>
          <a:lstStyle/>
          <a:p>
            <a:r>
              <a:rPr lang="en-GB" sz="3200" dirty="0"/>
              <a:t>is</a:t>
            </a:r>
          </a:p>
        </p:txBody>
      </p:sp>
      <p:sp>
        <p:nvSpPr>
          <p:cNvPr id="5" name="TextBox 4"/>
          <p:cNvSpPr txBox="1"/>
          <p:nvPr/>
        </p:nvSpPr>
        <p:spPr>
          <a:xfrm>
            <a:off x="6922105" y="3850515"/>
            <a:ext cx="1145763" cy="707886"/>
          </a:xfrm>
          <a:prstGeom prst="rect">
            <a:avLst/>
          </a:prstGeom>
          <a:noFill/>
        </p:spPr>
        <p:txBody>
          <a:bodyPr wrap="none" rtlCol="0">
            <a:spAutoFit/>
          </a:bodyPr>
          <a:lstStyle/>
          <a:p>
            <a:r>
              <a:rPr lang="en-GB" sz="4000" dirty="0"/>
              <a:t>Item</a:t>
            </a:r>
          </a:p>
        </p:txBody>
      </p:sp>
      <p:sp>
        <p:nvSpPr>
          <p:cNvPr id="14" name="TextBox 13"/>
          <p:cNvSpPr txBox="1"/>
          <p:nvPr/>
        </p:nvSpPr>
        <p:spPr>
          <a:xfrm>
            <a:off x="6352154" y="3912074"/>
            <a:ext cx="526106" cy="584775"/>
          </a:xfrm>
          <a:prstGeom prst="rect">
            <a:avLst/>
          </a:prstGeom>
          <a:noFill/>
        </p:spPr>
        <p:txBody>
          <a:bodyPr wrap="none" rtlCol="0">
            <a:spAutoFit/>
          </a:bodyPr>
          <a:lstStyle/>
          <a:p>
            <a:r>
              <a:rPr lang="en-GB" sz="3200" dirty="0"/>
              <a:t>of</a:t>
            </a:r>
          </a:p>
        </p:txBody>
      </p:sp>
      <p:sp>
        <p:nvSpPr>
          <p:cNvPr id="6" name="TextBox 5"/>
          <p:cNvSpPr txBox="1"/>
          <p:nvPr/>
        </p:nvSpPr>
        <p:spPr>
          <a:xfrm>
            <a:off x="3759024" y="2132888"/>
            <a:ext cx="1847365" cy="584775"/>
          </a:xfrm>
          <a:prstGeom prst="rect">
            <a:avLst/>
          </a:prstGeom>
          <a:noFill/>
        </p:spPr>
        <p:txBody>
          <a:bodyPr wrap="none" rtlCol="0">
            <a:spAutoFit/>
          </a:bodyPr>
          <a:lstStyle/>
          <a:p>
            <a:r>
              <a:rPr lang="en-GB" sz="3200" dirty="0"/>
              <a:t>purchaser</a:t>
            </a:r>
          </a:p>
        </p:txBody>
      </p:sp>
      <p:sp>
        <p:nvSpPr>
          <p:cNvPr id="7" name="TextBox 6"/>
          <p:cNvSpPr txBox="1"/>
          <p:nvPr/>
        </p:nvSpPr>
        <p:spPr>
          <a:xfrm>
            <a:off x="4079629" y="2725950"/>
            <a:ext cx="1255472" cy="584775"/>
          </a:xfrm>
          <a:prstGeom prst="rect">
            <a:avLst/>
          </a:prstGeom>
          <a:noFill/>
        </p:spPr>
        <p:txBody>
          <a:bodyPr wrap="none" rtlCol="0">
            <a:spAutoFit/>
          </a:bodyPr>
          <a:lstStyle/>
          <a:p>
            <a:r>
              <a:rPr lang="en-GB" sz="3200" dirty="0"/>
              <a:t>owner</a:t>
            </a:r>
          </a:p>
        </p:txBody>
      </p:sp>
      <p:sp>
        <p:nvSpPr>
          <p:cNvPr id="8" name="TextBox 7"/>
          <p:cNvSpPr txBox="1"/>
          <p:nvPr/>
        </p:nvSpPr>
        <p:spPr>
          <a:xfrm>
            <a:off x="3539343" y="3319011"/>
            <a:ext cx="2252924" cy="584775"/>
          </a:xfrm>
          <a:prstGeom prst="rect">
            <a:avLst/>
          </a:prstGeom>
          <a:noFill/>
        </p:spPr>
        <p:txBody>
          <a:bodyPr wrap="none" rtlCol="0">
            <a:spAutoFit/>
          </a:bodyPr>
          <a:lstStyle/>
          <a:p>
            <a:r>
              <a:rPr lang="en-GB" sz="3200" dirty="0" err="1"/>
              <a:t>autographer</a:t>
            </a:r>
            <a:endParaRPr lang="en-GB" sz="3200" dirty="0"/>
          </a:p>
        </p:txBody>
      </p:sp>
      <p:sp>
        <p:nvSpPr>
          <p:cNvPr id="9" name="TextBox 8"/>
          <p:cNvSpPr txBox="1"/>
          <p:nvPr/>
        </p:nvSpPr>
        <p:spPr>
          <a:xfrm>
            <a:off x="3813379" y="4505136"/>
            <a:ext cx="1747017" cy="584775"/>
          </a:xfrm>
          <a:prstGeom prst="rect">
            <a:avLst/>
          </a:prstGeom>
          <a:noFill/>
        </p:spPr>
        <p:txBody>
          <a:bodyPr wrap="none" rtlCol="0">
            <a:spAutoFit/>
          </a:bodyPr>
          <a:lstStyle/>
          <a:p>
            <a:r>
              <a:rPr lang="en-GB" sz="3200" dirty="0"/>
              <a:t>borrower</a:t>
            </a:r>
          </a:p>
        </p:txBody>
      </p:sp>
      <p:sp>
        <p:nvSpPr>
          <p:cNvPr id="10" name="TextBox 9"/>
          <p:cNvSpPr txBox="1"/>
          <p:nvPr/>
        </p:nvSpPr>
        <p:spPr>
          <a:xfrm>
            <a:off x="4113496" y="3912074"/>
            <a:ext cx="1192955" cy="584775"/>
          </a:xfrm>
          <a:prstGeom prst="rect">
            <a:avLst/>
          </a:prstGeom>
          <a:noFill/>
        </p:spPr>
        <p:txBody>
          <a:bodyPr wrap="none" rtlCol="0">
            <a:spAutoFit/>
          </a:bodyPr>
          <a:lstStyle/>
          <a:p>
            <a:r>
              <a:rPr lang="en-GB" sz="3200" dirty="0"/>
              <a:t>donor</a:t>
            </a:r>
          </a:p>
        </p:txBody>
      </p:sp>
      <p:sp>
        <p:nvSpPr>
          <p:cNvPr id="11" name="TextBox 10"/>
          <p:cNvSpPr txBox="1"/>
          <p:nvPr/>
        </p:nvSpPr>
        <p:spPr>
          <a:xfrm>
            <a:off x="3553134" y="5691260"/>
            <a:ext cx="2227469" cy="584775"/>
          </a:xfrm>
          <a:prstGeom prst="rect">
            <a:avLst/>
          </a:prstGeom>
          <a:noFill/>
        </p:spPr>
        <p:txBody>
          <a:bodyPr wrap="none" rtlCol="0">
            <a:spAutoFit/>
          </a:bodyPr>
          <a:lstStyle/>
          <a:p>
            <a:r>
              <a:rPr lang="en-GB" sz="3200" dirty="0"/>
              <a:t>photocopier</a:t>
            </a:r>
          </a:p>
        </p:txBody>
      </p:sp>
      <p:sp>
        <p:nvSpPr>
          <p:cNvPr id="15" name="TextBox 14"/>
          <p:cNvSpPr txBox="1"/>
          <p:nvPr/>
        </p:nvSpPr>
        <p:spPr>
          <a:xfrm>
            <a:off x="3770763" y="5098198"/>
            <a:ext cx="1825693" cy="584775"/>
          </a:xfrm>
          <a:prstGeom prst="rect">
            <a:avLst/>
          </a:prstGeom>
          <a:noFill/>
        </p:spPr>
        <p:txBody>
          <a:bodyPr wrap="none" rtlCol="0">
            <a:spAutoFit/>
          </a:bodyPr>
          <a:lstStyle/>
          <a:p>
            <a:r>
              <a:rPr lang="en-GB" sz="3200" dirty="0"/>
              <a:t>conserver</a:t>
            </a:r>
          </a:p>
        </p:txBody>
      </p:sp>
      <p:sp>
        <p:nvSpPr>
          <p:cNvPr id="21" name="TextBox 20"/>
          <p:cNvSpPr txBox="1"/>
          <p:nvPr/>
        </p:nvSpPr>
        <p:spPr>
          <a:xfrm>
            <a:off x="29035" y="332659"/>
            <a:ext cx="2807307" cy="769441"/>
          </a:xfrm>
          <a:prstGeom prst="rect">
            <a:avLst/>
          </a:prstGeom>
          <a:noFill/>
        </p:spPr>
        <p:txBody>
          <a:bodyPr wrap="none" rtlCol="0">
            <a:spAutoFit/>
          </a:bodyPr>
          <a:lstStyle/>
          <a:p>
            <a:r>
              <a:rPr lang="en-GB" sz="4400" dirty="0"/>
              <a:t>Linked data</a:t>
            </a:r>
          </a:p>
        </p:txBody>
      </p:sp>
      <p:sp>
        <p:nvSpPr>
          <p:cNvPr id="22" name="TextBox 21"/>
          <p:cNvSpPr txBox="1"/>
          <p:nvPr/>
        </p:nvSpPr>
        <p:spPr>
          <a:xfrm>
            <a:off x="4759679" y="332659"/>
            <a:ext cx="3712619" cy="769441"/>
          </a:xfrm>
          <a:prstGeom prst="rect">
            <a:avLst/>
          </a:prstGeom>
          <a:noFill/>
        </p:spPr>
        <p:txBody>
          <a:bodyPr wrap="none" rtlCol="0">
            <a:spAutoFit/>
          </a:bodyPr>
          <a:lstStyle/>
          <a:p>
            <a:r>
              <a:rPr lang="en-GB" sz="4400" dirty="0"/>
              <a:t>goes both ways</a:t>
            </a:r>
          </a:p>
        </p:txBody>
      </p:sp>
      <p:sp>
        <p:nvSpPr>
          <p:cNvPr id="27" name="4-Point Star 26"/>
          <p:cNvSpPr/>
          <p:nvPr/>
        </p:nvSpPr>
        <p:spPr>
          <a:xfrm>
            <a:off x="4230486" y="490678"/>
            <a:ext cx="468052" cy="453401"/>
          </a:xfrm>
          <a:prstGeom prst="star4">
            <a:avLst>
              <a:gd name="adj" fmla="val 24081"/>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p:cNvSpPr txBox="1"/>
          <p:nvPr/>
        </p:nvSpPr>
        <p:spPr>
          <a:xfrm>
            <a:off x="1096210" y="1431959"/>
            <a:ext cx="1391791" cy="707886"/>
          </a:xfrm>
          <a:prstGeom prst="rect">
            <a:avLst/>
          </a:prstGeom>
          <a:noFill/>
        </p:spPr>
        <p:txBody>
          <a:bodyPr wrap="none" rtlCol="0">
            <a:spAutoFit/>
          </a:bodyPr>
          <a:lstStyle/>
          <a:p>
            <a:r>
              <a:rPr lang="en-GB" sz="4000" dirty="0">
                <a:solidFill>
                  <a:schemeClr val="bg1"/>
                </a:solidFill>
              </a:rPr>
              <a:t>Entity</a:t>
            </a:r>
          </a:p>
        </p:txBody>
      </p:sp>
      <p:sp>
        <p:nvSpPr>
          <p:cNvPr id="42" name="TextBox 41"/>
          <p:cNvSpPr txBox="1"/>
          <p:nvPr/>
        </p:nvSpPr>
        <p:spPr>
          <a:xfrm>
            <a:off x="6770680" y="1424999"/>
            <a:ext cx="1391791" cy="707886"/>
          </a:xfrm>
          <a:prstGeom prst="rect">
            <a:avLst/>
          </a:prstGeom>
          <a:noFill/>
        </p:spPr>
        <p:txBody>
          <a:bodyPr wrap="none" rtlCol="0">
            <a:spAutoFit/>
          </a:bodyPr>
          <a:lstStyle/>
          <a:p>
            <a:r>
              <a:rPr lang="en-GB" sz="4000" dirty="0">
                <a:solidFill>
                  <a:schemeClr val="bg1"/>
                </a:solidFill>
              </a:rPr>
              <a:t>Entity</a:t>
            </a:r>
          </a:p>
        </p:txBody>
      </p:sp>
      <p:sp>
        <p:nvSpPr>
          <p:cNvPr id="43" name="TextBox 42"/>
          <p:cNvSpPr txBox="1"/>
          <p:nvPr/>
        </p:nvSpPr>
        <p:spPr>
          <a:xfrm>
            <a:off x="3586197" y="1493516"/>
            <a:ext cx="2166427" cy="584775"/>
          </a:xfrm>
          <a:prstGeom prst="rect">
            <a:avLst/>
          </a:prstGeom>
          <a:noFill/>
        </p:spPr>
        <p:txBody>
          <a:bodyPr wrap="none" rtlCol="0">
            <a:spAutoFit/>
          </a:bodyPr>
          <a:lstStyle/>
          <a:p>
            <a:r>
              <a:rPr lang="en-GB" sz="3200" dirty="0">
                <a:solidFill>
                  <a:schemeClr val="bg1"/>
                </a:solidFill>
              </a:rPr>
              <a:t>relationship</a:t>
            </a:r>
          </a:p>
        </p:txBody>
      </p:sp>
    </p:spTree>
    <p:extLst>
      <p:ext uri="{BB962C8B-B14F-4D97-AF65-F5344CB8AC3E}">
        <p14:creationId xmlns:p14="http://schemas.microsoft.com/office/powerpoint/2010/main" val="2465481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1000"/>
                                        <p:tgtEl>
                                          <p:spTgt spid="13"/>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childTnLst>
                                </p:cTn>
                              </p:par>
                            </p:childTnLst>
                          </p:cTn>
                        </p:par>
                        <p:par>
                          <p:cTn id="25" fill="hold">
                            <p:stCondLst>
                              <p:cond delay="3000"/>
                            </p:stCondLst>
                            <p:childTnLst>
                              <p:par>
                                <p:cTn id="26" presetID="10" presetClass="entr" presetSubtype="0" fill="hold" grpId="0" nodeType="after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childTnLst>
                                </p:cTn>
                              </p:par>
                            </p:childTnLst>
                          </p:cTn>
                        </p:par>
                        <p:par>
                          <p:cTn id="29" fill="hold">
                            <p:stCondLst>
                              <p:cond delay="4000"/>
                            </p:stCondLst>
                            <p:childTnLst>
                              <p:par>
                                <p:cTn id="30" presetID="10" presetClass="entr" presetSubtype="0"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10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childTnLst>
                                </p:cTn>
                              </p:par>
                            </p:childTnLst>
                          </p:cTn>
                        </p:par>
                        <p:par>
                          <p:cTn id="42" fill="hold">
                            <p:stCondLst>
                              <p:cond delay="2000"/>
                            </p:stCondLst>
                            <p:childTnLst>
                              <p:par>
                                <p:cTn id="43" presetID="10" presetClass="entr" presetSubtype="0" fill="hold" grpId="0" nodeType="after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childTnLst>
                                </p:cTn>
                              </p:par>
                            </p:childTnLst>
                          </p:cTn>
                        </p:par>
                        <p:par>
                          <p:cTn id="46" fill="hold">
                            <p:stCondLst>
                              <p:cond delay="3000"/>
                            </p:stCondLst>
                            <p:childTnLst>
                              <p:par>
                                <p:cTn id="47" presetID="10" presetClass="entr" presetSubtype="0"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childTnLst>
                                </p:cTn>
                              </p:par>
                            </p:childTnLst>
                          </p:cTn>
                        </p:par>
                        <p:par>
                          <p:cTn id="50" fill="hold">
                            <p:stCondLst>
                              <p:cond delay="4000"/>
                            </p:stCondLst>
                            <p:childTnLst>
                              <p:par>
                                <p:cTn id="51" presetID="10" presetClass="entr" presetSubtype="0" fill="hold" grpId="0" nodeType="after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1000"/>
                                        <p:tgtEl>
                                          <p:spTgt spid="15"/>
                                        </p:tgtEl>
                                      </p:cBhvr>
                                    </p:animEffect>
                                  </p:childTnLst>
                                </p:cTn>
                              </p:par>
                            </p:childTnLst>
                          </p:cTn>
                        </p:par>
                        <p:par>
                          <p:cTn id="54" fill="hold">
                            <p:stCondLst>
                              <p:cond delay="5000"/>
                            </p:stCondLst>
                            <p:childTnLst>
                              <p:par>
                                <p:cTn id="55" presetID="10" presetClass="entr" presetSubtype="0" fill="hold" grpId="0" nodeType="after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fade">
                                      <p:cBhvr>
                                        <p:cTn id="57" dur="10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fade">
                                      <p:cBhvr>
                                        <p:cTn id="62" dur="1000"/>
                                        <p:tgtEl>
                                          <p:spTgt spid="41"/>
                                        </p:tgtEl>
                                      </p:cBhvr>
                                    </p:animEffect>
                                  </p:childTnLst>
                                </p:cTn>
                              </p:par>
                            </p:childTnLst>
                          </p:cTn>
                        </p:par>
                        <p:par>
                          <p:cTn id="63" fill="hold">
                            <p:stCondLst>
                              <p:cond delay="1000"/>
                            </p:stCondLst>
                            <p:childTnLst>
                              <p:par>
                                <p:cTn id="64" presetID="10" presetClass="entr" presetSubtype="0" fill="hold" grpId="0" nodeType="afterEffect">
                                  <p:stCondLst>
                                    <p:cond delay="0"/>
                                  </p:stCondLst>
                                  <p:childTnLst>
                                    <p:set>
                                      <p:cBhvr>
                                        <p:cTn id="65" dur="1" fill="hold">
                                          <p:stCondLst>
                                            <p:cond delay="0"/>
                                          </p:stCondLst>
                                        </p:cTn>
                                        <p:tgtEl>
                                          <p:spTgt spid="43"/>
                                        </p:tgtEl>
                                        <p:attrNameLst>
                                          <p:attrName>style.visibility</p:attrName>
                                        </p:attrNameLst>
                                      </p:cBhvr>
                                      <p:to>
                                        <p:strVal val="visible"/>
                                      </p:to>
                                    </p:set>
                                    <p:animEffect transition="in" filter="fade">
                                      <p:cBhvr>
                                        <p:cTn id="66" dur="1000"/>
                                        <p:tgtEl>
                                          <p:spTgt spid="43"/>
                                        </p:tgtEl>
                                      </p:cBhvr>
                                    </p:animEffect>
                                  </p:childTnLst>
                                </p:cTn>
                              </p:par>
                            </p:childTnLst>
                          </p:cTn>
                        </p:par>
                        <p:par>
                          <p:cTn id="67" fill="hold">
                            <p:stCondLst>
                              <p:cond delay="2000"/>
                            </p:stCondLst>
                            <p:childTnLst>
                              <p:par>
                                <p:cTn id="68" presetID="10" presetClass="entr" presetSubtype="0" fill="hold" grpId="0" nodeType="afterEffect">
                                  <p:stCondLst>
                                    <p:cond delay="0"/>
                                  </p:stCondLst>
                                  <p:childTnLst>
                                    <p:set>
                                      <p:cBhvr>
                                        <p:cTn id="69" dur="1" fill="hold">
                                          <p:stCondLst>
                                            <p:cond delay="0"/>
                                          </p:stCondLst>
                                        </p:cTn>
                                        <p:tgtEl>
                                          <p:spTgt spid="42"/>
                                        </p:tgtEl>
                                        <p:attrNameLst>
                                          <p:attrName>style.visibility</p:attrName>
                                        </p:attrNameLst>
                                      </p:cBhvr>
                                      <p:to>
                                        <p:strVal val="visible"/>
                                      </p:to>
                                    </p:set>
                                    <p:animEffect transition="in" filter="fade">
                                      <p:cBhvr>
                                        <p:cTn id="70" dur="1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5" grpId="0"/>
      <p:bldP spid="14" grpId="0"/>
      <p:bldP spid="6" grpId="0"/>
      <p:bldP spid="7" grpId="0"/>
      <p:bldP spid="8" grpId="0"/>
      <p:bldP spid="9" grpId="0"/>
      <p:bldP spid="10" grpId="0"/>
      <p:bldP spid="11" grpId="0"/>
      <p:bldP spid="15" grpId="0"/>
      <p:bldP spid="22" grpId="0"/>
      <p:bldP spid="27" grpId="0" animBg="1"/>
      <p:bldP spid="41" grpId="0"/>
      <p:bldP spid="42" grpId="0"/>
      <p:bldP spid="4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980658" y="1556795"/>
            <a:ext cx="7087209" cy="4143147"/>
            <a:chOff x="755576" y="1556792"/>
            <a:chExt cx="6542039" cy="4143147"/>
          </a:xfrm>
        </p:grpSpPr>
        <p:grpSp>
          <p:nvGrpSpPr>
            <p:cNvPr id="2" name="Group 1"/>
            <p:cNvGrpSpPr/>
            <p:nvPr/>
          </p:nvGrpSpPr>
          <p:grpSpPr>
            <a:xfrm>
              <a:off x="755576" y="3274422"/>
              <a:ext cx="1984538" cy="707886"/>
              <a:chOff x="755576" y="3212867"/>
              <a:chExt cx="1984538" cy="707886"/>
            </a:xfrm>
          </p:grpSpPr>
          <p:sp>
            <p:nvSpPr>
              <p:cNvPr id="4" name="TextBox 3"/>
              <p:cNvSpPr txBox="1"/>
              <p:nvPr/>
            </p:nvSpPr>
            <p:spPr>
              <a:xfrm>
                <a:off x="755576" y="3212867"/>
                <a:ext cx="1481648" cy="707886"/>
              </a:xfrm>
              <a:prstGeom prst="rect">
                <a:avLst/>
              </a:prstGeom>
              <a:noFill/>
            </p:spPr>
            <p:txBody>
              <a:bodyPr wrap="none" rtlCol="0">
                <a:spAutoFit/>
              </a:bodyPr>
              <a:lstStyle/>
              <a:p>
                <a:r>
                  <a:rPr lang="en-GB" sz="4000" dirty="0"/>
                  <a:t>Person</a:t>
                </a:r>
              </a:p>
            </p:txBody>
          </p:sp>
          <p:sp>
            <p:nvSpPr>
              <p:cNvPr id="13" name="TextBox 12"/>
              <p:cNvSpPr txBox="1"/>
              <p:nvPr/>
            </p:nvSpPr>
            <p:spPr>
              <a:xfrm>
                <a:off x="2334381" y="3300678"/>
                <a:ext cx="405733" cy="584775"/>
              </a:xfrm>
              <a:prstGeom prst="rect">
                <a:avLst/>
              </a:prstGeom>
              <a:noFill/>
            </p:spPr>
            <p:txBody>
              <a:bodyPr wrap="none" rtlCol="0">
                <a:spAutoFit/>
              </a:bodyPr>
              <a:lstStyle/>
              <a:p>
                <a:r>
                  <a:rPr lang="en-GB" sz="3200" dirty="0"/>
                  <a:t>is</a:t>
                </a:r>
              </a:p>
            </p:txBody>
          </p:sp>
        </p:grpSp>
        <p:grpSp>
          <p:nvGrpSpPr>
            <p:cNvPr id="18" name="Group 17"/>
            <p:cNvGrpSpPr/>
            <p:nvPr/>
          </p:nvGrpSpPr>
          <p:grpSpPr>
            <a:xfrm>
              <a:off x="5713882" y="3274422"/>
              <a:ext cx="1583733" cy="707886"/>
              <a:chOff x="5713882" y="3274422"/>
              <a:chExt cx="1583733" cy="707886"/>
            </a:xfrm>
          </p:grpSpPr>
          <p:sp>
            <p:nvSpPr>
              <p:cNvPr id="5" name="TextBox 4"/>
              <p:cNvSpPr txBox="1"/>
              <p:nvPr/>
            </p:nvSpPr>
            <p:spPr>
              <a:xfrm>
                <a:off x="6239988" y="3274422"/>
                <a:ext cx="1057627" cy="707886"/>
              </a:xfrm>
              <a:prstGeom prst="rect">
                <a:avLst/>
              </a:prstGeom>
              <a:noFill/>
            </p:spPr>
            <p:txBody>
              <a:bodyPr wrap="none" rtlCol="0">
                <a:spAutoFit/>
              </a:bodyPr>
              <a:lstStyle/>
              <a:p>
                <a:r>
                  <a:rPr lang="en-GB" sz="4000" dirty="0"/>
                  <a:t>Item</a:t>
                </a:r>
              </a:p>
            </p:txBody>
          </p:sp>
          <p:sp>
            <p:nvSpPr>
              <p:cNvPr id="14" name="TextBox 13"/>
              <p:cNvSpPr txBox="1"/>
              <p:nvPr/>
            </p:nvSpPr>
            <p:spPr>
              <a:xfrm>
                <a:off x="5713882" y="3335978"/>
                <a:ext cx="485636" cy="584775"/>
              </a:xfrm>
              <a:prstGeom prst="rect">
                <a:avLst/>
              </a:prstGeom>
              <a:noFill/>
            </p:spPr>
            <p:txBody>
              <a:bodyPr wrap="none" rtlCol="0">
                <a:spAutoFit/>
              </a:bodyPr>
              <a:lstStyle/>
              <a:p>
                <a:r>
                  <a:rPr lang="en-GB" sz="3200" dirty="0"/>
                  <a:t>of</a:t>
                </a:r>
              </a:p>
            </p:txBody>
          </p:sp>
        </p:grpSp>
        <p:grpSp>
          <p:nvGrpSpPr>
            <p:cNvPr id="3" name="Group 2"/>
            <p:cNvGrpSpPr/>
            <p:nvPr/>
          </p:nvGrpSpPr>
          <p:grpSpPr>
            <a:xfrm>
              <a:off x="3117441" y="1556792"/>
              <a:ext cx="2079622" cy="4143147"/>
              <a:chOff x="3153955" y="1556792"/>
              <a:chExt cx="2079622" cy="4143147"/>
            </a:xfrm>
          </p:grpSpPr>
          <p:sp>
            <p:nvSpPr>
              <p:cNvPr id="6" name="TextBox 5"/>
              <p:cNvSpPr txBox="1"/>
              <p:nvPr/>
            </p:nvSpPr>
            <p:spPr>
              <a:xfrm>
                <a:off x="3356735" y="1556792"/>
                <a:ext cx="1705260" cy="584775"/>
              </a:xfrm>
              <a:prstGeom prst="rect">
                <a:avLst/>
              </a:prstGeom>
              <a:noFill/>
            </p:spPr>
            <p:txBody>
              <a:bodyPr wrap="none" rtlCol="0">
                <a:spAutoFit/>
              </a:bodyPr>
              <a:lstStyle/>
              <a:p>
                <a:r>
                  <a:rPr lang="en-GB" sz="3200" dirty="0"/>
                  <a:t>purchaser</a:t>
                </a:r>
              </a:p>
            </p:txBody>
          </p:sp>
          <p:sp>
            <p:nvSpPr>
              <p:cNvPr id="7" name="TextBox 6"/>
              <p:cNvSpPr txBox="1"/>
              <p:nvPr/>
            </p:nvSpPr>
            <p:spPr>
              <a:xfrm>
                <a:off x="3652681" y="2149854"/>
                <a:ext cx="1158897" cy="584775"/>
              </a:xfrm>
              <a:prstGeom prst="rect">
                <a:avLst/>
              </a:prstGeom>
              <a:noFill/>
            </p:spPr>
            <p:txBody>
              <a:bodyPr wrap="none" rtlCol="0">
                <a:spAutoFit/>
              </a:bodyPr>
              <a:lstStyle/>
              <a:p>
                <a:r>
                  <a:rPr lang="en-GB" sz="3200" dirty="0"/>
                  <a:t>owner</a:t>
                </a:r>
              </a:p>
            </p:txBody>
          </p:sp>
          <p:sp>
            <p:nvSpPr>
              <p:cNvPr id="8" name="TextBox 7"/>
              <p:cNvSpPr txBox="1"/>
              <p:nvPr/>
            </p:nvSpPr>
            <p:spPr>
              <a:xfrm>
                <a:off x="3153955" y="2742916"/>
                <a:ext cx="2079622" cy="584775"/>
              </a:xfrm>
              <a:prstGeom prst="rect">
                <a:avLst/>
              </a:prstGeom>
              <a:noFill/>
            </p:spPr>
            <p:txBody>
              <a:bodyPr wrap="none" rtlCol="0">
                <a:spAutoFit/>
              </a:bodyPr>
              <a:lstStyle/>
              <a:p>
                <a:r>
                  <a:rPr lang="en-GB" sz="3200" dirty="0" err="1"/>
                  <a:t>autographer</a:t>
                </a:r>
                <a:endParaRPr lang="en-GB" sz="3200" dirty="0"/>
              </a:p>
            </p:txBody>
          </p:sp>
          <p:sp>
            <p:nvSpPr>
              <p:cNvPr id="9" name="TextBox 8"/>
              <p:cNvSpPr txBox="1"/>
              <p:nvPr/>
            </p:nvSpPr>
            <p:spPr>
              <a:xfrm>
                <a:off x="3406909" y="3929040"/>
                <a:ext cx="1612631" cy="584775"/>
              </a:xfrm>
              <a:prstGeom prst="rect">
                <a:avLst/>
              </a:prstGeom>
              <a:noFill/>
            </p:spPr>
            <p:txBody>
              <a:bodyPr wrap="none" rtlCol="0">
                <a:spAutoFit/>
              </a:bodyPr>
              <a:lstStyle/>
              <a:p>
                <a:r>
                  <a:rPr lang="en-GB" sz="3200" dirty="0"/>
                  <a:t>borrower</a:t>
                </a:r>
              </a:p>
            </p:txBody>
          </p:sp>
          <p:sp>
            <p:nvSpPr>
              <p:cNvPr id="10" name="TextBox 9"/>
              <p:cNvSpPr txBox="1"/>
              <p:nvPr/>
            </p:nvSpPr>
            <p:spPr>
              <a:xfrm>
                <a:off x="3683940" y="3335978"/>
                <a:ext cx="1101189" cy="584775"/>
              </a:xfrm>
              <a:prstGeom prst="rect">
                <a:avLst/>
              </a:prstGeom>
              <a:noFill/>
            </p:spPr>
            <p:txBody>
              <a:bodyPr wrap="none" rtlCol="0">
                <a:spAutoFit/>
              </a:bodyPr>
              <a:lstStyle/>
              <a:p>
                <a:r>
                  <a:rPr lang="en-GB" sz="3200" dirty="0"/>
                  <a:t>donor</a:t>
                </a:r>
              </a:p>
            </p:txBody>
          </p:sp>
          <p:sp>
            <p:nvSpPr>
              <p:cNvPr id="11" name="TextBox 10"/>
              <p:cNvSpPr txBox="1"/>
              <p:nvPr/>
            </p:nvSpPr>
            <p:spPr>
              <a:xfrm>
                <a:off x="3166683" y="5115164"/>
                <a:ext cx="2056125" cy="584775"/>
              </a:xfrm>
              <a:prstGeom prst="rect">
                <a:avLst/>
              </a:prstGeom>
              <a:noFill/>
            </p:spPr>
            <p:txBody>
              <a:bodyPr wrap="none" rtlCol="0">
                <a:spAutoFit/>
              </a:bodyPr>
              <a:lstStyle/>
              <a:p>
                <a:r>
                  <a:rPr lang="en-GB" sz="3200" dirty="0"/>
                  <a:t>photocopier</a:t>
                </a:r>
              </a:p>
            </p:txBody>
          </p:sp>
          <p:sp>
            <p:nvSpPr>
              <p:cNvPr id="15" name="TextBox 14"/>
              <p:cNvSpPr txBox="1"/>
              <p:nvPr/>
            </p:nvSpPr>
            <p:spPr>
              <a:xfrm>
                <a:off x="3367571" y="4522102"/>
                <a:ext cx="1685255" cy="584775"/>
              </a:xfrm>
              <a:prstGeom prst="rect">
                <a:avLst/>
              </a:prstGeom>
              <a:noFill/>
            </p:spPr>
            <p:txBody>
              <a:bodyPr wrap="none" rtlCol="0">
                <a:spAutoFit/>
              </a:bodyPr>
              <a:lstStyle/>
              <a:p>
                <a:r>
                  <a:rPr lang="en-GB" sz="3200" dirty="0"/>
                  <a:t>conserver</a:t>
                </a:r>
              </a:p>
            </p:txBody>
          </p:sp>
        </p:grpSp>
      </p:grpSp>
      <p:sp>
        <p:nvSpPr>
          <p:cNvPr id="21" name="TextBox 20"/>
          <p:cNvSpPr txBox="1"/>
          <p:nvPr/>
        </p:nvSpPr>
        <p:spPr>
          <a:xfrm>
            <a:off x="29035" y="332659"/>
            <a:ext cx="2807307" cy="769441"/>
          </a:xfrm>
          <a:prstGeom prst="rect">
            <a:avLst/>
          </a:prstGeom>
          <a:noFill/>
        </p:spPr>
        <p:txBody>
          <a:bodyPr wrap="none" rtlCol="0">
            <a:spAutoFit/>
          </a:bodyPr>
          <a:lstStyle/>
          <a:p>
            <a:r>
              <a:rPr lang="en-GB" sz="4400" dirty="0"/>
              <a:t>Linked data</a:t>
            </a:r>
          </a:p>
        </p:txBody>
      </p:sp>
      <p:sp>
        <p:nvSpPr>
          <p:cNvPr id="22" name="TextBox 21"/>
          <p:cNvSpPr txBox="1"/>
          <p:nvPr/>
        </p:nvSpPr>
        <p:spPr>
          <a:xfrm>
            <a:off x="4759677" y="332659"/>
            <a:ext cx="3826240" cy="769441"/>
          </a:xfrm>
          <a:prstGeom prst="rect">
            <a:avLst/>
          </a:prstGeom>
          <a:noFill/>
        </p:spPr>
        <p:txBody>
          <a:bodyPr wrap="none" rtlCol="0">
            <a:spAutoFit/>
          </a:bodyPr>
          <a:lstStyle/>
          <a:p>
            <a:r>
              <a:rPr lang="en-GB" sz="4400" dirty="0"/>
              <a:t>needs identities</a:t>
            </a:r>
          </a:p>
        </p:txBody>
      </p:sp>
      <p:sp>
        <p:nvSpPr>
          <p:cNvPr id="27" name="4-Point Star 26"/>
          <p:cNvSpPr/>
          <p:nvPr/>
        </p:nvSpPr>
        <p:spPr>
          <a:xfrm>
            <a:off x="4230486" y="490678"/>
            <a:ext cx="468052" cy="453401"/>
          </a:xfrm>
          <a:prstGeom prst="star4">
            <a:avLst>
              <a:gd name="adj" fmla="val 24081"/>
            </a:avLst>
          </a:prstGeom>
          <a:solidFill>
            <a:srgbClr val="FFC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66006" y="1330103"/>
            <a:ext cx="2369816" cy="523220"/>
          </a:xfrm>
          <a:prstGeom prst="rect">
            <a:avLst/>
          </a:prstGeom>
          <a:noFill/>
        </p:spPr>
        <p:txBody>
          <a:bodyPr wrap="none" rtlCol="0">
            <a:spAutoFit/>
          </a:bodyPr>
          <a:lstStyle/>
          <a:p>
            <a:r>
              <a:rPr lang="en-GB" sz="2800" dirty="0"/>
              <a:t>Which person?</a:t>
            </a:r>
          </a:p>
        </p:txBody>
      </p:sp>
      <p:sp>
        <p:nvSpPr>
          <p:cNvPr id="23" name="TextBox 22"/>
          <p:cNvSpPr txBox="1"/>
          <p:nvPr/>
        </p:nvSpPr>
        <p:spPr>
          <a:xfrm>
            <a:off x="6538689" y="1330103"/>
            <a:ext cx="2027478" cy="523220"/>
          </a:xfrm>
          <a:prstGeom prst="rect">
            <a:avLst/>
          </a:prstGeom>
          <a:noFill/>
        </p:spPr>
        <p:txBody>
          <a:bodyPr wrap="none" rtlCol="0">
            <a:spAutoFit/>
          </a:bodyPr>
          <a:lstStyle/>
          <a:p>
            <a:r>
              <a:rPr lang="en-GB" sz="2800" dirty="0"/>
              <a:t>Which item?</a:t>
            </a:r>
          </a:p>
        </p:txBody>
      </p:sp>
      <p:sp>
        <p:nvSpPr>
          <p:cNvPr id="24" name="TextBox 23"/>
          <p:cNvSpPr txBox="1"/>
          <p:nvPr/>
        </p:nvSpPr>
        <p:spPr>
          <a:xfrm>
            <a:off x="329508" y="1900206"/>
            <a:ext cx="2658933" cy="1200329"/>
          </a:xfrm>
          <a:prstGeom prst="rect">
            <a:avLst/>
          </a:prstGeom>
          <a:noFill/>
        </p:spPr>
        <p:txBody>
          <a:bodyPr wrap="none" rtlCol="0">
            <a:spAutoFit/>
          </a:bodyPr>
          <a:lstStyle/>
          <a:p>
            <a:r>
              <a:rPr lang="en-GB" sz="2400" dirty="0"/>
              <a:t>“Jane Smith,</a:t>
            </a:r>
          </a:p>
          <a:p>
            <a:r>
              <a:rPr lang="en-GB" sz="2400" dirty="0"/>
              <a:t>the author of</a:t>
            </a:r>
          </a:p>
          <a:p>
            <a:r>
              <a:rPr lang="en-GB" sz="2400" dirty="0"/>
              <a:t>‘Article’, OUP, 2001”</a:t>
            </a:r>
          </a:p>
        </p:txBody>
      </p:sp>
      <p:sp>
        <p:nvSpPr>
          <p:cNvPr id="25" name="TextBox 24"/>
          <p:cNvSpPr txBox="1"/>
          <p:nvPr/>
        </p:nvSpPr>
        <p:spPr>
          <a:xfrm>
            <a:off x="6735013" y="1900206"/>
            <a:ext cx="1928156" cy="1200329"/>
          </a:xfrm>
          <a:prstGeom prst="rect">
            <a:avLst/>
          </a:prstGeom>
          <a:noFill/>
        </p:spPr>
        <p:txBody>
          <a:bodyPr wrap="none" rtlCol="0">
            <a:spAutoFit/>
          </a:bodyPr>
          <a:lstStyle/>
          <a:p>
            <a:pPr algn="r"/>
            <a:r>
              <a:rPr lang="en-GB" sz="2400" dirty="0"/>
              <a:t>“The one in</a:t>
            </a:r>
          </a:p>
          <a:p>
            <a:pPr algn="r"/>
            <a:r>
              <a:rPr lang="en-GB" sz="2400" dirty="0"/>
              <a:t>the Reference</a:t>
            </a:r>
          </a:p>
          <a:p>
            <a:pPr algn="r"/>
            <a:r>
              <a:rPr lang="en-GB" sz="2400" dirty="0"/>
              <a:t>section”</a:t>
            </a:r>
          </a:p>
        </p:txBody>
      </p:sp>
      <p:sp>
        <p:nvSpPr>
          <p:cNvPr id="26" name="TextBox 25"/>
          <p:cNvSpPr txBox="1"/>
          <p:nvPr/>
        </p:nvSpPr>
        <p:spPr>
          <a:xfrm>
            <a:off x="329506" y="4060351"/>
            <a:ext cx="2731838" cy="461665"/>
          </a:xfrm>
          <a:prstGeom prst="rect">
            <a:avLst/>
          </a:prstGeom>
          <a:noFill/>
        </p:spPr>
        <p:txBody>
          <a:bodyPr wrap="none" rtlCol="0">
            <a:spAutoFit/>
          </a:bodyPr>
          <a:lstStyle/>
          <a:p>
            <a:r>
              <a:rPr lang="en-GB" sz="2400" dirty="0"/>
              <a:t>“Smith, Jane, 1975-”</a:t>
            </a:r>
          </a:p>
        </p:txBody>
      </p:sp>
      <p:sp>
        <p:nvSpPr>
          <p:cNvPr id="28" name="TextBox 27"/>
          <p:cNvSpPr txBox="1"/>
          <p:nvPr/>
        </p:nvSpPr>
        <p:spPr>
          <a:xfrm>
            <a:off x="6477954" y="4060351"/>
            <a:ext cx="2185214" cy="461665"/>
          </a:xfrm>
          <a:prstGeom prst="rect">
            <a:avLst/>
          </a:prstGeom>
          <a:noFill/>
        </p:spPr>
        <p:txBody>
          <a:bodyPr wrap="none" rtlCol="0">
            <a:spAutoFit/>
          </a:bodyPr>
          <a:lstStyle/>
          <a:p>
            <a:pPr algn="r"/>
            <a:r>
              <a:rPr lang="en-GB" sz="2400" dirty="0"/>
              <a:t>“0123-456-789”</a:t>
            </a:r>
          </a:p>
        </p:txBody>
      </p:sp>
      <p:sp>
        <p:nvSpPr>
          <p:cNvPr id="29" name="TextBox 28"/>
          <p:cNvSpPr txBox="1"/>
          <p:nvPr/>
        </p:nvSpPr>
        <p:spPr>
          <a:xfrm>
            <a:off x="332495" y="5401283"/>
            <a:ext cx="1335943" cy="1200329"/>
          </a:xfrm>
          <a:prstGeom prst="rect">
            <a:avLst/>
          </a:prstGeom>
          <a:noFill/>
          <a:ln>
            <a:solidFill>
              <a:schemeClr val="bg1"/>
            </a:solidFill>
          </a:ln>
        </p:spPr>
        <p:txBody>
          <a:bodyPr wrap="none" rtlCol="0">
            <a:spAutoFit/>
          </a:bodyPr>
          <a:lstStyle/>
          <a:p>
            <a:r>
              <a:rPr lang="en-GB" sz="2400" dirty="0">
                <a:solidFill>
                  <a:schemeClr val="bg1"/>
                </a:solidFill>
              </a:rPr>
              <a:t>Uniform</a:t>
            </a:r>
          </a:p>
          <a:p>
            <a:r>
              <a:rPr lang="en-GB" sz="2400" dirty="0">
                <a:solidFill>
                  <a:schemeClr val="bg1"/>
                </a:solidFill>
              </a:rPr>
              <a:t>Resource</a:t>
            </a:r>
          </a:p>
          <a:p>
            <a:r>
              <a:rPr lang="en-GB" sz="2400" dirty="0">
                <a:solidFill>
                  <a:schemeClr val="bg1"/>
                </a:solidFill>
              </a:rPr>
              <a:t>Identifier</a:t>
            </a:r>
          </a:p>
        </p:txBody>
      </p:sp>
      <p:sp>
        <p:nvSpPr>
          <p:cNvPr id="30" name="TextBox 29"/>
          <p:cNvSpPr txBox="1"/>
          <p:nvPr/>
        </p:nvSpPr>
        <p:spPr>
          <a:xfrm>
            <a:off x="329509" y="4678710"/>
            <a:ext cx="1034257" cy="584775"/>
          </a:xfrm>
          <a:prstGeom prst="rect">
            <a:avLst/>
          </a:prstGeom>
          <a:noFill/>
        </p:spPr>
        <p:txBody>
          <a:bodyPr wrap="none" rtlCol="0">
            <a:spAutoFit/>
          </a:bodyPr>
          <a:lstStyle/>
          <a:p>
            <a:r>
              <a:rPr lang="en-GB" sz="3200" dirty="0"/>
              <a:t>{URI}</a:t>
            </a:r>
          </a:p>
        </p:txBody>
      </p:sp>
      <p:sp>
        <p:nvSpPr>
          <p:cNvPr id="31" name="TextBox 30"/>
          <p:cNvSpPr txBox="1"/>
          <p:nvPr/>
        </p:nvSpPr>
        <p:spPr>
          <a:xfrm>
            <a:off x="7628914" y="4678710"/>
            <a:ext cx="1034257" cy="584775"/>
          </a:xfrm>
          <a:prstGeom prst="rect">
            <a:avLst/>
          </a:prstGeom>
          <a:noFill/>
        </p:spPr>
        <p:txBody>
          <a:bodyPr wrap="none" rtlCol="0">
            <a:spAutoFit/>
          </a:bodyPr>
          <a:lstStyle/>
          <a:p>
            <a:pPr algn="r"/>
            <a:r>
              <a:rPr lang="en-GB" sz="3200" dirty="0"/>
              <a:t>{URI}</a:t>
            </a:r>
          </a:p>
        </p:txBody>
      </p:sp>
      <p:sp>
        <p:nvSpPr>
          <p:cNvPr id="33" name="TextBox 32"/>
          <p:cNvSpPr txBox="1"/>
          <p:nvPr/>
        </p:nvSpPr>
        <p:spPr>
          <a:xfrm>
            <a:off x="6701268" y="5405914"/>
            <a:ext cx="1727332" cy="461665"/>
          </a:xfrm>
          <a:prstGeom prst="rect">
            <a:avLst/>
          </a:prstGeom>
          <a:noFill/>
          <a:ln w="25400">
            <a:solidFill>
              <a:schemeClr val="tx2"/>
            </a:solidFill>
          </a:ln>
        </p:spPr>
        <p:txBody>
          <a:bodyPr wrap="none" rtlCol="0">
            <a:spAutoFit/>
          </a:bodyPr>
          <a:lstStyle/>
          <a:p>
            <a:r>
              <a:rPr lang="en-GB" sz="2400" dirty="0"/>
              <a:t> For humans</a:t>
            </a:r>
          </a:p>
        </p:txBody>
      </p:sp>
      <p:sp>
        <p:nvSpPr>
          <p:cNvPr id="43" name="Rectangle 42"/>
          <p:cNvSpPr/>
          <p:nvPr/>
        </p:nvSpPr>
        <p:spPr>
          <a:xfrm>
            <a:off x="6574334" y="1900206"/>
            <a:ext cx="2088837" cy="12003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43"/>
          <p:cNvSpPr/>
          <p:nvPr/>
        </p:nvSpPr>
        <p:spPr>
          <a:xfrm>
            <a:off x="6352154" y="3982308"/>
            <a:ext cx="2275372" cy="60016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7517009" y="4678710"/>
            <a:ext cx="1218114" cy="599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280671" y="4664482"/>
            <a:ext cx="1218114" cy="599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48" name="Group 47"/>
          <p:cNvGrpSpPr/>
          <p:nvPr/>
        </p:nvGrpSpPr>
        <p:grpSpPr>
          <a:xfrm>
            <a:off x="4205038" y="5701947"/>
            <a:ext cx="1218114" cy="599003"/>
            <a:chOff x="4248563" y="5870800"/>
            <a:chExt cx="1124413" cy="599003"/>
          </a:xfrm>
        </p:grpSpPr>
        <p:sp>
          <p:nvSpPr>
            <p:cNvPr id="32" name="TextBox 31"/>
            <p:cNvSpPr txBox="1"/>
            <p:nvPr/>
          </p:nvSpPr>
          <p:spPr>
            <a:xfrm>
              <a:off x="4293641" y="5877914"/>
              <a:ext cx="954699" cy="584775"/>
            </a:xfrm>
            <a:prstGeom prst="rect">
              <a:avLst/>
            </a:prstGeom>
            <a:noFill/>
          </p:spPr>
          <p:txBody>
            <a:bodyPr wrap="none" rtlCol="0">
              <a:spAutoFit/>
            </a:bodyPr>
            <a:lstStyle/>
            <a:p>
              <a:r>
                <a:rPr lang="en-GB" sz="3200" dirty="0"/>
                <a:t>{URI}</a:t>
              </a:r>
            </a:p>
          </p:txBody>
        </p:sp>
        <p:sp>
          <p:nvSpPr>
            <p:cNvPr id="47" name="Oval 46"/>
            <p:cNvSpPr/>
            <p:nvPr/>
          </p:nvSpPr>
          <p:spPr>
            <a:xfrm>
              <a:off x="4248563" y="5870800"/>
              <a:ext cx="1124413" cy="599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51" name="Group 50"/>
          <p:cNvGrpSpPr/>
          <p:nvPr/>
        </p:nvGrpSpPr>
        <p:grpSpPr>
          <a:xfrm>
            <a:off x="6621686" y="6001448"/>
            <a:ext cx="2030440" cy="599003"/>
            <a:chOff x="6387406" y="6001445"/>
            <a:chExt cx="1874252" cy="599003"/>
          </a:xfrm>
        </p:grpSpPr>
        <p:sp>
          <p:nvSpPr>
            <p:cNvPr id="34" name="TextBox 33"/>
            <p:cNvSpPr txBox="1"/>
            <p:nvPr/>
          </p:nvSpPr>
          <p:spPr>
            <a:xfrm>
              <a:off x="6399151" y="6070114"/>
              <a:ext cx="1708396" cy="461665"/>
            </a:xfrm>
            <a:prstGeom prst="rect">
              <a:avLst/>
            </a:prstGeom>
            <a:noFill/>
          </p:spPr>
          <p:txBody>
            <a:bodyPr wrap="none" rtlCol="0">
              <a:spAutoFit/>
            </a:bodyPr>
            <a:lstStyle/>
            <a:p>
              <a:r>
                <a:rPr lang="en-GB" sz="2400" dirty="0"/>
                <a:t>For machines</a:t>
              </a:r>
            </a:p>
          </p:txBody>
        </p:sp>
        <p:sp>
          <p:nvSpPr>
            <p:cNvPr id="50" name="Oval 49"/>
            <p:cNvSpPr/>
            <p:nvPr/>
          </p:nvSpPr>
          <p:spPr>
            <a:xfrm>
              <a:off x="6387406" y="6001445"/>
              <a:ext cx="1874252" cy="599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2" name="TextBox 51"/>
          <p:cNvSpPr txBox="1"/>
          <p:nvPr/>
        </p:nvSpPr>
        <p:spPr>
          <a:xfrm>
            <a:off x="1855559" y="6151199"/>
            <a:ext cx="990977" cy="461665"/>
          </a:xfrm>
          <a:prstGeom prst="rect">
            <a:avLst/>
          </a:prstGeom>
          <a:noFill/>
          <a:ln>
            <a:solidFill>
              <a:schemeClr val="bg1"/>
            </a:solidFill>
          </a:ln>
        </p:spPr>
        <p:txBody>
          <a:bodyPr wrap="none" rtlCol="0">
            <a:spAutoFit/>
          </a:bodyPr>
          <a:lstStyle/>
          <a:p>
            <a:r>
              <a:rPr lang="en-GB" sz="2400" dirty="0">
                <a:solidFill>
                  <a:schemeClr val="bg1"/>
                </a:solidFill>
              </a:rPr>
              <a:t>Global</a:t>
            </a:r>
          </a:p>
        </p:txBody>
      </p:sp>
      <p:cxnSp>
        <p:nvCxnSpPr>
          <p:cNvPr id="54" name="Curved Connector 53"/>
          <p:cNvCxnSpPr>
            <a:stCxn id="46" idx="6"/>
            <a:endCxn id="47" idx="2"/>
          </p:cNvCxnSpPr>
          <p:nvPr/>
        </p:nvCxnSpPr>
        <p:spPr>
          <a:xfrm>
            <a:off x="1498786" y="4963984"/>
            <a:ext cx="2706252" cy="1037465"/>
          </a:xfrm>
          <a:prstGeom prst="curvedConnector3">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57" name="Curved Connector 56"/>
          <p:cNvCxnSpPr>
            <a:stCxn id="47" idx="6"/>
            <a:endCxn id="33" idx="1"/>
          </p:cNvCxnSpPr>
          <p:nvPr/>
        </p:nvCxnSpPr>
        <p:spPr>
          <a:xfrm flipV="1">
            <a:off x="5423152" y="5636745"/>
            <a:ext cx="1278116" cy="364702"/>
          </a:xfrm>
          <a:prstGeom prst="curvedConnector3">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61" name="Curved Connector 60"/>
          <p:cNvCxnSpPr>
            <a:stCxn id="47" idx="6"/>
            <a:endCxn id="50" idx="2"/>
          </p:cNvCxnSpPr>
          <p:nvPr/>
        </p:nvCxnSpPr>
        <p:spPr>
          <a:xfrm>
            <a:off x="5423153" y="6001449"/>
            <a:ext cx="1198535" cy="299501"/>
          </a:xfrm>
          <a:prstGeom prst="curvedConnector3">
            <a:avLst>
              <a:gd name="adj1" fmla="val 50000"/>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65" name="Oval 64"/>
          <p:cNvSpPr/>
          <p:nvPr/>
        </p:nvSpPr>
        <p:spPr>
          <a:xfrm>
            <a:off x="6210774" y="3991681"/>
            <a:ext cx="2524350" cy="59900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8854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fade">
                                      <p:cBhvr>
                                        <p:cTn id="11" dur="1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10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10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fade">
                                      <p:cBhvr>
                                        <p:cTn id="26" dur="1000"/>
                                        <p:tgtEl>
                                          <p:spTgt spid="2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fade">
                                      <p:cBhvr>
                                        <p:cTn id="31" dur="10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0"/>
                                        </p:tgtEl>
                                        <p:attrNameLst>
                                          <p:attrName>style.visibility</p:attrName>
                                        </p:attrNameLst>
                                      </p:cBhvr>
                                      <p:to>
                                        <p:strVal val="visible"/>
                                      </p:to>
                                    </p:set>
                                    <p:animEffect transition="in" filter="fade">
                                      <p:cBhvr>
                                        <p:cTn id="36" dur="1000"/>
                                        <p:tgtEl>
                                          <p:spTgt spid="30"/>
                                        </p:tgtEl>
                                      </p:cBhvr>
                                    </p:animEffect>
                                  </p:childTnLst>
                                </p:cTn>
                              </p:par>
                            </p:childTnLst>
                          </p:cTn>
                        </p:par>
                        <p:par>
                          <p:cTn id="37" fill="hold">
                            <p:stCondLst>
                              <p:cond delay="1000"/>
                            </p:stCondLst>
                            <p:childTnLst>
                              <p:par>
                                <p:cTn id="38" presetID="10" presetClass="entr" presetSubtype="0" fill="hold" grpId="0" nodeType="after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fade">
                                      <p:cBhvr>
                                        <p:cTn id="40" dur="1000"/>
                                        <p:tgtEl>
                                          <p:spTgt spid="2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fade">
                                      <p:cBhvr>
                                        <p:cTn id="45" dur="1000"/>
                                        <p:tgtEl>
                                          <p:spTgt spid="2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1000"/>
                                        <p:tgtEl>
                                          <p:spTgt spid="25"/>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fade">
                                      <p:cBhvr>
                                        <p:cTn id="54" dur="1000"/>
                                        <p:tgtEl>
                                          <p:spTgt spid="28"/>
                                        </p:tgtEl>
                                      </p:cBhvr>
                                    </p:animEffect>
                                  </p:childTnLst>
                                </p:cTn>
                              </p:par>
                            </p:childTnLst>
                          </p:cTn>
                        </p:par>
                        <p:par>
                          <p:cTn id="55" fill="hold">
                            <p:stCondLst>
                              <p:cond delay="2000"/>
                            </p:stCondLst>
                            <p:childTnLst>
                              <p:par>
                                <p:cTn id="56" presetID="10" presetClass="entr" presetSubtype="0" fill="hold" grpId="0" nodeType="after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fade">
                                      <p:cBhvr>
                                        <p:cTn id="58" dur="1000"/>
                                        <p:tgtEl>
                                          <p:spTgt spid="3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fade">
                                      <p:cBhvr>
                                        <p:cTn id="63" dur="1000"/>
                                        <p:tgtEl>
                                          <p:spTgt spid="33"/>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43"/>
                                        </p:tgtEl>
                                        <p:attrNameLst>
                                          <p:attrName>style.visibility</p:attrName>
                                        </p:attrNameLst>
                                      </p:cBhvr>
                                      <p:to>
                                        <p:strVal val="visible"/>
                                      </p:to>
                                    </p:set>
                                    <p:animEffect transition="in" filter="fade">
                                      <p:cBhvr>
                                        <p:cTn id="67" dur="1000"/>
                                        <p:tgtEl>
                                          <p:spTgt spid="43"/>
                                        </p:tgtEl>
                                      </p:cBhvr>
                                    </p:animEffect>
                                  </p:childTnLst>
                                </p:cTn>
                              </p:par>
                            </p:childTnLst>
                          </p:cTn>
                        </p:par>
                        <p:par>
                          <p:cTn id="68" fill="hold">
                            <p:stCondLst>
                              <p:cond delay="2000"/>
                            </p:stCondLst>
                            <p:childTnLst>
                              <p:par>
                                <p:cTn id="69" presetID="10" presetClass="entr" presetSubtype="0" fill="hold" grpId="0" nodeType="afterEffect">
                                  <p:stCondLst>
                                    <p:cond delay="0"/>
                                  </p:stCondLst>
                                  <p:childTnLst>
                                    <p:set>
                                      <p:cBhvr>
                                        <p:cTn id="70" dur="1" fill="hold">
                                          <p:stCondLst>
                                            <p:cond delay="0"/>
                                          </p:stCondLst>
                                        </p:cTn>
                                        <p:tgtEl>
                                          <p:spTgt spid="44"/>
                                        </p:tgtEl>
                                        <p:attrNameLst>
                                          <p:attrName>style.visibility</p:attrName>
                                        </p:attrNameLst>
                                      </p:cBhvr>
                                      <p:to>
                                        <p:strVal val="visible"/>
                                      </p:to>
                                    </p:set>
                                    <p:animEffect transition="in" filter="fade">
                                      <p:cBhvr>
                                        <p:cTn id="71" dur="1000"/>
                                        <p:tgtEl>
                                          <p:spTgt spid="44"/>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51"/>
                                        </p:tgtEl>
                                        <p:attrNameLst>
                                          <p:attrName>style.visibility</p:attrName>
                                        </p:attrNameLst>
                                      </p:cBhvr>
                                      <p:to>
                                        <p:strVal val="visible"/>
                                      </p:to>
                                    </p:set>
                                    <p:animEffect transition="in" filter="fade">
                                      <p:cBhvr>
                                        <p:cTn id="76" dur="1000"/>
                                        <p:tgtEl>
                                          <p:spTgt spid="51"/>
                                        </p:tgtEl>
                                      </p:cBhvr>
                                    </p:animEffect>
                                  </p:childTnLst>
                                </p:cTn>
                              </p:par>
                            </p:childTnLst>
                          </p:cTn>
                        </p:par>
                        <p:par>
                          <p:cTn id="77" fill="hold">
                            <p:stCondLst>
                              <p:cond delay="1000"/>
                            </p:stCondLst>
                            <p:childTnLst>
                              <p:par>
                                <p:cTn id="78" presetID="10" presetClass="entr" presetSubtype="0" fill="hold" grpId="0" nodeType="afterEffect">
                                  <p:stCondLst>
                                    <p:cond delay="0"/>
                                  </p:stCondLst>
                                  <p:childTnLst>
                                    <p:set>
                                      <p:cBhvr>
                                        <p:cTn id="79" dur="1" fill="hold">
                                          <p:stCondLst>
                                            <p:cond delay="0"/>
                                          </p:stCondLst>
                                        </p:cTn>
                                        <p:tgtEl>
                                          <p:spTgt spid="65"/>
                                        </p:tgtEl>
                                        <p:attrNameLst>
                                          <p:attrName>style.visibility</p:attrName>
                                        </p:attrNameLst>
                                      </p:cBhvr>
                                      <p:to>
                                        <p:strVal val="visible"/>
                                      </p:to>
                                    </p:set>
                                    <p:animEffect transition="in" filter="fade">
                                      <p:cBhvr>
                                        <p:cTn id="80" dur="1000"/>
                                        <p:tgtEl>
                                          <p:spTgt spid="65"/>
                                        </p:tgtEl>
                                      </p:cBhvr>
                                    </p:animEffect>
                                  </p:childTnLst>
                                </p:cTn>
                              </p:par>
                            </p:childTnLst>
                          </p:cTn>
                        </p:par>
                        <p:par>
                          <p:cTn id="81" fill="hold">
                            <p:stCondLst>
                              <p:cond delay="2000"/>
                            </p:stCondLst>
                            <p:childTnLst>
                              <p:par>
                                <p:cTn id="82" presetID="10" presetClass="entr" presetSubtype="0" fill="hold" grpId="0" nodeType="afterEffect">
                                  <p:stCondLst>
                                    <p:cond delay="0"/>
                                  </p:stCondLst>
                                  <p:childTnLst>
                                    <p:set>
                                      <p:cBhvr>
                                        <p:cTn id="83" dur="1" fill="hold">
                                          <p:stCondLst>
                                            <p:cond delay="0"/>
                                          </p:stCondLst>
                                        </p:cTn>
                                        <p:tgtEl>
                                          <p:spTgt spid="45"/>
                                        </p:tgtEl>
                                        <p:attrNameLst>
                                          <p:attrName>style.visibility</p:attrName>
                                        </p:attrNameLst>
                                      </p:cBhvr>
                                      <p:to>
                                        <p:strVal val="visible"/>
                                      </p:to>
                                    </p:set>
                                    <p:animEffect transition="in" filter="fade">
                                      <p:cBhvr>
                                        <p:cTn id="84" dur="1000"/>
                                        <p:tgtEl>
                                          <p:spTgt spid="45"/>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ntr" presetSubtype="0" fill="hold" grpId="0" nodeType="clickEffect">
                                  <p:stCondLst>
                                    <p:cond delay="0"/>
                                  </p:stCondLst>
                                  <p:childTnLst>
                                    <p:set>
                                      <p:cBhvr>
                                        <p:cTn id="88" dur="1" fill="hold">
                                          <p:stCondLst>
                                            <p:cond delay="0"/>
                                          </p:stCondLst>
                                        </p:cTn>
                                        <p:tgtEl>
                                          <p:spTgt spid="52"/>
                                        </p:tgtEl>
                                        <p:attrNameLst>
                                          <p:attrName>style.visibility</p:attrName>
                                        </p:attrNameLst>
                                      </p:cBhvr>
                                      <p:to>
                                        <p:strVal val="visible"/>
                                      </p:to>
                                    </p:set>
                                    <p:animEffect transition="in" filter="fade">
                                      <p:cBhvr>
                                        <p:cTn id="89" dur="1000"/>
                                        <p:tgtEl>
                                          <p:spTgt spid="52"/>
                                        </p:tgtEl>
                                      </p:cBhvr>
                                    </p:animEffect>
                                  </p:childTnLst>
                                </p:cTn>
                              </p:par>
                            </p:childTnLst>
                          </p:cTn>
                        </p:par>
                      </p:childTnLst>
                    </p:cTn>
                  </p:par>
                  <p:par>
                    <p:cTn id="90" fill="hold">
                      <p:stCondLst>
                        <p:cond delay="indefinite"/>
                      </p:stCondLst>
                      <p:childTnLst>
                        <p:par>
                          <p:cTn id="91" fill="hold">
                            <p:stCondLst>
                              <p:cond delay="0"/>
                            </p:stCondLst>
                            <p:childTnLst>
                              <p:par>
                                <p:cTn id="92" presetID="10" presetClass="entr" presetSubtype="0" fill="hold" nodeType="clickEffect">
                                  <p:stCondLst>
                                    <p:cond delay="0"/>
                                  </p:stCondLst>
                                  <p:childTnLst>
                                    <p:set>
                                      <p:cBhvr>
                                        <p:cTn id="93" dur="1" fill="hold">
                                          <p:stCondLst>
                                            <p:cond delay="0"/>
                                          </p:stCondLst>
                                        </p:cTn>
                                        <p:tgtEl>
                                          <p:spTgt spid="48"/>
                                        </p:tgtEl>
                                        <p:attrNameLst>
                                          <p:attrName>style.visibility</p:attrName>
                                        </p:attrNameLst>
                                      </p:cBhvr>
                                      <p:to>
                                        <p:strVal val="visible"/>
                                      </p:to>
                                    </p:set>
                                    <p:animEffect transition="in" filter="fade">
                                      <p:cBhvr>
                                        <p:cTn id="94" dur="1000"/>
                                        <p:tgtEl>
                                          <p:spTgt spid="48"/>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grpId="0" nodeType="clickEffect">
                                  <p:stCondLst>
                                    <p:cond delay="0"/>
                                  </p:stCondLst>
                                  <p:childTnLst>
                                    <p:set>
                                      <p:cBhvr>
                                        <p:cTn id="98" dur="1" fill="hold">
                                          <p:stCondLst>
                                            <p:cond delay="0"/>
                                          </p:stCondLst>
                                        </p:cTn>
                                        <p:tgtEl>
                                          <p:spTgt spid="46"/>
                                        </p:tgtEl>
                                        <p:attrNameLst>
                                          <p:attrName>style.visibility</p:attrName>
                                        </p:attrNameLst>
                                      </p:cBhvr>
                                      <p:to>
                                        <p:strVal val="visible"/>
                                      </p:to>
                                    </p:set>
                                    <p:animEffect transition="in" filter="fade">
                                      <p:cBhvr>
                                        <p:cTn id="99" dur="1000"/>
                                        <p:tgtEl>
                                          <p:spTgt spid="46"/>
                                        </p:tgtEl>
                                      </p:cBhvr>
                                    </p:animEffect>
                                  </p:childTnLst>
                                </p:cTn>
                              </p:par>
                            </p:childTnLst>
                          </p:cTn>
                        </p:par>
                        <p:par>
                          <p:cTn id="100" fill="hold">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54"/>
                                        </p:tgtEl>
                                        <p:attrNameLst>
                                          <p:attrName>style.visibility</p:attrName>
                                        </p:attrNameLst>
                                      </p:cBhvr>
                                      <p:to>
                                        <p:strVal val="visible"/>
                                      </p:to>
                                    </p:set>
                                    <p:animEffect transition="in" filter="fade">
                                      <p:cBhvr>
                                        <p:cTn id="103" dur="1000"/>
                                        <p:tgtEl>
                                          <p:spTgt spid="54"/>
                                        </p:tgtEl>
                                      </p:cBhvr>
                                    </p:animEffect>
                                  </p:childTnLst>
                                </p:cTn>
                              </p:par>
                            </p:childTnLst>
                          </p:cTn>
                        </p:par>
                        <p:par>
                          <p:cTn id="104" fill="hold">
                            <p:stCondLst>
                              <p:cond delay="2000"/>
                            </p:stCondLst>
                            <p:childTnLst>
                              <p:par>
                                <p:cTn id="105" presetID="10" presetClass="entr" presetSubtype="0" fill="hold" nodeType="afterEffect">
                                  <p:stCondLst>
                                    <p:cond delay="0"/>
                                  </p:stCondLst>
                                  <p:childTnLst>
                                    <p:set>
                                      <p:cBhvr>
                                        <p:cTn id="106" dur="1" fill="hold">
                                          <p:stCondLst>
                                            <p:cond delay="0"/>
                                          </p:stCondLst>
                                        </p:cTn>
                                        <p:tgtEl>
                                          <p:spTgt spid="57"/>
                                        </p:tgtEl>
                                        <p:attrNameLst>
                                          <p:attrName>style.visibility</p:attrName>
                                        </p:attrNameLst>
                                      </p:cBhvr>
                                      <p:to>
                                        <p:strVal val="visible"/>
                                      </p:to>
                                    </p:set>
                                    <p:animEffect transition="in" filter="fade">
                                      <p:cBhvr>
                                        <p:cTn id="107" dur="1000"/>
                                        <p:tgtEl>
                                          <p:spTgt spid="57"/>
                                        </p:tgtEl>
                                      </p:cBhvr>
                                    </p:animEffect>
                                  </p:childTnLst>
                                </p:cTn>
                              </p:par>
                            </p:childTnLst>
                          </p:cTn>
                        </p:par>
                        <p:par>
                          <p:cTn id="108" fill="hold">
                            <p:stCondLst>
                              <p:cond delay="3000"/>
                            </p:stCondLst>
                            <p:childTnLst>
                              <p:par>
                                <p:cTn id="109" presetID="10" presetClass="entr" presetSubtype="0" fill="hold" nodeType="afterEffect">
                                  <p:stCondLst>
                                    <p:cond delay="0"/>
                                  </p:stCondLst>
                                  <p:childTnLst>
                                    <p:set>
                                      <p:cBhvr>
                                        <p:cTn id="110" dur="1" fill="hold">
                                          <p:stCondLst>
                                            <p:cond delay="0"/>
                                          </p:stCondLst>
                                        </p:cTn>
                                        <p:tgtEl>
                                          <p:spTgt spid="61"/>
                                        </p:tgtEl>
                                        <p:attrNameLst>
                                          <p:attrName>style.visibility</p:attrName>
                                        </p:attrNameLst>
                                      </p:cBhvr>
                                      <p:to>
                                        <p:strVal val="visible"/>
                                      </p:to>
                                    </p:set>
                                    <p:animEffect transition="in" filter="fade">
                                      <p:cBhvr>
                                        <p:cTn id="111" dur="10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animBg="1"/>
      <p:bldP spid="20" grpId="0"/>
      <p:bldP spid="23" grpId="0"/>
      <p:bldP spid="24" grpId="0"/>
      <p:bldP spid="25" grpId="0"/>
      <p:bldP spid="26" grpId="0"/>
      <p:bldP spid="28" grpId="0"/>
      <p:bldP spid="29" grpId="0" animBg="1"/>
      <p:bldP spid="30" grpId="0"/>
      <p:bldP spid="31" grpId="0"/>
      <p:bldP spid="33" grpId="0" animBg="1"/>
      <p:bldP spid="43" grpId="0" animBg="1"/>
      <p:bldP spid="44" grpId="0" animBg="1"/>
      <p:bldP spid="45" grpId="0" animBg="1"/>
      <p:bldP spid="46" grpId="0" animBg="1"/>
      <p:bldP spid="52" grpId="0" animBg="1"/>
      <p:bldP spid="6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hape 9"/>
          <p:cNvCxnSpPr>
            <a:stCxn id="6" idx="6"/>
            <a:endCxn id="12" idx="1"/>
          </p:cNvCxnSpPr>
          <p:nvPr/>
        </p:nvCxnSpPr>
        <p:spPr>
          <a:xfrm flipV="1">
            <a:off x="2527576" y="3407792"/>
            <a:ext cx="1752278" cy="1"/>
          </a:xfrm>
          <a:prstGeom prst="curvedConnector3">
            <a:avLst>
              <a:gd name="adj1" fmla="val 50000"/>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166479" y="2946127"/>
            <a:ext cx="604653" cy="400110"/>
          </a:xfrm>
          <a:prstGeom prst="rect">
            <a:avLst/>
          </a:prstGeom>
          <a:noFill/>
        </p:spPr>
        <p:txBody>
          <a:bodyPr wrap="none" rtlCol="0">
            <a:spAutoFit/>
          </a:bodyPr>
          <a:lstStyle/>
          <a:p>
            <a:pPr algn="ctr"/>
            <a:r>
              <a:rPr lang="en-GB" sz="2000" dirty="0" smtClean="0"/>
              <a:t>title</a:t>
            </a:r>
            <a:endParaRPr lang="en-GB" sz="2000" dirty="0"/>
          </a:p>
        </p:txBody>
      </p:sp>
      <p:sp>
        <p:nvSpPr>
          <p:cNvPr id="12" name="TextBox 11"/>
          <p:cNvSpPr txBox="1"/>
          <p:nvPr/>
        </p:nvSpPr>
        <p:spPr>
          <a:xfrm>
            <a:off x="4279854" y="3146182"/>
            <a:ext cx="2668410" cy="523220"/>
          </a:xfrm>
          <a:prstGeom prst="rect">
            <a:avLst/>
          </a:prstGeom>
          <a:solidFill>
            <a:schemeClr val="accent3">
              <a:lumMod val="60000"/>
              <a:lumOff val="40000"/>
            </a:schemeClr>
          </a:solidFill>
          <a:ln w="12700">
            <a:solidFill>
              <a:schemeClr val="tx1"/>
            </a:solidFill>
          </a:ln>
        </p:spPr>
        <p:txBody>
          <a:bodyPr wrap="square" rtlCol="0">
            <a:spAutoFit/>
          </a:bodyPr>
          <a:lstStyle/>
          <a:p>
            <a:pPr algn="ctr"/>
            <a:r>
              <a:rPr lang="en-GB" sz="2800" dirty="0" smtClean="0"/>
              <a:t>“Ode to himself”</a:t>
            </a:r>
            <a:endParaRPr lang="en-GB" sz="2800" dirty="0"/>
          </a:p>
        </p:txBody>
      </p:sp>
      <p:grpSp>
        <p:nvGrpSpPr>
          <p:cNvPr id="3" name="Group 36"/>
          <p:cNvGrpSpPr/>
          <p:nvPr/>
        </p:nvGrpSpPr>
        <p:grpSpPr>
          <a:xfrm>
            <a:off x="1681074" y="4921045"/>
            <a:ext cx="2090058" cy="664629"/>
            <a:chOff x="3799114" y="4419600"/>
            <a:chExt cx="2090058" cy="664629"/>
          </a:xfrm>
        </p:grpSpPr>
        <p:sp>
          <p:nvSpPr>
            <p:cNvPr id="19" name="Oval 18"/>
            <p:cNvSpPr/>
            <p:nvPr/>
          </p:nvSpPr>
          <p:spPr>
            <a:xfrm>
              <a:off x="3799114" y="4419600"/>
              <a:ext cx="2090058" cy="664629"/>
            </a:xfrm>
            <a:prstGeom prst="ellipse">
              <a:avLst/>
            </a:prstGeom>
            <a:solidFill>
              <a:schemeClr val="tx2">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3929157" y="4490304"/>
              <a:ext cx="1840568" cy="523220"/>
            </a:xfrm>
            <a:prstGeom prst="rect">
              <a:avLst/>
            </a:prstGeom>
            <a:noFill/>
          </p:spPr>
          <p:txBody>
            <a:bodyPr wrap="none" rtlCol="0">
              <a:spAutoFit/>
            </a:bodyPr>
            <a:lstStyle/>
            <a:p>
              <a:pPr algn="ctr"/>
              <a:r>
                <a:rPr lang="en-GB" sz="2800" dirty="0" smtClean="0"/>
                <a:t>Ben Jonson</a:t>
              </a:r>
              <a:endParaRPr lang="en-GB" sz="2800" dirty="0"/>
            </a:p>
          </p:txBody>
        </p:sp>
      </p:grpSp>
      <p:grpSp>
        <p:nvGrpSpPr>
          <p:cNvPr id="5" name="Group 37"/>
          <p:cNvGrpSpPr/>
          <p:nvPr/>
        </p:nvGrpSpPr>
        <p:grpSpPr>
          <a:xfrm>
            <a:off x="5550558" y="4068709"/>
            <a:ext cx="1346042" cy="720080"/>
            <a:chOff x="5661839" y="5641129"/>
            <a:chExt cx="1346042" cy="720080"/>
          </a:xfrm>
        </p:grpSpPr>
        <p:sp>
          <p:nvSpPr>
            <p:cNvPr id="23" name="Oval 22"/>
            <p:cNvSpPr/>
            <p:nvPr/>
          </p:nvSpPr>
          <p:spPr>
            <a:xfrm>
              <a:off x="5661839" y="5641129"/>
              <a:ext cx="1346042" cy="720080"/>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5723956" y="5739559"/>
              <a:ext cx="1221809" cy="523220"/>
            </a:xfrm>
            <a:prstGeom prst="rect">
              <a:avLst/>
            </a:prstGeom>
            <a:noFill/>
          </p:spPr>
          <p:txBody>
            <a:bodyPr wrap="none" rtlCol="0">
              <a:spAutoFit/>
            </a:bodyPr>
            <a:lstStyle/>
            <a:p>
              <a:pPr algn="ctr"/>
              <a:r>
                <a:rPr lang="en-GB" sz="2800" dirty="0" smtClean="0"/>
                <a:t>Place X</a:t>
              </a:r>
              <a:endParaRPr lang="en-GB" sz="2800" dirty="0"/>
            </a:p>
          </p:txBody>
        </p:sp>
      </p:grpSp>
      <p:grpSp>
        <p:nvGrpSpPr>
          <p:cNvPr id="7" name="Group 32"/>
          <p:cNvGrpSpPr/>
          <p:nvPr/>
        </p:nvGrpSpPr>
        <p:grpSpPr>
          <a:xfrm>
            <a:off x="3516415" y="1457355"/>
            <a:ext cx="1779654" cy="1012371"/>
            <a:chOff x="3574161" y="1469571"/>
            <a:chExt cx="1779654" cy="1012371"/>
          </a:xfrm>
        </p:grpSpPr>
        <p:sp>
          <p:nvSpPr>
            <p:cNvPr id="29" name="Oval 28"/>
            <p:cNvSpPr/>
            <p:nvPr/>
          </p:nvSpPr>
          <p:spPr>
            <a:xfrm>
              <a:off x="3574161" y="1469571"/>
              <a:ext cx="1779654" cy="1012371"/>
            </a:xfrm>
            <a:prstGeom prst="ellips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p:cNvSpPr txBox="1"/>
            <p:nvPr/>
          </p:nvSpPr>
          <p:spPr>
            <a:xfrm>
              <a:off x="3580702" y="1727230"/>
              <a:ext cx="1766574" cy="523220"/>
            </a:xfrm>
            <a:prstGeom prst="rect">
              <a:avLst/>
            </a:prstGeom>
            <a:noFill/>
          </p:spPr>
          <p:txBody>
            <a:bodyPr wrap="none" rtlCol="0">
              <a:spAutoFit/>
            </a:bodyPr>
            <a:lstStyle/>
            <a:p>
              <a:pPr algn="ctr"/>
              <a:r>
                <a:rPr lang="en-GB" sz="2800" dirty="0" smtClean="0"/>
                <a:t>Parchment</a:t>
              </a:r>
              <a:endParaRPr lang="en-GB" sz="2800" dirty="0"/>
            </a:p>
          </p:txBody>
        </p:sp>
      </p:grpSp>
      <p:grpSp>
        <p:nvGrpSpPr>
          <p:cNvPr id="9" name="Group 35"/>
          <p:cNvGrpSpPr/>
          <p:nvPr/>
        </p:nvGrpSpPr>
        <p:grpSpPr>
          <a:xfrm>
            <a:off x="777631" y="3070922"/>
            <a:ext cx="1749945" cy="673741"/>
            <a:chOff x="1796612" y="2657202"/>
            <a:chExt cx="1749945" cy="673741"/>
          </a:xfrm>
        </p:grpSpPr>
        <p:sp>
          <p:nvSpPr>
            <p:cNvPr id="6" name="Oval 5"/>
            <p:cNvSpPr/>
            <p:nvPr/>
          </p:nvSpPr>
          <p:spPr>
            <a:xfrm>
              <a:off x="1796612" y="2657202"/>
              <a:ext cx="1749945" cy="673741"/>
            </a:xfrm>
            <a:prstGeom prst="ellipse">
              <a:avLst/>
            </a:prstGeom>
            <a:solidFill>
              <a:schemeClr val="accent2">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2031024" y="2732462"/>
              <a:ext cx="1281121" cy="523220"/>
            </a:xfrm>
            <a:prstGeom prst="rect">
              <a:avLst/>
            </a:prstGeom>
            <a:noFill/>
          </p:spPr>
          <p:txBody>
            <a:bodyPr wrap="none" rtlCol="0">
              <a:spAutoFit/>
            </a:bodyPr>
            <a:lstStyle/>
            <a:p>
              <a:pPr algn="ctr"/>
              <a:r>
                <a:rPr lang="en-GB" sz="2800" dirty="0" smtClean="0"/>
                <a:t>This ms</a:t>
              </a:r>
              <a:endParaRPr lang="en-GB" sz="2800" dirty="0"/>
            </a:p>
          </p:txBody>
        </p:sp>
      </p:grpSp>
      <p:sp>
        <p:nvSpPr>
          <p:cNvPr id="39" name="TextBox 38"/>
          <p:cNvSpPr txBox="1"/>
          <p:nvPr/>
        </p:nvSpPr>
        <p:spPr>
          <a:xfrm>
            <a:off x="1236881" y="4167139"/>
            <a:ext cx="888385" cy="400110"/>
          </a:xfrm>
          <a:prstGeom prst="rect">
            <a:avLst/>
          </a:prstGeom>
          <a:noFill/>
        </p:spPr>
        <p:txBody>
          <a:bodyPr wrap="none" rtlCol="0">
            <a:spAutoFit/>
          </a:bodyPr>
          <a:lstStyle/>
          <a:p>
            <a:pPr algn="ctr"/>
            <a:r>
              <a:rPr lang="en-GB" sz="2000" dirty="0" smtClean="0"/>
              <a:t>author</a:t>
            </a:r>
            <a:endParaRPr lang="en-GB" sz="2000" dirty="0"/>
          </a:p>
        </p:txBody>
      </p:sp>
      <p:cxnSp>
        <p:nvCxnSpPr>
          <p:cNvPr id="40" name="Shape 9"/>
          <p:cNvCxnSpPr>
            <a:stCxn id="6" idx="3"/>
            <a:endCxn id="19" idx="2"/>
          </p:cNvCxnSpPr>
          <p:nvPr/>
        </p:nvCxnSpPr>
        <p:spPr>
          <a:xfrm rot="16200000" flipH="1">
            <a:off x="553807" y="4126093"/>
            <a:ext cx="1607364" cy="647169"/>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4279855" y="5674809"/>
            <a:ext cx="2308369" cy="523220"/>
          </a:xfrm>
          <a:prstGeom prst="rect">
            <a:avLst/>
          </a:prstGeom>
          <a:solidFill>
            <a:schemeClr val="accent3">
              <a:lumMod val="60000"/>
              <a:lumOff val="40000"/>
            </a:schemeClr>
          </a:solidFill>
          <a:ln w="12700">
            <a:solidFill>
              <a:schemeClr val="tx1"/>
            </a:solidFill>
          </a:ln>
        </p:spPr>
        <p:txBody>
          <a:bodyPr wrap="square" rtlCol="0">
            <a:spAutoFit/>
          </a:bodyPr>
          <a:lstStyle/>
          <a:p>
            <a:pPr algn="ctr"/>
            <a:r>
              <a:rPr lang="en-GB" sz="2800" dirty="0" smtClean="0"/>
              <a:t>“Jonson, Ben”</a:t>
            </a:r>
            <a:endParaRPr lang="en-GB" sz="2800" dirty="0"/>
          </a:p>
        </p:txBody>
      </p:sp>
      <p:sp>
        <p:nvSpPr>
          <p:cNvPr id="46" name="TextBox 45"/>
          <p:cNvSpPr txBox="1"/>
          <p:nvPr/>
        </p:nvSpPr>
        <p:spPr>
          <a:xfrm>
            <a:off x="6896600" y="5182657"/>
            <a:ext cx="1576587" cy="523220"/>
          </a:xfrm>
          <a:prstGeom prst="rect">
            <a:avLst/>
          </a:prstGeom>
          <a:solidFill>
            <a:schemeClr val="accent3">
              <a:lumMod val="60000"/>
              <a:lumOff val="40000"/>
            </a:schemeClr>
          </a:solidFill>
          <a:ln w="12700">
            <a:solidFill>
              <a:schemeClr val="tx1"/>
            </a:solidFill>
          </a:ln>
        </p:spPr>
        <p:txBody>
          <a:bodyPr wrap="square" rtlCol="0">
            <a:spAutoFit/>
          </a:bodyPr>
          <a:lstStyle/>
          <a:p>
            <a:pPr algn="ctr"/>
            <a:r>
              <a:rPr lang="en-GB" sz="2800" dirty="0" smtClean="0"/>
              <a:t>“</a:t>
            </a:r>
            <a:r>
              <a:rPr lang="en-GB" sz="2800" dirty="0" err="1" smtClean="0"/>
              <a:t>abcxyz</a:t>
            </a:r>
            <a:r>
              <a:rPr lang="en-GB" sz="2800" dirty="0" smtClean="0"/>
              <a:t>”</a:t>
            </a:r>
            <a:endParaRPr lang="en-GB" sz="2800" dirty="0"/>
          </a:p>
        </p:txBody>
      </p:sp>
      <p:cxnSp>
        <p:nvCxnSpPr>
          <p:cNvPr id="47" name="Shape 9"/>
          <p:cNvCxnSpPr>
            <a:stCxn id="19" idx="6"/>
            <a:endCxn id="23" idx="2"/>
          </p:cNvCxnSpPr>
          <p:nvPr/>
        </p:nvCxnSpPr>
        <p:spPr>
          <a:xfrm flipV="1">
            <a:off x="3771132" y="4428749"/>
            <a:ext cx="1779426" cy="824611"/>
          </a:xfrm>
          <a:prstGeom prst="curvedConnector3">
            <a:avLst>
              <a:gd name="adj1" fmla="val 50000"/>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0" name="Shape 9"/>
          <p:cNvCxnSpPr>
            <a:stCxn id="23" idx="4"/>
            <a:endCxn id="46" idx="1"/>
          </p:cNvCxnSpPr>
          <p:nvPr/>
        </p:nvCxnSpPr>
        <p:spPr>
          <a:xfrm rot="16200000" flipH="1">
            <a:off x="6232350" y="4780017"/>
            <a:ext cx="655478" cy="673021"/>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3" name="Shape 9"/>
          <p:cNvCxnSpPr>
            <a:stCxn id="19" idx="4"/>
            <a:endCxn id="43" idx="1"/>
          </p:cNvCxnSpPr>
          <p:nvPr/>
        </p:nvCxnSpPr>
        <p:spPr>
          <a:xfrm rot="16200000" flipH="1">
            <a:off x="3327607" y="4984170"/>
            <a:ext cx="350745" cy="1553752"/>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8" name="Shape 9"/>
          <p:cNvCxnSpPr>
            <a:stCxn id="6" idx="0"/>
            <a:endCxn id="30" idx="1"/>
          </p:cNvCxnSpPr>
          <p:nvPr/>
        </p:nvCxnSpPr>
        <p:spPr>
          <a:xfrm rot="5400000" flipH="1" flipV="1">
            <a:off x="2040631" y="1588597"/>
            <a:ext cx="1094298" cy="1870352"/>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3544841" y="4367194"/>
            <a:ext cx="1244251" cy="400110"/>
          </a:xfrm>
          <a:prstGeom prst="rect">
            <a:avLst/>
          </a:prstGeom>
          <a:noFill/>
        </p:spPr>
        <p:txBody>
          <a:bodyPr wrap="none" rtlCol="0">
            <a:spAutoFit/>
          </a:bodyPr>
          <a:lstStyle/>
          <a:p>
            <a:pPr algn="ctr"/>
            <a:r>
              <a:rPr lang="en-GB" sz="2000" dirty="0" smtClean="0"/>
              <a:t>birthplace</a:t>
            </a:r>
            <a:endParaRPr lang="en-GB" sz="2000" dirty="0"/>
          </a:p>
        </p:txBody>
      </p:sp>
      <p:sp>
        <p:nvSpPr>
          <p:cNvPr id="62" name="TextBox 61"/>
          <p:cNvSpPr txBox="1"/>
          <p:nvPr/>
        </p:nvSpPr>
        <p:spPr>
          <a:xfrm>
            <a:off x="1510310" y="5936419"/>
            <a:ext cx="2034531" cy="400110"/>
          </a:xfrm>
          <a:prstGeom prst="rect">
            <a:avLst/>
          </a:prstGeom>
          <a:noFill/>
        </p:spPr>
        <p:txBody>
          <a:bodyPr wrap="none" rtlCol="0">
            <a:spAutoFit/>
          </a:bodyPr>
          <a:lstStyle/>
          <a:p>
            <a:pPr algn="ctr"/>
            <a:r>
              <a:rPr lang="en-GB" sz="2000" dirty="0" smtClean="0"/>
              <a:t>normalised name</a:t>
            </a:r>
            <a:endParaRPr lang="en-GB" sz="2000" dirty="0"/>
          </a:p>
        </p:txBody>
      </p:sp>
      <p:sp>
        <p:nvSpPr>
          <p:cNvPr id="69" name="TextBox 68"/>
          <p:cNvSpPr txBox="1"/>
          <p:nvPr/>
        </p:nvSpPr>
        <p:spPr>
          <a:xfrm>
            <a:off x="4907770" y="4982602"/>
            <a:ext cx="1409810" cy="400110"/>
          </a:xfrm>
          <a:prstGeom prst="rect">
            <a:avLst/>
          </a:prstGeom>
          <a:noFill/>
        </p:spPr>
        <p:txBody>
          <a:bodyPr wrap="none" rtlCol="0">
            <a:spAutoFit/>
          </a:bodyPr>
          <a:lstStyle/>
          <a:p>
            <a:pPr algn="ctr"/>
            <a:r>
              <a:rPr lang="en-GB" sz="2000" dirty="0" smtClean="0"/>
              <a:t>coordinates</a:t>
            </a:r>
            <a:endParaRPr lang="en-GB" sz="2000" dirty="0"/>
          </a:p>
        </p:txBody>
      </p:sp>
      <p:sp>
        <p:nvSpPr>
          <p:cNvPr id="71" name="TextBox 70"/>
          <p:cNvSpPr txBox="1"/>
          <p:nvPr/>
        </p:nvSpPr>
        <p:spPr>
          <a:xfrm>
            <a:off x="2234815" y="2238234"/>
            <a:ext cx="1054777" cy="400110"/>
          </a:xfrm>
          <a:prstGeom prst="rect">
            <a:avLst/>
          </a:prstGeom>
          <a:noFill/>
        </p:spPr>
        <p:txBody>
          <a:bodyPr wrap="none" rtlCol="0">
            <a:spAutoFit/>
          </a:bodyPr>
          <a:lstStyle/>
          <a:p>
            <a:pPr algn="ctr"/>
            <a:r>
              <a:rPr lang="en-GB" sz="2000" dirty="0" smtClean="0"/>
              <a:t>material</a:t>
            </a:r>
            <a:endParaRPr lang="en-GB" sz="2000" dirty="0"/>
          </a:p>
        </p:txBody>
      </p:sp>
      <p:sp>
        <p:nvSpPr>
          <p:cNvPr id="77" name="TextBox 76"/>
          <p:cNvSpPr txBox="1"/>
          <p:nvPr/>
        </p:nvSpPr>
        <p:spPr>
          <a:xfrm>
            <a:off x="6317580" y="2115124"/>
            <a:ext cx="2214860" cy="523220"/>
          </a:xfrm>
          <a:prstGeom prst="rect">
            <a:avLst/>
          </a:prstGeom>
          <a:solidFill>
            <a:schemeClr val="accent3">
              <a:lumMod val="60000"/>
              <a:lumOff val="40000"/>
            </a:schemeClr>
          </a:solidFill>
          <a:ln w="12700">
            <a:solidFill>
              <a:schemeClr val="tx1"/>
            </a:solidFill>
          </a:ln>
        </p:spPr>
        <p:txBody>
          <a:bodyPr wrap="square" rtlCol="0">
            <a:spAutoFit/>
          </a:bodyPr>
          <a:lstStyle/>
          <a:p>
            <a:pPr algn="ctr"/>
            <a:r>
              <a:rPr lang="en-GB" sz="2800" dirty="0" smtClean="0"/>
              <a:t>“Requires ...”</a:t>
            </a:r>
            <a:endParaRPr lang="en-GB" sz="2800" dirty="0"/>
          </a:p>
        </p:txBody>
      </p:sp>
      <p:cxnSp>
        <p:nvCxnSpPr>
          <p:cNvPr id="78" name="Shape 9"/>
          <p:cNvCxnSpPr>
            <a:stCxn id="29" idx="6"/>
            <a:endCxn id="77" idx="1"/>
          </p:cNvCxnSpPr>
          <p:nvPr/>
        </p:nvCxnSpPr>
        <p:spPr>
          <a:xfrm>
            <a:off x="5296069" y="1963541"/>
            <a:ext cx="1021511" cy="413193"/>
          </a:xfrm>
          <a:prstGeom prst="curvedConnector3">
            <a:avLst>
              <a:gd name="adj1" fmla="val 50000"/>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82" name="Shape 9"/>
          <p:cNvCxnSpPr>
            <a:stCxn id="6" idx="4"/>
            <a:endCxn id="23" idx="1"/>
          </p:cNvCxnSpPr>
          <p:nvPr/>
        </p:nvCxnSpPr>
        <p:spPr>
          <a:xfrm rot="16200000" flipH="1">
            <a:off x="3485393" y="1911873"/>
            <a:ext cx="429499" cy="4095077"/>
          </a:xfrm>
          <a:prstGeom prst="curvedConnector3">
            <a:avLst>
              <a:gd name="adj1" fmla="val 50000"/>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3005537" y="3967084"/>
            <a:ext cx="1021755" cy="400110"/>
          </a:xfrm>
          <a:prstGeom prst="rect">
            <a:avLst/>
          </a:prstGeom>
          <a:noFill/>
        </p:spPr>
        <p:txBody>
          <a:bodyPr wrap="none" rtlCol="0">
            <a:spAutoFit/>
          </a:bodyPr>
          <a:lstStyle/>
          <a:p>
            <a:pPr algn="ctr"/>
            <a:r>
              <a:rPr lang="en-GB" sz="2000" dirty="0" smtClean="0"/>
              <a:t>location</a:t>
            </a:r>
            <a:endParaRPr lang="en-GB" sz="2000" dirty="0"/>
          </a:p>
        </p:txBody>
      </p:sp>
      <p:cxnSp>
        <p:nvCxnSpPr>
          <p:cNvPr id="87" name="Shape 9"/>
          <p:cNvCxnSpPr>
            <a:stCxn id="19" idx="0"/>
          </p:cNvCxnSpPr>
          <p:nvPr/>
        </p:nvCxnSpPr>
        <p:spPr>
          <a:xfrm rot="5400000" flipH="1" flipV="1">
            <a:off x="2769393" y="4523959"/>
            <a:ext cx="353796" cy="440376"/>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4" name="Shape 9"/>
          <p:cNvCxnSpPr>
            <a:endCxn id="19" idx="3"/>
          </p:cNvCxnSpPr>
          <p:nvPr/>
        </p:nvCxnSpPr>
        <p:spPr>
          <a:xfrm flipV="1">
            <a:off x="443891" y="5488341"/>
            <a:ext cx="1543265" cy="448078"/>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97" name="Shape 9"/>
          <p:cNvCxnSpPr>
            <a:stCxn id="6" idx="7"/>
          </p:cNvCxnSpPr>
          <p:nvPr/>
        </p:nvCxnSpPr>
        <p:spPr>
          <a:xfrm rot="5400000" flipH="1" flipV="1">
            <a:off x="2642449" y="2267198"/>
            <a:ext cx="531245" cy="1273539"/>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00" name="Shape 9"/>
          <p:cNvCxnSpPr>
            <a:endCxn id="6" idx="2"/>
          </p:cNvCxnSpPr>
          <p:nvPr/>
        </p:nvCxnSpPr>
        <p:spPr>
          <a:xfrm rot="5400000" flipH="1" flipV="1">
            <a:off x="331115" y="3520570"/>
            <a:ext cx="559292" cy="333739"/>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hape 9"/>
          <p:cNvCxnSpPr>
            <a:endCxn id="6" idx="1"/>
          </p:cNvCxnSpPr>
          <p:nvPr/>
        </p:nvCxnSpPr>
        <p:spPr>
          <a:xfrm>
            <a:off x="443893" y="2600531"/>
            <a:ext cx="590012" cy="569058"/>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2" name="Shape 9"/>
          <p:cNvCxnSpPr>
            <a:stCxn id="29" idx="7"/>
          </p:cNvCxnSpPr>
          <p:nvPr/>
        </p:nvCxnSpPr>
        <p:spPr>
          <a:xfrm rot="5400000" flipH="1" flipV="1">
            <a:off x="5344482" y="868674"/>
            <a:ext cx="427903" cy="1045977"/>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4" name="Shape 9"/>
          <p:cNvCxnSpPr>
            <a:endCxn id="29" idx="1"/>
          </p:cNvCxnSpPr>
          <p:nvPr/>
        </p:nvCxnSpPr>
        <p:spPr>
          <a:xfrm flipV="1">
            <a:off x="1034142" y="1605613"/>
            <a:ext cx="2742897" cy="371011"/>
          </a:xfrm>
          <a:prstGeom prst="curvedConnector4">
            <a:avLst>
              <a:gd name="adj1" fmla="val 45249"/>
              <a:gd name="adj2" fmla="val 201576"/>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
        <p:nvSpPr>
          <p:cNvPr id="137" name="TextBox 136"/>
          <p:cNvSpPr txBox="1"/>
          <p:nvPr/>
        </p:nvSpPr>
        <p:spPr>
          <a:xfrm>
            <a:off x="4894413" y="2376734"/>
            <a:ext cx="1245726" cy="400110"/>
          </a:xfrm>
          <a:prstGeom prst="rect">
            <a:avLst/>
          </a:prstGeom>
          <a:noFill/>
        </p:spPr>
        <p:txBody>
          <a:bodyPr wrap="none" rtlCol="0">
            <a:spAutoFit/>
          </a:bodyPr>
          <a:lstStyle/>
          <a:p>
            <a:pPr algn="ctr"/>
            <a:r>
              <a:rPr lang="en-GB" sz="2000" dirty="0" smtClean="0"/>
              <a:t>treatment</a:t>
            </a:r>
            <a:endParaRPr lang="en-GB" sz="2000" dirty="0"/>
          </a:p>
        </p:txBody>
      </p:sp>
      <p:cxnSp>
        <p:nvCxnSpPr>
          <p:cNvPr id="138" name="Shape 9"/>
          <p:cNvCxnSpPr>
            <a:stCxn id="23" idx="7"/>
          </p:cNvCxnSpPr>
          <p:nvPr/>
        </p:nvCxnSpPr>
        <p:spPr>
          <a:xfrm rot="5400000" flipH="1" flipV="1">
            <a:off x="7135490" y="3308649"/>
            <a:ext cx="429500" cy="1301526"/>
          </a:xfrm>
          <a:prstGeom prst="curvedConnector2">
            <a:avLst/>
          </a:prstGeom>
          <a:ln w="25400">
            <a:solidFill>
              <a:schemeClr val="tx1"/>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2314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1000"/>
                                        <p:tgtEl>
                                          <p:spTgt spid="9"/>
                                        </p:tgtEl>
                                      </p:cBhvr>
                                    </p:animEffect>
                                  </p:childTnLst>
                                </p:cTn>
                              </p:par>
                            </p:childTnLst>
                          </p:cTn>
                        </p:par>
                        <p:par>
                          <p:cTn id="8" fill="hold">
                            <p:stCondLst>
                              <p:cond delay="1000"/>
                            </p:stCondLst>
                            <p:childTnLst>
                              <p:par>
                                <p:cTn id="9" presetID="9"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dissolve">
                                      <p:cBhvr>
                                        <p:cTn id="11" dur="1000"/>
                                        <p:tgtEl>
                                          <p:spTgt spid="10"/>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dissolve">
                                      <p:cBhvr>
                                        <p:cTn id="14" dur="1000"/>
                                        <p:tgtEl>
                                          <p:spTgt spid="11"/>
                                        </p:tgtEl>
                                      </p:cBhvr>
                                    </p:animEffect>
                                  </p:childTnLst>
                                </p:cTn>
                              </p:par>
                            </p:childTnLst>
                          </p:cTn>
                        </p:par>
                        <p:par>
                          <p:cTn id="15" fill="hold">
                            <p:stCondLst>
                              <p:cond delay="2000"/>
                            </p:stCondLst>
                            <p:childTnLst>
                              <p:par>
                                <p:cTn id="16" presetID="9" presetClass="entr" presetSubtype="0"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1000"/>
                                        <p:tgtEl>
                                          <p:spTgt spid="12"/>
                                        </p:tgtEl>
                                      </p:cBhvr>
                                    </p:animEffect>
                                  </p:childTnLst>
                                </p:cTn>
                              </p:par>
                            </p:childTnLst>
                          </p:cTn>
                        </p:par>
                        <p:par>
                          <p:cTn id="19" fill="hold">
                            <p:stCondLst>
                              <p:cond delay="3000"/>
                            </p:stCondLst>
                            <p:childTnLst>
                              <p:par>
                                <p:cTn id="20" presetID="9" presetClass="entr" presetSubtype="0" fill="hold" nodeType="after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dissolve">
                                      <p:cBhvr>
                                        <p:cTn id="22" dur="1000"/>
                                        <p:tgtEl>
                                          <p:spTgt spid="40"/>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dissolve">
                                      <p:cBhvr>
                                        <p:cTn id="25" dur="1000"/>
                                        <p:tgtEl>
                                          <p:spTgt spid="39"/>
                                        </p:tgtEl>
                                      </p:cBhvr>
                                    </p:animEffect>
                                  </p:childTnLst>
                                </p:cTn>
                              </p:par>
                            </p:childTnLst>
                          </p:cTn>
                        </p:par>
                        <p:par>
                          <p:cTn id="26" fill="hold">
                            <p:stCondLst>
                              <p:cond delay="4000"/>
                            </p:stCondLst>
                            <p:childTnLst>
                              <p:par>
                                <p:cTn id="27" presetID="9" presetClass="entr" presetSubtype="0" fill="hold" nodeType="after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dissolve">
                                      <p:cBhvr>
                                        <p:cTn id="29" dur="1000"/>
                                        <p:tgtEl>
                                          <p:spTgt spid="3"/>
                                        </p:tgtEl>
                                      </p:cBhvr>
                                    </p:animEffect>
                                  </p:childTnLst>
                                </p:cTn>
                              </p:par>
                            </p:childTnLst>
                          </p:cTn>
                        </p:par>
                        <p:par>
                          <p:cTn id="30" fill="hold">
                            <p:stCondLst>
                              <p:cond delay="5000"/>
                            </p:stCondLst>
                            <p:childTnLst>
                              <p:par>
                                <p:cTn id="31" presetID="9" presetClass="entr" presetSubtype="0" fill="hold" nodeType="afterEffect">
                                  <p:stCondLst>
                                    <p:cond delay="0"/>
                                  </p:stCondLst>
                                  <p:childTnLst>
                                    <p:set>
                                      <p:cBhvr>
                                        <p:cTn id="32" dur="1" fill="hold">
                                          <p:stCondLst>
                                            <p:cond delay="0"/>
                                          </p:stCondLst>
                                        </p:cTn>
                                        <p:tgtEl>
                                          <p:spTgt spid="47"/>
                                        </p:tgtEl>
                                        <p:attrNameLst>
                                          <p:attrName>style.visibility</p:attrName>
                                        </p:attrNameLst>
                                      </p:cBhvr>
                                      <p:to>
                                        <p:strVal val="visible"/>
                                      </p:to>
                                    </p:set>
                                    <p:animEffect transition="in" filter="dissolve">
                                      <p:cBhvr>
                                        <p:cTn id="33" dur="1000"/>
                                        <p:tgtEl>
                                          <p:spTgt spid="47"/>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61"/>
                                        </p:tgtEl>
                                        <p:attrNameLst>
                                          <p:attrName>style.visibility</p:attrName>
                                        </p:attrNameLst>
                                      </p:cBhvr>
                                      <p:to>
                                        <p:strVal val="visible"/>
                                      </p:to>
                                    </p:set>
                                    <p:animEffect transition="in" filter="dissolve">
                                      <p:cBhvr>
                                        <p:cTn id="36" dur="1000"/>
                                        <p:tgtEl>
                                          <p:spTgt spid="61"/>
                                        </p:tgtEl>
                                      </p:cBhvr>
                                    </p:animEffect>
                                  </p:childTnLst>
                                </p:cTn>
                              </p:par>
                            </p:childTnLst>
                          </p:cTn>
                        </p:par>
                        <p:par>
                          <p:cTn id="37" fill="hold">
                            <p:stCondLst>
                              <p:cond delay="6000"/>
                            </p:stCondLst>
                            <p:childTnLst>
                              <p:par>
                                <p:cTn id="38" presetID="9" presetClass="entr" presetSubtype="0" fill="hold" nodeType="after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dissolve">
                                      <p:cBhvr>
                                        <p:cTn id="40" dur="1000"/>
                                        <p:tgtEl>
                                          <p:spTgt spid="5"/>
                                        </p:tgtEl>
                                      </p:cBhvr>
                                    </p:animEffect>
                                  </p:childTnLst>
                                </p:cTn>
                              </p:par>
                            </p:childTnLst>
                          </p:cTn>
                        </p:par>
                        <p:par>
                          <p:cTn id="41" fill="hold">
                            <p:stCondLst>
                              <p:cond delay="7000"/>
                            </p:stCondLst>
                            <p:childTnLst>
                              <p:par>
                                <p:cTn id="42" presetID="9" presetClass="entr" presetSubtype="0" fill="hold" nodeType="afterEffect">
                                  <p:stCondLst>
                                    <p:cond delay="0"/>
                                  </p:stCondLst>
                                  <p:childTnLst>
                                    <p:set>
                                      <p:cBhvr>
                                        <p:cTn id="43" dur="1" fill="hold">
                                          <p:stCondLst>
                                            <p:cond delay="0"/>
                                          </p:stCondLst>
                                        </p:cTn>
                                        <p:tgtEl>
                                          <p:spTgt spid="50"/>
                                        </p:tgtEl>
                                        <p:attrNameLst>
                                          <p:attrName>style.visibility</p:attrName>
                                        </p:attrNameLst>
                                      </p:cBhvr>
                                      <p:to>
                                        <p:strVal val="visible"/>
                                      </p:to>
                                    </p:set>
                                    <p:animEffect transition="in" filter="dissolve">
                                      <p:cBhvr>
                                        <p:cTn id="44" dur="1000"/>
                                        <p:tgtEl>
                                          <p:spTgt spid="50"/>
                                        </p:tgtEl>
                                      </p:cBhvr>
                                    </p:animEffect>
                                  </p:childTnLst>
                                </p:cTn>
                              </p:par>
                              <p:par>
                                <p:cTn id="45" presetID="9" presetClass="entr" presetSubtype="0" fill="hold" grpId="0" nodeType="with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dissolve">
                                      <p:cBhvr>
                                        <p:cTn id="47" dur="1000"/>
                                        <p:tgtEl>
                                          <p:spTgt spid="69"/>
                                        </p:tgtEl>
                                      </p:cBhvr>
                                    </p:animEffect>
                                  </p:childTnLst>
                                </p:cTn>
                              </p:par>
                            </p:childTnLst>
                          </p:cTn>
                        </p:par>
                        <p:par>
                          <p:cTn id="48" fill="hold">
                            <p:stCondLst>
                              <p:cond delay="8000"/>
                            </p:stCondLst>
                            <p:childTnLst>
                              <p:par>
                                <p:cTn id="49" presetID="9" presetClass="entr" presetSubtype="0" fill="hold" grpId="0" nodeType="afterEffect">
                                  <p:stCondLst>
                                    <p:cond delay="0"/>
                                  </p:stCondLst>
                                  <p:childTnLst>
                                    <p:set>
                                      <p:cBhvr>
                                        <p:cTn id="50" dur="1" fill="hold">
                                          <p:stCondLst>
                                            <p:cond delay="0"/>
                                          </p:stCondLst>
                                        </p:cTn>
                                        <p:tgtEl>
                                          <p:spTgt spid="46"/>
                                        </p:tgtEl>
                                        <p:attrNameLst>
                                          <p:attrName>style.visibility</p:attrName>
                                        </p:attrNameLst>
                                      </p:cBhvr>
                                      <p:to>
                                        <p:strVal val="visible"/>
                                      </p:to>
                                    </p:set>
                                    <p:animEffect transition="in" filter="dissolve">
                                      <p:cBhvr>
                                        <p:cTn id="51" dur="1000"/>
                                        <p:tgtEl>
                                          <p:spTgt spid="46"/>
                                        </p:tgtEl>
                                      </p:cBhvr>
                                    </p:animEffect>
                                  </p:childTnLst>
                                </p:cTn>
                              </p:par>
                            </p:childTnLst>
                          </p:cTn>
                        </p:par>
                        <p:par>
                          <p:cTn id="52" fill="hold">
                            <p:stCondLst>
                              <p:cond delay="9000"/>
                            </p:stCondLst>
                            <p:childTnLst>
                              <p:par>
                                <p:cTn id="53" presetID="9" presetClass="entr" presetSubtype="0" fill="hold" nodeType="after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dissolve">
                                      <p:cBhvr>
                                        <p:cTn id="55" dur="1000"/>
                                        <p:tgtEl>
                                          <p:spTgt spid="53"/>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62"/>
                                        </p:tgtEl>
                                        <p:attrNameLst>
                                          <p:attrName>style.visibility</p:attrName>
                                        </p:attrNameLst>
                                      </p:cBhvr>
                                      <p:to>
                                        <p:strVal val="visible"/>
                                      </p:to>
                                    </p:set>
                                    <p:animEffect transition="in" filter="dissolve">
                                      <p:cBhvr>
                                        <p:cTn id="58" dur="1000"/>
                                        <p:tgtEl>
                                          <p:spTgt spid="62"/>
                                        </p:tgtEl>
                                      </p:cBhvr>
                                    </p:animEffect>
                                  </p:childTnLst>
                                </p:cTn>
                              </p:par>
                            </p:childTnLst>
                          </p:cTn>
                        </p:par>
                        <p:par>
                          <p:cTn id="59" fill="hold">
                            <p:stCondLst>
                              <p:cond delay="10000"/>
                            </p:stCondLst>
                            <p:childTnLst>
                              <p:par>
                                <p:cTn id="60" presetID="9" presetClass="entr" presetSubtype="0"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dissolve">
                                      <p:cBhvr>
                                        <p:cTn id="62" dur="1000"/>
                                        <p:tgtEl>
                                          <p:spTgt spid="43"/>
                                        </p:tgtEl>
                                      </p:cBhvr>
                                    </p:animEffect>
                                  </p:childTnLst>
                                </p:cTn>
                              </p:par>
                            </p:childTnLst>
                          </p:cTn>
                        </p:par>
                        <p:par>
                          <p:cTn id="63" fill="hold">
                            <p:stCondLst>
                              <p:cond delay="11000"/>
                            </p:stCondLst>
                            <p:childTnLst>
                              <p:par>
                                <p:cTn id="64" presetID="9" presetClass="entr" presetSubtype="0" fill="hold" nodeType="after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dissolve">
                                      <p:cBhvr>
                                        <p:cTn id="66" dur="1000"/>
                                        <p:tgtEl>
                                          <p:spTgt spid="58"/>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71"/>
                                        </p:tgtEl>
                                        <p:attrNameLst>
                                          <p:attrName>style.visibility</p:attrName>
                                        </p:attrNameLst>
                                      </p:cBhvr>
                                      <p:to>
                                        <p:strVal val="visible"/>
                                      </p:to>
                                    </p:set>
                                    <p:animEffect transition="in" filter="dissolve">
                                      <p:cBhvr>
                                        <p:cTn id="69" dur="1000"/>
                                        <p:tgtEl>
                                          <p:spTgt spid="71"/>
                                        </p:tgtEl>
                                      </p:cBhvr>
                                    </p:animEffect>
                                  </p:childTnLst>
                                </p:cTn>
                              </p:par>
                            </p:childTnLst>
                          </p:cTn>
                        </p:par>
                        <p:par>
                          <p:cTn id="70" fill="hold">
                            <p:stCondLst>
                              <p:cond delay="12000"/>
                            </p:stCondLst>
                            <p:childTnLst>
                              <p:par>
                                <p:cTn id="71" presetID="9" presetClass="entr" presetSubtype="0" fill="hold" nodeType="afterEffect">
                                  <p:stCondLst>
                                    <p:cond delay="0"/>
                                  </p:stCondLst>
                                  <p:childTnLst>
                                    <p:set>
                                      <p:cBhvr>
                                        <p:cTn id="72" dur="1" fill="hold">
                                          <p:stCondLst>
                                            <p:cond delay="0"/>
                                          </p:stCondLst>
                                        </p:cTn>
                                        <p:tgtEl>
                                          <p:spTgt spid="7"/>
                                        </p:tgtEl>
                                        <p:attrNameLst>
                                          <p:attrName>style.visibility</p:attrName>
                                        </p:attrNameLst>
                                      </p:cBhvr>
                                      <p:to>
                                        <p:strVal val="visible"/>
                                      </p:to>
                                    </p:set>
                                    <p:animEffect transition="in" filter="dissolve">
                                      <p:cBhvr>
                                        <p:cTn id="73" dur="1000"/>
                                        <p:tgtEl>
                                          <p:spTgt spid="7"/>
                                        </p:tgtEl>
                                      </p:cBhvr>
                                    </p:animEffect>
                                  </p:childTnLst>
                                </p:cTn>
                              </p:par>
                            </p:childTnLst>
                          </p:cTn>
                        </p:par>
                      </p:childTnLst>
                    </p:cTn>
                  </p:par>
                  <p:par>
                    <p:cTn id="74" fill="hold">
                      <p:stCondLst>
                        <p:cond delay="indefinite"/>
                      </p:stCondLst>
                      <p:childTnLst>
                        <p:par>
                          <p:cTn id="75" fill="hold">
                            <p:stCondLst>
                              <p:cond delay="0"/>
                            </p:stCondLst>
                            <p:childTnLst>
                              <p:par>
                                <p:cTn id="76" presetID="9" presetClass="entr" presetSubtype="0" fill="hold" nodeType="clickEffect">
                                  <p:stCondLst>
                                    <p:cond delay="0"/>
                                  </p:stCondLst>
                                  <p:childTnLst>
                                    <p:set>
                                      <p:cBhvr>
                                        <p:cTn id="77" dur="1" fill="hold">
                                          <p:stCondLst>
                                            <p:cond delay="0"/>
                                          </p:stCondLst>
                                        </p:cTn>
                                        <p:tgtEl>
                                          <p:spTgt spid="82"/>
                                        </p:tgtEl>
                                        <p:attrNameLst>
                                          <p:attrName>style.visibility</p:attrName>
                                        </p:attrNameLst>
                                      </p:cBhvr>
                                      <p:to>
                                        <p:strVal val="visible"/>
                                      </p:to>
                                    </p:set>
                                    <p:animEffect transition="in" filter="dissolve">
                                      <p:cBhvr>
                                        <p:cTn id="78" dur="1000"/>
                                        <p:tgtEl>
                                          <p:spTgt spid="82"/>
                                        </p:tgtEl>
                                      </p:cBhvr>
                                    </p:animEffect>
                                  </p:childTnLst>
                                </p:cTn>
                              </p:par>
                              <p:par>
                                <p:cTn id="79" presetID="9" presetClass="entr" presetSubtype="0" fill="hold" grpId="0" nodeType="withEffect">
                                  <p:stCondLst>
                                    <p:cond delay="0"/>
                                  </p:stCondLst>
                                  <p:childTnLst>
                                    <p:set>
                                      <p:cBhvr>
                                        <p:cTn id="80" dur="1" fill="hold">
                                          <p:stCondLst>
                                            <p:cond delay="0"/>
                                          </p:stCondLst>
                                        </p:cTn>
                                        <p:tgtEl>
                                          <p:spTgt spid="86"/>
                                        </p:tgtEl>
                                        <p:attrNameLst>
                                          <p:attrName>style.visibility</p:attrName>
                                        </p:attrNameLst>
                                      </p:cBhvr>
                                      <p:to>
                                        <p:strVal val="visible"/>
                                      </p:to>
                                    </p:set>
                                    <p:animEffect transition="in" filter="dissolve">
                                      <p:cBhvr>
                                        <p:cTn id="81" dur="1000"/>
                                        <p:tgtEl>
                                          <p:spTgt spid="86"/>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ntr" presetSubtype="0" fill="hold" nodeType="clickEffect">
                                  <p:stCondLst>
                                    <p:cond delay="0"/>
                                  </p:stCondLst>
                                  <p:childTnLst>
                                    <p:set>
                                      <p:cBhvr>
                                        <p:cTn id="85" dur="1" fill="hold">
                                          <p:stCondLst>
                                            <p:cond delay="0"/>
                                          </p:stCondLst>
                                        </p:cTn>
                                        <p:tgtEl>
                                          <p:spTgt spid="78"/>
                                        </p:tgtEl>
                                        <p:attrNameLst>
                                          <p:attrName>style.visibility</p:attrName>
                                        </p:attrNameLst>
                                      </p:cBhvr>
                                      <p:to>
                                        <p:strVal val="visible"/>
                                      </p:to>
                                    </p:set>
                                    <p:animEffect transition="in" filter="dissolve">
                                      <p:cBhvr>
                                        <p:cTn id="86" dur="1000"/>
                                        <p:tgtEl>
                                          <p:spTgt spid="78"/>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137"/>
                                        </p:tgtEl>
                                        <p:attrNameLst>
                                          <p:attrName>style.visibility</p:attrName>
                                        </p:attrNameLst>
                                      </p:cBhvr>
                                      <p:to>
                                        <p:strVal val="visible"/>
                                      </p:to>
                                    </p:set>
                                    <p:animEffect transition="in" filter="dissolve">
                                      <p:cBhvr>
                                        <p:cTn id="89" dur="1000"/>
                                        <p:tgtEl>
                                          <p:spTgt spid="137"/>
                                        </p:tgtEl>
                                      </p:cBhvr>
                                    </p:animEffect>
                                  </p:childTnLst>
                                </p:cTn>
                              </p:par>
                              <p:par>
                                <p:cTn id="90" presetID="9" presetClass="entr" presetSubtype="0" fill="hold" grpId="0" nodeType="withEffect">
                                  <p:stCondLst>
                                    <p:cond delay="0"/>
                                  </p:stCondLst>
                                  <p:childTnLst>
                                    <p:set>
                                      <p:cBhvr>
                                        <p:cTn id="91" dur="1" fill="hold">
                                          <p:stCondLst>
                                            <p:cond delay="0"/>
                                          </p:stCondLst>
                                        </p:cTn>
                                        <p:tgtEl>
                                          <p:spTgt spid="77"/>
                                        </p:tgtEl>
                                        <p:attrNameLst>
                                          <p:attrName>style.visibility</p:attrName>
                                        </p:attrNameLst>
                                      </p:cBhvr>
                                      <p:to>
                                        <p:strVal val="visible"/>
                                      </p:to>
                                    </p:set>
                                    <p:animEffect transition="in" filter="dissolve">
                                      <p:cBhvr>
                                        <p:cTn id="92" dur="1000"/>
                                        <p:tgtEl>
                                          <p:spTgt spid="77"/>
                                        </p:tgtEl>
                                      </p:cBhvr>
                                    </p:animEffect>
                                  </p:childTnLst>
                                </p:cTn>
                              </p:par>
                            </p:childTnLst>
                          </p:cTn>
                        </p:par>
                      </p:childTnLst>
                    </p:cTn>
                  </p:par>
                  <p:par>
                    <p:cTn id="93" fill="hold">
                      <p:stCondLst>
                        <p:cond delay="indefinite"/>
                      </p:stCondLst>
                      <p:childTnLst>
                        <p:par>
                          <p:cTn id="94" fill="hold">
                            <p:stCondLst>
                              <p:cond delay="0"/>
                            </p:stCondLst>
                            <p:childTnLst>
                              <p:par>
                                <p:cTn id="95" presetID="9" presetClass="entr" presetSubtype="0" fill="hold" nodeType="clickEffect">
                                  <p:stCondLst>
                                    <p:cond delay="0"/>
                                  </p:stCondLst>
                                  <p:childTnLst>
                                    <p:set>
                                      <p:cBhvr>
                                        <p:cTn id="96" dur="1" fill="hold">
                                          <p:stCondLst>
                                            <p:cond delay="0"/>
                                          </p:stCondLst>
                                        </p:cTn>
                                        <p:tgtEl>
                                          <p:spTgt spid="132"/>
                                        </p:tgtEl>
                                        <p:attrNameLst>
                                          <p:attrName>style.visibility</p:attrName>
                                        </p:attrNameLst>
                                      </p:cBhvr>
                                      <p:to>
                                        <p:strVal val="visible"/>
                                      </p:to>
                                    </p:set>
                                    <p:animEffect transition="in" filter="dissolve">
                                      <p:cBhvr>
                                        <p:cTn id="97" dur="1000"/>
                                        <p:tgtEl>
                                          <p:spTgt spid="132"/>
                                        </p:tgtEl>
                                      </p:cBhvr>
                                    </p:animEffect>
                                  </p:childTnLst>
                                </p:cTn>
                              </p:par>
                            </p:childTnLst>
                          </p:cTn>
                        </p:par>
                        <p:par>
                          <p:cTn id="98" fill="hold">
                            <p:stCondLst>
                              <p:cond delay="1000"/>
                            </p:stCondLst>
                            <p:childTnLst>
                              <p:par>
                                <p:cTn id="99" presetID="9" presetClass="entr" presetSubtype="0" fill="hold" nodeType="afterEffect">
                                  <p:stCondLst>
                                    <p:cond delay="0"/>
                                  </p:stCondLst>
                                  <p:childTnLst>
                                    <p:set>
                                      <p:cBhvr>
                                        <p:cTn id="100" dur="1" fill="hold">
                                          <p:stCondLst>
                                            <p:cond delay="0"/>
                                          </p:stCondLst>
                                        </p:cTn>
                                        <p:tgtEl>
                                          <p:spTgt spid="87"/>
                                        </p:tgtEl>
                                        <p:attrNameLst>
                                          <p:attrName>style.visibility</p:attrName>
                                        </p:attrNameLst>
                                      </p:cBhvr>
                                      <p:to>
                                        <p:strVal val="visible"/>
                                      </p:to>
                                    </p:set>
                                    <p:animEffect transition="in" filter="dissolve">
                                      <p:cBhvr>
                                        <p:cTn id="101" dur="1000"/>
                                        <p:tgtEl>
                                          <p:spTgt spid="87"/>
                                        </p:tgtEl>
                                      </p:cBhvr>
                                    </p:animEffect>
                                  </p:childTnLst>
                                </p:cTn>
                              </p:par>
                            </p:childTnLst>
                          </p:cTn>
                        </p:par>
                        <p:par>
                          <p:cTn id="102" fill="hold">
                            <p:stCondLst>
                              <p:cond delay="2000"/>
                            </p:stCondLst>
                            <p:childTnLst>
                              <p:par>
                                <p:cTn id="103" presetID="9" presetClass="entr" presetSubtype="0" fill="hold" nodeType="afterEffect">
                                  <p:stCondLst>
                                    <p:cond delay="0"/>
                                  </p:stCondLst>
                                  <p:childTnLst>
                                    <p:set>
                                      <p:cBhvr>
                                        <p:cTn id="104" dur="1" fill="hold">
                                          <p:stCondLst>
                                            <p:cond delay="0"/>
                                          </p:stCondLst>
                                        </p:cTn>
                                        <p:tgtEl>
                                          <p:spTgt spid="97"/>
                                        </p:tgtEl>
                                        <p:attrNameLst>
                                          <p:attrName>style.visibility</p:attrName>
                                        </p:attrNameLst>
                                      </p:cBhvr>
                                      <p:to>
                                        <p:strVal val="visible"/>
                                      </p:to>
                                    </p:set>
                                    <p:animEffect transition="in" filter="dissolve">
                                      <p:cBhvr>
                                        <p:cTn id="105" dur="1000"/>
                                        <p:tgtEl>
                                          <p:spTgt spid="97"/>
                                        </p:tgtEl>
                                      </p:cBhvr>
                                    </p:animEffect>
                                  </p:childTnLst>
                                </p:cTn>
                              </p:par>
                            </p:childTnLst>
                          </p:cTn>
                        </p:par>
                        <p:par>
                          <p:cTn id="106" fill="hold">
                            <p:stCondLst>
                              <p:cond delay="3000"/>
                            </p:stCondLst>
                            <p:childTnLst>
                              <p:par>
                                <p:cTn id="107" presetID="9" presetClass="entr" presetSubtype="0" fill="hold" nodeType="afterEffect">
                                  <p:stCondLst>
                                    <p:cond delay="0"/>
                                  </p:stCondLst>
                                  <p:childTnLst>
                                    <p:set>
                                      <p:cBhvr>
                                        <p:cTn id="108" dur="1" fill="hold">
                                          <p:stCondLst>
                                            <p:cond delay="0"/>
                                          </p:stCondLst>
                                        </p:cTn>
                                        <p:tgtEl>
                                          <p:spTgt spid="138"/>
                                        </p:tgtEl>
                                        <p:attrNameLst>
                                          <p:attrName>style.visibility</p:attrName>
                                        </p:attrNameLst>
                                      </p:cBhvr>
                                      <p:to>
                                        <p:strVal val="visible"/>
                                      </p:to>
                                    </p:set>
                                    <p:animEffect transition="in" filter="dissolve">
                                      <p:cBhvr>
                                        <p:cTn id="109" dur="1000"/>
                                        <p:tgtEl>
                                          <p:spTgt spid="138"/>
                                        </p:tgtEl>
                                      </p:cBhvr>
                                    </p:animEffect>
                                  </p:childTnLst>
                                </p:cTn>
                              </p:par>
                            </p:childTnLst>
                          </p:cTn>
                        </p:par>
                      </p:childTnLst>
                    </p:cTn>
                  </p:par>
                  <p:par>
                    <p:cTn id="110" fill="hold">
                      <p:stCondLst>
                        <p:cond delay="indefinite"/>
                      </p:stCondLst>
                      <p:childTnLst>
                        <p:par>
                          <p:cTn id="111" fill="hold">
                            <p:stCondLst>
                              <p:cond delay="0"/>
                            </p:stCondLst>
                            <p:childTnLst>
                              <p:par>
                                <p:cTn id="112" presetID="9" presetClass="entr" presetSubtype="0" fill="hold" nodeType="clickEffect">
                                  <p:stCondLst>
                                    <p:cond delay="0"/>
                                  </p:stCondLst>
                                  <p:childTnLst>
                                    <p:set>
                                      <p:cBhvr>
                                        <p:cTn id="113" dur="1" fill="hold">
                                          <p:stCondLst>
                                            <p:cond delay="0"/>
                                          </p:stCondLst>
                                        </p:cTn>
                                        <p:tgtEl>
                                          <p:spTgt spid="94"/>
                                        </p:tgtEl>
                                        <p:attrNameLst>
                                          <p:attrName>style.visibility</p:attrName>
                                        </p:attrNameLst>
                                      </p:cBhvr>
                                      <p:to>
                                        <p:strVal val="visible"/>
                                      </p:to>
                                    </p:set>
                                    <p:animEffect transition="in" filter="dissolve">
                                      <p:cBhvr>
                                        <p:cTn id="114" dur="1000"/>
                                        <p:tgtEl>
                                          <p:spTgt spid="94"/>
                                        </p:tgtEl>
                                      </p:cBhvr>
                                    </p:animEffect>
                                  </p:childTnLst>
                                </p:cTn>
                              </p:par>
                            </p:childTnLst>
                          </p:cTn>
                        </p:par>
                        <p:par>
                          <p:cTn id="115" fill="hold">
                            <p:stCondLst>
                              <p:cond delay="1000"/>
                            </p:stCondLst>
                            <p:childTnLst>
                              <p:par>
                                <p:cTn id="116" presetID="9" presetClass="entr" presetSubtype="0" fill="hold" nodeType="afterEffect">
                                  <p:stCondLst>
                                    <p:cond delay="0"/>
                                  </p:stCondLst>
                                  <p:childTnLst>
                                    <p:set>
                                      <p:cBhvr>
                                        <p:cTn id="117" dur="1" fill="hold">
                                          <p:stCondLst>
                                            <p:cond delay="0"/>
                                          </p:stCondLst>
                                        </p:cTn>
                                        <p:tgtEl>
                                          <p:spTgt spid="134"/>
                                        </p:tgtEl>
                                        <p:attrNameLst>
                                          <p:attrName>style.visibility</p:attrName>
                                        </p:attrNameLst>
                                      </p:cBhvr>
                                      <p:to>
                                        <p:strVal val="visible"/>
                                      </p:to>
                                    </p:set>
                                    <p:animEffect transition="in" filter="dissolve">
                                      <p:cBhvr>
                                        <p:cTn id="118" dur="1000"/>
                                        <p:tgtEl>
                                          <p:spTgt spid="134"/>
                                        </p:tgtEl>
                                      </p:cBhvr>
                                    </p:animEffect>
                                  </p:childTnLst>
                                </p:cTn>
                              </p:par>
                            </p:childTnLst>
                          </p:cTn>
                        </p:par>
                        <p:par>
                          <p:cTn id="119" fill="hold">
                            <p:stCondLst>
                              <p:cond delay="2000"/>
                            </p:stCondLst>
                            <p:childTnLst>
                              <p:par>
                                <p:cTn id="120" presetID="9" presetClass="entr" presetSubtype="0" fill="hold" nodeType="afterEffect">
                                  <p:stCondLst>
                                    <p:cond delay="0"/>
                                  </p:stCondLst>
                                  <p:childTnLst>
                                    <p:set>
                                      <p:cBhvr>
                                        <p:cTn id="121" dur="1" fill="hold">
                                          <p:stCondLst>
                                            <p:cond delay="0"/>
                                          </p:stCondLst>
                                        </p:cTn>
                                        <p:tgtEl>
                                          <p:spTgt spid="124"/>
                                        </p:tgtEl>
                                        <p:attrNameLst>
                                          <p:attrName>style.visibility</p:attrName>
                                        </p:attrNameLst>
                                      </p:cBhvr>
                                      <p:to>
                                        <p:strVal val="visible"/>
                                      </p:to>
                                    </p:set>
                                    <p:animEffect transition="in" filter="dissolve">
                                      <p:cBhvr>
                                        <p:cTn id="122" dur="1000"/>
                                        <p:tgtEl>
                                          <p:spTgt spid="124"/>
                                        </p:tgtEl>
                                      </p:cBhvr>
                                    </p:animEffect>
                                  </p:childTnLst>
                                </p:cTn>
                              </p:par>
                            </p:childTnLst>
                          </p:cTn>
                        </p:par>
                        <p:par>
                          <p:cTn id="123" fill="hold">
                            <p:stCondLst>
                              <p:cond delay="3000"/>
                            </p:stCondLst>
                            <p:childTnLst>
                              <p:par>
                                <p:cTn id="124" presetID="9" presetClass="entr" presetSubtype="0" fill="hold" nodeType="afterEffect">
                                  <p:stCondLst>
                                    <p:cond delay="0"/>
                                  </p:stCondLst>
                                  <p:childTnLst>
                                    <p:set>
                                      <p:cBhvr>
                                        <p:cTn id="125" dur="1" fill="hold">
                                          <p:stCondLst>
                                            <p:cond delay="0"/>
                                          </p:stCondLst>
                                        </p:cTn>
                                        <p:tgtEl>
                                          <p:spTgt spid="100"/>
                                        </p:tgtEl>
                                        <p:attrNameLst>
                                          <p:attrName>style.visibility</p:attrName>
                                        </p:attrNameLst>
                                      </p:cBhvr>
                                      <p:to>
                                        <p:strVal val="visible"/>
                                      </p:to>
                                    </p:set>
                                    <p:animEffect transition="in" filter="dissolve">
                                      <p:cBhvr>
                                        <p:cTn id="126" dur="10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39" grpId="0"/>
      <p:bldP spid="43" grpId="0" animBg="1"/>
      <p:bldP spid="46" grpId="0" animBg="1"/>
      <p:bldP spid="61" grpId="0"/>
      <p:bldP spid="62" grpId="0"/>
      <p:bldP spid="69" grpId="0"/>
      <p:bldP spid="71" grpId="0"/>
      <p:bldP spid="77" grpId="0" animBg="1"/>
      <p:bldP spid="86" grpId="0"/>
      <p:bldP spid="1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types of linked data vocabulary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Datasets</a:t>
            </a:r>
          </a:p>
          <a:p>
            <a:pPr lvl="1"/>
            <a:r>
              <a:rPr lang="en-GB" dirty="0" smtClean="0"/>
              <a:t>Individual things</a:t>
            </a:r>
          </a:p>
          <a:p>
            <a:pPr lvl="1"/>
            <a:r>
              <a:rPr lang="en-GB" dirty="0" smtClean="0"/>
              <a:t>E.g. specific Person, Item, Place, etc.</a:t>
            </a:r>
          </a:p>
          <a:p>
            <a:r>
              <a:rPr lang="en-GB" dirty="0" smtClean="0"/>
              <a:t>Value vocabularies</a:t>
            </a:r>
          </a:p>
          <a:p>
            <a:pPr lvl="1"/>
            <a:r>
              <a:rPr lang="en-GB" dirty="0" smtClean="0"/>
              <a:t>Concepts, terminologies</a:t>
            </a:r>
          </a:p>
          <a:p>
            <a:pPr lvl="1"/>
            <a:r>
              <a:rPr lang="en-GB" dirty="0" smtClean="0"/>
              <a:t>E.g. subject headings, thesauri, etc.</a:t>
            </a:r>
          </a:p>
          <a:p>
            <a:r>
              <a:rPr lang="en-GB" dirty="0" smtClean="0"/>
              <a:t>Element sets</a:t>
            </a:r>
          </a:p>
          <a:p>
            <a:pPr lvl="1"/>
            <a:r>
              <a:rPr lang="en-GB" dirty="0" smtClean="0"/>
              <a:t>Types of thing (classes); types of relationship between things</a:t>
            </a:r>
          </a:p>
          <a:p>
            <a:pPr lvl="1"/>
            <a:r>
              <a:rPr lang="en-GB" dirty="0" smtClean="0"/>
              <a:t>E.g. Person, place of birth, supervisor, etc.</a:t>
            </a:r>
          </a:p>
        </p:txBody>
      </p:sp>
    </p:spTree>
    <p:extLst>
      <p:ext uri="{BB962C8B-B14F-4D97-AF65-F5344CB8AC3E}">
        <p14:creationId xmlns:p14="http://schemas.microsoft.com/office/powerpoint/2010/main" val="223072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fade">
                                      <p:cBhvr>
                                        <p:cTn id="11" dur="1000"/>
                                        <p:tgtEl>
                                          <p:spTgt spid="3">
                                            <p:txEl>
                                              <p:pRg st="4" end="4"/>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10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1000"/>
                                        <p:tgtEl>
                                          <p:spTgt spid="3">
                                            <p:txEl>
                                              <p:pRg st="6" end="6"/>
                                            </p:txEl>
                                          </p:spTgt>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childTnLst>
                                </p:cTn>
                              </p:par>
                            </p:childTnLst>
                          </p:cTn>
                        </p:par>
                        <p:par>
                          <p:cTn id="25" fill="hold">
                            <p:stCondLst>
                              <p:cond delay="2000"/>
                            </p:stCondLst>
                            <p:childTnLst>
                              <p:par>
                                <p:cTn id="26" presetID="10" presetClass="entr" presetSubtype="0" fill="hold" nodeType="after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Linked data vocabularies</a:t>
            </a:r>
            <a:endParaRPr lang="en-GB" dirty="0"/>
          </a:p>
        </p:txBody>
      </p:sp>
      <p:sp>
        <p:nvSpPr>
          <p:cNvPr id="3" name="Content Placeholder 2"/>
          <p:cNvSpPr>
            <a:spLocks noGrp="1"/>
          </p:cNvSpPr>
          <p:nvPr>
            <p:ph idx="1"/>
          </p:nvPr>
        </p:nvSpPr>
        <p:spPr/>
        <p:txBody>
          <a:bodyPr>
            <a:normAutofit lnSpcReduction="10000"/>
          </a:bodyPr>
          <a:lstStyle/>
          <a:p>
            <a:r>
              <a:rPr lang="en-GB" dirty="0" smtClean="0"/>
              <a:t>Each thing is globally identified by a URI </a:t>
            </a:r>
          </a:p>
          <a:p>
            <a:pPr lvl="1"/>
            <a:r>
              <a:rPr lang="en-GB" dirty="0" smtClean="0"/>
              <a:t>A thing may be identified by more than one URI</a:t>
            </a:r>
          </a:p>
          <a:p>
            <a:pPr lvl="1"/>
            <a:r>
              <a:rPr lang="en-GB" dirty="0" smtClean="0"/>
              <a:t>A URI must identify only one thing</a:t>
            </a:r>
          </a:p>
          <a:p>
            <a:r>
              <a:rPr lang="en-GB" dirty="0" smtClean="0"/>
              <a:t>Each thing is linked to, and humanly identified by, a label and/or definition.</a:t>
            </a:r>
          </a:p>
          <a:p>
            <a:pPr lvl="1"/>
            <a:r>
              <a:rPr lang="en-GB" dirty="0" smtClean="0"/>
              <a:t>A thing may be identified by more than one label</a:t>
            </a:r>
          </a:p>
          <a:p>
            <a:pPr lvl="1"/>
            <a:r>
              <a:rPr lang="en-GB" dirty="0" smtClean="0"/>
              <a:t>A label may identify more than one thing</a:t>
            </a:r>
          </a:p>
          <a:p>
            <a:r>
              <a:rPr lang="en-GB" dirty="0" smtClean="0"/>
              <a:t>Labels are fashionable, and at the mercy of convention and trend</a:t>
            </a:r>
            <a:endParaRPr lang="en-GB" dirty="0"/>
          </a:p>
        </p:txBody>
      </p:sp>
    </p:spTree>
    <p:extLst>
      <p:ext uri="{BB962C8B-B14F-4D97-AF65-F5344CB8AC3E}">
        <p14:creationId xmlns:p14="http://schemas.microsoft.com/office/powerpoint/2010/main" val="209812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Effect transition="in" filter="fade">
                                      <p:cBhvr>
                                        <p:cTn id="11" dur="1000"/>
                                        <p:tgtEl>
                                          <p:spTgt spid="3">
                                            <p:txEl>
                                              <p:pRg st="4" end="4"/>
                                            </p:txEl>
                                          </p:spTgt>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10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 and persistent chaos</a:t>
            </a:r>
            <a:endParaRPr lang="en-GB" dirty="0"/>
          </a:p>
        </p:txBody>
      </p:sp>
      <p:sp>
        <p:nvSpPr>
          <p:cNvPr id="3" name="TextBox 2"/>
          <p:cNvSpPr txBox="1"/>
          <p:nvPr/>
        </p:nvSpPr>
        <p:spPr>
          <a:xfrm>
            <a:off x="448056" y="1847406"/>
            <a:ext cx="5185330" cy="584775"/>
          </a:xfrm>
          <a:prstGeom prst="rect">
            <a:avLst/>
          </a:prstGeom>
          <a:noFill/>
        </p:spPr>
        <p:txBody>
          <a:bodyPr wrap="none" rtlCol="0">
            <a:spAutoFit/>
          </a:bodyPr>
          <a:lstStyle/>
          <a:p>
            <a:r>
              <a:rPr lang="en-GB" sz="3200" dirty="0" smtClean="0"/>
              <a:t>All linked data persists forever</a:t>
            </a:r>
            <a:endParaRPr lang="en-GB" sz="3200" dirty="0"/>
          </a:p>
        </p:txBody>
      </p:sp>
      <p:sp>
        <p:nvSpPr>
          <p:cNvPr id="4" name="TextBox 3"/>
          <p:cNvSpPr txBox="1"/>
          <p:nvPr/>
        </p:nvSpPr>
        <p:spPr>
          <a:xfrm>
            <a:off x="763144" y="2474303"/>
            <a:ext cx="3528466" cy="584775"/>
          </a:xfrm>
          <a:prstGeom prst="rect">
            <a:avLst/>
          </a:prstGeom>
          <a:noFill/>
        </p:spPr>
        <p:txBody>
          <a:bodyPr wrap="none" rtlCol="0">
            <a:spAutoFit/>
          </a:bodyPr>
          <a:lstStyle/>
          <a:p>
            <a:r>
              <a:rPr lang="en-GB" sz="3200" dirty="0" smtClean="0"/>
              <a:t>Nothing is forgotten</a:t>
            </a:r>
            <a:endParaRPr lang="en-GB" sz="3200" dirty="0"/>
          </a:p>
        </p:txBody>
      </p:sp>
      <p:sp>
        <p:nvSpPr>
          <p:cNvPr id="5" name="TextBox 4"/>
          <p:cNvSpPr txBox="1"/>
          <p:nvPr/>
        </p:nvSpPr>
        <p:spPr>
          <a:xfrm>
            <a:off x="1362526" y="3101200"/>
            <a:ext cx="6136295" cy="1077218"/>
          </a:xfrm>
          <a:prstGeom prst="rect">
            <a:avLst/>
          </a:prstGeom>
          <a:noFill/>
        </p:spPr>
        <p:txBody>
          <a:bodyPr wrap="none" rtlCol="0">
            <a:spAutoFit/>
          </a:bodyPr>
          <a:lstStyle/>
          <a:p>
            <a:r>
              <a:rPr lang="en-GB" sz="3200" dirty="0" smtClean="0"/>
              <a:t>Nothing is deleted</a:t>
            </a:r>
          </a:p>
          <a:p>
            <a:r>
              <a:rPr lang="en-GB" sz="3200" dirty="0" smtClean="0"/>
              <a:t>(but statements can be deprecated)</a:t>
            </a:r>
            <a:endParaRPr lang="en-GB" sz="3200" dirty="0"/>
          </a:p>
        </p:txBody>
      </p:sp>
      <p:sp>
        <p:nvSpPr>
          <p:cNvPr id="6" name="TextBox 5"/>
          <p:cNvSpPr txBox="1"/>
          <p:nvPr/>
        </p:nvSpPr>
        <p:spPr>
          <a:xfrm>
            <a:off x="1868424" y="4220540"/>
            <a:ext cx="4444037" cy="584775"/>
          </a:xfrm>
          <a:prstGeom prst="rect">
            <a:avLst/>
          </a:prstGeom>
          <a:noFill/>
        </p:spPr>
        <p:txBody>
          <a:bodyPr wrap="none" rtlCol="0">
            <a:spAutoFit/>
          </a:bodyPr>
          <a:lstStyle/>
          <a:p>
            <a:r>
              <a:rPr lang="en-GB" sz="3200" dirty="0" smtClean="0"/>
              <a:t>Every statement is copied</a:t>
            </a:r>
            <a:endParaRPr lang="en-GB" sz="3200" dirty="0"/>
          </a:p>
        </p:txBody>
      </p:sp>
      <p:sp>
        <p:nvSpPr>
          <p:cNvPr id="7" name="TextBox 6"/>
          <p:cNvSpPr txBox="1"/>
          <p:nvPr/>
        </p:nvSpPr>
        <p:spPr>
          <a:xfrm>
            <a:off x="343111" y="5736183"/>
            <a:ext cx="8439490" cy="584775"/>
          </a:xfrm>
          <a:prstGeom prst="rect">
            <a:avLst/>
          </a:prstGeom>
          <a:solidFill>
            <a:schemeClr val="accent1"/>
          </a:solidFill>
          <a:ln w="28575">
            <a:solidFill>
              <a:schemeClr val="tx2"/>
            </a:solidFill>
          </a:ln>
        </p:spPr>
        <p:txBody>
          <a:bodyPr wrap="none" rtlCol="0">
            <a:spAutoFit/>
          </a:bodyPr>
          <a:lstStyle/>
          <a:p>
            <a:r>
              <a:rPr lang="en-GB" sz="3200" dirty="0" smtClean="0">
                <a:solidFill>
                  <a:schemeClr val="bg1"/>
                </a:solidFill>
              </a:rPr>
              <a:t>Change should be well-audited to minimize chaos</a:t>
            </a:r>
            <a:endParaRPr lang="en-GB" sz="3200" dirty="0">
              <a:solidFill>
                <a:schemeClr val="bg1"/>
              </a:solidFill>
            </a:endParaRPr>
          </a:p>
        </p:txBody>
      </p:sp>
      <p:sp>
        <p:nvSpPr>
          <p:cNvPr id="8" name="TextBox 7"/>
          <p:cNvSpPr txBox="1"/>
          <p:nvPr/>
        </p:nvSpPr>
        <p:spPr>
          <a:xfrm>
            <a:off x="448056" y="4847438"/>
            <a:ext cx="7986482" cy="584775"/>
          </a:xfrm>
          <a:prstGeom prst="rect">
            <a:avLst/>
          </a:prstGeom>
          <a:noFill/>
        </p:spPr>
        <p:txBody>
          <a:bodyPr wrap="none" rtlCol="0">
            <a:spAutoFit/>
          </a:bodyPr>
          <a:lstStyle/>
          <a:p>
            <a:r>
              <a:rPr lang="en-GB" sz="3200" dirty="0" smtClean="0"/>
              <a:t>Every statement is linked to another statement</a:t>
            </a:r>
            <a:endParaRPr lang="en-GB" sz="3200" dirty="0"/>
          </a:p>
        </p:txBody>
      </p:sp>
      <p:sp>
        <p:nvSpPr>
          <p:cNvPr id="9" name="TextBox 8"/>
          <p:cNvSpPr txBox="1"/>
          <p:nvPr/>
        </p:nvSpPr>
        <p:spPr>
          <a:xfrm>
            <a:off x="7035584" y="1847406"/>
            <a:ext cx="1747017" cy="1569660"/>
          </a:xfrm>
          <a:prstGeom prst="rect">
            <a:avLst/>
          </a:prstGeom>
          <a:noFill/>
          <a:ln w="19050">
            <a:solidFill>
              <a:schemeClr val="tx1"/>
            </a:solidFill>
          </a:ln>
        </p:spPr>
        <p:txBody>
          <a:bodyPr wrap="none" rtlCol="0">
            <a:spAutoFit/>
          </a:bodyPr>
          <a:lstStyle/>
          <a:p>
            <a:pPr algn="ctr"/>
            <a:r>
              <a:rPr lang="en-GB" sz="3200" dirty="0" smtClean="0"/>
              <a:t>There is</a:t>
            </a:r>
          </a:p>
          <a:p>
            <a:pPr algn="ctr"/>
            <a:r>
              <a:rPr lang="en-GB" sz="3200" dirty="0" smtClean="0"/>
              <a:t> no truth</a:t>
            </a:r>
          </a:p>
          <a:p>
            <a:pPr algn="ctr"/>
            <a:r>
              <a:rPr lang="en-GB" sz="3200" dirty="0"/>
              <a:t>o</a:t>
            </a:r>
            <a:r>
              <a:rPr lang="en-GB" sz="3200" dirty="0" smtClean="0"/>
              <a:t>ut there</a:t>
            </a:r>
            <a:endParaRPr lang="en-GB" sz="3200" dirty="0"/>
          </a:p>
        </p:txBody>
      </p:sp>
    </p:spTree>
    <p:extLst>
      <p:ext uri="{BB962C8B-B14F-4D97-AF65-F5344CB8AC3E}">
        <p14:creationId xmlns:p14="http://schemas.microsoft.com/office/powerpoint/2010/main" val="387490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10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P spid="8" grpId="0"/>
      <p:bldP spid="9" grpId="0" animBg="1"/>
    </p:bldLst>
  </p:timing>
</p:sld>
</file>

<file path=ppt/theme/theme1.xml><?xml version="1.0" encoding="utf-8"?>
<a:theme xmlns:a="http://schemas.openxmlformats.org/drawingml/2006/main" name="Gordon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LinkedDataWorld.pptx" id="{B410AC9A-1A88-46B1-8910-9E606821B251}" vid="{71AAFBF9-889D-4529-B944-04D2BA4E6D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gordonMain</Template>
  <TotalTime>2903</TotalTime>
  <Words>3511</Words>
  <Application>Microsoft Office PowerPoint</Application>
  <PresentationFormat>On-screen Show (4:3)</PresentationFormat>
  <Paragraphs>402</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Wingdings</vt:lpstr>
      <vt:lpstr>Wingdings 2</vt:lpstr>
      <vt:lpstr>GordonPPT</vt:lpstr>
      <vt:lpstr>Key issues in publishing and consuming linked data for libraries</vt:lpstr>
      <vt:lpstr>Overview</vt:lpstr>
      <vt:lpstr>PowerPoint Presentation</vt:lpstr>
      <vt:lpstr>PowerPoint Presentation</vt:lpstr>
      <vt:lpstr>PowerPoint Presentation</vt:lpstr>
      <vt:lpstr>PowerPoint Presentation</vt:lpstr>
      <vt:lpstr>3 types of linked data vocabulary</vt:lpstr>
      <vt:lpstr>Linked data vocabularies</vt:lpstr>
      <vt:lpstr>Change and persistent chaos</vt:lpstr>
      <vt:lpstr>Who maintains the identifiers (URIs)?</vt:lpstr>
      <vt:lpstr>Closed and open data</vt:lpstr>
      <vt:lpstr>PowerPoint Presentation</vt:lpstr>
      <vt:lpstr>Having your cake and eating it</vt:lpstr>
      <vt:lpstr>Paradigm shifts?</vt:lpstr>
      <vt:lpstr>Legacies</vt:lpstr>
      <vt:lpstr>Final thoughts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issues in publishing and consuming linked data for libraries</dc:title>
  <dc:creator>Gordon Dunsire</dc:creator>
  <cp:lastModifiedBy>Gordon Dunsire</cp:lastModifiedBy>
  <cp:revision>69</cp:revision>
  <dcterms:created xsi:type="dcterms:W3CDTF">2015-09-28T16:11:03Z</dcterms:created>
  <dcterms:modified xsi:type="dcterms:W3CDTF">2015-11-16T22:21:40Z</dcterms:modified>
</cp:coreProperties>
</file>