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8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4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417E5-1BCE-40AB-A38A-4FF8D2CE7E26}" type="datetimeFigureOut">
              <a:rPr lang="en-GB" smtClean="0"/>
              <a:pPr/>
              <a:t>01/09/2011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A554D-E654-4445-9329-E2B61381CF8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A554D-E654-4445-9329-E2B61381CF8D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A554D-E654-4445-9329-E2B61381CF8D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A554D-E654-4445-9329-E2B61381CF8D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85261-6114-4571-A7B8-0EC41CEC5311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85261-6114-4571-A7B8-0EC41CEC5311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85261-6114-4571-A7B8-0EC41CEC5311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85261-6114-4571-A7B8-0EC41CEC5311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A554D-E654-4445-9329-E2B61381CF8D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A554D-E654-4445-9329-E2B61381CF8D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A554D-E654-4445-9329-E2B61381CF8D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A554D-E654-4445-9329-E2B61381CF8D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1C8C3-0806-4171-A8D3-A76EE6EF19B0}" type="datetimeFigureOut">
              <a:rPr lang="en-GB" smtClean="0"/>
              <a:pPr/>
              <a:t>01/09/2011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0021C8C3-0806-4171-A8D3-A76EE6EF19B0}" type="datetimeFigureOut">
              <a:rPr lang="en-GB" smtClean="0"/>
              <a:pPr/>
              <a:t>01/09/2011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0021C8C3-0806-4171-A8D3-A76EE6EF19B0}" type="datetimeFigureOut">
              <a:rPr lang="en-GB" smtClean="0"/>
              <a:pPr/>
              <a:t>01/09/2011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0021C8C3-0806-4171-A8D3-A76EE6EF19B0}" type="datetimeFigureOut">
              <a:rPr lang="en-GB" smtClean="0"/>
              <a:pPr/>
              <a:t>01/09/2011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0021C8C3-0806-4171-A8D3-A76EE6EF19B0}" type="datetimeFigureOut">
              <a:rPr lang="en-GB" smtClean="0"/>
              <a:pPr/>
              <a:t>01/09/2011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An introduction to RDF and library linked data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Gordon Dunsire</a:t>
            </a:r>
          </a:p>
          <a:p>
            <a:r>
              <a:rPr lang="en-GB" sz="2200" dirty="0" smtClean="0"/>
              <a:t>Presented at the Dewey Decimal Classification Executive Briefing</a:t>
            </a:r>
          </a:p>
          <a:p>
            <a:r>
              <a:rPr lang="en-GB" sz="2200" dirty="0" smtClean="0"/>
              <a:t>15 Sep 2011, London</a:t>
            </a:r>
            <a:endParaRPr lang="en-GB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 of linked data to libraries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Use of data created and maintained by others</a:t>
            </a:r>
          </a:p>
          <a:p>
            <a:pPr lvl="1"/>
            <a:r>
              <a:rPr lang="en-GB" dirty="0" smtClean="0"/>
              <a:t>Global scale</a:t>
            </a:r>
          </a:p>
          <a:p>
            <a:r>
              <a:rPr lang="en-GB" dirty="0" smtClean="0"/>
              <a:t>Sharing of high-quality metadata created by libraries (trillions of triples)</a:t>
            </a:r>
          </a:p>
          <a:p>
            <a:pPr lvl="1"/>
            <a:r>
              <a:rPr lang="en-GB" dirty="0" smtClean="0"/>
              <a:t>Bibliographic records; authority files</a:t>
            </a:r>
          </a:p>
          <a:p>
            <a:r>
              <a:rPr lang="en-GB" dirty="0" smtClean="0"/>
              <a:t>Statement-level granularity allows flexible display of metadata to suit user requirements</a:t>
            </a:r>
          </a:p>
          <a:p>
            <a:r>
              <a:rPr lang="en-GB" dirty="0" smtClean="0"/>
              <a:t>Chains go both ways, leading users from external environments to library collections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W3C Library </a:t>
            </a:r>
            <a:r>
              <a:rPr lang="en-GB" b="1" dirty="0" smtClean="0"/>
              <a:t>Linked Data Incubator </a:t>
            </a:r>
            <a:r>
              <a:rPr lang="en-GB" b="1" dirty="0" smtClean="0"/>
              <a:t>Group</a:t>
            </a:r>
          </a:p>
          <a:p>
            <a:pPr lvl="1"/>
            <a:r>
              <a:rPr lang="en-GB" b="1" dirty="0" smtClean="0"/>
              <a:t>Final report available via wiki:</a:t>
            </a:r>
          </a:p>
          <a:p>
            <a:pPr lvl="3"/>
            <a:r>
              <a:rPr lang="en-GB" b="1" dirty="0" smtClean="0"/>
              <a:t>http://</a:t>
            </a:r>
            <a:r>
              <a:rPr lang="en-GB" b="1" dirty="0" smtClean="0"/>
              <a:t>www.w3.org/2005/Incubator/lld/wiki/Main_Page</a:t>
            </a:r>
          </a:p>
          <a:p>
            <a:r>
              <a:rPr lang="en-GB" dirty="0" smtClean="0"/>
              <a:t>gordon@gordondunsire.com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Semantic Web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“machine-readable metadata”</a:t>
            </a:r>
          </a:p>
          <a:p>
            <a:pPr lvl="1"/>
            <a:r>
              <a:rPr lang="en-GB" dirty="0" smtClean="0"/>
              <a:t>Faster! 24/7/365! Global!</a:t>
            </a:r>
          </a:p>
          <a:p>
            <a:r>
              <a:rPr lang="en-GB" dirty="0" smtClean="0"/>
              <a:t>In a standard machine-</a:t>
            </a:r>
            <a:r>
              <a:rPr lang="en-GB" dirty="0" err="1" smtClean="0"/>
              <a:t>processable</a:t>
            </a:r>
            <a:r>
              <a:rPr lang="en-GB" dirty="0" smtClean="0"/>
              <a:t> format</a:t>
            </a:r>
          </a:p>
          <a:p>
            <a:pPr lvl="1"/>
            <a:r>
              <a:rPr lang="en-GB" dirty="0" smtClean="0"/>
              <a:t>Resource Description Framework (RDF)</a:t>
            </a:r>
          </a:p>
          <a:p>
            <a:r>
              <a:rPr lang="en-GB" dirty="0" smtClean="0"/>
              <a:t>RDF supports simple, single metadata statements known as triples</a:t>
            </a:r>
          </a:p>
          <a:p>
            <a:pPr lvl="1"/>
            <a:r>
              <a:rPr lang="en-GB" dirty="0" smtClean="0"/>
              <a:t>Each statement is in 3 parts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RDF triple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 title of this book is </a:t>
            </a:r>
            <a:r>
              <a:rPr lang="en-GB" dirty="0" smtClean="0"/>
              <a:t>“Physics is fun”</a:t>
            </a:r>
            <a:endParaRPr lang="en-GB" dirty="0" smtClean="0"/>
          </a:p>
          <a:p>
            <a:pPr lvl="1"/>
            <a:r>
              <a:rPr lang="en-GB" dirty="0" smtClean="0"/>
              <a:t>Subject of the statement = </a:t>
            </a:r>
            <a:r>
              <a:rPr lang="en-GB" i="1" dirty="0" smtClean="0"/>
              <a:t>Subject</a:t>
            </a:r>
            <a:r>
              <a:rPr lang="en-GB" dirty="0" smtClean="0"/>
              <a:t>: This book</a:t>
            </a:r>
          </a:p>
          <a:p>
            <a:pPr lvl="1"/>
            <a:r>
              <a:rPr lang="en-GB" dirty="0" smtClean="0"/>
              <a:t>Nature of the statement = </a:t>
            </a:r>
            <a:r>
              <a:rPr lang="en-GB" i="1" dirty="0" smtClean="0"/>
              <a:t>Predicate</a:t>
            </a:r>
            <a:r>
              <a:rPr lang="en-GB" dirty="0" smtClean="0"/>
              <a:t>: (has) title</a:t>
            </a:r>
          </a:p>
          <a:p>
            <a:pPr lvl="1"/>
            <a:r>
              <a:rPr lang="en-GB" dirty="0" smtClean="0"/>
              <a:t>Value of the statement = </a:t>
            </a:r>
            <a:r>
              <a:rPr lang="en-GB" i="1" dirty="0" smtClean="0"/>
              <a:t>Object</a:t>
            </a:r>
            <a:r>
              <a:rPr lang="en-GB" dirty="0" smtClean="0"/>
              <a:t>: “Physics is fun”</a:t>
            </a:r>
          </a:p>
          <a:p>
            <a:r>
              <a:rPr lang="en-GB" dirty="0" smtClean="0"/>
              <a:t>This book – has title – “Physics is fun”</a:t>
            </a:r>
          </a:p>
          <a:p>
            <a:pPr lvl="1"/>
            <a:r>
              <a:rPr lang="en-GB" i="1" dirty="0" smtClean="0"/>
              <a:t>subject – predicate – object</a:t>
            </a:r>
          </a:p>
          <a:p>
            <a:r>
              <a:rPr lang="en-GB" dirty="0" smtClean="0"/>
              <a:t>This presentation – has author – Gordon Dunsire</a:t>
            </a:r>
          </a:p>
          <a:p>
            <a:r>
              <a:rPr lang="en-GB" dirty="0" smtClean="0"/>
              <a:t>This seminar – has subject – DDC:025.431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Identifiers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Need unambiguous way of identifying each part of the triple for efficient machine-processing</a:t>
            </a:r>
          </a:p>
          <a:p>
            <a:pPr lvl="1"/>
            <a:r>
              <a:rPr lang="en-GB" dirty="0" smtClean="0"/>
              <a:t>Human labels (“This book”, “has title”) no good</a:t>
            </a:r>
          </a:p>
          <a:p>
            <a:pPr lvl="2"/>
            <a:r>
              <a:rPr lang="en-GB" dirty="0" smtClean="0"/>
              <a:t>Same thing, different labels; different things, same label</a:t>
            </a:r>
          </a:p>
          <a:p>
            <a:r>
              <a:rPr lang="en-GB" dirty="0" smtClean="0"/>
              <a:t>Exploit the utility of the URL</a:t>
            </a:r>
          </a:p>
          <a:p>
            <a:pPr lvl="1"/>
            <a:r>
              <a:rPr lang="en-GB" dirty="0" smtClean="0"/>
              <a:t>Machine-readable, regular syntax, unambiguous, global</a:t>
            </a:r>
          </a:p>
          <a:p>
            <a:r>
              <a:rPr lang="en-GB" dirty="0" smtClean="0"/>
              <a:t>Uniform Resource Identifier (URI)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Uniform Resource Identifier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Can be any unique combination of numbers and letters</a:t>
            </a:r>
          </a:p>
          <a:p>
            <a:pPr lvl="1"/>
            <a:r>
              <a:rPr lang="en-GB" dirty="0" smtClean="0"/>
              <a:t>No intrinsic meaning; it’s just an identifying label</a:t>
            </a:r>
          </a:p>
          <a:p>
            <a:r>
              <a:rPr lang="en-GB" dirty="0" smtClean="0"/>
              <a:t>Can look like a URL</a:t>
            </a:r>
          </a:p>
          <a:p>
            <a:pPr lvl="1"/>
            <a:r>
              <a:rPr lang="en-GB" dirty="0" smtClean="0"/>
              <a:t>http://iflastandards.info/ns/isbd/elements/P1004</a:t>
            </a:r>
          </a:p>
          <a:p>
            <a:pPr lvl="1"/>
            <a:r>
              <a:rPr lang="en-GB" dirty="0" smtClean="0"/>
              <a:t>But does not lead to a Web page (in principle ...)</a:t>
            </a:r>
          </a:p>
          <a:p>
            <a:r>
              <a:rPr lang="en-GB" dirty="0" smtClean="0"/>
              <a:t>RDF </a:t>
            </a:r>
            <a:r>
              <a:rPr lang="en-GB" u="sng" dirty="0" smtClean="0"/>
              <a:t>requires</a:t>
            </a:r>
            <a:r>
              <a:rPr lang="en-GB" dirty="0" smtClean="0"/>
              <a:t> the subject and predicate of triple to be URIs</a:t>
            </a:r>
          </a:p>
          <a:p>
            <a:pPr lvl="1"/>
            <a:r>
              <a:rPr lang="en-GB" dirty="0" smtClean="0"/>
              <a:t>Object can be a URI, or a literal string (“Physics is fun”)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Identifying library metadata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Represent library schema attributes and relationships as RDF properties (= predicates)</a:t>
            </a:r>
          </a:p>
          <a:p>
            <a:pPr lvl="1"/>
            <a:r>
              <a:rPr lang="en-GB" dirty="0" smtClean="0"/>
              <a:t>Each property has own </a:t>
            </a:r>
            <a:r>
              <a:rPr lang="en-GB" dirty="0" smtClean="0"/>
              <a:t>URI (from namespace)</a:t>
            </a:r>
            <a:endParaRPr lang="en-GB" dirty="0" smtClean="0"/>
          </a:p>
          <a:p>
            <a:pPr lvl="2"/>
            <a:r>
              <a:rPr lang="en-GB" dirty="0" smtClean="0"/>
              <a:t>Resource Description and Access (RDA), International Standard Bibliographic Description (ISBD), Functional Requirements for Bibliographic Records (FRBR), etc.</a:t>
            </a:r>
          </a:p>
          <a:p>
            <a:r>
              <a:rPr lang="en-GB" dirty="0" smtClean="0"/>
              <a:t>Assign URIs to specific </a:t>
            </a:r>
            <a:r>
              <a:rPr lang="en-GB" dirty="0" smtClean="0"/>
              <a:t>library resources</a:t>
            </a:r>
            <a:endParaRPr lang="en-GB" dirty="0" smtClean="0"/>
          </a:p>
          <a:p>
            <a:pPr lvl="1"/>
            <a:r>
              <a:rPr lang="en-GB" dirty="0" smtClean="0"/>
              <a:t>The things described in catalogues</a:t>
            </a:r>
          </a:p>
          <a:p>
            <a:pPr lvl="2"/>
            <a:r>
              <a:rPr lang="en-GB" dirty="0" smtClean="0"/>
              <a:t>Books, a-v materials, digital resources, etc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The terms used to describe them</a:t>
            </a:r>
            <a:endParaRPr lang="en-GB" dirty="0" smtClean="0"/>
          </a:p>
          <a:p>
            <a:pPr lvl="2"/>
            <a:r>
              <a:rPr lang="en-GB" dirty="0" smtClean="0"/>
              <a:t>Vocabularies, subject headings, classifications, etc.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6971" y="5517232"/>
            <a:ext cx="17844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This book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297078" y="5517233"/>
            <a:ext cx="15600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has title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527308" y="5517232"/>
            <a:ext cx="2717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“Physics is fun”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463535" y="548677"/>
            <a:ext cx="1616148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 err="1" smtClean="0"/>
              <a:t>BookURI</a:t>
            </a:r>
            <a:endParaRPr lang="en-GB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083143" y="548674"/>
            <a:ext cx="2265364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 </a:t>
            </a:r>
            <a:r>
              <a:rPr lang="en-GB" sz="3200" dirty="0" err="1" smtClean="0"/>
              <a:t>hasTitleURI</a:t>
            </a:r>
            <a:r>
              <a:rPr lang="en-GB" sz="3200" dirty="0" smtClean="0"/>
              <a:t> </a:t>
            </a:r>
            <a:endParaRPr lang="en-GB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5348507" y="548677"/>
            <a:ext cx="2717219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“Physics is fun”</a:t>
            </a:r>
            <a:endParaRPr lang="en-GB" sz="3200" dirty="0"/>
          </a:p>
        </p:txBody>
      </p:sp>
      <p:cxnSp>
        <p:nvCxnSpPr>
          <p:cNvPr id="12" name="Straight Arrow Connector 11"/>
          <p:cNvCxnSpPr>
            <a:stCxn id="4" idx="0"/>
            <a:endCxn id="7" idx="2"/>
          </p:cNvCxnSpPr>
          <p:nvPr/>
        </p:nvCxnSpPr>
        <p:spPr>
          <a:xfrm rot="5400000" flipH="1" flipV="1">
            <a:off x="-181484" y="3064139"/>
            <a:ext cx="4383780" cy="522406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0"/>
            <a:endCxn id="8" idx="2"/>
          </p:cNvCxnSpPr>
          <p:nvPr/>
        </p:nvCxnSpPr>
        <p:spPr>
          <a:xfrm rot="5400000" flipH="1" flipV="1">
            <a:off x="1954570" y="3255978"/>
            <a:ext cx="4383784" cy="138726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0"/>
            <a:endCxn id="9" idx="2"/>
          </p:cNvCxnSpPr>
          <p:nvPr/>
        </p:nvCxnSpPr>
        <p:spPr>
          <a:xfrm rot="16200000" flipV="1">
            <a:off x="4604628" y="3235941"/>
            <a:ext cx="4383780" cy="178801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034555" y="5517228"/>
            <a:ext cx="1978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has author</a:t>
            </a:r>
            <a:endParaRPr lang="en-GB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5871474" y="5517233"/>
            <a:ext cx="20288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Jim </a:t>
            </a:r>
            <a:r>
              <a:rPr lang="en-GB" sz="3200" dirty="0" err="1" smtClean="0"/>
              <a:t>Jardine</a:t>
            </a:r>
            <a:endParaRPr lang="en-GB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1243295" y="1430605"/>
            <a:ext cx="1616148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 err="1" smtClean="0"/>
              <a:t>BookURI</a:t>
            </a:r>
            <a:endParaRPr lang="en-GB" sz="3200" dirty="0"/>
          </a:p>
        </p:txBody>
      </p:sp>
      <p:sp>
        <p:nvSpPr>
          <p:cNvPr id="31" name="TextBox 30"/>
          <p:cNvSpPr txBox="1"/>
          <p:nvPr/>
        </p:nvSpPr>
        <p:spPr>
          <a:xfrm>
            <a:off x="2865134" y="1430605"/>
            <a:ext cx="2701382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 </a:t>
            </a:r>
            <a:r>
              <a:rPr lang="en-GB" sz="3200" dirty="0" err="1" smtClean="0"/>
              <a:t>hasAuthorURI</a:t>
            </a:r>
            <a:r>
              <a:rPr lang="en-GB" sz="3200" dirty="0" smtClean="0"/>
              <a:t> </a:t>
            </a:r>
            <a:endParaRPr lang="en-GB" sz="3200" dirty="0"/>
          </a:p>
        </p:txBody>
      </p:sp>
      <p:sp>
        <p:nvSpPr>
          <p:cNvPr id="32" name="TextBox 31"/>
          <p:cNvSpPr txBox="1"/>
          <p:nvPr/>
        </p:nvSpPr>
        <p:spPr>
          <a:xfrm>
            <a:off x="5566516" y="1430606"/>
            <a:ext cx="2525820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 err="1" smtClean="0"/>
              <a:t>JimJardineURI</a:t>
            </a:r>
            <a:endParaRPr lang="en-GB" sz="3200" dirty="0"/>
          </a:p>
        </p:txBody>
      </p:sp>
      <p:cxnSp>
        <p:nvCxnSpPr>
          <p:cNvPr id="33" name="Straight Arrow Connector 32"/>
          <p:cNvCxnSpPr>
            <a:stCxn id="4" idx="0"/>
            <a:endCxn id="30" idx="2"/>
          </p:cNvCxnSpPr>
          <p:nvPr/>
        </p:nvCxnSpPr>
        <p:spPr>
          <a:xfrm rot="5400000" flipH="1" flipV="1">
            <a:off x="149360" y="3615223"/>
            <a:ext cx="3501852" cy="302166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9" idx="0"/>
          </p:cNvCxnSpPr>
          <p:nvPr/>
        </p:nvCxnSpPr>
        <p:spPr>
          <a:xfrm rot="16200000" flipV="1">
            <a:off x="2250867" y="3744326"/>
            <a:ext cx="3501848" cy="43956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0" idx="0"/>
            <a:endCxn id="32" idx="2"/>
          </p:cNvCxnSpPr>
          <p:nvPr/>
        </p:nvCxnSpPr>
        <p:spPr>
          <a:xfrm rot="16200000" flipV="1">
            <a:off x="5106747" y="3738060"/>
            <a:ext cx="3501852" cy="56493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6" name="Group 85"/>
          <p:cNvGrpSpPr/>
          <p:nvPr/>
        </p:nvGrpSpPr>
        <p:grpSpPr>
          <a:xfrm>
            <a:off x="462021" y="2449286"/>
            <a:ext cx="7782506" cy="584775"/>
            <a:chOff x="788459" y="3344968"/>
            <a:chExt cx="7782506" cy="584775"/>
          </a:xfrm>
        </p:grpSpPr>
        <p:sp>
          <p:nvSpPr>
            <p:cNvPr id="83" name="TextBox 82"/>
            <p:cNvSpPr txBox="1"/>
            <p:nvPr/>
          </p:nvSpPr>
          <p:spPr>
            <a:xfrm>
              <a:off x="788459" y="3344968"/>
              <a:ext cx="2525820" cy="5847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3200" dirty="0" err="1" smtClean="0"/>
                <a:t>JimJardineURI</a:t>
              </a:r>
              <a:endParaRPr lang="en-GB" sz="3200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3321199" y="3344968"/>
              <a:ext cx="2792752" cy="5847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3200" dirty="0" smtClean="0"/>
                <a:t> </a:t>
              </a:r>
              <a:r>
                <a:rPr lang="en-GB" sz="3200" dirty="0" err="1" smtClean="0"/>
                <a:t>hasNNameURI</a:t>
              </a:r>
              <a:r>
                <a:rPr lang="en-GB" sz="3200" dirty="0" smtClean="0"/>
                <a:t> </a:t>
              </a:r>
              <a:endParaRPr lang="en-GB" sz="3200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120871" y="3344968"/>
              <a:ext cx="2450094" cy="5847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3200" dirty="0" smtClean="0"/>
                <a:t>“</a:t>
              </a:r>
              <a:r>
                <a:rPr lang="en-GB" sz="3200" dirty="0" err="1" smtClean="0"/>
                <a:t>Jardine</a:t>
              </a:r>
              <a:r>
                <a:rPr lang="en-GB" sz="3200" dirty="0" smtClean="0"/>
                <a:t>, Jim”</a:t>
              </a:r>
              <a:endParaRPr lang="en-GB" sz="3200" dirty="0"/>
            </a:p>
          </p:txBody>
        </p:sp>
      </p:grpSp>
      <p:cxnSp>
        <p:nvCxnSpPr>
          <p:cNvPr id="88" name="Shape 87"/>
          <p:cNvCxnSpPr>
            <a:stCxn id="32" idx="3"/>
            <a:endCxn id="83" idx="1"/>
          </p:cNvCxnSpPr>
          <p:nvPr/>
        </p:nvCxnSpPr>
        <p:spPr>
          <a:xfrm flipH="1">
            <a:off x="462021" y="1722994"/>
            <a:ext cx="7630315" cy="1018680"/>
          </a:xfrm>
          <a:prstGeom prst="curvedConnector5">
            <a:avLst>
              <a:gd name="adj1" fmla="val -2996"/>
              <a:gd name="adj2" fmla="val 50000"/>
              <a:gd name="adj3" fmla="val 102996"/>
            </a:avLst>
          </a:prstGeom>
          <a:ln w="25400">
            <a:solidFill>
              <a:schemeClr val="accent6">
                <a:lumMod val="75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8" name="Group 97"/>
          <p:cNvGrpSpPr/>
          <p:nvPr/>
        </p:nvGrpSpPr>
        <p:grpSpPr>
          <a:xfrm>
            <a:off x="1163342" y="3391563"/>
            <a:ext cx="7387556" cy="584775"/>
            <a:chOff x="788459" y="3344968"/>
            <a:chExt cx="7387556" cy="584775"/>
          </a:xfrm>
        </p:grpSpPr>
        <p:sp>
          <p:nvSpPr>
            <p:cNvPr id="99" name="TextBox 98"/>
            <p:cNvSpPr txBox="1"/>
            <p:nvPr/>
          </p:nvSpPr>
          <p:spPr>
            <a:xfrm>
              <a:off x="788459" y="3344968"/>
              <a:ext cx="2525820" cy="5847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3200" dirty="0" err="1" smtClean="0"/>
                <a:t>JimJardineURI</a:t>
              </a:r>
              <a:endParaRPr lang="en-GB" sz="3200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303452" y="3344968"/>
              <a:ext cx="3228769" cy="5847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3200" dirty="0" smtClean="0"/>
                <a:t> </a:t>
              </a:r>
              <a:r>
                <a:rPr lang="en-GB" sz="3200" dirty="0" err="1" smtClean="0"/>
                <a:t>hasBirthPlaceURI</a:t>
              </a:r>
              <a:r>
                <a:rPr lang="en-GB" sz="3200" dirty="0" smtClean="0"/>
                <a:t> </a:t>
              </a:r>
              <a:endParaRPr lang="en-GB" sz="3200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6521395" y="3344968"/>
              <a:ext cx="1654620" cy="5847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3200" dirty="0" err="1" smtClean="0"/>
                <a:t>PlaceURI</a:t>
              </a:r>
              <a:endParaRPr lang="en-GB" sz="3200" dirty="0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1292571" y="4477082"/>
            <a:ext cx="6828987" cy="584775"/>
            <a:chOff x="1224059" y="3344968"/>
            <a:chExt cx="6828987" cy="584775"/>
          </a:xfrm>
        </p:grpSpPr>
        <p:sp>
          <p:nvSpPr>
            <p:cNvPr id="104" name="TextBox 103"/>
            <p:cNvSpPr txBox="1"/>
            <p:nvPr/>
          </p:nvSpPr>
          <p:spPr>
            <a:xfrm>
              <a:off x="1224059" y="3344968"/>
              <a:ext cx="1654620" cy="5847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3200" dirty="0" err="1" smtClean="0"/>
                <a:t>PlaceURI</a:t>
              </a:r>
              <a:endParaRPr lang="en-GB" sz="3200" dirty="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878679" y="3344968"/>
              <a:ext cx="3541932" cy="5847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3200" dirty="0" smtClean="0"/>
                <a:t> </a:t>
              </a:r>
              <a:r>
                <a:rPr lang="en-GB" sz="3200" dirty="0" err="1" smtClean="0"/>
                <a:t>hasCoordinatesURI</a:t>
              </a:r>
              <a:r>
                <a:rPr lang="en-GB" sz="3200" dirty="0" smtClean="0"/>
                <a:t> </a:t>
              </a:r>
              <a:endParaRPr lang="en-GB" sz="3200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6420611" y="3344968"/>
              <a:ext cx="1632435" cy="5847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3200" dirty="0" smtClean="0"/>
                <a:t>“</a:t>
              </a:r>
              <a:r>
                <a:rPr lang="en-GB" sz="3200" dirty="0" err="1" smtClean="0"/>
                <a:t>abcxyz</a:t>
              </a:r>
              <a:r>
                <a:rPr lang="en-GB" sz="3200" dirty="0" smtClean="0"/>
                <a:t>”</a:t>
              </a:r>
              <a:endParaRPr lang="en-GB" sz="3200" dirty="0"/>
            </a:p>
          </p:txBody>
        </p:sp>
      </p:grpSp>
      <p:cxnSp>
        <p:nvCxnSpPr>
          <p:cNvPr id="107" name="Shape 106"/>
          <p:cNvCxnSpPr>
            <a:stCxn id="32" idx="3"/>
            <a:endCxn id="99" idx="1"/>
          </p:cNvCxnSpPr>
          <p:nvPr/>
        </p:nvCxnSpPr>
        <p:spPr>
          <a:xfrm flipH="1">
            <a:off x="1163342" y="1722994"/>
            <a:ext cx="6928994" cy="1960957"/>
          </a:xfrm>
          <a:prstGeom prst="curvedConnector5">
            <a:avLst>
              <a:gd name="adj1" fmla="val -3299"/>
              <a:gd name="adj2" fmla="val 50000"/>
              <a:gd name="adj3" fmla="val 103299"/>
            </a:avLst>
          </a:prstGeom>
          <a:ln w="25400">
            <a:solidFill>
              <a:schemeClr val="accent6">
                <a:lumMod val="75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hape 109"/>
          <p:cNvCxnSpPr>
            <a:stCxn id="101" idx="3"/>
            <a:endCxn id="104" idx="1"/>
          </p:cNvCxnSpPr>
          <p:nvPr/>
        </p:nvCxnSpPr>
        <p:spPr>
          <a:xfrm flipH="1">
            <a:off x="1292571" y="3683951"/>
            <a:ext cx="7258327" cy="1085519"/>
          </a:xfrm>
          <a:prstGeom prst="curvedConnector5">
            <a:avLst>
              <a:gd name="adj1" fmla="val -3149"/>
              <a:gd name="adj2" fmla="val 50000"/>
              <a:gd name="adj3" fmla="val 103149"/>
            </a:avLst>
          </a:prstGeom>
          <a:ln w="25400">
            <a:solidFill>
              <a:schemeClr val="accent6">
                <a:lumMod val="75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hape 113"/>
          <p:cNvCxnSpPr>
            <a:stCxn id="7" idx="1"/>
            <a:endCxn id="30" idx="1"/>
          </p:cNvCxnSpPr>
          <p:nvPr/>
        </p:nvCxnSpPr>
        <p:spPr>
          <a:xfrm rot="10800000" flipV="1">
            <a:off x="1243295" y="841065"/>
            <a:ext cx="220240" cy="881928"/>
          </a:xfrm>
          <a:prstGeom prst="curvedConnector3">
            <a:avLst>
              <a:gd name="adj1" fmla="val 203796"/>
            </a:avLst>
          </a:prstGeom>
          <a:ln w="25400">
            <a:solidFill>
              <a:schemeClr val="tx2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1" name="Group 120"/>
          <p:cNvGrpSpPr/>
          <p:nvPr/>
        </p:nvGrpSpPr>
        <p:grpSpPr>
          <a:xfrm>
            <a:off x="1463535" y="5517233"/>
            <a:ext cx="5882380" cy="584780"/>
            <a:chOff x="1430191" y="6102003"/>
            <a:chExt cx="5882380" cy="584780"/>
          </a:xfrm>
        </p:grpSpPr>
        <p:sp>
          <p:nvSpPr>
            <p:cNvPr id="118" name="TextBox 117"/>
            <p:cNvSpPr txBox="1"/>
            <p:nvPr/>
          </p:nvSpPr>
          <p:spPr>
            <a:xfrm>
              <a:off x="1430191" y="6102008"/>
              <a:ext cx="1616148" cy="5847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3200" dirty="0" err="1" smtClean="0"/>
                <a:t>BookURI</a:t>
              </a:r>
              <a:endParaRPr lang="en-GB" sz="3200" dirty="0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046339" y="6102003"/>
              <a:ext cx="2260555" cy="5847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3200" dirty="0" smtClean="0"/>
                <a:t> </a:t>
              </a:r>
              <a:r>
                <a:rPr lang="en-GB" sz="3200" dirty="0" err="1" smtClean="0"/>
                <a:t>hasDDCURI</a:t>
              </a:r>
              <a:r>
                <a:rPr lang="en-GB" sz="3200" dirty="0" smtClean="0"/>
                <a:t> </a:t>
              </a:r>
              <a:endParaRPr lang="en-GB" sz="3200" dirty="0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306894" y="6102008"/>
              <a:ext cx="2005677" cy="5847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3200" dirty="0" smtClean="0"/>
                <a:t>ddc530URI</a:t>
              </a:r>
              <a:endParaRPr lang="en-GB" sz="3200" dirty="0"/>
            </a:p>
          </p:txBody>
        </p:sp>
      </p:grpSp>
      <p:cxnSp>
        <p:nvCxnSpPr>
          <p:cNvPr id="122" name="Shape 113"/>
          <p:cNvCxnSpPr>
            <a:stCxn id="30" idx="1"/>
            <a:endCxn id="118" idx="1"/>
          </p:cNvCxnSpPr>
          <p:nvPr/>
        </p:nvCxnSpPr>
        <p:spPr>
          <a:xfrm rot="10800000" flipH="1" flipV="1">
            <a:off x="1243295" y="1722992"/>
            <a:ext cx="220240" cy="4086633"/>
          </a:xfrm>
          <a:prstGeom prst="curvedConnector3">
            <a:avLst>
              <a:gd name="adj1" fmla="val -103796"/>
            </a:avLst>
          </a:prstGeom>
          <a:ln w="25400">
            <a:solidFill>
              <a:schemeClr val="tx2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hape 113"/>
          <p:cNvCxnSpPr>
            <a:stCxn id="83" idx="1"/>
            <a:endCxn id="99" idx="1"/>
          </p:cNvCxnSpPr>
          <p:nvPr/>
        </p:nvCxnSpPr>
        <p:spPr>
          <a:xfrm rot="10800000" flipH="1" flipV="1">
            <a:off x="462020" y="2741673"/>
            <a:ext cx="701321" cy="942277"/>
          </a:xfrm>
          <a:prstGeom prst="curvedConnector3">
            <a:avLst>
              <a:gd name="adj1" fmla="val -32596"/>
            </a:avLst>
          </a:prstGeom>
          <a:ln w="25400">
            <a:solidFill>
              <a:schemeClr val="tx2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000"/>
                            </p:stCondLst>
                            <p:childTnLst>
                              <p:par>
                                <p:cTn id="1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000"/>
                            </p:stCondLst>
                            <p:childTnLst>
                              <p:par>
                                <p:cTn id="1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 animBg="1"/>
      <p:bldP spid="9" grpId="0" animBg="1"/>
      <p:bldP spid="19" grpId="0"/>
      <p:bldP spid="19" grpId="1"/>
      <p:bldP spid="20" grpId="0"/>
      <p:bldP spid="20" grpId="1"/>
      <p:bldP spid="30" grpId="0" animBg="1"/>
      <p:bldP spid="31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2604" y="548677"/>
            <a:ext cx="1438214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800" dirty="0" err="1" smtClean="0"/>
              <a:t>BookURI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093289" y="548677"/>
            <a:ext cx="2402837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800" dirty="0" smtClean="0"/>
              <a:t>“Physics is fun”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090818" y="548677"/>
            <a:ext cx="2002471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800" dirty="0" smtClean="0"/>
              <a:t> </a:t>
            </a:r>
            <a:r>
              <a:rPr lang="en-GB" sz="2800" dirty="0" err="1" smtClean="0"/>
              <a:t>hasTitleURI</a:t>
            </a:r>
            <a:r>
              <a:rPr lang="en-GB" sz="2800" dirty="0" smtClean="0"/>
              <a:t> </a:t>
            </a:r>
            <a:endParaRPr lang="en-GB" sz="2800" dirty="0"/>
          </a:p>
        </p:txBody>
      </p:sp>
      <p:cxnSp>
        <p:nvCxnSpPr>
          <p:cNvPr id="10" name="Shape 9"/>
          <p:cNvCxnSpPr>
            <a:stCxn id="6" idx="6"/>
            <a:endCxn id="12" idx="1"/>
          </p:cNvCxnSpPr>
          <p:nvPr/>
        </p:nvCxnSpPr>
        <p:spPr>
          <a:xfrm flipV="1">
            <a:off x="2527576" y="3407792"/>
            <a:ext cx="1752279" cy="1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66479" y="2946127"/>
            <a:ext cx="60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title</a:t>
            </a:r>
            <a:endParaRPr lang="en-GB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4279855" y="3146182"/>
            <a:ext cx="2502446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“Physics is fun”</a:t>
            </a:r>
            <a:endParaRPr lang="en-GB" sz="2800" dirty="0"/>
          </a:p>
        </p:txBody>
      </p:sp>
      <p:grpSp>
        <p:nvGrpSpPr>
          <p:cNvPr id="37" name="Group 36"/>
          <p:cNvGrpSpPr/>
          <p:nvPr/>
        </p:nvGrpSpPr>
        <p:grpSpPr>
          <a:xfrm>
            <a:off x="1681074" y="4921045"/>
            <a:ext cx="2090058" cy="664629"/>
            <a:chOff x="3799114" y="4419600"/>
            <a:chExt cx="2090058" cy="664629"/>
          </a:xfrm>
        </p:grpSpPr>
        <p:sp>
          <p:nvSpPr>
            <p:cNvPr id="19" name="Oval 18"/>
            <p:cNvSpPr/>
            <p:nvPr/>
          </p:nvSpPr>
          <p:spPr>
            <a:xfrm>
              <a:off x="3799114" y="4419600"/>
              <a:ext cx="2090058" cy="66462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953265" y="4490304"/>
              <a:ext cx="179235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800" dirty="0" smtClean="0"/>
                <a:t>Jim </a:t>
              </a:r>
              <a:r>
                <a:rPr lang="en-GB" sz="2800" dirty="0" err="1" smtClean="0"/>
                <a:t>Jardine</a:t>
              </a:r>
              <a:endParaRPr lang="en-GB" sz="28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550558" y="4068709"/>
            <a:ext cx="1346042" cy="720080"/>
            <a:chOff x="5661839" y="5641129"/>
            <a:chExt cx="1346042" cy="720080"/>
          </a:xfrm>
        </p:grpSpPr>
        <p:sp>
          <p:nvSpPr>
            <p:cNvPr id="23" name="Oval 22"/>
            <p:cNvSpPr/>
            <p:nvPr/>
          </p:nvSpPr>
          <p:spPr>
            <a:xfrm>
              <a:off x="5661839" y="5641129"/>
              <a:ext cx="1346042" cy="72008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723956" y="5739559"/>
              <a:ext cx="122180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800" dirty="0" smtClean="0"/>
                <a:t>Place X</a:t>
              </a:r>
              <a:endParaRPr lang="en-GB" sz="28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516415" y="1457355"/>
            <a:ext cx="1779654" cy="1012371"/>
            <a:chOff x="3574161" y="1469571"/>
            <a:chExt cx="1779654" cy="1012371"/>
          </a:xfrm>
        </p:grpSpPr>
        <p:sp>
          <p:nvSpPr>
            <p:cNvPr id="29" name="Oval 28"/>
            <p:cNvSpPr/>
            <p:nvPr/>
          </p:nvSpPr>
          <p:spPr>
            <a:xfrm>
              <a:off x="3574161" y="1469571"/>
              <a:ext cx="1779654" cy="1012371"/>
            </a:xfrm>
            <a:prstGeom prst="ellipse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574161" y="1727230"/>
              <a:ext cx="177965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800" dirty="0" smtClean="0"/>
                <a:t>ddc530URI</a:t>
              </a:r>
              <a:endParaRPr lang="en-GB" sz="28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777631" y="3070922"/>
            <a:ext cx="1749945" cy="673741"/>
            <a:chOff x="1796612" y="2657202"/>
            <a:chExt cx="1749945" cy="673741"/>
          </a:xfrm>
        </p:grpSpPr>
        <p:sp>
          <p:nvSpPr>
            <p:cNvPr id="6" name="Oval 5"/>
            <p:cNvSpPr/>
            <p:nvPr/>
          </p:nvSpPr>
          <p:spPr>
            <a:xfrm>
              <a:off x="1796612" y="2657202"/>
              <a:ext cx="1749945" cy="6737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879540" y="2732462"/>
              <a:ext cx="15840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800" dirty="0" smtClean="0"/>
                <a:t>This book</a:t>
              </a:r>
              <a:endParaRPr lang="en-GB" sz="2800" dirty="0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1236881" y="4167139"/>
            <a:ext cx="8883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author</a:t>
            </a:r>
            <a:endParaRPr lang="en-GB" sz="2000" dirty="0"/>
          </a:p>
        </p:txBody>
      </p:sp>
      <p:cxnSp>
        <p:nvCxnSpPr>
          <p:cNvPr id="40" name="Shape 9"/>
          <p:cNvCxnSpPr>
            <a:endCxn id="19" idx="2"/>
          </p:cNvCxnSpPr>
          <p:nvPr/>
        </p:nvCxnSpPr>
        <p:spPr>
          <a:xfrm rot="16200000" flipH="1">
            <a:off x="565629" y="4137915"/>
            <a:ext cx="1583958" cy="646931"/>
          </a:xfrm>
          <a:prstGeom prst="curvedConnector2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279855" y="5674809"/>
            <a:ext cx="2164989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“</a:t>
            </a:r>
            <a:r>
              <a:rPr lang="en-GB" sz="2800" dirty="0" err="1" smtClean="0"/>
              <a:t>Jardine</a:t>
            </a:r>
            <a:r>
              <a:rPr lang="en-GB" sz="2800" dirty="0" smtClean="0"/>
              <a:t>, Jim”</a:t>
            </a:r>
            <a:endParaRPr lang="en-GB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6896600" y="5182657"/>
            <a:ext cx="1576587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“</a:t>
            </a:r>
            <a:r>
              <a:rPr lang="en-GB" sz="2800" dirty="0" err="1" smtClean="0"/>
              <a:t>abcxyz</a:t>
            </a:r>
            <a:r>
              <a:rPr lang="en-GB" sz="2800" dirty="0" smtClean="0"/>
              <a:t>”</a:t>
            </a:r>
            <a:endParaRPr lang="en-GB" sz="2800" dirty="0"/>
          </a:p>
        </p:txBody>
      </p:sp>
      <p:cxnSp>
        <p:nvCxnSpPr>
          <p:cNvPr id="47" name="Shape 9"/>
          <p:cNvCxnSpPr>
            <a:stCxn id="19" idx="6"/>
            <a:endCxn id="23" idx="2"/>
          </p:cNvCxnSpPr>
          <p:nvPr/>
        </p:nvCxnSpPr>
        <p:spPr>
          <a:xfrm flipV="1">
            <a:off x="3771132" y="4428749"/>
            <a:ext cx="1779426" cy="824611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hape 9"/>
          <p:cNvCxnSpPr>
            <a:stCxn id="23" idx="4"/>
            <a:endCxn id="46" idx="1"/>
          </p:cNvCxnSpPr>
          <p:nvPr/>
        </p:nvCxnSpPr>
        <p:spPr>
          <a:xfrm rot="16200000" flipH="1">
            <a:off x="6232350" y="4780017"/>
            <a:ext cx="655478" cy="673021"/>
          </a:xfrm>
          <a:prstGeom prst="curvedConnector2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hape 9"/>
          <p:cNvCxnSpPr>
            <a:stCxn id="19" idx="4"/>
            <a:endCxn id="43" idx="1"/>
          </p:cNvCxnSpPr>
          <p:nvPr/>
        </p:nvCxnSpPr>
        <p:spPr>
          <a:xfrm rot="16200000" flipH="1">
            <a:off x="3327607" y="4984170"/>
            <a:ext cx="350745" cy="1553752"/>
          </a:xfrm>
          <a:prstGeom prst="curvedConnector2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hape 9"/>
          <p:cNvCxnSpPr>
            <a:stCxn id="6" idx="0"/>
            <a:endCxn id="30" idx="1"/>
          </p:cNvCxnSpPr>
          <p:nvPr/>
        </p:nvCxnSpPr>
        <p:spPr>
          <a:xfrm rot="5400000" flipH="1" flipV="1">
            <a:off x="2037360" y="1591868"/>
            <a:ext cx="1094298" cy="1863811"/>
          </a:xfrm>
          <a:prstGeom prst="curvedConnector2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544841" y="4367194"/>
            <a:ext cx="12442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birthplace</a:t>
            </a:r>
            <a:endParaRPr lang="en-GB" sz="2000" dirty="0"/>
          </a:p>
        </p:txBody>
      </p:sp>
      <p:sp>
        <p:nvSpPr>
          <p:cNvPr id="62" name="TextBox 61"/>
          <p:cNvSpPr txBox="1"/>
          <p:nvPr/>
        </p:nvSpPr>
        <p:spPr>
          <a:xfrm>
            <a:off x="1510310" y="5936419"/>
            <a:ext cx="20345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normalised name</a:t>
            </a:r>
            <a:endParaRPr lang="en-GB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4907770" y="4982602"/>
            <a:ext cx="14098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coordinates</a:t>
            </a:r>
            <a:endParaRPr lang="en-GB" sz="2000" dirty="0"/>
          </a:p>
        </p:txBody>
      </p:sp>
      <p:sp>
        <p:nvSpPr>
          <p:cNvPr id="71" name="TextBox 70"/>
          <p:cNvSpPr txBox="1"/>
          <p:nvPr/>
        </p:nvSpPr>
        <p:spPr>
          <a:xfrm>
            <a:off x="2444647" y="2238234"/>
            <a:ext cx="635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DDC</a:t>
            </a:r>
            <a:endParaRPr lang="en-GB" sz="2000" dirty="0"/>
          </a:p>
        </p:txBody>
      </p:sp>
      <p:sp>
        <p:nvSpPr>
          <p:cNvPr id="77" name="TextBox 76"/>
          <p:cNvSpPr txBox="1"/>
          <p:nvPr/>
        </p:nvSpPr>
        <p:spPr>
          <a:xfrm>
            <a:off x="6317580" y="2115124"/>
            <a:ext cx="1525385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“Physics”</a:t>
            </a:r>
            <a:endParaRPr lang="en-GB" sz="2800" dirty="0"/>
          </a:p>
        </p:txBody>
      </p:sp>
      <p:cxnSp>
        <p:nvCxnSpPr>
          <p:cNvPr id="78" name="Shape 9"/>
          <p:cNvCxnSpPr>
            <a:endCxn id="77" idx="1"/>
          </p:cNvCxnSpPr>
          <p:nvPr/>
        </p:nvCxnSpPr>
        <p:spPr>
          <a:xfrm>
            <a:off x="5296071" y="1976625"/>
            <a:ext cx="1021509" cy="400109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hape 9"/>
          <p:cNvCxnSpPr>
            <a:stCxn id="6" idx="4"/>
            <a:endCxn id="23" idx="1"/>
          </p:cNvCxnSpPr>
          <p:nvPr/>
        </p:nvCxnSpPr>
        <p:spPr>
          <a:xfrm rot="16200000" flipH="1">
            <a:off x="3485393" y="1911873"/>
            <a:ext cx="429499" cy="4095077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3005537" y="3967084"/>
            <a:ext cx="10217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location</a:t>
            </a:r>
            <a:endParaRPr lang="en-GB" sz="2000" dirty="0"/>
          </a:p>
        </p:txBody>
      </p:sp>
      <p:cxnSp>
        <p:nvCxnSpPr>
          <p:cNvPr id="87" name="Shape 9"/>
          <p:cNvCxnSpPr>
            <a:stCxn id="19" idx="0"/>
          </p:cNvCxnSpPr>
          <p:nvPr/>
        </p:nvCxnSpPr>
        <p:spPr>
          <a:xfrm rot="5400000" flipH="1" flipV="1">
            <a:off x="2769393" y="4523959"/>
            <a:ext cx="353796" cy="440376"/>
          </a:xfrm>
          <a:prstGeom prst="curvedConnector2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hape 9"/>
          <p:cNvCxnSpPr>
            <a:endCxn id="19" idx="3"/>
          </p:cNvCxnSpPr>
          <p:nvPr/>
        </p:nvCxnSpPr>
        <p:spPr>
          <a:xfrm flipV="1">
            <a:off x="443891" y="5488341"/>
            <a:ext cx="1543265" cy="448078"/>
          </a:xfrm>
          <a:prstGeom prst="curvedConnector2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hape 9"/>
          <p:cNvCxnSpPr/>
          <p:nvPr/>
        </p:nvCxnSpPr>
        <p:spPr>
          <a:xfrm flipV="1">
            <a:off x="2275114" y="2638344"/>
            <a:ext cx="1269727" cy="507838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hape 9"/>
          <p:cNvCxnSpPr/>
          <p:nvPr/>
        </p:nvCxnSpPr>
        <p:spPr>
          <a:xfrm rot="5400000" flipH="1" flipV="1">
            <a:off x="331116" y="3520569"/>
            <a:ext cx="559291" cy="333740"/>
          </a:xfrm>
          <a:prstGeom prst="curvedConnector3">
            <a:avLst>
              <a:gd name="adj1" fmla="val 98659"/>
            </a:avLst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hape 9"/>
          <p:cNvCxnSpPr/>
          <p:nvPr/>
        </p:nvCxnSpPr>
        <p:spPr>
          <a:xfrm>
            <a:off x="443893" y="2600531"/>
            <a:ext cx="590248" cy="545651"/>
          </a:xfrm>
          <a:prstGeom prst="curvedConnector3">
            <a:avLst>
              <a:gd name="adj1" fmla="val 88730"/>
            </a:avLst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hape 9"/>
          <p:cNvCxnSpPr>
            <a:stCxn id="29" idx="0"/>
          </p:cNvCxnSpPr>
          <p:nvPr/>
        </p:nvCxnSpPr>
        <p:spPr>
          <a:xfrm rot="5400000" flipH="1" flipV="1">
            <a:off x="5104011" y="479944"/>
            <a:ext cx="279643" cy="1675180"/>
          </a:xfrm>
          <a:prstGeom prst="curvedConnector2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hape 9"/>
          <p:cNvCxnSpPr>
            <a:endCxn id="29" idx="1"/>
          </p:cNvCxnSpPr>
          <p:nvPr/>
        </p:nvCxnSpPr>
        <p:spPr>
          <a:xfrm flipV="1">
            <a:off x="1034142" y="1605613"/>
            <a:ext cx="2742897" cy="371011"/>
          </a:xfrm>
          <a:prstGeom prst="curvedConnector4">
            <a:avLst>
              <a:gd name="adj1" fmla="val 45249"/>
              <a:gd name="adj2" fmla="val 201576"/>
            </a:avLst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5035445" y="2376734"/>
            <a:ext cx="9636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caption</a:t>
            </a:r>
            <a:endParaRPr lang="en-GB" sz="2000" dirty="0"/>
          </a:p>
        </p:txBody>
      </p:sp>
      <p:cxnSp>
        <p:nvCxnSpPr>
          <p:cNvPr id="138" name="Shape 9"/>
          <p:cNvCxnSpPr>
            <a:stCxn id="23" idx="7"/>
          </p:cNvCxnSpPr>
          <p:nvPr/>
        </p:nvCxnSpPr>
        <p:spPr>
          <a:xfrm rot="5400000" flipH="1" flipV="1">
            <a:off x="7135490" y="3308649"/>
            <a:ext cx="429500" cy="1301526"/>
          </a:xfrm>
          <a:prstGeom prst="curvedConnector2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896600" y="1457355"/>
            <a:ext cx="1709057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“</a:t>
            </a:r>
            <a:r>
              <a:rPr lang="en-GB" sz="2800" smtClean="0"/>
              <a:t>Fiosaigs</a:t>
            </a:r>
            <a:r>
              <a:rPr lang="en-GB" sz="2800" smtClean="0"/>
              <a:t>”</a:t>
            </a:r>
            <a:endParaRPr lang="en-GB" sz="2800" dirty="0"/>
          </a:p>
        </p:txBody>
      </p:sp>
      <p:cxnSp>
        <p:nvCxnSpPr>
          <p:cNvPr id="48" name="Shape 9"/>
          <p:cNvCxnSpPr>
            <a:stCxn id="29" idx="7"/>
            <a:endCxn id="45" idx="1"/>
          </p:cNvCxnSpPr>
          <p:nvPr/>
        </p:nvCxnSpPr>
        <p:spPr>
          <a:xfrm rot="16200000" flipH="1">
            <a:off x="5909346" y="731712"/>
            <a:ext cx="113352" cy="1861155"/>
          </a:xfrm>
          <a:prstGeom prst="curvedConnector4">
            <a:avLst>
              <a:gd name="adj1" fmla="val -201673"/>
              <a:gd name="adj2" fmla="val 57002"/>
            </a:avLst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0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9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8" grpId="0" animBg="1"/>
      <p:bldP spid="11" grpId="0"/>
      <p:bldP spid="12" grpId="0" animBg="1"/>
      <p:bldP spid="39" grpId="0"/>
      <p:bldP spid="43" grpId="0" animBg="1"/>
      <p:bldP spid="46" grpId="0" animBg="1"/>
      <p:bldP spid="61" grpId="0"/>
      <p:bldP spid="62" grpId="0"/>
      <p:bldP spid="69" grpId="0"/>
      <p:bldP spid="71" grpId="0"/>
      <p:bldP spid="77" grpId="0" animBg="1"/>
      <p:bldP spid="86" grpId="0"/>
      <p:bldP spid="137" grpId="0"/>
      <p:bldP spid="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Library linked data in RDF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Machine-match </a:t>
            </a:r>
            <a:r>
              <a:rPr lang="en-GB" dirty="0" smtClean="0"/>
              <a:t>URIs of triple </a:t>
            </a:r>
            <a:r>
              <a:rPr lang="en-GB" u="sng" dirty="0" smtClean="0"/>
              <a:t>subjects</a:t>
            </a:r>
            <a:r>
              <a:rPr lang="en-GB" dirty="0" smtClean="0"/>
              <a:t> to </a:t>
            </a:r>
            <a:r>
              <a:rPr lang="en-GB" dirty="0" smtClean="0"/>
              <a:t>obtain set of statements about one thing</a:t>
            </a:r>
          </a:p>
          <a:p>
            <a:pPr lvl="1"/>
            <a:r>
              <a:rPr lang="en-GB" dirty="0" smtClean="0"/>
              <a:t>A “record” for that thing</a:t>
            </a:r>
          </a:p>
          <a:p>
            <a:pPr lvl="2"/>
            <a:r>
              <a:rPr lang="en-GB" dirty="0" smtClean="0"/>
              <a:t>Information resource or something associated with it</a:t>
            </a:r>
          </a:p>
          <a:p>
            <a:r>
              <a:rPr lang="en-GB" dirty="0" smtClean="0"/>
              <a:t>Machine-match </a:t>
            </a:r>
            <a:r>
              <a:rPr lang="en-GB" u="sng" dirty="0" smtClean="0"/>
              <a:t>object</a:t>
            </a:r>
            <a:r>
              <a:rPr lang="en-GB" dirty="0" smtClean="0"/>
              <a:t> URI of one triple to </a:t>
            </a:r>
            <a:r>
              <a:rPr lang="en-GB" u="sng" dirty="0" smtClean="0"/>
              <a:t>subject</a:t>
            </a:r>
            <a:r>
              <a:rPr lang="en-GB" dirty="0" smtClean="0"/>
              <a:t> URI of another to obtain chain of connected statements</a:t>
            </a:r>
          </a:p>
          <a:p>
            <a:pPr lvl="1"/>
            <a:r>
              <a:rPr lang="en-GB" dirty="0" smtClean="0"/>
              <a:t>Linked data chain can lead to data from outside of library community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rdonDuns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GordonDunsire</Template>
  <TotalTime>473</TotalTime>
  <Words>583</Words>
  <Application>Microsoft Office PowerPoint</Application>
  <PresentationFormat>On-screen Show (4:3)</PresentationFormat>
  <Paragraphs>116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GordonDunsire</vt:lpstr>
      <vt:lpstr>An introduction to RDF and library linked data</vt:lpstr>
      <vt:lpstr>Semantic Web</vt:lpstr>
      <vt:lpstr>RDF triple</vt:lpstr>
      <vt:lpstr>Identifiers</vt:lpstr>
      <vt:lpstr>Uniform Resource Identifier</vt:lpstr>
      <vt:lpstr>Identifying library metadata</vt:lpstr>
      <vt:lpstr>Slide 7</vt:lpstr>
      <vt:lpstr>Slide 8</vt:lpstr>
      <vt:lpstr>Library linked data in RDF</vt:lpstr>
      <vt:lpstr>Benefits of linked data to libraries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 RDF and library linked data</dc:title>
  <dc:creator>Dunsire</dc:creator>
  <cp:lastModifiedBy>Dunsire</cp:lastModifiedBy>
  <cp:revision>12</cp:revision>
  <dcterms:created xsi:type="dcterms:W3CDTF">2011-08-30T08:54:58Z</dcterms:created>
  <dcterms:modified xsi:type="dcterms:W3CDTF">2011-09-01T14:33:07Z</dcterms:modified>
</cp:coreProperties>
</file>