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sldIdLst>
    <p:sldId id="256" r:id="rId2"/>
    <p:sldId id="266" r:id="rId3"/>
    <p:sldId id="26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5" r:id="rId13"/>
    <p:sldId id="273" r:id="rId14"/>
    <p:sldId id="271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EB84-1515-4B76-A934-3EAD13B4371B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DCA9-AB34-4BFE-AF8D-19D1B37E3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0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RDA data ecosystem is summed up in this sentence introducing the RDA Board’s announcement of RDA’s strategic directions.</a:t>
            </a:r>
          </a:p>
          <a:p>
            <a:endParaRPr lang="en-GB" dirty="0"/>
          </a:p>
          <a:p>
            <a:r>
              <a:rPr lang="en-GB" dirty="0"/>
              <a:t>The RDA package is delivered by an infrastructure of two interacting services.</a:t>
            </a:r>
          </a:p>
          <a:p>
            <a:endParaRPr lang="en-GB" dirty="0"/>
          </a:p>
          <a:p>
            <a:r>
              <a:rPr lang="en-GB" dirty="0"/>
              <a:t>The human-facing components, including the guidelines and instructions, are the Toolkit.</a:t>
            </a:r>
          </a:p>
          <a:p>
            <a:endParaRPr lang="en-GB" dirty="0"/>
          </a:p>
          <a:p>
            <a:r>
              <a:rPr lang="en-GB" dirty="0"/>
              <a:t>The data-facing components are contained in the Registry.</a:t>
            </a:r>
          </a:p>
          <a:p>
            <a:endParaRPr lang="en-GB" dirty="0"/>
          </a:p>
          <a:p>
            <a:r>
              <a:rPr lang="en-GB" dirty="0"/>
              <a:t>Applying the data capture and storage techniques in RDA Toolkit to the data architecture in the RDA Registry produces well-formed data for RDA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E34AA-D804-4CB9-B15D-A67A5BA83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55A1-B5C4-43AB-B7A3-7E1A9581DF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5082-1033-41DC-A54B-13FA232FDC1F}" type="datetimeFigureOut">
              <a:rPr lang="en-GB" smtClean="0"/>
              <a:t>22/08/2016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1965082-1033-41DC-A54B-13FA232FDC1F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2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1965082-1033-41DC-A54B-13FA232FDC1F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3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1965082-1033-41DC-A54B-13FA232FDC1F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7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F1965082-1033-41DC-A54B-13FA232FDC1F}" type="datetimeFigureOut">
              <a:rPr lang="en-GB" smtClean="0"/>
              <a:t>22/08/2016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cofquality.com/wiki/rimmf3/" TargetMode="External"/><Relationship Id="rId3" Type="http://schemas.openxmlformats.org/officeDocument/2006/relationships/hyperlink" Target="mailto:rscchair@rdatoolkit.org" TargetMode="External"/><Relationship Id="rId7" Type="http://schemas.openxmlformats.org/officeDocument/2006/relationships/hyperlink" Target="http://metadataregistr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daregistry.info/" TargetMode="External"/><Relationship Id="rId5" Type="http://schemas.openxmlformats.org/officeDocument/2006/relationships/hyperlink" Target="http://www.rdatoolkit.org/" TargetMode="External"/><Relationship Id="rId4" Type="http://schemas.openxmlformats.org/officeDocument/2006/relationships/hyperlink" Target="http://www.rda-rsc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Instructions, interfaces, and interoperable data: the RIMMF experience with RDA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to Session 093 Let’s make IT usable! Formats, systems and users, WLIC 2016, Columbus</a:t>
            </a:r>
            <a:r>
              <a:rPr lang="en-GB"/>
              <a:t>, Ohio, USA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44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87" y="184728"/>
            <a:ext cx="869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Manifestation data with RDA Registry (linked data) labels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7" y="1195531"/>
            <a:ext cx="8503804" cy="44848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2727" y="1751657"/>
            <a:ext cx="478536" cy="4875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10691" y="5791200"/>
            <a:ext cx="6230552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Indicates focus/domain of the element/property</a:t>
            </a:r>
          </a:p>
        </p:txBody>
      </p:sp>
    </p:spTree>
    <p:extLst>
      <p:ext uri="{BB962C8B-B14F-4D97-AF65-F5344CB8AC3E}">
        <p14:creationId xmlns:p14="http://schemas.microsoft.com/office/powerpoint/2010/main" val="1676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59" y="1031009"/>
            <a:ext cx="6186632" cy="54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687" y="184728"/>
            <a:ext cx="669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support for multilingual cataloguing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687" y="1031009"/>
            <a:ext cx="2001404" cy="2062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Uses linked data language indicators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687" y="3416173"/>
            <a:ext cx="2001404" cy="20621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All data is taken from RDA Registry</a:t>
            </a:r>
          </a:p>
        </p:txBody>
      </p:sp>
    </p:spTree>
    <p:extLst>
      <p:ext uri="{BB962C8B-B14F-4D97-AF65-F5344CB8AC3E}">
        <p14:creationId xmlns:p14="http://schemas.microsoft.com/office/powerpoint/2010/main" val="88446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87" y="184728"/>
            <a:ext cx="7017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Manifestation data with Spanish Toolkit labels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7" y="1109806"/>
            <a:ext cx="8546760" cy="44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" y="919307"/>
            <a:ext cx="8667750" cy="5263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687" y="184728"/>
            <a:ext cx="766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Manifestation data with French Toolkit labels + + +  </a:t>
            </a:r>
          </a:p>
        </p:txBody>
      </p:sp>
      <p:sp>
        <p:nvSpPr>
          <p:cNvPr id="4" name="Oval 3"/>
          <p:cNvSpPr/>
          <p:nvPr/>
        </p:nvSpPr>
        <p:spPr>
          <a:xfrm>
            <a:off x="2576945" y="1422399"/>
            <a:ext cx="1256145" cy="40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876473" y="3468253"/>
            <a:ext cx="743528" cy="40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220364" y="3791526"/>
            <a:ext cx="498763" cy="40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73" y="461819"/>
            <a:ext cx="777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Legacy data: MARC21 to RDA linked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" y="2999847"/>
            <a:ext cx="1633726" cy="1477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654" y="1573356"/>
            <a:ext cx="1628587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MARC21</a:t>
            </a:r>
          </a:p>
        </p:txBody>
      </p:sp>
      <p:sp>
        <p:nvSpPr>
          <p:cNvPr id="5" name="Arrow: Right 4"/>
          <p:cNvSpPr/>
          <p:nvPr/>
        </p:nvSpPr>
        <p:spPr>
          <a:xfrm rot="5400000">
            <a:off x="1137565" y="2396569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/>
          <p:cNvSpPr/>
          <p:nvPr/>
        </p:nvSpPr>
        <p:spPr>
          <a:xfrm>
            <a:off x="2444771" y="2817426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/>
          <p:cNvSpPr/>
          <p:nvPr/>
        </p:nvSpPr>
        <p:spPr>
          <a:xfrm>
            <a:off x="2444771" y="3579427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81925" y="2707459"/>
            <a:ext cx="2203232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RIMMF RDA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1925" y="3469460"/>
            <a:ext cx="2773965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RDF linked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1925" y="4231462"/>
            <a:ext cx="1628587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MARC21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2444771" y="4341429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94281" y="2894811"/>
            <a:ext cx="2683583" cy="168789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Semantic</a:t>
            </a:r>
          </a:p>
          <a:p>
            <a:pPr algn="ctr"/>
            <a:r>
              <a:rPr lang="en-GB" sz="3600" dirty="0"/>
              <a:t>Web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1925" y="5053379"/>
            <a:ext cx="1665521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Legacy</a:t>
            </a:r>
          </a:p>
          <a:p>
            <a:pPr algn="ctr"/>
            <a:r>
              <a:rPr lang="en-GB" sz="3600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5677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714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Global fun with RDA: the jane-</a:t>
            </a:r>
            <a:r>
              <a:rPr lang="en-GB" sz="3600" dirty="0" err="1"/>
              <a:t>athons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4873" y="1178169"/>
            <a:ext cx="82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Jane-</a:t>
            </a:r>
            <a:r>
              <a:rPr lang="en-GB" sz="2800" dirty="0" err="1"/>
              <a:t>athon</a:t>
            </a:r>
            <a:r>
              <a:rPr lang="en-GB" sz="2800" dirty="0"/>
              <a:t>: A hackathon for RDA data using RIMMF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73" y="1979868"/>
            <a:ext cx="82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ALA Midwinter 2015: topic: Jane Austen and her 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804" y="2895706"/>
            <a:ext cx="3951274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Wellington (New Zealand)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3004" y="2895706"/>
            <a:ext cx="3225242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Edinburgh (Scotland)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950" y="3596987"/>
            <a:ext cx="2345514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Madrid (Spain)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2637" y="4298268"/>
            <a:ext cx="194918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Riga (Latvia)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1477" y="3596987"/>
            <a:ext cx="3167855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Stockholm (Sweden)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441" y="4298268"/>
            <a:ext cx="215571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Paris (France)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345" y="3596987"/>
            <a:ext cx="1424364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USA (x5)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7567" y="4298268"/>
            <a:ext cx="2744662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London (England)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656" y="5006133"/>
            <a:ext cx="4456348" cy="52322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The Hague (The Netherlands)</a:t>
            </a:r>
          </a:p>
        </p:txBody>
      </p:sp>
    </p:spTree>
    <p:extLst>
      <p:ext uri="{BB962C8B-B14F-4D97-AF65-F5344CB8AC3E}">
        <p14:creationId xmlns:p14="http://schemas.microsoft.com/office/powerpoint/2010/main" val="385907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"harmony" of international bibliographic standards in the 20</a:t>
            </a:r>
            <a:r>
              <a:rPr lang="en-GB" baseline="30000" dirty="0"/>
              <a:t>th</a:t>
            </a:r>
            <a:r>
              <a:rPr lang="en-GB" dirty="0"/>
              <a:t> century is unlikely to happen again</a:t>
            </a:r>
          </a:p>
          <a:p>
            <a:pPr lvl="1"/>
            <a:r>
              <a:rPr lang="en-GB" dirty="0"/>
              <a:t>And will not be necessary (Semantic Web)</a:t>
            </a:r>
          </a:p>
          <a:p>
            <a:r>
              <a:rPr lang="en-GB" dirty="0"/>
              <a:t>Cataloguers will need tools like RIMMF to provide a common (harmonious?) view of metadata from many source</a:t>
            </a:r>
          </a:p>
          <a:p>
            <a:r>
              <a:rPr lang="en-GB" dirty="0"/>
              <a:t>And so will users.</a:t>
            </a:r>
          </a:p>
        </p:txBody>
      </p:sp>
    </p:spTree>
    <p:extLst>
      <p:ext uri="{BB962C8B-B14F-4D97-AF65-F5344CB8AC3E}">
        <p14:creationId xmlns:p14="http://schemas.microsoft.com/office/powerpoint/2010/main" val="118628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hlinkClick r:id="rId3"/>
              </a:rPr>
              <a:t>rscchair@rdatoolkit.org</a:t>
            </a:r>
            <a:endParaRPr lang="en-GB" dirty="0"/>
          </a:p>
          <a:p>
            <a:r>
              <a:rPr lang="en-GB" dirty="0"/>
              <a:t>RDA Steering Committee</a:t>
            </a:r>
          </a:p>
          <a:p>
            <a:pPr lvl="1"/>
            <a:r>
              <a:rPr lang="en-GB" dirty="0">
                <a:hlinkClick r:id="rId4"/>
              </a:rPr>
              <a:t>http://www.rda-rsc.org/</a:t>
            </a:r>
            <a:endParaRPr lang="en-GB" dirty="0"/>
          </a:p>
          <a:p>
            <a:r>
              <a:rPr lang="en-GB" dirty="0"/>
              <a:t>RDA Toolkit</a:t>
            </a:r>
          </a:p>
          <a:p>
            <a:pPr lvl="1"/>
            <a:r>
              <a:rPr lang="en-GB" dirty="0">
                <a:hlinkClick r:id="rId5"/>
              </a:rPr>
              <a:t>http://www.rdatoolkit.org/</a:t>
            </a:r>
            <a:endParaRPr lang="en-GB" dirty="0"/>
          </a:p>
          <a:p>
            <a:r>
              <a:rPr lang="en-GB" dirty="0"/>
              <a:t>RDA Registry</a:t>
            </a:r>
          </a:p>
          <a:p>
            <a:pPr lvl="1"/>
            <a:r>
              <a:rPr lang="en-GB" dirty="0">
                <a:hlinkClick r:id="rId6"/>
              </a:rPr>
              <a:t>http://www.rdaregistry.info/</a:t>
            </a:r>
            <a:endParaRPr lang="en-GB" dirty="0"/>
          </a:p>
          <a:p>
            <a:r>
              <a:rPr lang="en-GB" dirty="0"/>
              <a:t>Open Metadata Registry</a:t>
            </a:r>
          </a:p>
          <a:p>
            <a:pPr lvl="1"/>
            <a:r>
              <a:rPr lang="en-GB" dirty="0">
                <a:hlinkClick r:id="rId7"/>
              </a:rPr>
              <a:t>http://metadataregistry.org/</a:t>
            </a:r>
            <a:endParaRPr lang="en-GB" dirty="0"/>
          </a:p>
          <a:p>
            <a:r>
              <a:rPr lang="en-GB" dirty="0"/>
              <a:t>RIMMF</a:t>
            </a:r>
          </a:p>
          <a:p>
            <a:pPr lvl="1"/>
            <a:r>
              <a:rPr lang="en-GB" dirty="0">
                <a:hlinkClick r:id="rId8"/>
              </a:rPr>
              <a:t>http://www.marcofquality.com/wiki/rimmf3/</a:t>
            </a:r>
            <a:endParaRPr lang="en-GB" dirty="0"/>
          </a:p>
          <a:p>
            <a:r>
              <a:rPr lang="en-GB" dirty="0"/>
              <a:t>Jane-</a:t>
            </a:r>
            <a:r>
              <a:rPr lang="en-GB" dirty="0" err="1"/>
              <a:t>athons</a:t>
            </a:r>
            <a:r>
              <a:rPr lang="en-GB" dirty="0"/>
              <a:t>, etc.</a:t>
            </a:r>
          </a:p>
          <a:p>
            <a:pPr lvl="1"/>
            <a:r>
              <a:rPr lang="en-GB"/>
              <a:t>http://rballs.info/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1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Cataloguing in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AACR/ISBD/MARC</a:t>
            </a:r>
          </a:p>
          <a:p>
            <a:r>
              <a:rPr lang="en-GB" dirty="0"/>
              <a:t>To FRBR/RDA/Linked data</a:t>
            </a:r>
          </a:p>
          <a:p>
            <a:r>
              <a:rPr lang="en-GB" dirty="0"/>
              <a:t>Asynchronous development</a:t>
            </a:r>
          </a:p>
          <a:p>
            <a:pPr lvl="1"/>
            <a:r>
              <a:rPr lang="en-GB" dirty="0"/>
              <a:t>Insufficient liaison, funding, priorities</a:t>
            </a:r>
          </a:p>
          <a:p>
            <a:r>
              <a:rPr lang="en-GB" dirty="0"/>
              <a:t>Cataloguing systems lag behind everything</a:t>
            </a:r>
          </a:p>
          <a:p>
            <a:pPr lvl="1"/>
            <a:r>
              <a:rPr lang="en-GB" dirty="0"/>
              <a:t>Wait until it stops changing</a:t>
            </a:r>
          </a:p>
          <a:p>
            <a:r>
              <a:rPr lang="en-GB" dirty="0"/>
              <a:t>Cataloguers working in a hybrid environment</a:t>
            </a:r>
          </a:p>
        </p:txBody>
      </p:sp>
    </p:spTree>
    <p:extLst>
      <p:ext uri="{BB962C8B-B14F-4D97-AF65-F5344CB8AC3E}">
        <p14:creationId xmlns:p14="http://schemas.microsoft.com/office/powerpoint/2010/main" val="271398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493776"/>
            <a:ext cx="191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data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94359" y="1552379"/>
            <a:ext cx="7897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“RDA is a package of data elements, guidelines, and instructions for creating </a:t>
            </a:r>
            <a:r>
              <a:rPr lang="en-GB" sz="2400" dirty="0">
                <a:solidFill>
                  <a:srgbClr val="FF0000"/>
                </a:solidFill>
              </a:rPr>
              <a:t>library and cultural heritage </a:t>
            </a:r>
            <a:r>
              <a:rPr lang="en-GB" sz="2400" dirty="0"/>
              <a:t>resource metadata that are well-formed according to </a:t>
            </a:r>
            <a:r>
              <a:rPr lang="en-GB" sz="2400" dirty="0">
                <a:solidFill>
                  <a:srgbClr val="FF0000"/>
                </a:solidFill>
              </a:rPr>
              <a:t>international models</a:t>
            </a:r>
            <a:r>
              <a:rPr lang="en-GB" sz="2400" dirty="0"/>
              <a:t> for </a:t>
            </a:r>
            <a:r>
              <a:rPr lang="en-GB" sz="2400" dirty="0">
                <a:solidFill>
                  <a:srgbClr val="FF0000"/>
                </a:solidFill>
              </a:rPr>
              <a:t>user-focussed linked data </a:t>
            </a:r>
            <a:r>
              <a:rPr lang="en-GB" sz="2400" dirty="0"/>
              <a:t>applications.”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59" y="3278344"/>
            <a:ext cx="789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RDA Toolkit </a:t>
            </a:r>
            <a:r>
              <a:rPr lang="en-GB" sz="2400" dirty="0"/>
              <a:t>provides the user-focussed elements, guidelines, and instructions.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59" y="4265646"/>
            <a:ext cx="789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RDA Registry </a:t>
            </a:r>
            <a:r>
              <a:rPr lang="en-GB" sz="2400" dirty="0"/>
              <a:t>provides the infrastructure for well-formed, linked, RDA data applications. Open Metadata Registry (OMR) provides linked data representation of RDA elements.</a:t>
            </a:r>
          </a:p>
        </p:txBody>
      </p:sp>
    </p:spTree>
    <p:extLst>
      <p:ext uri="{BB962C8B-B14F-4D97-AF65-F5344CB8AC3E}">
        <p14:creationId xmlns:p14="http://schemas.microsoft.com/office/powerpoint/2010/main" val="424455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7" y="184728"/>
            <a:ext cx="806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Rich relationships require finer granularity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961" y="1167212"/>
            <a:ext cx="1447640" cy="175432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AACR2</a:t>
            </a:r>
          </a:p>
          <a:p>
            <a:pPr algn="ctr"/>
            <a:r>
              <a:rPr lang="en-GB" sz="3600" dirty="0"/>
              <a:t>ISBD</a:t>
            </a:r>
          </a:p>
          <a:p>
            <a:pPr algn="ctr"/>
            <a:r>
              <a:rPr lang="en-GB" sz="3600" dirty="0"/>
              <a:t>MARC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090" y="1589943"/>
            <a:ext cx="2673213" cy="9088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Resource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3038695" y="1739923"/>
            <a:ext cx="1025237" cy="526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4958" y="3221307"/>
            <a:ext cx="2325509" cy="175432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RDA</a:t>
            </a:r>
          </a:p>
          <a:p>
            <a:pPr algn="ctr"/>
            <a:r>
              <a:rPr lang="en-GB" sz="3600" dirty="0"/>
              <a:t>FRBR</a:t>
            </a:r>
          </a:p>
          <a:p>
            <a:pPr algn="ctr"/>
            <a:r>
              <a:rPr lang="en-GB" sz="3600" dirty="0"/>
              <a:t>Linked data</a:t>
            </a:r>
          </a:p>
        </p:txBody>
      </p:sp>
      <p:sp>
        <p:nvSpPr>
          <p:cNvPr id="9" name="Arrow: Right 8"/>
          <p:cNvSpPr/>
          <p:nvPr/>
        </p:nvSpPr>
        <p:spPr>
          <a:xfrm>
            <a:off x="3107625" y="3794018"/>
            <a:ext cx="1025237" cy="526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41090" y="3141386"/>
            <a:ext cx="1672833" cy="9088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3522" y="5081499"/>
            <a:ext cx="3928041" cy="9088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Manifestation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4063" y="5535931"/>
            <a:ext cx="1474470" cy="9088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Item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4028" y="4172635"/>
            <a:ext cx="3080038" cy="9088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Expression</a:t>
            </a:r>
          </a:p>
        </p:txBody>
      </p:sp>
      <p:cxnSp>
        <p:nvCxnSpPr>
          <p:cNvPr id="15" name="Connector: Curved 14"/>
          <p:cNvCxnSpPr>
            <a:stCxn id="10" idx="6"/>
            <a:endCxn id="13" idx="0"/>
          </p:cNvCxnSpPr>
          <p:nvPr/>
        </p:nvCxnSpPr>
        <p:spPr>
          <a:xfrm>
            <a:off x="6013923" y="3595818"/>
            <a:ext cx="1370124" cy="576817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stCxn id="13" idx="2"/>
            <a:endCxn id="11" idx="0"/>
          </p:cNvCxnSpPr>
          <p:nvPr/>
        </p:nvCxnSpPr>
        <p:spPr>
          <a:xfrm rot="10800000" flipV="1">
            <a:off x="4427544" y="4627067"/>
            <a:ext cx="1416485" cy="454432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/>
          <p:cNvCxnSpPr>
            <a:stCxn id="11" idx="6"/>
            <a:endCxn id="12" idx="1"/>
          </p:cNvCxnSpPr>
          <p:nvPr/>
        </p:nvCxnSpPr>
        <p:spPr>
          <a:xfrm>
            <a:off x="6391563" y="5535931"/>
            <a:ext cx="678431" cy="133100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51958"/>
              </p:ext>
            </p:extLst>
          </p:nvPr>
        </p:nvGraphicFramePr>
        <p:xfrm>
          <a:off x="665018" y="1417638"/>
          <a:ext cx="774007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164">
                  <a:extLst>
                    <a:ext uri="{9D8B030D-6E8A-4147-A177-3AD203B41FA5}">
                      <a16:colId xmlns:a16="http://schemas.microsoft.com/office/drawing/2014/main" val="280830713"/>
                    </a:ext>
                  </a:extLst>
                </a:gridCol>
                <a:gridCol w="3278909">
                  <a:extLst>
                    <a:ext uri="{9D8B030D-6E8A-4147-A177-3AD203B41FA5}">
                      <a16:colId xmlns:a16="http://schemas.microsoft.com/office/drawing/2014/main" val="202451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RDA/FRBR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Linked</a:t>
                      </a:r>
                      <a:r>
                        <a:rPr lang="en-GB" sz="2800" baseline="0" dirty="0"/>
                        <a:t> data/RDF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2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element sub-type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sub-property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1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designator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9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vocabulary encoding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value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42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673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37913" y="5308171"/>
            <a:ext cx="299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users say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87" y="230910"/>
            <a:ext cx="880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Technical terminology: I say this; you say that</a:t>
            </a:r>
          </a:p>
        </p:txBody>
      </p:sp>
    </p:spTree>
    <p:extLst>
      <p:ext uri="{BB962C8B-B14F-4D97-AF65-F5344CB8AC3E}">
        <p14:creationId xmlns:p14="http://schemas.microsoft.com/office/powerpoint/2010/main" val="37576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687" y="184728"/>
            <a:ext cx="607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RIMMF: RDA in Many Metadata Formats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817" y="836466"/>
            <a:ext cx="1893455" cy="310854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Developed as a training tool and prototype interface for RDA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816" y="4249303"/>
            <a:ext cx="1893455" cy="138499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RIMMF3 uses RDA linked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6" y="836466"/>
            <a:ext cx="6253467" cy="56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7" y="184728"/>
            <a:ext cx="649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Displaying complex granular relationships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6" y="828386"/>
            <a:ext cx="7561695" cy="53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7" y="184728"/>
            <a:ext cx="6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Displaying complex granular relationships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4" y="707948"/>
            <a:ext cx="7580169" cy="55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87" y="184728"/>
            <a:ext cx="644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Manifestation data with RDA Toolkit labels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7" y="1197474"/>
            <a:ext cx="8542800" cy="45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3"/>
      </p:ext>
    </p:extLst>
  </p:cSld>
  <p:clrMapOvr>
    <a:masterClrMapping/>
  </p:clrMapOvr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196</TotalTime>
  <Words>543</Words>
  <Application>Microsoft Office PowerPoint</Application>
  <PresentationFormat>On-screen Show (4:3)</PresentationFormat>
  <Paragraphs>107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RDASmallLogo</vt:lpstr>
      <vt:lpstr>Instructions, interfaces, and interoperable data: the RIMMF experience with RDA </vt:lpstr>
      <vt:lpstr>Cataloguing in the 21st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Instructions, interfaces, and interoperable data: the RIMMF experience with RDA </dc:title>
  <dc:creator>Gordon Dunsire</dc:creator>
  <cp:lastModifiedBy>Gordon Dunsire</cp:lastModifiedBy>
  <cp:revision>30</cp:revision>
  <dcterms:created xsi:type="dcterms:W3CDTF">2016-08-13T11:33:22Z</dcterms:created>
  <dcterms:modified xsi:type="dcterms:W3CDTF">2016-08-22T11:17:49Z</dcterms:modified>
</cp:coreProperties>
</file>