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81" r:id="rId4"/>
    <p:sldId id="282" r:id="rId5"/>
    <p:sldId id="278" r:id="rId6"/>
    <p:sldId id="261" r:id="rId7"/>
    <p:sldId id="260" r:id="rId8"/>
    <p:sldId id="259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79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E021-E946-49FE-9146-1B1C0C168F8B}" type="datetimeFigureOut">
              <a:rPr lang="en-GB" smtClean="0"/>
              <a:pPr/>
              <a:t>27/11/2011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85261-6114-4571-A7B8-0EC41CEC53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161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85261-6114-4571-A7B8-0EC41CEC531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9D6775-8307-44F2-BFF7-B318416034AA}" type="datetimeFigureOut">
              <a:rPr lang="en-GB" smtClean="0"/>
              <a:pPr algn="r"/>
              <a:t>27/11/2011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79D6775-8307-44F2-BFF7-B318416034AA}" type="datetimeFigureOut">
              <a:rPr lang="en-GB" smtClean="0"/>
              <a:pPr/>
              <a:t>27/11/2011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79D6775-8307-44F2-BFF7-B318416034AA}" type="datetimeFigureOut">
              <a:rPr lang="en-GB" smtClean="0"/>
              <a:pPr/>
              <a:t>27/11/2011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fld id="{779D6775-8307-44F2-BFF7-B318416034AA}" type="datetimeFigureOut">
              <a:rPr lang="en-GB" smtClean="0"/>
              <a:pPr/>
              <a:t>27/11/2011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www.gordondunsire.com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sk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41" y="0"/>
            <a:ext cx="91313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en-GB" dirty="0" smtClean="0"/>
              <a:t>www.gordondunsire.com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822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pPr algn="r"/>
            <a:fld id="{779D6775-8307-44F2-BFF7-B318416034AA}" type="datetimeFigureOut">
              <a:rPr lang="en-GB" smtClean="0"/>
              <a:pPr algn="r"/>
              <a:t>27/11/2011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800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400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itchFamily="2" charset="2"/>
        <a:buChar char="v"/>
        <a:defRPr sz="2000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331690"/>
          </a:xfrm>
        </p:spPr>
        <p:txBody>
          <a:bodyPr>
            <a:normAutofit/>
          </a:bodyPr>
          <a:lstStyle/>
          <a:p>
            <a:r>
              <a:rPr lang="en-GB" dirty="0" smtClean="0"/>
              <a:t>Getting triples from records: the role of ISBD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Gordon Dunsire</a:t>
            </a:r>
          </a:p>
          <a:p>
            <a:r>
              <a:rPr lang="en-GB" dirty="0" smtClean="0"/>
              <a:t>Presented </a:t>
            </a:r>
            <a:r>
              <a:rPr lang="en-GB" dirty="0" smtClean="0"/>
              <a:t>at</a:t>
            </a:r>
            <a:r>
              <a:rPr lang="en-GB" dirty="0" smtClean="0"/>
              <a:t> </a:t>
            </a:r>
            <a:r>
              <a:rPr lang="en-GB" dirty="0" err="1" smtClean="0"/>
              <a:t>Centar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Stalno</a:t>
            </a:r>
            <a:r>
              <a:rPr lang="en-GB" dirty="0" smtClean="0"/>
              <a:t> </a:t>
            </a:r>
            <a:r>
              <a:rPr lang="en-GB" dirty="0" err="1" smtClean="0"/>
              <a:t>Stručno</a:t>
            </a:r>
            <a:r>
              <a:rPr lang="en-GB" dirty="0" smtClean="0"/>
              <a:t> </a:t>
            </a:r>
            <a:r>
              <a:rPr lang="en-GB" dirty="0" err="1" smtClean="0"/>
              <a:t>Usavršavanje</a:t>
            </a:r>
            <a:r>
              <a:rPr lang="en-GB" dirty="0" smtClean="0"/>
              <a:t> (CSSU), Zagreb</a:t>
            </a:r>
          </a:p>
          <a:p>
            <a:r>
              <a:rPr lang="en-GB" dirty="0" smtClean="0"/>
              <a:t>21 </a:t>
            </a:r>
            <a:r>
              <a:rPr lang="en-GB" dirty="0" smtClean="0"/>
              <a:t>Nov 2011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4. Replace record ID with URI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908720"/>
          <a:ext cx="892899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384376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mlx:54321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title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 archives: an introduction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author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Wythe</a:t>
                      </a:r>
                      <a:r>
                        <a:rPr lang="en-GB" sz="3200" dirty="0" smtClean="0"/>
                        <a:t>, Deborah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date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2004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LCSH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 archives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media type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Electronic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content form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589240"/>
            <a:ext cx="843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“</a:t>
            </a:r>
            <a:r>
              <a:rPr lang="en-GB" sz="2400" dirty="0" err="1" smtClean="0"/>
              <a:t>mlx</a:t>
            </a:r>
            <a:r>
              <a:rPr lang="en-GB" sz="2400" dirty="0" smtClean="0"/>
              <a:t>” = </a:t>
            </a:r>
            <a:r>
              <a:rPr lang="en-GB" sz="2400" dirty="0" err="1" smtClean="0"/>
              <a:t>qname</a:t>
            </a:r>
            <a:r>
              <a:rPr lang="en-GB" sz="2400" dirty="0" smtClean="0"/>
              <a:t> (</a:t>
            </a:r>
            <a:r>
              <a:rPr lang="en-GB" sz="2400" dirty="0" err="1" smtClean="0"/>
              <a:t>xmlns</a:t>
            </a:r>
            <a:r>
              <a:rPr lang="en-GB" sz="2400" dirty="0" smtClean="0"/>
              <a:t>) = shorthand for “http://MyLibraryX.com/”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/>
          <a:lstStyle/>
          <a:p>
            <a:r>
              <a:rPr lang="en-GB" dirty="0" smtClean="0"/>
              <a:t>5. Find URIs for attributes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Attributes are modelled as RDF properties (predicates) in “element set” namespaces</a:t>
            </a:r>
          </a:p>
          <a:p>
            <a:pPr lvl="1"/>
            <a:r>
              <a:rPr lang="en-GB" dirty="0" smtClean="0"/>
              <a:t>E.g. Dublin Core terms (</a:t>
            </a:r>
            <a:r>
              <a:rPr lang="en-GB" dirty="0" err="1" smtClean="0"/>
              <a:t>dct</a:t>
            </a:r>
            <a:r>
              <a:rPr lang="en-GB" dirty="0" smtClean="0"/>
              <a:t>); ISBD (</a:t>
            </a:r>
            <a:r>
              <a:rPr lang="en-GB" dirty="0" err="1" smtClean="0"/>
              <a:t>isbd</a:t>
            </a:r>
            <a:r>
              <a:rPr lang="en-GB" dirty="0" smtClean="0"/>
              <a:t>); FRBR (</a:t>
            </a:r>
            <a:r>
              <a:rPr lang="en-GB" dirty="0" err="1" smtClean="0"/>
              <a:t>frbrer</a:t>
            </a:r>
            <a:r>
              <a:rPr lang="en-GB" dirty="0" smtClean="0"/>
              <a:t>); RDA (</a:t>
            </a:r>
            <a:r>
              <a:rPr lang="en-GB" dirty="0" err="1" smtClean="0"/>
              <a:t>rdaxxx</a:t>
            </a:r>
            <a:r>
              <a:rPr lang="en-GB" dirty="0" smtClean="0"/>
              <a:t>); Bibliographic Ontology (</a:t>
            </a:r>
            <a:r>
              <a:rPr lang="en-GB" dirty="0" err="1" smtClean="0"/>
              <a:t>bibo</a:t>
            </a:r>
            <a:r>
              <a:rPr lang="en-GB" dirty="0" smtClean="0"/>
              <a:t>); etc.</a:t>
            </a:r>
          </a:p>
          <a:p>
            <a:r>
              <a:rPr lang="en-GB" dirty="0" smtClean="0"/>
              <a:t>Choose a namespace, find property with same (or closest) “meaning” (e.g. definition) as attribute</a:t>
            </a:r>
          </a:p>
          <a:p>
            <a:pPr lvl="1"/>
            <a:r>
              <a:rPr lang="en-GB" dirty="0" smtClean="0"/>
              <a:t>Nearest property minimises loss of information</a:t>
            </a:r>
          </a:p>
          <a:p>
            <a:r>
              <a:rPr lang="en-GB" dirty="0" smtClean="0"/>
              <a:t>Get URI for property</a:t>
            </a:r>
          </a:p>
          <a:p>
            <a:r>
              <a:rPr lang="en-GB" dirty="0" smtClean="0"/>
              <a:t>If no suitable property, choose another namespace</a:t>
            </a:r>
          </a:p>
          <a:p>
            <a:pPr lvl="1"/>
            <a:r>
              <a:rPr lang="en-GB" dirty="0" smtClean="0"/>
              <a:t>Properties do not have to come from single namespace</a:t>
            </a:r>
          </a:p>
          <a:p>
            <a:r>
              <a:rPr lang="en-GB" dirty="0" smtClean="0"/>
              <a:t>Match and mix!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3672408"/>
          </a:xfrm>
        </p:spPr>
        <p:txBody>
          <a:bodyPr>
            <a:normAutofit/>
          </a:bodyPr>
          <a:lstStyle/>
          <a:p>
            <a:r>
              <a:rPr lang="en-GB" dirty="0" smtClean="0"/>
              <a:t>http://purl.org/dc/terms/title (</a:t>
            </a:r>
            <a:r>
              <a:rPr lang="en-GB" dirty="0" err="1" smtClean="0"/>
              <a:t>dct:title</a:t>
            </a:r>
            <a:r>
              <a:rPr lang="en-GB" dirty="0" smtClean="0"/>
              <a:t>)</a:t>
            </a:r>
          </a:p>
          <a:p>
            <a:r>
              <a:rPr lang="en-GB" dirty="0" smtClean="0"/>
              <a:t>http://iflastandards.info/ns/isbd/elements/P1014 (isbd:P1014)</a:t>
            </a:r>
          </a:p>
          <a:p>
            <a:pPr lvl="1"/>
            <a:r>
              <a:rPr lang="en-GB" dirty="0" err="1" smtClean="0"/>
              <a:t>hasTitleProper</a:t>
            </a:r>
            <a:r>
              <a:rPr lang="en-GB" sz="2400" dirty="0" smtClean="0"/>
              <a:t> </a:t>
            </a:r>
          </a:p>
          <a:p>
            <a:r>
              <a:rPr lang="en-GB" dirty="0" smtClean="0"/>
              <a:t>http://RDVocab.info/Elements/titleProper  (rdaGR1:titleProper)</a:t>
            </a:r>
          </a:p>
          <a:p>
            <a:endParaRPr lang="en-GB" sz="28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author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dct:creator</a:t>
            </a:r>
            <a:endParaRPr lang="en-GB" dirty="0" smtClean="0"/>
          </a:p>
          <a:p>
            <a:r>
              <a:rPr lang="en-GB" dirty="0" err="1" smtClean="0"/>
              <a:t>rdarole:author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isbd</a:t>
            </a:r>
            <a:r>
              <a:rPr lang="en-GB" dirty="0" smtClean="0"/>
              <a:t> does not cover “headings”)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err="1" smtClean="0"/>
              <a:t>dct:date</a:t>
            </a:r>
            <a:endParaRPr lang="en-GB" dirty="0" smtClean="0"/>
          </a:p>
          <a:p>
            <a:r>
              <a:rPr lang="en-GB" dirty="0" smtClean="0"/>
              <a:t>isbd:P1018</a:t>
            </a:r>
          </a:p>
          <a:p>
            <a:pPr lvl="1"/>
            <a:r>
              <a:rPr lang="en-GB" sz="2400" dirty="0" err="1" smtClean="0"/>
              <a:t>hasDateOfPublicationProductionDistribution</a:t>
            </a:r>
            <a:endParaRPr lang="en-GB" sz="2400" dirty="0" smtClean="0"/>
          </a:p>
          <a:p>
            <a:r>
              <a:rPr lang="en-GB" dirty="0" smtClean="0"/>
              <a:t>rdaGr1:dateOfPublication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 (cont). Find URI for LCSH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LCSH is a subject vocabulary</a:t>
            </a:r>
          </a:p>
          <a:p>
            <a:pPr lvl="1"/>
            <a:r>
              <a:rPr lang="en-GB" dirty="0" smtClean="0"/>
              <a:t>Controlled terms</a:t>
            </a:r>
          </a:p>
          <a:p>
            <a:r>
              <a:rPr lang="en-GB" dirty="0" smtClean="0"/>
              <a:t>So attribute is really “subject”</a:t>
            </a:r>
          </a:p>
          <a:p>
            <a:pPr lvl="1"/>
            <a:r>
              <a:rPr lang="en-GB" dirty="0" smtClean="0"/>
              <a:t>And the term itself is the value</a:t>
            </a:r>
          </a:p>
          <a:p>
            <a:r>
              <a:rPr lang="en-GB" dirty="0" err="1" smtClean="0"/>
              <a:t>dct:subject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/>
              <a:t>5 (cont). Find URI for media type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Assuming record uses new ISBD Area 0 ...</a:t>
            </a:r>
          </a:p>
          <a:p>
            <a:r>
              <a:rPr lang="en-GB" dirty="0" smtClean="0"/>
              <a:t>isbd:P1003</a:t>
            </a:r>
          </a:p>
          <a:p>
            <a:pPr lvl="1"/>
            <a:r>
              <a:rPr lang="en-GB" dirty="0" err="1" smtClean="0"/>
              <a:t>hasMediaType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 (cont). Find URI for content 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Assuming record uses new ISBD Area 0 ...</a:t>
            </a:r>
          </a:p>
          <a:p>
            <a:r>
              <a:rPr lang="en-GB" dirty="0" err="1" smtClean="0"/>
              <a:t>isbd</a:t>
            </a:r>
            <a:r>
              <a:rPr lang="en-GB" dirty="0" smtClean="0"/>
              <a:t>: P1001</a:t>
            </a:r>
          </a:p>
          <a:p>
            <a:pPr lvl="1"/>
            <a:r>
              <a:rPr lang="en-GB" dirty="0" err="1" smtClean="0"/>
              <a:t>hasContentForm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6. Replace attributes with URIs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836712"/>
          <a:ext cx="861628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312368"/>
                <a:gridCol w="335969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URI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mlx:54321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isbd:P1014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 archives: an introduction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rdarole:author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Wythe</a:t>
                      </a:r>
                      <a:r>
                        <a:rPr lang="en-GB" sz="3200" dirty="0" smtClean="0"/>
                        <a:t>, Deborah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2004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dct:subject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 archives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Electronic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7. Find URIs for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If </a:t>
            </a:r>
            <a:r>
              <a:rPr lang="en-GB" i="1" dirty="0" smtClean="0"/>
              <a:t>object</a:t>
            </a:r>
            <a:r>
              <a:rPr lang="en-GB" dirty="0" smtClean="0"/>
              <a:t> of a triple is a URI, it can link to the </a:t>
            </a:r>
            <a:r>
              <a:rPr lang="en-GB" i="1" dirty="0" smtClean="0"/>
              <a:t>subject</a:t>
            </a:r>
            <a:r>
              <a:rPr lang="en-GB" dirty="0" smtClean="0"/>
              <a:t> of another triple with the </a:t>
            </a:r>
            <a:r>
              <a:rPr lang="en-GB" smtClean="0"/>
              <a:t>same URI</a:t>
            </a:r>
            <a:endParaRPr lang="en-GB" dirty="0" smtClean="0"/>
          </a:p>
          <a:p>
            <a:pPr lvl="1"/>
            <a:r>
              <a:rPr lang="en-GB" dirty="0" smtClean="0"/>
              <a:t>Linked data!</a:t>
            </a:r>
          </a:p>
          <a:p>
            <a:r>
              <a:rPr lang="en-GB" dirty="0" smtClean="0"/>
              <a:t>Values from controlled vocabularies may have URIs</a:t>
            </a:r>
          </a:p>
          <a:p>
            <a:pPr lvl="1"/>
            <a:r>
              <a:rPr lang="en-GB" dirty="0" smtClean="0"/>
              <a:t>Possible vocabularies: author, subject, ISBD Area 0</a:t>
            </a:r>
          </a:p>
          <a:p>
            <a:pPr lvl="1"/>
            <a:r>
              <a:rPr lang="en-GB" dirty="0" smtClean="0"/>
              <a:t>NOT: title, date</a:t>
            </a:r>
          </a:p>
          <a:p>
            <a:r>
              <a:rPr lang="en-GB" dirty="0" smtClean="0"/>
              <a:t>For author: Virtual International Authority File (VIAF)</a:t>
            </a:r>
          </a:p>
          <a:p>
            <a:r>
              <a:rPr lang="en-GB" dirty="0" smtClean="0"/>
              <a:t>For LCSH: Library of Congress Authorities &amp; Vocabularies</a:t>
            </a:r>
          </a:p>
          <a:p>
            <a:r>
              <a:rPr lang="en-GB" dirty="0" smtClean="0"/>
              <a:t>For ISBD Area 0: Open Metadata Registry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DClou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20688"/>
            <a:ext cx="8842103" cy="5755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472" y="116632"/>
            <a:ext cx="712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Linking Open Data cloud (LOD) September 2010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453336"/>
            <a:ext cx="5247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Diagram by Richard </a:t>
            </a:r>
            <a:r>
              <a:rPr lang="en-GB" sz="1400" dirty="0" err="1" smtClean="0"/>
              <a:t>Cyganiak</a:t>
            </a:r>
            <a:r>
              <a:rPr lang="en-GB" sz="1400" dirty="0" smtClean="0"/>
              <a:t> and </a:t>
            </a:r>
            <a:r>
              <a:rPr lang="en-GB" sz="1400" dirty="0" err="1" smtClean="0"/>
              <a:t>Anja</a:t>
            </a:r>
            <a:r>
              <a:rPr lang="en-GB" sz="1400" dirty="0" smtClean="0"/>
              <a:t> </a:t>
            </a:r>
            <a:r>
              <a:rPr lang="en-GB" sz="1400" dirty="0" err="1" smtClean="0"/>
              <a:t>Jentzsch</a:t>
            </a:r>
            <a:r>
              <a:rPr lang="en-GB" sz="1400" dirty="0" smtClean="0"/>
              <a:t>. http://lod-cloud.net/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 (cont). Find URI for author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GB" dirty="0" smtClean="0"/>
              <a:t>Author: </a:t>
            </a:r>
            <a:r>
              <a:rPr lang="en-GB" dirty="0" err="1" smtClean="0"/>
              <a:t>Wythe</a:t>
            </a:r>
            <a:r>
              <a:rPr lang="en-GB" dirty="0" smtClean="0"/>
              <a:t>, Deborah</a:t>
            </a:r>
          </a:p>
          <a:p>
            <a:r>
              <a:rPr lang="en-GB" dirty="0" smtClean="0"/>
              <a:t>VIAF: http://www.viaf.org/</a:t>
            </a:r>
          </a:p>
          <a:p>
            <a:pPr lvl="1"/>
            <a:r>
              <a:rPr lang="en-GB" dirty="0" smtClean="0"/>
              <a:t>viaf:31899419/#</a:t>
            </a:r>
            <a:r>
              <a:rPr lang="en-GB" dirty="0" err="1" smtClean="0"/>
              <a:t>Wythe,+Deborah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 (cont). Find URI for subject (LCSH)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525963"/>
          </a:xfrm>
        </p:spPr>
        <p:txBody>
          <a:bodyPr/>
          <a:lstStyle/>
          <a:p>
            <a:r>
              <a:rPr lang="en-GB" dirty="0" smtClean="0"/>
              <a:t>LCSH: Museum archives</a:t>
            </a:r>
          </a:p>
          <a:p>
            <a:r>
              <a:rPr lang="en-GB" dirty="0" err="1" smtClean="0"/>
              <a:t>LoC</a:t>
            </a:r>
            <a:r>
              <a:rPr lang="en-GB" dirty="0" smtClean="0"/>
              <a:t>: http://id.loc.gov/authorities/</a:t>
            </a:r>
          </a:p>
          <a:p>
            <a:pPr lvl="1"/>
            <a:r>
              <a:rPr lang="en-GB" dirty="0" err="1" smtClean="0"/>
              <a:t>lcsh</a:t>
            </a:r>
            <a:r>
              <a:rPr lang="en-GB" dirty="0" smtClean="0"/>
              <a:t>:/sh85088707#concept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 (cont). Find URIs for ISBD Area 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GB" dirty="0" smtClean="0"/>
              <a:t>Media type: Electronic</a:t>
            </a:r>
          </a:p>
          <a:p>
            <a:r>
              <a:rPr lang="en-GB" dirty="0" smtClean="0"/>
              <a:t>ISBD media type</a:t>
            </a:r>
          </a:p>
          <a:p>
            <a:pPr lvl="1"/>
            <a:r>
              <a:rPr lang="en-GB" dirty="0" smtClean="0"/>
              <a:t>isbdmt:T1002</a:t>
            </a:r>
          </a:p>
          <a:p>
            <a:r>
              <a:rPr lang="en-GB" dirty="0" smtClean="0"/>
              <a:t>Content form: Text</a:t>
            </a:r>
          </a:p>
          <a:p>
            <a:r>
              <a:rPr lang="en-GB" dirty="0" smtClean="0"/>
              <a:t>ISBD Content form</a:t>
            </a:r>
          </a:p>
          <a:p>
            <a:pPr lvl="1"/>
            <a:r>
              <a:rPr lang="en-GB" dirty="0" smtClean="0"/>
              <a:t>isbdcf:T1009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>
            <a:normAutofit/>
          </a:bodyPr>
          <a:lstStyle/>
          <a:p>
            <a:r>
              <a:rPr lang="en-GB" dirty="0" smtClean="0"/>
              <a:t>8. Replace values with URIs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836712"/>
          <a:ext cx="8928992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664296"/>
                <a:gridCol w="432048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subject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predicate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object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mlx:54321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isbd:P1014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“Museum archives: an introduction”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rdarole:author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viaf:31899419/#</a:t>
                      </a:r>
                      <a:r>
                        <a:rPr lang="en-GB" sz="3200" dirty="0" err="1" smtClean="0"/>
                        <a:t>Wythe,+Deborah</a:t>
                      </a:r>
                      <a:endParaRPr lang="en-GB" sz="3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“2004”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dct:subject</a:t>
                      </a:r>
                      <a:endParaRPr lang="en-GB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lcsh</a:t>
                      </a:r>
                      <a:r>
                        <a:rPr lang="en-GB" sz="3200" dirty="0" smtClean="0"/>
                        <a:t>:/sh85088707#concept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isbdmt:T1002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mlx:54321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isbd:P1001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isbdcf:T1009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9. Publish triples (linked data)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052736"/>
            <a:ext cx="6624736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isbd:P1014 | “Museum archives: an introduction”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718810"/>
            <a:ext cx="6696745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</a:t>
            </a:r>
            <a:r>
              <a:rPr lang="en-GB" sz="2000" dirty="0" err="1" smtClean="0"/>
              <a:t>rdarole:author</a:t>
            </a:r>
            <a:r>
              <a:rPr lang="en-GB" sz="2000" dirty="0" smtClean="0"/>
              <a:t> | viaf:31899419/#</a:t>
            </a:r>
            <a:r>
              <a:rPr lang="en-GB" sz="2000" dirty="0" err="1" smtClean="0"/>
              <a:t>Wythe,+Deborah</a:t>
            </a:r>
            <a:endParaRPr lang="en-GB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55576" y="2384884"/>
            <a:ext cx="3672408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isbd:P1018 | “2004”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3050958"/>
            <a:ext cx="5688632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</a:t>
            </a:r>
            <a:r>
              <a:rPr lang="en-GB" sz="2000" dirty="0" err="1" smtClean="0"/>
              <a:t>dct:subject</a:t>
            </a:r>
            <a:r>
              <a:rPr lang="en-GB" sz="2000" dirty="0" smtClean="0"/>
              <a:t> | </a:t>
            </a:r>
            <a:r>
              <a:rPr lang="en-GB" sz="2000" dirty="0" err="1" smtClean="0"/>
              <a:t>lcsh</a:t>
            </a:r>
            <a:r>
              <a:rPr lang="en-GB" sz="2000" dirty="0" smtClean="0"/>
              <a:t>:/sh85088707#concept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7" y="3717032"/>
            <a:ext cx="4320479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isbd:P1003 | isbdmt:T1002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076056" y="378904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6444208" y="3129855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>
            <a:off x="7452320" y="1797707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55577" y="4365104"/>
            <a:ext cx="4320480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mlx:54321 | isbd:P1001 | isbdcf:T1009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076056" y="4437112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316788" y="5180050"/>
            <a:ext cx="4623364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isbdcf:T1009 | </a:t>
            </a:r>
            <a:r>
              <a:rPr lang="en-GB" sz="2000" dirty="0" err="1" smtClean="0"/>
              <a:t>skos:prefLabel</a:t>
            </a:r>
            <a:r>
              <a:rPr lang="en-GB" sz="2000" dirty="0" smtClean="0"/>
              <a:t> |”</a:t>
            </a:r>
            <a:r>
              <a:rPr lang="en-GB" sz="2000" dirty="0" err="1" smtClean="0"/>
              <a:t>text”@en</a:t>
            </a:r>
            <a:endParaRPr lang="en-GB" sz="2000" dirty="0" smtClean="0"/>
          </a:p>
        </p:txBody>
      </p:sp>
      <p:sp>
        <p:nvSpPr>
          <p:cNvPr id="16" name="Right Arrow 15"/>
          <p:cNvSpPr/>
          <p:nvPr/>
        </p:nvSpPr>
        <p:spPr>
          <a:xfrm>
            <a:off x="827584" y="5258947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1341057" y="5877272"/>
            <a:ext cx="4623364" cy="40011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isbdcf:T1009 | </a:t>
            </a:r>
            <a:r>
              <a:rPr lang="en-GB" sz="2000" dirty="0" err="1" smtClean="0"/>
              <a:t>skos:prefLabel</a:t>
            </a:r>
            <a:r>
              <a:rPr lang="en-GB" sz="2000" dirty="0" smtClean="0"/>
              <a:t> |”</a:t>
            </a:r>
            <a:r>
              <a:rPr lang="en-GB" sz="2000" dirty="0" err="1" smtClean="0"/>
              <a:t>tekst</a:t>
            </a:r>
            <a:r>
              <a:rPr lang="en-GB" sz="2000" dirty="0" smtClean="0"/>
              <a:t>”@</a:t>
            </a:r>
            <a:r>
              <a:rPr lang="en-GB" sz="2000" dirty="0" err="1" smtClean="0"/>
              <a:t>hr</a:t>
            </a:r>
            <a:endParaRPr lang="en-GB" sz="2000" dirty="0" smtClean="0"/>
          </a:p>
        </p:txBody>
      </p:sp>
      <p:sp>
        <p:nvSpPr>
          <p:cNvPr id="18" name="Right Arrow 17"/>
          <p:cNvSpPr/>
          <p:nvPr/>
        </p:nvSpPr>
        <p:spPr>
          <a:xfrm>
            <a:off x="851853" y="5956169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539552" y="908720"/>
            <a:ext cx="7992888" cy="403244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hape 4"/>
          <p:cNvCxnSpPr>
            <a:stCxn id="14" idx="3"/>
            <a:endCxn id="16" idx="1"/>
          </p:cNvCxnSpPr>
          <p:nvPr/>
        </p:nvCxnSpPr>
        <p:spPr>
          <a:xfrm flipH="1">
            <a:off x="827584" y="4558270"/>
            <a:ext cx="4737676" cy="821835"/>
          </a:xfrm>
          <a:prstGeom prst="curvedConnector5">
            <a:avLst>
              <a:gd name="adj1" fmla="val -4825"/>
              <a:gd name="adj2" fmla="val 50000"/>
              <a:gd name="adj3" fmla="val 104825"/>
            </a:avLst>
          </a:prstGeom>
          <a:ln w="25400">
            <a:solidFill>
              <a:schemeClr val="tx2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4"/>
          <p:cNvCxnSpPr>
            <a:stCxn id="14" idx="3"/>
            <a:endCxn id="18" idx="1"/>
          </p:cNvCxnSpPr>
          <p:nvPr/>
        </p:nvCxnSpPr>
        <p:spPr>
          <a:xfrm flipH="1">
            <a:off x="851853" y="4558270"/>
            <a:ext cx="4713407" cy="1519057"/>
          </a:xfrm>
          <a:prstGeom prst="curvedConnector5">
            <a:avLst>
              <a:gd name="adj1" fmla="val -29751"/>
              <a:gd name="adj2" fmla="val 78750"/>
              <a:gd name="adj3" fmla="val 104850"/>
            </a:avLst>
          </a:prstGeom>
          <a:ln w="25400">
            <a:solidFill>
              <a:schemeClr val="tx2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gordon@gordondunsire.com</a:t>
            </a:r>
          </a:p>
          <a:p>
            <a:r>
              <a:rPr lang="en-GB" dirty="0" smtClean="0"/>
              <a:t>Linking Open Data cloud diagram</a:t>
            </a:r>
          </a:p>
          <a:p>
            <a:pPr lvl="1"/>
            <a:r>
              <a:rPr lang="en-GB" dirty="0"/>
              <a:t>http://richard.cyganiak.de/2007/10/lod/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8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7472" y="116632"/>
            <a:ext cx="7125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Linking Open Data cloud (LOD) September 2011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635896" y="6453336"/>
            <a:ext cx="5247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Diagram by Richard </a:t>
            </a:r>
            <a:r>
              <a:rPr lang="en-GB" sz="1400" dirty="0" err="1" smtClean="0"/>
              <a:t>Cyganiak</a:t>
            </a:r>
            <a:r>
              <a:rPr lang="en-GB" sz="1400" dirty="0" smtClean="0"/>
              <a:t> and </a:t>
            </a:r>
            <a:r>
              <a:rPr lang="en-GB" sz="1400" dirty="0" err="1" smtClean="0"/>
              <a:t>Anja</a:t>
            </a:r>
            <a:r>
              <a:rPr lang="en-GB" sz="1400" dirty="0" smtClean="0"/>
              <a:t> </a:t>
            </a:r>
            <a:r>
              <a:rPr lang="en-GB" sz="1400" dirty="0" err="1" smtClean="0"/>
              <a:t>Jentzsch</a:t>
            </a:r>
            <a:r>
              <a:rPr lang="en-GB" sz="1400" dirty="0" smtClean="0"/>
              <a:t>. http://lod-cloud.net/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57752"/>
            <a:ext cx="873506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8129" y="116632"/>
            <a:ext cx="420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 smtClean="0"/>
              <a:t>LOD: “Library” corner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" y="863015"/>
            <a:ext cx="8015526" cy="513196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768853" y="1916832"/>
            <a:ext cx="1008000" cy="10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020272" y="2204864"/>
            <a:ext cx="1008000" cy="10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95536" y="3619318"/>
            <a:ext cx="1008000" cy="10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707904" y="783096"/>
            <a:ext cx="1008000" cy="10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get involved?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share our data</a:t>
            </a:r>
          </a:p>
          <a:p>
            <a:pPr lvl="1"/>
            <a:r>
              <a:rPr lang="en-GB" dirty="0" smtClean="0"/>
              <a:t>We work for “society”</a:t>
            </a:r>
          </a:p>
          <a:p>
            <a:r>
              <a:rPr lang="en-GB" dirty="0" smtClean="0"/>
              <a:t>To share our expertise and experience</a:t>
            </a:r>
          </a:p>
          <a:p>
            <a:pPr lvl="1"/>
            <a:r>
              <a:rPr lang="en-GB" dirty="0" smtClean="0"/>
              <a:t>150 + years</a:t>
            </a:r>
          </a:p>
          <a:p>
            <a:r>
              <a:rPr lang="en-GB" dirty="0" smtClean="0"/>
              <a:t>To promote the power of libraries (and archives and museums)</a:t>
            </a:r>
          </a:p>
          <a:p>
            <a:r>
              <a:rPr lang="en-GB" dirty="0" smtClean="0"/>
              <a:t>To survive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GB" dirty="0" smtClean="0"/>
              <a:t>From record to triples (in 9 stages)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Very large numbers of records</a:t>
            </a:r>
          </a:p>
          <a:p>
            <a:pPr lvl="1"/>
            <a:r>
              <a:rPr lang="en-GB" dirty="0" smtClean="0"/>
              <a:t>Catalogue records, finding aids, etc.</a:t>
            </a:r>
          </a:p>
          <a:p>
            <a:pPr lvl="1"/>
            <a:r>
              <a:rPr lang="en-GB" dirty="0" smtClean="0"/>
              <a:t>300 million; 1 billion?</a:t>
            </a:r>
          </a:p>
          <a:p>
            <a:r>
              <a:rPr lang="en-GB" dirty="0" smtClean="0"/>
              <a:t>High quality metadata</a:t>
            </a:r>
          </a:p>
          <a:p>
            <a:pPr lvl="1"/>
            <a:r>
              <a:rPr lang="en-GB" dirty="0" smtClean="0"/>
              <a:t>In comparison with other communities</a:t>
            </a:r>
          </a:p>
          <a:p>
            <a:r>
              <a:rPr lang="en-GB" dirty="0" smtClean="0"/>
              <a:t>Each record may generate many triples</a:t>
            </a:r>
          </a:p>
          <a:p>
            <a:pPr lvl="1"/>
            <a:r>
              <a:rPr lang="en-GB" dirty="0" smtClean="0"/>
              <a:t>50-200 </a:t>
            </a:r>
            <a:r>
              <a:rPr lang="en-GB" dirty="0" smtClean="0"/>
              <a:t>“raw” triples (no inferences) per MARC record?</a:t>
            </a:r>
          </a:p>
          <a:p>
            <a:r>
              <a:rPr lang="en-GB" dirty="0" smtClean="0"/>
              <a:t>Very, very large numbers of triples</a:t>
            </a:r>
          </a:p>
          <a:p>
            <a:pPr lvl="1"/>
            <a:r>
              <a:rPr lang="en-GB" dirty="0" smtClean="0"/>
              <a:t>Billions? Trillions?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n-GB" dirty="0" smtClean="0"/>
              <a:t>1. Take a record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980728"/>
          <a:ext cx="864096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5976664"/>
              </a:tblGrid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Field/attribute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Record ID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54321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Title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 archives: an</a:t>
                      </a:r>
                      <a:r>
                        <a:rPr lang="en-GB" sz="3200" baseline="0" dirty="0" smtClean="0"/>
                        <a:t> introduction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Author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Wythe</a:t>
                      </a:r>
                      <a:r>
                        <a:rPr lang="en-GB" sz="3200" dirty="0" smtClean="0"/>
                        <a:t>, Deborah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Date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2004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LCSH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</a:t>
                      </a:r>
                      <a:r>
                        <a:rPr lang="en-GB" sz="3200" baseline="0" dirty="0" smtClean="0"/>
                        <a:t> archives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Media/GMD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Electronic</a:t>
                      </a:r>
                      <a:endParaRPr lang="en-GB" sz="32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Content form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2. Disaggregate to single statements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51520" y="980728"/>
          <a:ext cx="8616282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3312368"/>
                <a:gridCol w="379174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Record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Attribute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Value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54321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title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 archives: an introduction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author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err="1" smtClean="0"/>
                        <a:t>Wythe</a:t>
                      </a:r>
                      <a:r>
                        <a:rPr lang="en-GB" sz="3200" dirty="0" smtClean="0"/>
                        <a:t>, Deborah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date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2004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LCSH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Museum archives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media type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Electronic</a:t>
                      </a:r>
                      <a:endParaRPr lang="en-GB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54321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(has) content</a:t>
                      </a:r>
                      <a:r>
                        <a:rPr lang="en-GB" sz="3200" baseline="0" dirty="0" smtClean="0"/>
                        <a:t> form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Text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3. Create URI for record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en-GB" dirty="0" smtClean="0"/>
              <a:t>Must be unique, so 54321 no good on its own</a:t>
            </a:r>
          </a:p>
          <a:p>
            <a:r>
              <a:rPr lang="en-GB" dirty="0" smtClean="0"/>
              <a:t>http URIs are a good thing (W3C)</a:t>
            </a:r>
          </a:p>
          <a:p>
            <a:r>
              <a:rPr lang="en-GB" dirty="0" smtClean="0"/>
              <a:t>So add record ID to a unique http domain</a:t>
            </a:r>
          </a:p>
          <a:p>
            <a:pPr lvl="1"/>
            <a:r>
              <a:rPr lang="en-GB" dirty="0" smtClean="0"/>
              <a:t>E.g. http://MyLibraryX.com (unique to the library)</a:t>
            </a:r>
          </a:p>
          <a:p>
            <a:pPr lvl="1"/>
            <a:r>
              <a:rPr lang="en-GB" dirty="0" smtClean="0"/>
              <a:t>+ 54321</a:t>
            </a:r>
          </a:p>
          <a:p>
            <a:r>
              <a:rPr lang="en-GB" dirty="0" smtClean="0"/>
              <a:t> http://MyLibraryX.com/54321</a:t>
            </a:r>
          </a:p>
          <a:p>
            <a:pPr lvl="1"/>
            <a:r>
              <a:rPr lang="en-GB" dirty="0" smtClean="0"/>
              <a:t>(or http://MyLibraryX.com#54321)</a:t>
            </a:r>
          </a:p>
          <a:p>
            <a:r>
              <a:rPr lang="en-GB" dirty="0" smtClean="0"/>
              <a:t>This is not a URL!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rdonDuns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GordonDunsire</Template>
  <TotalTime>1009</TotalTime>
  <Words>951</Words>
  <Application>Microsoft Office PowerPoint</Application>
  <PresentationFormat>On-screen Show (4:3)</PresentationFormat>
  <Paragraphs>239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GordonDunsire</vt:lpstr>
      <vt:lpstr>Getting triples from records: the role of ISBD</vt:lpstr>
      <vt:lpstr>PowerPoint Presentation</vt:lpstr>
      <vt:lpstr>PowerPoint Presentation</vt:lpstr>
      <vt:lpstr>PowerPoint Presentation</vt:lpstr>
      <vt:lpstr>Why get involved?</vt:lpstr>
      <vt:lpstr>From record to triples (in 9 stages)</vt:lpstr>
      <vt:lpstr>1. Take a record</vt:lpstr>
      <vt:lpstr>2. Disaggregate to single statements</vt:lpstr>
      <vt:lpstr>3. Create URI for record</vt:lpstr>
      <vt:lpstr>4. Replace record ID with URI</vt:lpstr>
      <vt:lpstr>5. Find URIs for attributes</vt:lpstr>
      <vt:lpstr>5 (cont). Find URI for title</vt:lpstr>
      <vt:lpstr>5 (cont). Find URI for author</vt:lpstr>
      <vt:lpstr>5 (cont). Find URI for date</vt:lpstr>
      <vt:lpstr>5 (cont). Find URI for LCSH</vt:lpstr>
      <vt:lpstr>5 (cont). Find URI for media type</vt:lpstr>
      <vt:lpstr>5 (cont). Find URI for content form</vt:lpstr>
      <vt:lpstr>6. Replace attributes with URIs</vt:lpstr>
      <vt:lpstr>7. Find URIs for values</vt:lpstr>
      <vt:lpstr>7 (cont). Find URI for author</vt:lpstr>
      <vt:lpstr>7 (cont). Find URI for subject (LCSH)</vt:lpstr>
      <vt:lpstr>7 (cont). Find URIs for ISBD Area 0</vt:lpstr>
      <vt:lpstr>8. Replace values with URIs</vt:lpstr>
      <vt:lpstr>9. Publish triples (linked data)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Linked data, the Semantic Web, and universal bibliographic control</dc:title>
  <dc:creator>Dunsire</dc:creator>
  <cp:lastModifiedBy>gordon</cp:lastModifiedBy>
  <cp:revision>51</cp:revision>
  <dcterms:created xsi:type="dcterms:W3CDTF">2010-11-10T16:55:08Z</dcterms:created>
  <dcterms:modified xsi:type="dcterms:W3CDTF">2011-11-27T12:00:29Z</dcterms:modified>
</cp:coreProperties>
</file>