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67" r:id="rId2"/>
    <p:sldId id="263" r:id="rId3"/>
    <p:sldId id="264" r:id="rId4"/>
    <p:sldId id="265" r:id="rId5"/>
    <p:sldId id="266"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8003" autoAdjust="0"/>
    <p:restoredTop sz="94660"/>
  </p:normalViewPr>
  <p:slideViewPr>
    <p:cSldViewPr snapToGrid="0">
      <p:cViewPr varScale="1">
        <p:scale>
          <a:sx n="92" d="100"/>
          <a:sy n="92" d="100"/>
        </p:scale>
        <p:origin x="48" y="279"/>
      </p:cViewPr>
      <p:guideLst/>
    </p:cSldViewPr>
  </p:slideViewPr>
  <p:notesTextViewPr>
    <p:cViewPr>
      <p:scale>
        <a:sx n="1" d="1"/>
        <a:sy n="1" d="1"/>
      </p:scale>
      <p:origin x="0" y="0"/>
    </p:cViewPr>
  </p:notesTextViewPr>
  <p:notesViewPr>
    <p:cSldViewPr snapToGrid="0">
      <p:cViewPr>
        <p:scale>
          <a:sx n="100" d="100"/>
          <a:sy n="100" d="100"/>
        </p:scale>
        <p:origin x="2226"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BADBD-8327-4B0D-8C51-C558C4C9ED11}" type="datetimeFigureOut">
              <a:rPr lang="en-GB" smtClean="0"/>
              <a:t>18/08/2021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42CA84-1577-4B99-9645-C9F592A2F73E}" type="slidenum">
              <a:rPr lang="en-GB" smtClean="0"/>
              <a:t>‹#›</a:t>
            </a:fld>
            <a:endParaRPr lang="en-GB"/>
          </a:p>
        </p:txBody>
      </p:sp>
    </p:spTree>
    <p:extLst>
      <p:ext uri="{BB962C8B-B14F-4D97-AF65-F5344CB8AC3E}">
        <p14:creationId xmlns:p14="http://schemas.microsoft.com/office/powerpoint/2010/main" val="3604712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942CA84-1577-4B99-9645-C9F592A2F73E}" type="slidenum">
              <a:rPr lang="en-GB" smtClean="0"/>
              <a:t>1</a:t>
            </a:fld>
            <a:endParaRPr lang="en-GB"/>
          </a:p>
        </p:txBody>
      </p:sp>
    </p:spTree>
    <p:extLst>
      <p:ext uri="{BB962C8B-B14F-4D97-AF65-F5344CB8AC3E}">
        <p14:creationId xmlns:p14="http://schemas.microsoft.com/office/powerpoint/2010/main" val="324770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broad overview of the components of the bibliographic ecosystem in the </a:t>
            </a:r>
            <a:r>
              <a:rPr lang="en-US" dirty="0" err="1"/>
              <a:t>neighbourhood</a:t>
            </a:r>
            <a:r>
              <a:rPr lang="en-US" dirty="0"/>
              <a:t> of ISBD in 2021.</a:t>
            </a:r>
          </a:p>
          <a:p>
            <a:endParaRPr lang="en-US" dirty="0"/>
          </a:p>
          <a:p>
            <a:r>
              <a:rPr lang="en-US" dirty="0"/>
              <a:t>The main influence on the evolution of bibliographic standards is information technology. The direction of change is from a monolithic, top-down, one-size-fits-all paradigm to a multiple choice, bottom-up, local-in-the-global approach.</a:t>
            </a:r>
          </a:p>
          <a:p>
            <a:endParaRPr lang="en-US" dirty="0"/>
          </a:p>
          <a:p>
            <a:r>
              <a:rPr lang="en-US" dirty="0"/>
              <a:t>This is supported by open storage and access services that collect metadata, such as linked data triple stores and relational database management systems.</a:t>
            </a:r>
          </a:p>
          <a:p>
            <a:endParaRPr lang="en-US" dirty="0"/>
          </a:p>
          <a:p>
            <a:r>
              <a:rPr lang="en-US" dirty="0"/>
              <a:t>The utility of the standards is categorized in the diagram as metadata model, metadata content, and metadata carrier.</a:t>
            </a:r>
          </a:p>
          <a:p>
            <a:endParaRPr lang="en-US" dirty="0"/>
          </a:p>
          <a:p>
            <a:r>
              <a:rPr lang="en-US" dirty="0"/>
              <a:t>The </a:t>
            </a:r>
            <a:r>
              <a:rPr lang="en-US" dirty="0" err="1"/>
              <a:t>colours</a:t>
            </a:r>
            <a:r>
              <a:rPr lang="en-US" dirty="0"/>
              <a:t> indicate the communities who develop and maintain the standards: IFLA (green), RDA (orange), and BIBFRAME (blue).</a:t>
            </a:r>
          </a:p>
          <a:p>
            <a:endParaRPr lang="en-US" dirty="0"/>
          </a:p>
          <a:p>
            <a:r>
              <a:rPr lang="en-US" dirty="0"/>
              <a:t>The standards are interoperable, and it is possible to use a metadata content and carrier standard from different communities in a local application.</a:t>
            </a:r>
            <a:endParaRPr lang="en-GB" dirty="0"/>
          </a:p>
          <a:p>
            <a:endParaRPr lang="en-GB" dirty="0"/>
          </a:p>
        </p:txBody>
      </p:sp>
      <p:sp>
        <p:nvSpPr>
          <p:cNvPr id="4" name="Slide Number Placeholder 3"/>
          <p:cNvSpPr>
            <a:spLocks noGrp="1"/>
          </p:cNvSpPr>
          <p:nvPr>
            <p:ph type="sldNum" sz="quarter" idx="5"/>
          </p:nvPr>
        </p:nvSpPr>
        <p:spPr/>
        <p:txBody>
          <a:bodyPr/>
          <a:lstStyle/>
          <a:p>
            <a:fld id="{B942CA84-1577-4B99-9645-C9F592A2F73E}" type="slidenum">
              <a:rPr lang="en-GB" smtClean="0"/>
              <a:t>2</a:t>
            </a:fld>
            <a:endParaRPr lang="en-GB"/>
          </a:p>
        </p:txBody>
      </p:sp>
    </p:spTree>
    <p:extLst>
      <p:ext uri="{BB962C8B-B14F-4D97-AF65-F5344CB8AC3E}">
        <p14:creationId xmlns:p14="http://schemas.microsoft.com/office/powerpoint/2010/main" val="2381331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IFLA Library Reference Model is an analysis of the entities and their characteristics that we want to describe in the context of recorded human discourse.</a:t>
            </a:r>
          </a:p>
          <a:p>
            <a:endParaRPr lang="en-US" dirty="0"/>
          </a:p>
          <a:p>
            <a:r>
              <a:rPr lang="en-US" dirty="0"/>
              <a:t>The ISBD implementation of the model details the attributes of each entity and the relationships between entities in the form of an element set. The elements are determined from those specified in the LRM, the consolidated ISBD, and UNIMARC (to integrate the IFLA standards), and RDA (to maintain harmonization).</a:t>
            </a:r>
          </a:p>
          <a:p>
            <a:endParaRPr lang="en-US" dirty="0"/>
          </a:p>
          <a:p>
            <a:r>
              <a:rPr lang="en-US" dirty="0"/>
              <a:t>The model specifies only the cardinality of entity relationships, to maintain its integrity. Other aspects are specified by the ISBD implementation and its application.</a:t>
            </a:r>
          </a:p>
          <a:p>
            <a:endParaRPr lang="en-US" dirty="0"/>
          </a:p>
          <a:p>
            <a:r>
              <a:rPr lang="en-US" dirty="0"/>
              <a:t>Details that may be prescribed by the ISBD stipulations for specific material types include which elements are mandatory and repeatable in a description. The stipulations may also prescribe the sources of information, transcription rules, and allowable data types for an element.</a:t>
            </a:r>
          </a:p>
          <a:p>
            <a:endParaRPr lang="en-US" dirty="0"/>
          </a:p>
          <a:p>
            <a:r>
              <a:rPr lang="en-US" dirty="0"/>
              <a:t>These specifications for the use of an element set are known as an application profile.</a:t>
            </a:r>
            <a:endParaRPr lang="en-GB" dirty="0"/>
          </a:p>
        </p:txBody>
      </p:sp>
      <p:sp>
        <p:nvSpPr>
          <p:cNvPr id="4" name="Slide Number Placeholder 3"/>
          <p:cNvSpPr>
            <a:spLocks noGrp="1"/>
          </p:cNvSpPr>
          <p:nvPr>
            <p:ph type="sldNum" sz="quarter" idx="5"/>
          </p:nvPr>
        </p:nvSpPr>
        <p:spPr/>
        <p:txBody>
          <a:bodyPr/>
          <a:lstStyle/>
          <a:p>
            <a:fld id="{B942CA84-1577-4B99-9645-C9F592A2F73E}" type="slidenum">
              <a:rPr lang="en-GB" smtClean="0"/>
              <a:t>3</a:t>
            </a:fld>
            <a:endParaRPr lang="en-GB"/>
          </a:p>
        </p:txBody>
      </p:sp>
    </p:spTree>
    <p:extLst>
      <p:ext uri="{BB962C8B-B14F-4D97-AF65-F5344CB8AC3E}">
        <p14:creationId xmlns:p14="http://schemas.microsoft.com/office/powerpoint/2010/main" val="1598247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ISBD can provide a global level of prescription as a broad application profile, but it cannot and should not attempt to be prescriptive for all specific local applications. Instead, the broad application profile can be extended and refined for local communities by national agencies.</a:t>
            </a:r>
          </a:p>
          <a:p>
            <a:endParaRPr lang="en-US" dirty="0"/>
          </a:p>
          <a:p>
            <a:r>
              <a:rPr lang="en-US" dirty="0"/>
              <a:t>A local profile can declare an optional element as mandatory element and amend the stipulated number of occurrences of an element.</a:t>
            </a:r>
          </a:p>
          <a:p>
            <a:endParaRPr lang="en-US" dirty="0"/>
          </a:p>
          <a:p>
            <a:r>
              <a:rPr lang="en-US" dirty="0"/>
              <a:t>It is unlikely that the ISBD community will agree to prescribe a single authority file or controlled terminology as a source of information for every suitable element. National agencies can specify authority files and terminologies and accommodate language issues in a national profile.</a:t>
            </a:r>
          </a:p>
          <a:p>
            <a:endParaRPr lang="en-US" dirty="0"/>
          </a:p>
          <a:p>
            <a:r>
              <a:rPr lang="en-US" dirty="0"/>
              <a:t>Of course, this may result in differences in content between two national ISBD descriptions, but the impact of local flexibility is ameliorated by the semantic integrity and interoperability of elements within the international profile; core ISBD.</a:t>
            </a:r>
          </a:p>
          <a:p>
            <a:endParaRPr lang="en-US" dirty="0"/>
          </a:p>
          <a:p>
            <a:r>
              <a:rPr lang="en-US" dirty="0"/>
              <a:t>RDA is not prescriptive and does not offer a broad application profile. ISBD can bridge that operational gap between the global and the local.</a:t>
            </a:r>
          </a:p>
          <a:p>
            <a:endParaRPr lang="en-US" dirty="0"/>
          </a:p>
          <a:p>
            <a:endParaRPr lang="en-US" dirty="0"/>
          </a:p>
        </p:txBody>
      </p:sp>
      <p:sp>
        <p:nvSpPr>
          <p:cNvPr id="4" name="Slide Number Placeholder 3"/>
          <p:cNvSpPr>
            <a:spLocks noGrp="1"/>
          </p:cNvSpPr>
          <p:nvPr>
            <p:ph type="sldNum" sz="quarter" idx="5"/>
          </p:nvPr>
        </p:nvSpPr>
        <p:spPr/>
        <p:txBody>
          <a:bodyPr/>
          <a:lstStyle/>
          <a:p>
            <a:fld id="{B942CA84-1577-4B99-9645-C9F592A2F73E}" type="slidenum">
              <a:rPr lang="en-GB" smtClean="0"/>
              <a:t>4</a:t>
            </a:fld>
            <a:endParaRPr lang="en-GB"/>
          </a:p>
        </p:txBody>
      </p:sp>
    </p:spTree>
    <p:extLst>
      <p:ext uri="{BB962C8B-B14F-4D97-AF65-F5344CB8AC3E}">
        <p14:creationId xmlns:p14="http://schemas.microsoft.com/office/powerpoint/2010/main" val="4072024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LRM is optimized for implementation in the Semantic Web and linked open data applications. The consolidated ISBD already established a namespace for its representation and use in linked data format.</a:t>
            </a:r>
          </a:p>
          <a:p>
            <a:endParaRPr lang="en-US" dirty="0"/>
          </a:p>
          <a:p>
            <a:r>
              <a:rPr lang="en-US" dirty="0"/>
              <a:t>Linked data is given in triples; a single statement is made in subject-predicate-object syntax.</a:t>
            </a:r>
          </a:p>
          <a:p>
            <a:endParaRPr lang="en-GB" dirty="0"/>
          </a:p>
          <a:p>
            <a:r>
              <a:rPr lang="en-GB" dirty="0"/>
              <a:t>The class of the subject (or domain) and the object (or range) may be specified in an element set. For an LRM implementation, the class must be an LRM entity. For the current phase of ISBD development, the domain is Manifestation: the stipulations apply to metadata that describes a manifestation. The second phase of development will apply to the remaining LRM entities, and therefore cover classes that are the ranges of Manifestation elements, such as Agent.</a:t>
            </a:r>
          </a:p>
          <a:p>
            <a:endParaRPr lang="en-GB" dirty="0"/>
          </a:p>
          <a:p>
            <a:r>
              <a:rPr lang="en-GB" dirty="0"/>
              <a:t>Manifestation is also an entity in RDA and BIBFRAME, which makes it feasible to interoperate linked data from all three communities.</a:t>
            </a:r>
          </a:p>
          <a:p>
            <a:endParaRPr lang="en-GB" dirty="0"/>
          </a:p>
          <a:p>
            <a:r>
              <a:rPr lang="en-GB" dirty="0"/>
              <a:t>Further interoperability is determined by maps between the element sets. The existing map between ISBD and RDA will be replaced as part of the transformation.</a:t>
            </a:r>
            <a:endParaRPr lang="en-US" dirty="0"/>
          </a:p>
        </p:txBody>
      </p:sp>
      <p:sp>
        <p:nvSpPr>
          <p:cNvPr id="4" name="Slide Number Placeholder 3"/>
          <p:cNvSpPr>
            <a:spLocks noGrp="1"/>
          </p:cNvSpPr>
          <p:nvPr>
            <p:ph type="sldNum" sz="quarter" idx="5"/>
          </p:nvPr>
        </p:nvSpPr>
        <p:spPr/>
        <p:txBody>
          <a:bodyPr/>
          <a:lstStyle/>
          <a:p>
            <a:fld id="{B942CA84-1577-4B99-9645-C9F592A2F73E}" type="slidenum">
              <a:rPr lang="en-GB" smtClean="0"/>
              <a:t>5</a:t>
            </a:fld>
            <a:endParaRPr lang="en-GB"/>
          </a:p>
        </p:txBody>
      </p:sp>
    </p:spTree>
    <p:extLst>
      <p:ext uri="{BB962C8B-B14F-4D97-AF65-F5344CB8AC3E}">
        <p14:creationId xmlns:p14="http://schemas.microsoft.com/office/powerpoint/2010/main" val="2239876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942CA84-1577-4B99-9645-C9F592A2F73E}" type="slidenum">
              <a:rPr lang="en-GB" smtClean="0"/>
              <a:t>6</a:t>
            </a:fld>
            <a:endParaRPr lang="en-GB"/>
          </a:p>
        </p:txBody>
      </p:sp>
    </p:spTree>
    <p:extLst>
      <p:ext uri="{BB962C8B-B14F-4D97-AF65-F5344CB8AC3E}">
        <p14:creationId xmlns:p14="http://schemas.microsoft.com/office/powerpoint/2010/main" val="703364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18F88F6-6467-40CB-A739-1616B8CB8693}" type="datetimeFigureOut">
              <a:rPr lang="en-GB" smtClean="0"/>
              <a:t>18/08/2021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173776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F88F6-6467-40CB-A739-1616B8CB8693}" type="datetimeFigureOut">
              <a:rPr lang="en-GB" smtClean="0"/>
              <a:t>18/08/2021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30953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F88F6-6467-40CB-A739-1616B8CB8693}" type="datetimeFigureOut">
              <a:rPr lang="en-GB" smtClean="0"/>
              <a:t>18/08/2021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950178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8F88F6-6467-40CB-A739-1616B8CB8693}" type="datetimeFigureOut">
              <a:rPr lang="en-GB" smtClean="0"/>
              <a:t>18/08/2021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117864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8F88F6-6467-40CB-A739-1616B8CB8693}" type="datetimeFigureOut">
              <a:rPr lang="en-GB" smtClean="0"/>
              <a:t>18/08/2021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915064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18F88F6-6467-40CB-A739-1616B8CB8693}" type="datetimeFigureOut">
              <a:rPr lang="en-GB" smtClean="0"/>
              <a:t>18/08/2021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354031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8F88F6-6467-40CB-A739-1616B8CB8693}" type="datetimeFigureOut">
              <a:rPr lang="en-GB" smtClean="0"/>
              <a:t>18/08/2021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61460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18F88F6-6467-40CB-A739-1616B8CB8693}" type="datetimeFigureOut">
              <a:rPr lang="en-GB" smtClean="0"/>
              <a:t>18/08/2021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363609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8F88F6-6467-40CB-A739-1616B8CB8693}" type="datetimeFigureOut">
              <a:rPr lang="en-GB" smtClean="0"/>
              <a:t>18/08/2021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2692155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F88F6-6467-40CB-A739-1616B8CB8693}" type="datetimeFigureOut">
              <a:rPr lang="en-GB" smtClean="0"/>
              <a:t>18/08/2021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65249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8F88F6-6467-40CB-A739-1616B8CB8693}" type="datetimeFigureOut">
              <a:rPr lang="en-GB" smtClean="0"/>
              <a:t>18/08/2021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916711-6928-450F-871C-75DCF03BAB25}" type="slidenum">
              <a:rPr lang="en-GB" smtClean="0"/>
              <a:t>‹#›</a:t>
            </a:fld>
            <a:endParaRPr lang="en-GB"/>
          </a:p>
        </p:txBody>
      </p:sp>
    </p:spTree>
    <p:extLst>
      <p:ext uri="{BB962C8B-B14F-4D97-AF65-F5344CB8AC3E}">
        <p14:creationId xmlns:p14="http://schemas.microsoft.com/office/powerpoint/2010/main" val="71170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F88F6-6467-40CB-A739-1616B8CB8693}" type="datetimeFigureOut">
              <a:rPr lang="en-GB" smtClean="0"/>
              <a:t>18/08/2021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916711-6928-450F-871C-75DCF03BAB25}" type="slidenum">
              <a:rPr lang="en-GB" smtClean="0"/>
              <a:t>‹#›</a:t>
            </a:fld>
            <a:endParaRPr lang="en-GB"/>
          </a:p>
        </p:txBody>
      </p:sp>
    </p:spTree>
    <p:extLst>
      <p:ext uri="{BB962C8B-B14F-4D97-AF65-F5344CB8AC3E}">
        <p14:creationId xmlns:p14="http://schemas.microsoft.com/office/powerpoint/2010/main" val="229501538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4978418" y="1609394"/>
            <a:ext cx="3753207" cy="923330"/>
          </a:xfrm>
          <a:prstGeom prst="rect">
            <a:avLst/>
          </a:prstGeom>
          <a:noFill/>
        </p:spPr>
        <p:txBody>
          <a:bodyPr wrap="none" rtlCol="0">
            <a:spAutoFit/>
          </a:bodyPr>
          <a:lstStyle/>
          <a:p>
            <a:r>
              <a:rPr lang="en-US" sz="5400" dirty="0"/>
              <a:t>ISBD Beyond</a:t>
            </a:r>
            <a:endParaRPr lang="en-GB" sz="54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0" y="0"/>
            <a:ext cx="1481070" cy="6858000"/>
          </a:xfrm>
          <a:prstGeom prst="rect">
            <a:avLst/>
          </a:prstGeom>
        </p:spPr>
      </p:pic>
      <p:sp>
        <p:nvSpPr>
          <p:cNvPr id="5" name="TextBox 4">
            <a:extLst>
              <a:ext uri="{FF2B5EF4-FFF2-40B4-BE49-F238E27FC236}">
                <a16:creationId xmlns:a16="http://schemas.microsoft.com/office/drawing/2014/main" id="{F86F8092-9FE3-4A80-A1B6-E19E954BE6B1}"/>
              </a:ext>
            </a:extLst>
          </p:cNvPr>
          <p:cNvSpPr txBox="1"/>
          <p:nvPr/>
        </p:nvSpPr>
        <p:spPr>
          <a:xfrm>
            <a:off x="3493075" y="2598458"/>
            <a:ext cx="6723892" cy="646331"/>
          </a:xfrm>
          <a:prstGeom prst="rect">
            <a:avLst/>
          </a:prstGeom>
          <a:noFill/>
        </p:spPr>
        <p:txBody>
          <a:bodyPr wrap="none" rtlCol="0">
            <a:spAutoFit/>
          </a:bodyPr>
          <a:lstStyle/>
          <a:p>
            <a:r>
              <a:rPr lang="en-US" sz="3600" dirty="0"/>
              <a:t>(ISBD in the bibliographic universe)</a:t>
            </a:r>
            <a:endParaRPr lang="en-GB" sz="3600" dirty="0"/>
          </a:p>
        </p:txBody>
      </p:sp>
      <p:sp>
        <p:nvSpPr>
          <p:cNvPr id="6" name="TextBox 5">
            <a:extLst>
              <a:ext uri="{FF2B5EF4-FFF2-40B4-BE49-F238E27FC236}">
                <a16:creationId xmlns:a16="http://schemas.microsoft.com/office/drawing/2014/main" id="{5715FEDA-F15A-4DDF-9AFD-1F2E94ADBA19}"/>
              </a:ext>
            </a:extLst>
          </p:cNvPr>
          <p:cNvSpPr txBox="1"/>
          <p:nvPr/>
        </p:nvSpPr>
        <p:spPr>
          <a:xfrm>
            <a:off x="5282892" y="3899054"/>
            <a:ext cx="3144259" cy="646331"/>
          </a:xfrm>
          <a:prstGeom prst="rect">
            <a:avLst/>
          </a:prstGeom>
          <a:noFill/>
        </p:spPr>
        <p:txBody>
          <a:bodyPr wrap="none" rtlCol="0">
            <a:spAutoFit/>
          </a:bodyPr>
          <a:lstStyle/>
          <a:p>
            <a:r>
              <a:rPr lang="en-US" sz="3600" dirty="0"/>
              <a:t>Gordon Dunsire</a:t>
            </a:r>
            <a:endParaRPr lang="en-GB" sz="3600" dirty="0"/>
          </a:p>
        </p:txBody>
      </p:sp>
      <p:sp>
        <p:nvSpPr>
          <p:cNvPr id="7" name="TextBox 6">
            <a:extLst>
              <a:ext uri="{FF2B5EF4-FFF2-40B4-BE49-F238E27FC236}">
                <a16:creationId xmlns:a16="http://schemas.microsoft.com/office/drawing/2014/main" id="{825A209B-6AFC-4F75-B818-F54E88FDD157}"/>
              </a:ext>
            </a:extLst>
          </p:cNvPr>
          <p:cNvSpPr txBox="1"/>
          <p:nvPr/>
        </p:nvSpPr>
        <p:spPr>
          <a:xfrm>
            <a:off x="5854746" y="4895403"/>
            <a:ext cx="2000549" cy="1015663"/>
          </a:xfrm>
          <a:prstGeom prst="rect">
            <a:avLst/>
          </a:prstGeom>
          <a:noFill/>
        </p:spPr>
        <p:txBody>
          <a:bodyPr wrap="none" rtlCol="0">
            <a:spAutoFit/>
          </a:bodyPr>
          <a:lstStyle/>
          <a:p>
            <a:pPr algn="ctr"/>
            <a:r>
              <a:rPr lang="en-US" sz="2000" dirty="0"/>
              <a:t>IFLA WLIC 2021</a:t>
            </a:r>
          </a:p>
          <a:p>
            <a:pPr algn="ctr"/>
            <a:r>
              <a:rPr lang="en-US" sz="2000" dirty="0"/>
              <a:t>ISBD in Transition</a:t>
            </a:r>
          </a:p>
          <a:p>
            <a:pPr algn="ctr"/>
            <a:r>
              <a:rPr lang="en-US" sz="2000" dirty="0"/>
              <a:t>18 August 2021</a:t>
            </a:r>
            <a:endParaRPr lang="en-GB" sz="2000" dirty="0"/>
          </a:p>
        </p:txBody>
      </p:sp>
    </p:spTree>
    <p:extLst>
      <p:ext uri="{BB962C8B-B14F-4D97-AF65-F5344CB8AC3E}">
        <p14:creationId xmlns:p14="http://schemas.microsoft.com/office/powerpoint/2010/main" val="1246956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1829973" y="268967"/>
            <a:ext cx="7028655" cy="646331"/>
          </a:xfrm>
          <a:prstGeom prst="rect">
            <a:avLst/>
          </a:prstGeom>
          <a:noFill/>
        </p:spPr>
        <p:txBody>
          <a:bodyPr wrap="none" rtlCol="0">
            <a:spAutoFit/>
          </a:bodyPr>
          <a:lstStyle/>
          <a:p>
            <a:r>
              <a:rPr lang="en-US" sz="3600" dirty="0"/>
              <a:t>Global bibliographic ecosystem 2021</a:t>
            </a:r>
            <a:endParaRPr lang="en-GB" sz="36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0" y="0"/>
            <a:ext cx="1481070" cy="6858000"/>
          </a:xfrm>
          <a:prstGeom prst="rect">
            <a:avLst/>
          </a:prstGeom>
        </p:spPr>
      </p:pic>
      <p:sp>
        <p:nvSpPr>
          <p:cNvPr id="5" name="TextBox 4">
            <a:extLst>
              <a:ext uri="{FF2B5EF4-FFF2-40B4-BE49-F238E27FC236}">
                <a16:creationId xmlns:a16="http://schemas.microsoft.com/office/drawing/2014/main" id="{33C850E1-13FD-44B4-A848-EA2781D77B92}"/>
              </a:ext>
            </a:extLst>
          </p:cNvPr>
          <p:cNvSpPr txBox="1"/>
          <p:nvPr/>
        </p:nvSpPr>
        <p:spPr>
          <a:xfrm>
            <a:off x="6545569" y="1501784"/>
            <a:ext cx="1479157" cy="908864"/>
          </a:xfrm>
          <a:prstGeom prst="ellipse">
            <a:avLst/>
          </a:prstGeom>
          <a:solidFill>
            <a:srgbClr val="92D050"/>
          </a:solidFill>
          <a:ln w="19050">
            <a:solidFill>
              <a:schemeClr val="tx1"/>
            </a:solidFill>
          </a:ln>
        </p:spPr>
        <p:txBody>
          <a:bodyPr wrap="none" rtlCol="0">
            <a:spAutoFit/>
          </a:bodyPr>
          <a:lstStyle/>
          <a:p>
            <a:pPr algn="ctr"/>
            <a:r>
              <a:rPr lang="en-US" dirty="0"/>
              <a:t>IFLA LRM</a:t>
            </a:r>
          </a:p>
          <a:p>
            <a:pPr algn="ctr"/>
            <a:r>
              <a:rPr lang="en-US" dirty="0"/>
              <a:t>(model)</a:t>
            </a:r>
            <a:endParaRPr lang="en-GB" dirty="0"/>
          </a:p>
        </p:txBody>
      </p:sp>
      <p:sp>
        <p:nvSpPr>
          <p:cNvPr id="6" name="TextBox 5">
            <a:extLst>
              <a:ext uri="{FF2B5EF4-FFF2-40B4-BE49-F238E27FC236}">
                <a16:creationId xmlns:a16="http://schemas.microsoft.com/office/drawing/2014/main" id="{FEDA4FA9-DAEB-41AE-8A9F-A673CC7B8BA1}"/>
              </a:ext>
            </a:extLst>
          </p:cNvPr>
          <p:cNvSpPr txBox="1"/>
          <p:nvPr/>
        </p:nvSpPr>
        <p:spPr>
          <a:xfrm>
            <a:off x="8156401" y="1508098"/>
            <a:ext cx="2875093" cy="908864"/>
          </a:xfrm>
          <a:prstGeom prst="ellipse">
            <a:avLst/>
          </a:prstGeom>
          <a:solidFill>
            <a:srgbClr val="00B0F0"/>
          </a:solidFill>
          <a:ln w="19050">
            <a:solidFill>
              <a:schemeClr val="tx1"/>
            </a:solidFill>
          </a:ln>
        </p:spPr>
        <p:txBody>
          <a:bodyPr wrap="none" rtlCol="0">
            <a:spAutoFit/>
          </a:bodyPr>
          <a:lstStyle/>
          <a:p>
            <a:pPr algn="ctr"/>
            <a:r>
              <a:rPr lang="en-US" dirty="0"/>
              <a:t>BIBFRAME ontology</a:t>
            </a:r>
          </a:p>
          <a:p>
            <a:pPr algn="ctr"/>
            <a:r>
              <a:rPr lang="en-US" dirty="0"/>
              <a:t>(model)</a:t>
            </a:r>
            <a:endParaRPr lang="en-GB" dirty="0"/>
          </a:p>
        </p:txBody>
      </p:sp>
      <p:sp>
        <p:nvSpPr>
          <p:cNvPr id="7" name="TextBox 6">
            <a:extLst>
              <a:ext uri="{FF2B5EF4-FFF2-40B4-BE49-F238E27FC236}">
                <a16:creationId xmlns:a16="http://schemas.microsoft.com/office/drawing/2014/main" id="{FE221127-556D-4A75-BF59-2C1D2587874A}"/>
              </a:ext>
            </a:extLst>
          </p:cNvPr>
          <p:cNvSpPr txBox="1"/>
          <p:nvPr/>
        </p:nvSpPr>
        <p:spPr>
          <a:xfrm>
            <a:off x="6325182" y="2682334"/>
            <a:ext cx="2466646" cy="908864"/>
          </a:xfrm>
          <a:prstGeom prst="ellipse">
            <a:avLst/>
          </a:prstGeom>
          <a:solidFill>
            <a:srgbClr val="92D050"/>
          </a:solidFill>
          <a:ln w="19050">
            <a:solidFill>
              <a:schemeClr val="tx1"/>
            </a:solidFill>
          </a:ln>
        </p:spPr>
        <p:txBody>
          <a:bodyPr wrap="none" rtlCol="0">
            <a:spAutoFit/>
          </a:bodyPr>
          <a:lstStyle/>
          <a:p>
            <a:pPr algn="ctr"/>
            <a:r>
              <a:rPr lang="en-US" dirty="0"/>
              <a:t>ISBD stipulations</a:t>
            </a:r>
          </a:p>
          <a:p>
            <a:pPr algn="ctr"/>
            <a:r>
              <a:rPr lang="en-US" dirty="0"/>
              <a:t>(content)</a:t>
            </a:r>
            <a:endParaRPr lang="en-GB" dirty="0"/>
          </a:p>
        </p:txBody>
      </p:sp>
      <p:sp>
        <p:nvSpPr>
          <p:cNvPr id="8" name="TextBox 7">
            <a:extLst>
              <a:ext uri="{FF2B5EF4-FFF2-40B4-BE49-F238E27FC236}">
                <a16:creationId xmlns:a16="http://schemas.microsoft.com/office/drawing/2014/main" id="{91BBB131-17FE-4700-8882-5D7BD6D7D5E2}"/>
              </a:ext>
            </a:extLst>
          </p:cNvPr>
          <p:cNvSpPr txBox="1"/>
          <p:nvPr/>
        </p:nvSpPr>
        <p:spPr>
          <a:xfrm>
            <a:off x="3091034" y="3087528"/>
            <a:ext cx="2442301" cy="908864"/>
          </a:xfrm>
          <a:prstGeom prst="ellipse">
            <a:avLst/>
          </a:prstGeom>
          <a:solidFill>
            <a:srgbClr val="FFC000"/>
          </a:solidFill>
          <a:ln w="19050">
            <a:solidFill>
              <a:schemeClr val="tx1"/>
            </a:solidFill>
          </a:ln>
        </p:spPr>
        <p:txBody>
          <a:bodyPr wrap="none" rtlCol="0">
            <a:spAutoFit/>
          </a:bodyPr>
          <a:lstStyle/>
          <a:p>
            <a:pPr algn="ctr"/>
            <a:r>
              <a:rPr lang="en-US" dirty="0"/>
              <a:t>RDA instructions</a:t>
            </a:r>
          </a:p>
          <a:p>
            <a:pPr algn="ctr"/>
            <a:r>
              <a:rPr lang="en-US" dirty="0"/>
              <a:t>(content)</a:t>
            </a:r>
            <a:endParaRPr lang="en-GB" dirty="0"/>
          </a:p>
        </p:txBody>
      </p:sp>
      <p:sp>
        <p:nvSpPr>
          <p:cNvPr id="9" name="TextBox 8">
            <a:extLst>
              <a:ext uri="{FF2B5EF4-FFF2-40B4-BE49-F238E27FC236}">
                <a16:creationId xmlns:a16="http://schemas.microsoft.com/office/drawing/2014/main" id="{9736AE6C-83B3-4FA3-A834-4CC724C14FD2}"/>
              </a:ext>
            </a:extLst>
          </p:cNvPr>
          <p:cNvSpPr txBox="1"/>
          <p:nvPr/>
        </p:nvSpPr>
        <p:spPr>
          <a:xfrm>
            <a:off x="6886703" y="4856018"/>
            <a:ext cx="1568691" cy="908864"/>
          </a:xfrm>
          <a:prstGeom prst="ellipse">
            <a:avLst/>
          </a:prstGeom>
          <a:solidFill>
            <a:srgbClr val="92D050"/>
          </a:solidFill>
          <a:ln w="19050">
            <a:solidFill>
              <a:schemeClr val="tx1"/>
            </a:solidFill>
          </a:ln>
        </p:spPr>
        <p:txBody>
          <a:bodyPr wrap="none" rtlCol="0">
            <a:spAutoFit/>
          </a:bodyPr>
          <a:lstStyle/>
          <a:p>
            <a:pPr algn="ctr"/>
            <a:r>
              <a:rPr lang="en-US" dirty="0"/>
              <a:t>UNIMARC</a:t>
            </a:r>
          </a:p>
          <a:p>
            <a:pPr algn="ctr"/>
            <a:r>
              <a:rPr lang="en-US" dirty="0"/>
              <a:t>(carrier)</a:t>
            </a:r>
            <a:endParaRPr lang="en-GB" dirty="0"/>
          </a:p>
        </p:txBody>
      </p:sp>
      <p:sp>
        <p:nvSpPr>
          <p:cNvPr id="10" name="TextBox 9">
            <a:extLst>
              <a:ext uri="{FF2B5EF4-FFF2-40B4-BE49-F238E27FC236}">
                <a16:creationId xmlns:a16="http://schemas.microsoft.com/office/drawing/2014/main" id="{5C6310AA-DFBE-49AC-A5F1-2BBB0D9B1E3F}"/>
              </a:ext>
            </a:extLst>
          </p:cNvPr>
          <p:cNvSpPr txBox="1"/>
          <p:nvPr/>
        </p:nvSpPr>
        <p:spPr>
          <a:xfrm>
            <a:off x="9140276" y="3606880"/>
            <a:ext cx="1826113" cy="1298377"/>
          </a:xfrm>
          <a:prstGeom prst="ellipse">
            <a:avLst/>
          </a:prstGeom>
          <a:solidFill>
            <a:srgbClr val="00B0F0"/>
          </a:solidFill>
          <a:ln w="19050">
            <a:solidFill>
              <a:schemeClr val="tx1"/>
            </a:solidFill>
          </a:ln>
        </p:spPr>
        <p:txBody>
          <a:bodyPr wrap="none" rtlCol="0">
            <a:spAutoFit/>
          </a:bodyPr>
          <a:lstStyle/>
          <a:p>
            <a:pPr algn="ctr"/>
            <a:r>
              <a:rPr lang="en-US" dirty="0"/>
              <a:t>BIBFRAME</a:t>
            </a:r>
          </a:p>
          <a:p>
            <a:pPr algn="ctr"/>
            <a:r>
              <a:rPr lang="en-US" dirty="0"/>
              <a:t>element set</a:t>
            </a:r>
          </a:p>
          <a:p>
            <a:pPr algn="ctr"/>
            <a:r>
              <a:rPr lang="en-US" dirty="0"/>
              <a:t>(carrier)</a:t>
            </a:r>
            <a:endParaRPr lang="en-GB" dirty="0"/>
          </a:p>
        </p:txBody>
      </p:sp>
      <p:sp>
        <p:nvSpPr>
          <p:cNvPr id="11" name="TextBox 10">
            <a:extLst>
              <a:ext uri="{FF2B5EF4-FFF2-40B4-BE49-F238E27FC236}">
                <a16:creationId xmlns:a16="http://schemas.microsoft.com/office/drawing/2014/main" id="{37F8BD2B-F5B7-4964-9B18-3B60DBE14040}"/>
              </a:ext>
            </a:extLst>
          </p:cNvPr>
          <p:cNvSpPr txBox="1"/>
          <p:nvPr/>
        </p:nvSpPr>
        <p:spPr>
          <a:xfrm>
            <a:off x="5086757" y="3920838"/>
            <a:ext cx="2506859" cy="908864"/>
          </a:xfrm>
          <a:prstGeom prst="ellipse">
            <a:avLst/>
          </a:prstGeom>
          <a:solidFill>
            <a:srgbClr val="92D050"/>
          </a:solidFill>
          <a:ln w="19050">
            <a:solidFill>
              <a:schemeClr val="tx1"/>
            </a:solidFill>
          </a:ln>
        </p:spPr>
        <p:txBody>
          <a:bodyPr wrap="none" rtlCol="0">
            <a:spAutoFit/>
          </a:bodyPr>
          <a:lstStyle/>
          <a:p>
            <a:pPr algn="ctr"/>
            <a:r>
              <a:rPr lang="en-US" dirty="0"/>
              <a:t>ISBD element set</a:t>
            </a:r>
          </a:p>
          <a:p>
            <a:pPr algn="ctr"/>
            <a:r>
              <a:rPr lang="en-US" dirty="0"/>
              <a:t>(carrier)</a:t>
            </a:r>
            <a:endParaRPr lang="en-GB" dirty="0"/>
          </a:p>
        </p:txBody>
      </p:sp>
      <p:sp>
        <p:nvSpPr>
          <p:cNvPr id="12" name="TextBox 11">
            <a:extLst>
              <a:ext uri="{FF2B5EF4-FFF2-40B4-BE49-F238E27FC236}">
                <a16:creationId xmlns:a16="http://schemas.microsoft.com/office/drawing/2014/main" id="{113827F5-F132-4C06-8D9E-4EB254222D88}"/>
              </a:ext>
            </a:extLst>
          </p:cNvPr>
          <p:cNvSpPr txBox="1"/>
          <p:nvPr/>
        </p:nvSpPr>
        <p:spPr>
          <a:xfrm>
            <a:off x="2347002" y="4317672"/>
            <a:ext cx="2459252" cy="908864"/>
          </a:xfrm>
          <a:prstGeom prst="ellipse">
            <a:avLst/>
          </a:prstGeom>
          <a:solidFill>
            <a:srgbClr val="FFC000"/>
          </a:solidFill>
          <a:ln w="19050">
            <a:solidFill>
              <a:schemeClr val="tx1"/>
            </a:solidFill>
          </a:ln>
        </p:spPr>
        <p:txBody>
          <a:bodyPr wrap="none" rtlCol="0">
            <a:spAutoFit/>
          </a:bodyPr>
          <a:lstStyle/>
          <a:p>
            <a:pPr algn="ctr"/>
            <a:r>
              <a:rPr lang="en-US" dirty="0"/>
              <a:t>RDA element set</a:t>
            </a:r>
          </a:p>
          <a:p>
            <a:pPr algn="ctr"/>
            <a:r>
              <a:rPr lang="en-US" dirty="0"/>
              <a:t>(carrier)</a:t>
            </a:r>
            <a:endParaRPr lang="en-GB" dirty="0"/>
          </a:p>
        </p:txBody>
      </p:sp>
      <p:sp>
        <p:nvSpPr>
          <p:cNvPr id="13" name="TextBox 12">
            <a:extLst>
              <a:ext uri="{FF2B5EF4-FFF2-40B4-BE49-F238E27FC236}">
                <a16:creationId xmlns:a16="http://schemas.microsoft.com/office/drawing/2014/main" id="{DC9FD3B6-D4C2-46F0-83A6-DD926A08B433}"/>
              </a:ext>
            </a:extLst>
          </p:cNvPr>
          <p:cNvSpPr txBox="1"/>
          <p:nvPr/>
        </p:nvSpPr>
        <p:spPr>
          <a:xfrm flipH="1">
            <a:off x="8646984" y="5365079"/>
            <a:ext cx="2236652" cy="983873"/>
          </a:xfrm>
          <a:prstGeom prst="cloudCallout">
            <a:avLst/>
          </a:prstGeom>
          <a:noFill/>
          <a:ln w="19050">
            <a:solidFill>
              <a:schemeClr val="tx1"/>
            </a:solidFill>
          </a:ln>
        </p:spPr>
        <p:txBody>
          <a:bodyPr wrap="none" rtlCol="0">
            <a:spAutoFit/>
          </a:bodyPr>
          <a:lstStyle/>
          <a:p>
            <a:pPr algn="ctr"/>
            <a:r>
              <a:rPr lang="en-US" dirty="0" err="1"/>
              <a:t>Wikidata</a:t>
            </a:r>
            <a:r>
              <a:rPr lang="en-US" dirty="0"/>
              <a:t>, etc.</a:t>
            </a:r>
          </a:p>
          <a:p>
            <a:pPr algn="ctr"/>
            <a:r>
              <a:rPr lang="en-US" dirty="0"/>
              <a:t>(collector)</a:t>
            </a:r>
            <a:endParaRPr lang="en-GB" dirty="0"/>
          </a:p>
        </p:txBody>
      </p:sp>
      <p:sp>
        <p:nvSpPr>
          <p:cNvPr id="14" name="TextBox 13">
            <a:extLst>
              <a:ext uri="{FF2B5EF4-FFF2-40B4-BE49-F238E27FC236}">
                <a16:creationId xmlns:a16="http://schemas.microsoft.com/office/drawing/2014/main" id="{358EB49A-3FBD-4C8C-ABDE-1A71DD0EA017}"/>
              </a:ext>
            </a:extLst>
          </p:cNvPr>
          <p:cNvSpPr txBox="1"/>
          <p:nvPr/>
        </p:nvSpPr>
        <p:spPr>
          <a:xfrm flipH="1">
            <a:off x="2483519" y="1238998"/>
            <a:ext cx="3656553" cy="1687890"/>
          </a:xfrm>
          <a:prstGeom prst="teardrop">
            <a:avLst/>
          </a:prstGeom>
          <a:noFill/>
          <a:ln w="19050">
            <a:solidFill>
              <a:schemeClr val="tx1"/>
            </a:solidFill>
          </a:ln>
        </p:spPr>
        <p:txBody>
          <a:bodyPr wrap="none" rtlCol="0">
            <a:spAutoFit/>
          </a:bodyPr>
          <a:lstStyle/>
          <a:p>
            <a:r>
              <a:rPr lang="en-US" dirty="0"/>
              <a:t>Information technology</a:t>
            </a:r>
          </a:p>
          <a:p>
            <a:r>
              <a:rPr lang="en-US" dirty="0"/>
              <a:t>record </a:t>
            </a:r>
            <a:r>
              <a:rPr lang="en-US" dirty="0">
                <a:sym typeface="Wingdings" panose="05000000000000000000" pitchFamily="2" charset="2"/>
              </a:rPr>
              <a:t> </a:t>
            </a:r>
            <a:r>
              <a:rPr lang="en-US" dirty="0"/>
              <a:t>data</a:t>
            </a:r>
          </a:p>
          <a:p>
            <a:r>
              <a:rPr lang="en-US" dirty="0"/>
              <a:t>top-down </a:t>
            </a:r>
            <a:r>
              <a:rPr lang="en-US" dirty="0">
                <a:sym typeface="Wingdings" panose="05000000000000000000" pitchFamily="2" charset="2"/>
              </a:rPr>
              <a:t> mix &amp; match</a:t>
            </a:r>
            <a:endParaRPr lang="en-US" dirty="0"/>
          </a:p>
          <a:p>
            <a:r>
              <a:rPr lang="en-US" dirty="0"/>
              <a:t>(influencer)</a:t>
            </a:r>
            <a:endParaRPr lang="en-GB" dirty="0"/>
          </a:p>
        </p:txBody>
      </p:sp>
      <p:sp>
        <p:nvSpPr>
          <p:cNvPr id="3" name="TextBox 2">
            <a:extLst>
              <a:ext uri="{FF2B5EF4-FFF2-40B4-BE49-F238E27FC236}">
                <a16:creationId xmlns:a16="http://schemas.microsoft.com/office/drawing/2014/main" id="{4CFF8EE6-1221-4D0A-B335-57A0EE12A2EF}"/>
              </a:ext>
            </a:extLst>
          </p:cNvPr>
          <p:cNvSpPr txBox="1"/>
          <p:nvPr/>
        </p:nvSpPr>
        <p:spPr>
          <a:xfrm>
            <a:off x="-8779" y="5979620"/>
            <a:ext cx="1457066" cy="738664"/>
          </a:xfrm>
          <a:prstGeom prst="rect">
            <a:avLst/>
          </a:prstGeom>
          <a:noFill/>
        </p:spPr>
        <p:txBody>
          <a:bodyPr wrap="none" rtlCol="0">
            <a:spAutoFit/>
          </a:bodyPr>
          <a:lstStyle/>
          <a:p>
            <a:pPr algn="ctr"/>
            <a:r>
              <a:rPr lang="en-US" sz="1400" dirty="0">
                <a:solidFill>
                  <a:schemeClr val="bg1"/>
                </a:solidFill>
              </a:rPr>
              <a:t>IFLA WLIC 2021</a:t>
            </a:r>
          </a:p>
          <a:p>
            <a:pPr algn="ctr"/>
            <a:r>
              <a:rPr lang="en-US" sz="1400" dirty="0">
                <a:solidFill>
                  <a:schemeClr val="bg1"/>
                </a:solidFill>
              </a:rPr>
              <a:t>ISBD in Transition</a:t>
            </a:r>
          </a:p>
          <a:p>
            <a:pPr algn="ctr"/>
            <a:r>
              <a:rPr lang="en-US" sz="1400" dirty="0">
                <a:solidFill>
                  <a:schemeClr val="bg1"/>
                </a:solidFill>
              </a:rPr>
              <a:t>18 August 2021</a:t>
            </a:r>
            <a:endParaRPr lang="en-GB" sz="1400" dirty="0">
              <a:solidFill>
                <a:schemeClr val="bg1"/>
              </a:solidFill>
            </a:endParaRPr>
          </a:p>
        </p:txBody>
      </p:sp>
    </p:spTree>
    <p:extLst>
      <p:ext uri="{BB962C8B-B14F-4D97-AF65-F5344CB8AC3E}">
        <p14:creationId xmlns:p14="http://schemas.microsoft.com/office/powerpoint/2010/main" val="365899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1000"/>
                                        <p:tgtEl>
                                          <p:spTgt spid="8"/>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childTnLst>
                                </p:cTn>
                              </p:par>
                            </p:childTnLst>
                          </p:cTn>
                        </p:par>
                        <p:par>
                          <p:cTn id="29" fill="hold">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1829973" y="268967"/>
            <a:ext cx="3807902" cy="646331"/>
          </a:xfrm>
          <a:prstGeom prst="rect">
            <a:avLst/>
          </a:prstGeom>
          <a:noFill/>
        </p:spPr>
        <p:txBody>
          <a:bodyPr wrap="none" rtlCol="0">
            <a:spAutoFit/>
          </a:bodyPr>
          <a:lstStyle/>
          <a:p>
            <a:r>
              <a:rPr lang="en-US" sz="3600" dirty="0"/>
              <a:t>Application profiles</a:t>
            </a:r>
            <a:endParaRPr lang="en-GB" sz="36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0" y="0"/>
            <a:ext cx="1481070" cy="6858000"/>
          </a:xfrm>
          <a:prstGeom prst="rect">
            <a:avLst/>
          </a:prstGeom>
        </p:spPr>
      </p:pic>
      <p:sp>
        <p:nvSpPr>
          <p:cNvPr id="5" name="TextBox 4">
            <a:extLst>
              <a:ext uri="{FF2B5EF4-FFF2-40B4-BE49-F238E27FC236}">
                <a16:creationId xmlns:a16="http://schemas.microsoft.com/office/drawing/2014/main" id="{D9596119-1B43-4B8B-98E1-DFC18A6DED47}"/>
              </a:ext>
            </a:extLst>
          </p:cNvPr>
          <p:cNvSpPr txBox="1"/>
          <p:nvPr/>
        </p:nvSpPr>
        <p:spPr>
          <a:xfrm>
            <a:off x="3273302" y="1568366"/>
            <a:ext cx="3078325" cy="908864"/>
          </a:xfrm>
          <a:prstGeom prst="ellipse">
            <a:avLst/>
          </a:prstGeom>
          <a:solidFill>
            <a:srgbClr val="92D050"/>
          </a:solidFill>
          <a:ln w="19050">
            <a:solidFill>
              <a:schemeClr val="tx1"/>
            </a:solidFill>
          </a:ln>
        </p:spPr>
        <p:txBody>
          <a:bodyPr wrap="none" rtlCol="0">
            <a:spAutoFit/>
          </a:bodyPr>
          <a:lstStyle/>
          <a:p>
            <a:pPr algn="ctr"/>
            <a:r>
              <a:rPr lang="en-US" dirty="0"/>
              <a:t>IFLA LRM</a:t>
            </a:r>
          </a:p>
          <a:p>
            <a:pPr algn="ctr"/>
            <a:r>
              <a:rPr lang="en-US" dirty="0"/>
              <a:t>Universe of discourse</a:t>
            </a:r>
          </a:p>
        </p:txBody>
      </p:sp>
      <p:sp>
        <p:nvSpPr>
          <p:cNvPr id="6" name="TextBox 5">
            <a:extLst>
              <a:ext uri="{FF2B5EF4-FFF2-40B4-BE49-F238E27FC236}">
                <a16:creationId xmlns:a16="http://schemas.microsoft.com/office/drawing/2014/main" id="{D027346B-585A-4590-BC23-F1276CE42AFE}"/>
              </a:ext>
            </a:extLst>
          </p:cNvPr>
          <p:cNvSpPr txBox="1"/>
          <p:nvPr/>
        </p:nvSpPr>
        <p:spPr>
          <a:xfrm>
            <a:off x="3479915" y="3397956"/>
            <a:ext cx="2665098" cy="2077403"/>
          </a:xfrm>
          <a:prstGeom prst="ellipse">
            <a:avLst/>
          </a:prstGeom>
          <a:solidFill>
            <a:srgbClr val="92D050"/>
          </a:solidFill>
          <a:ln w="19050">
            <a:solidFill>
              <a:schemeClr val="tx1"/>
            </a:solidFill>
          </a:ln>
        </p:spPr>
        <p:txBody>
          <a:bodyPr wrap="none" rtlCol="0">
            <a:spAutoFit/>
          </a:bodyPr>
          <a:lstStyle/>
          <a:p>
            <a:pPr algn="ctr"/>
            <a:r>
              <a:rPr lang="en-US" dirty="0"/>
              <a:t>ISBD element set:</a:t>
            </a:r>
          </a:p>
          <a:p>
            <a:pPr algn="ctr"/>
            <a:r>
              <a:rPr lang="en-US" dirty="0"/>
              <a:t>LRM</a:t>
            </a:r>
          </a:p>
          <a:p>
            <a:pPr algn="ctr"/>
            <a:r>
              <a:rPr lang="en-US" dirty="0"/>
              <a:t>Consolidated ISBD</a:t>
            </a:r>
          </a:p>
          <a:p>
            <a:pPr algn="ctr"/>
            <a:r>
              <a:rPr lang="en-US" dirty="0"/>
              <a:t>UNIMARC</a:t>
            </a:r>
          </a:p>
          <a:p>
            <a:pPr algn="ctr"/>
            <a:r>
              <a:rPr lang="en-US" dirty="0"/>
              <a:t>RDA</a:t>
            </a:r>
          </a:p>
        </p:txBody>
      </p:sp>
      <p:sp>
        <p:nvSpPr>
          <p:cNvPr id="7" name="Arrow: Down 6">
            <a:extLst>
              <a:ext uri="{FF2B5EF4-FFF2-40B4-BE49-F238E27FC236}">
                <a16:creationId xmlns:a16="http://schemas.microsoft.com/office/drawing/2014/main" id="{27EA3C3C-0ADE-473B-BB39-53AE0518B5A4}"/>
              </a:ext>
            </a:extLst>
          </p:cNvPr>
          <p:cNvSpPr/>
          <p:nvPr/>
        </p:nvSpPr>
        <p:spPr>
          <a:xfrm>
            <a:off x="4586296" y="2477230"/>
            <a:ext cx="452336" cy="898046"/>
          </a:xfrm>
          <a:prstGeom prst="downArrow">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CC007BA8-40F3-4E68-8AFB-31E7460725CA}"/>
              </a:ext>
            </a:extLst>
          </p:cNvPr>
          <p:cNvSpPr txBox="1"/>
          <p:nvPr/>
        </p:nvSpPr>
        <p:spPr>
          <a:xfrm>
            <a:off x="7043060" y="2813687"/>
            <a:ext cx="3323303" cy="3245941"/>
          </a:xfrm>
          <a:prstGeom prst="ellipse">
            <a:avLst/>
          </a:prstGeom>
          <a:solidFill>
            <a:srgbClr val="92D050"/>
          </a:solidFill>
          <a:ln w="19050">
            <a:solidFill>
              <a:schemeClr val="tx1"/>
            </a:solidFill>
          </a:ln>
        </p:spPr>
        <p:txBody>
          <a:bodyPr wrap="none" rtlCol="0">
            <a:spAutoFit/>
          </a:bodyPr>
          <a:lstStyle/>
          <a:p>
            <a:pPr algn="ctr"/>
            <a:r>
              <a:rPr lang="en-US" dirty="0"/>
              <a:t>ISBD stipulations</a:t>
            </a:r>
          </a:p>
          <a:p>
            <a:pPr algn="ctr"/>
            <a:r>
              <a:rPr lang="en-US" dirty="0"/>
              <a:t>[Prescriptive;</a:t>
            </a:r>
          </a:p>
          <a:p>
            <a:pPr algn="ctr"/>
            <a:r>
              <a:rPr lang="en-US" dirty="0"/>
              <a:t>Specific material types]</a:t>
            </a:r>
          </a:p>
          <a:p>
            <a:pPr algn="ctr"/>
            <a:r>
              <a:rPr lang="en-US" dirty="0"/>
              <a:t>Mandatory elements?</a:t>
            </a:r>
          </a:p>
          <a:p>
            <a:pPr algn="ctr"/>
            <a:r>
              <a:rPr lang="en-US" dirty="0"/>
              <a:t>Repeatable elements?</a:t>
            </a:r>
          </a:p>
          <a:p>
            <a:pPr algn="ctr"/>
            <a:r>
              <a:rPr lang="en-US" dirty="0"/>
              <a:t>Sources of information</a:t>
            </a:r>
          </a:p>
          <a:p>
            <a:pPr algn="ctr"/>
            <a:r>
              <a:rPr lang="en-US" dirty="0"/>
              <a:t>Transcription rules</a:t>
            </a:r>
          </a:p>
          <a:p>
            <a:pPr algn="ctr"/>
            <a:r>
              <a:rPr lang="en-US" dirty="0"/>
              <a:t>Data types</a:t>
            </a:r>
            <a:endParaRPr lang="en-GB" dirty="0"/>
          </a:p>
        </p:txBody>
      </p:sp>
      <p:sp>
        <p:nvSpPr>
          <p:cNvPr id="9" name="Arrow: Down 8">
            <a:extLst>
              <a:ext uri="{FF2B5EF4-FFF2-40B4-BE49-F238E27FC236}">
                <a16:creationId xmlns:a16="http://schemas.microsoft.com/office/drawing/2014/main" id="{4F664C74-DC65-4FBE-968B-A06D1F8EAD7D}"/>
              </a:ext>
            </a:extLst>
          </p:cNvPr>
          <p:cNvSpPr/>
          <p:nvPr/>
        </p:nvSpPr>
        <p:spPr>
          <a:xfrm rot="5400000">
            <a:off x="6367868" y="3987634"/>
            <a:ext cx="452336" cy="898046"/>
          </a:xfrm>
          <a:prstGeom prst="downArrow">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B6764163-39D3-4C97-9DF1-1A746A9E022D}"/>
              </a:ext>
            </a:extLst>
          </p:cNvPr>
          <p:cNvSpPr txBox="1"/>
          <p:nvPr/>
        </p:nvSpPr>
        <p:spPr>
          <a:xfrm>
            <a:off x="-8779" y="5979620"/>
            <a:ext cx="1457066" cy="738664"/>
          </a:xfrm>
          <a:prstGeom prst="rect">
            <a:avLst/>
          </a:prstGeom>
          <a:noFill/>
        </p:spPr>
        <p:txBody>
          <a:bodyPr wrap="none" rtlCol="0">
            <a:spAutoFit/>
          </a:bodyPr>
          <a:lstStyle/>
          <a:p>
            <a:pPr algn="ctr"/>
            <a:r>
              <a:rPr lang="en-US" sz="1400" dirty="0">
                <a:solidFill>
                  <a:schemeClr val="bg1"/>
                </a:solidFill>
              </a:rPr>
              <a:t>IFLA WLIC 2021</a:t>
            </a:r>
          </a:p>
          <a:p>
            <a:pPr algn="ctr"/>
            <a:r>
              <a:rPr lang="en-US" sz="1400" dirty="0">
                <a:solidFill>
                  <a:schemeClr val="bg1"/>
                </a:solidFill>
              </a:rPr>
              <a:t>ISBD in Transition</a:t>
            </a:r>
          </a:p>
          <a:p>
            <a:pPr algn="ctr"/>
            <a:r>
              <a:rPr lang="en-US" sz="1400" dirty="0">
                <a:solidFill>
                  <a:schemeClr val="bg1"/>
                </a:solidFill>
              </a:rPr>
              <a:t>18 August 2021</a:t>
            </a:r>
            <a:endParaRPr lang="en-GB" sz="1400" dirty="0">
              <a:solidFill>
                <a:schemeClr val="bg1"/>
              </a:solidFill>
            </a:endParaRPr>
          </a:p>
        </p:txBody>
      </p:sp>
    </p:spTree>
    <p:extLst>
      <p:ext uri="{BB962C8B-B14F-4D97-AF65-F5344CB8AC3E}">
        <p14:creationId xmlns:p14="http://schemas.microsoft.com/office/powerpoint/2010/main" val="230703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0"/>
                                        <p:tgtEl>
                                          <p:spTgt spid="8"/>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1829973" y="268967"/>
            <a:ext cx="3494739" cy="646331"/>
          </a:xfrm>
          <a:prstGeom prst="rect">
            <a:avLst/>
          </a:prstGeom>
          <a:noFill/>
        </p:spPr>
        <p:txBody>
          <a:bodyPr wrap="none" rtlCol="0">
            <a:spAutoFit/>
          </a:bodyPr>
          <a:lstStyle/>
          <a:p>
            <a:r>
              <a:rPr lang="en-US" sz="3600" dirty="0"/>
              <a:t>National agencies</a:t>
            </a:r>
            <a:endParaRPr lang="en-GB" sz="36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7987" y="0"/>
            <a:ext cx="1481070" cy="6858000"/>
          </a:xfrm>
          <a:prstGeom prst="rect">
            <a:avLst/>
          </a:prstGeom>
        </p:spPr>
      </p:pic>
      <p:sp>
        <p:nvSpPr>
          <p:cNvPr id="6" name="TextBox 5">
            <a:extLst>
              <a:ext uri="{FF2B5EF4-FFF2-40B4-BE49-F238E27FC236}">
                <a16:creationId xmlns:a16="http://schemas.microsoft.com/office/drawing/2014/main" id="{6AE879DC-0C05-42B0-81B7-769EDE83E3AC}"/>
              </a:ext>
            </a:extLst>
          </p:cNvPr>
          <p:cNvSpPr txBox="1"/>
          <p:nvPr/>
        </p:nvSpPr>
        <p:spPr>
          <a:xfrm>
            <a:off x="3181415" y="1674067"/>
            <a:ext cx="2466646" cy="519351"/>
          </a:xfrm>
          <a:prstGeom prst="ellipse">
            <a:avLst/>
          </a:prstGeom>
          <a:solidFill>
            <a:srgbClr val="92D050"/>
          </a:solidFill>
          <a:ln w="19050">
            <a:solidFill>
              <a:schemeClr val="tx1"/>
            </a:solidFill>
          </a:ln>
        </p:spPr>
        <p:txBody>
          <a:bodyPr wrap="none" rtlCol="0">
            <a:spAutoFit/>
          </a:bodyPr>
          <a:lstStyle/>
          <a:p>
            <a:pPr algn="ctr"/>
            <a:r>
              <a:rPr lang="en-US" dirty="0"/>
              <a:t>ISBD stipulations</a:t>
            </a:r>
          </a:p>
        </p:txBody>
      </p:sp>
      <p:sp>
        <p:nvSpPr>
          <p:cNvPr id="7" name="TextBox 6">
            <a:extLst>
              <a:ext uri="{FF2B5EF4-FFF2-40B4-BE49-F238E27FC236}">
                <a16:creationId xmlns:a16="http://schemas.microsoft.com/office/drawing/2014/main" id="{65995A11-F2F2-4029-BEC9-E920C0A2A54B}"/>
              </a:ext>
            </a:extLst>
          </p:cNvPr>
          <p:cNvSpPr txBox="1"/>
          <p:nvPr/>
        </p:nvSpPr>
        <p:spPr>
          <a:xfrm>
            <a:off x="2733476" y="2449207"/>
            <a:ext cx="3362524" cy="2466915"/>
          </a:xfrm>
          <a:prstGeom prst="ellipse">
            <a:avLst/>
          </a:prstGeom>
          <a:noFill/>
          <a:ln w="19050">
            <a:solidFill>
              <a:schemeClr val="tx1"/>
            </a:solidFill>
          </a:ln>
        </p:spPr>
        <p:txBody>
          <a:bodyPr wrap="none" rtlCol="0">
            <a:spAutoFit/>
          </a:bodyPr>
          <a:lstStyle/>
          <a:p>
            <a:pPr algn="ctr"/>
            <a:r>
              <a:rPr lang="en-US" dirty="0"/>
              <a:t>National profile</a:t>
            </a:r>
          </a:p>
          <a:p>
            <a:pPr algn="ctr"/>
            <a:r>
              <a:rPr lang="en-US" dirty="0"/>
              <a:t>+ mandatory elements</a:t>
            </a:r>
          </a:p>
          <a:p>
            <a:pPr algn="ctr"/>
            <a:r>
              <a:rPr lang="en-US" dirty="0"/>
              <a:t>+ repeatable elements</a:t>
            </a:r>
          </a:p>
          <a:p>
            <a:pPr algn="ctr"/>
            <a:r>
              <a:rPr lang="en-US" dirty="0"/>
              <a:t>National authority files</a:t>
            </a:r>
          </a:p>
          <a:p>
            <a:pPr algn="ctr"/>
            <a:r>
              <a:rPr lang="en-US" dirty="0"/>
              <a:t>National terminologies</a:t>
            </a:r>
          </a:p>
          <a:p>
            <a:pPr algn="ctr"/>
            <a:r>
              <a:rPr lang="en-US" dirty="0"/>
              <a:t>Linguistics (syntax)</a:t>
            </a:r>
          </a:p>
        </p:txBody>
      </p:sp>
      <p:sp>
        <p:nvSpPr>
          <p:cNvPr id="8" name="TextBox 7">
            <a:extLst>
              <a:ext uri="{FF2B5EF4-FFF2-40B4-BE49-F238E27FC236}">
                <a16:creationId xmlns:a16="http://schemas.microsoft.com/office/drawing/2014/main" id="{5A80A4FB-BB1A-48A8-8469-01B9CE82E5FA}"/>
              </a:ext>
            </a:extLst>
          </p:cNvPr>
          <p:cNvSpPr txBox="1"/>
          <p:nvPr/>
        </p:nvSpPr>
        <p:spPr>
          <a:xfrm>
            <a:off x="3107119" y="5171911"/>
            <a:ext cx="2615238" cy="908864"/>
          </a:xfrm>
          <a:prstGeom prst="ellipse">
            <a:avLst/>
          </a:prstGeom>
          <a:solidFill>
            <a:srgbClr val="92D050"/>
          </a:solidFill>
          <a:ln w="19050">
            <a:solidFill>
              <a:schemeClr val="tx1"/>
            </a:solidFill>
          </a:ln>
        </p:spPr>
        <p:txBody>
          <a:bodyPr wrap="none" rtlCol="0">
            <a:spAutoFit/>
          </a:bodyPr>
          <a:lstStyle/>
          <a:p>
            <a:pPr algn="ctr"/>
            <a:r>
              <a:rPr lang="en-US" dirty="0"/>
              <a:t>Core ISBD</a:t>
            </a:r>
          </a:p>
          <a:p>
            <a:pPr algn="ctr"/>
            <a:r>
              <a:rPr lang="en-US" dirty="0"/>
              <a:t>metadata content</a:t>
            </a:r>
          </a:p>
        </p:txBody>
      </p:sp>
      <p:sp>
        <p:nvSpPr>
          <p:cNvPr id="9" name="Arrow: Down 8">
            <a:extLst>
              <a:ext uri="{FF2B5EF4-FFF2-40B4-BE49-F238E27FC236}">
                <a16:creationId xmlns:a16="http://schemas.microsoft.com/office/drawing/2014/main" id="{011F6839-EC9C-4106-A31D-DA5797324578}"/>
              </a:ext>
            </a:extLst>
          </p:cNvPr>
          <p:cNvSpPr/>
          <p:nvPr/>
        </p:nvSpPr>
        <p:spPr>
          <a:xfrm>
            <a:off x="4188570" y="2193418"/>
            <a:ext cx="452336" cy="255789"/>
          </a:xfrm>
          <a:prstGeom prst="downArrow">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Arrow: Down 9">
            <a:extLst>
              <a:ext uri="{FF2B5EF4-FFF2-40B4-BE49-F238E27FC236}">
                <a16:creationId xmlns:a16="http://schemas.microsoft.com/office/drawing/2014/main" id="{00C2F2E7-2928-46C4-BD49-15814827D3E4}"/>
              </a:ext>
            </a:extLst>
          </p:cNvPr>
          <p:cNvSpPr/>
          <p:nvPr/>
        </p:nvSpPr>
        <p:spPr>
          <a:xfrm>
            <a:off x="4188570" y="4916122"/>
            <a:ext cx="452336" cy="255789"/>
          </a:xfrm>
          <a:prstGeom prst="downArrow">
            <a:avLst/>
          </a:prstGeom>
          <a:solidFill>
            <a:srgbClr val="92D05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1" name="Group 10">
            <a:extLst>
              <a:ext uri="{FF2B5EF4-FFF2-40B4-BE49-F238E27FC236}">
                <a16:creationId xmlns:a16="http://schemas.microsoft.com/office/drawing/2014/main" id="{1C70E472-6904-41F9-9772-16CB8E24B30B}"/>
              </a:ext>
            </a:extLst>
          </p:cNvPr>
          <p:cNvGrpSpPr/>
          <p:nvPr/>
        </p:nvGrpSpPr>
        <p:grpSpPr>
          <a:xfrm>
            <a:off x="7132299" y="1260989"/>
            <a:ext cx="3281738" cy="5237616"/>
            <a:chOff x="4877957" y="1143453"/>
            <a:chExt cx="3281738" cy="5237616"/>
          </a:xfrm>
        </p:grpSpPr>
        <p:sp>
          <p:nvSpPr>
            <p:cNvPr id="12" name="TextBox 11">
              <a:extLst>
                <a:ext uri="{FF2B5EF4-FFF2-40B4-BE49-F238E27FC236}">
                  <a16:creationId xmlns:a16="http://schemas.microsoft.com/office/drawing/2014/main" id="{492A6F8C-6F2C-4033-88AE-DE92C901FD0F}"/>
                </a:ext>
              </a:extLst>
            </p:cNvPr>
            <p:cNvSpPr txBox="1"/>
            <p:nvPr/>
          </p:nvSpPr>
          <p:spPr>
            <a:xfrm>
              <a:off x="5211205" y="5472205"/>
              <a:ext cx="2615238" cy="908864"/>
            </a:xfrm>
            <a:prstGeom prst="ellipse">
              <a:avLst/>
            </a:prstGeom>
            <a:solidFill>
              <a:srgbClr val="FFC000"/>
            </a:solidFill>
            <a:ln w="19050">
              <a:solidFill>
                <a:schemeClr val="tx1"/>
              </a:solidFill>
            </a:ln>
          </p:spPr>
          <p:txBody>
            <a:bodyPr wrap="none" rtlCol="0">
              <a:spAutoFit/>
            </a:bodyPr>
            <a:lstStyle/>
            <a:p>
              <a:pPr algn="ctr"/>
              <a:r>
                <a:rPr lang="en-US" dirty="0"/>
                <a:t>RDA</a:t>
              </a:r>
            </a:p>
            <a:p>
              <a:pPr algn="ctr"/>
              <a:r>
                <a:rPr lang="en-US" dirty="0"/>
                <a:t>metadata content</a:t>
              </a:r>
            </a:p>
          </p:txBody>
        </p:sp>
        <p:sp>
          <p:nvSpPr>
            <p:cNvPr id="13" name="TextBox 12">
              <a:extLst>
                <a:ext uri="{FF2B5EF4-FFF2-40B4-BE49-F238E27FC236}">
                  <a16:creationId xmlns:a16="http://schemas.microsoft.com/office/drawing/2014/main" id="{45D79032-2328-406E-B2B8-977C6C02EA62}"/>
                </a:ext>
              </a:extLst>
            </p:cNvPr>
            <p:cNvSpPr txBox="1"/>
            <p:nvPr/>
          </p:nvSpPr>
          <p:spPr>
            <a:xfrm>
              <a:off x="4877957" y="1944534"/>
              <a:ext cx="3281738" cy="3245941"/>
            </a:xfrm>
            <a:prstGeom prst="ellipse">
              <a:avLst/>
            </a:prstGeom>
            <a:noFill/>
            <a:ln w="19050">
              <a:solidFill>
                <a:schemeClr val="tx1"/>
              </a:solidFill>
            </a:ln>
          </p:spPr>
          <p:txBody>
            <a:bodyPr wrap="none" rtlCol="0">
              <a:spAutoFit/>
            </a:bodyPr>
            <a:lstStyle/>
            <a:p>
              <a:pPr algn="ctr"/>
              <a:r>
                <a:rPr lang="en-US" dirty="0"/>
                <a:t>Policy statements</a:t>
              </a:r>
            </a:p>
            <a:p>
              <a:pPr algn="ctr"/>
              <a:r>
                <a:rPr lang="en-US" dirty="0"/>
                <a:t>[Application profile]</a:t>
              </a:r>
            </a:p>
            <a:p>
              <a:pPr algn="ctr"/>
              <a:r>
                <a:rPr lang="en-US" dirty="0"/>
                <a:t>+ mandatory elements</a:t>
              </a:r>
            </a:p>
            <a:p>
              <a:pPr algn="ctr"/>
              <a:r>
                <a:rPr lang="en-US" dirty="0"/>
                <a:t>+ repeatable elements</a:t>
              </a:r>
            </a:p>
            <a:p>
              <a:pPr algn="ctr"/>
              <a:r>
                <a:rPr lang="en-US" dirty="0"/>
                <a:t>National authority files</a:t>
              </a:r>
            </a:p>
            <a:p>
              <a:pPr algn="ctr"/>
              <a:r>
                <a:rPr lang="en-US" dirty="0"/>
                <a:t>National terminologies</a:t>
              </a:r>
            </a:p>
            <a:p>
              <a:pPr algn="ctr"/>
              <a:r>
                <a:rPr lang="en-US" dirty="0"/>
                <a:t>Linguistics (syntax)</a:t>
              </a:r>
            </a:p>
            <a:p>
              <a:pPr algn="ctr"/>
              <a:r>
                <a:rPr lang="en-US" dirty="0"/>
                <a:t>Specific data types</a:t>
              </a:r>
            </a:p>
          </p:txBody>
        </p:sp>
        <p:sp>
          <p:nvSpPr>
            <p:cNvPr id="14" name="TextBox 13">
              <a:extLst>
                <a:ext uri="{FF2B5EF4-FFF2-40B4-BE49-F238E27FC236}">
                  <a16:creationId xmlns:a16="http://schemas.microsoft.com/office/drawing/2014/main" id="{580F1A11-CC3F-477B-B1AA-B8F459A40876}"/>
                </a:ext>
              </a:extLst>
            </p:cNvPr>
            <p:cNvSpPr txBox="1"/>
            <p:nvPr/>
          </p:nvSpPr>
          <p:spPr>
            <a:xfrm>
              <a:off x="5291481" y="1143453"/>
              <a:ext cx="2442301" cy="519351"/>
            </a:xfrm>
            <a:prstGeom prst="ellipse">
              <a:avLst/>
            </a:prstGeom>
            <a:solidFill>
              <a:srgbClr val="FFC000"/>
            </a:solidFill>
            <a:ln w="19050">
              <a:solidFill>
                <a:schemeClr val="tx1"/>
              </a:solidFill>
            </a:ln>
          </p:spPr>
          <p:txBody>
            <a:bodyPr wrap="none" rtlCol="0">
              <a:spAutoFit/>
            </a:bodyPr>
            <a:lstStyle/>
            <a:p>
              <a:pPr algn="ctr"/>
              <a:r>
                <a:rPr lang="en-US" dirty="0"/>
                <a:t>RDA instructions</a:t>
              </a:r>
            </a:p>
          </p:txBody>
        </p:sp>
        <p:sp>
          <p:nvSpPr>
            <p:cNvPr id="15" name="Arrow: Down 14">
              <a:extLst>
                <a:ext uri="{FF2B5EF4-FFF2-40B4-BE49-F238E27FC236}">
                  <a16:creationId xmlns:a16="http://schemas.microsoft.com/office/drawing/2014/main" id="{B19DC5C5-3BA0-45ED-9FE3-307B666E0EF7}"/>
                </a:ext>
              </a:extLst>
            </p:cNvPr>
            <p:cNvSpPr/>
            <p:nvPr/>
          </p:nvSpPr>
          <p:spPr>
            <a:xfrm>
              <a:off x="6324911" y="1672832"/>
              <a:ext cx="387827" cy="276348"/>
            </a:xfrm>
            <a:prstGeom prst="down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Arrow: Down 15">
              <a:extLst>
                <a:ext uri="{FF2B5EF4-FFF2-40B4-BE49-F238E27FC236}">
                  <a16:creationId xmlns:a16="http://schemas.microsoft.com/office/drawing/2014/main" id="{A69C4AEC-F1FE-4DFC-8599-97091598938D}"/>
                </a:ext>
              </a:extLst>
            </p:cNvPr>
            <p:cNvSpPr/>
            <p:nvPr/>
          </p:nvSpPr>
          <p:spPr>
            <a:xfrm>
              <a:off x="6324911" y="5195857"/>
              <a:ext cx="387827" cy="276348"/>
            </a:xfrm>
            <a:prstGeom prst="downArrow">
              <a:avLst/>
            </a:prstGeom>
            <a:solidFill>
              <a:srgbClr val="FFC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7" name="Left Brace 16">
            <a:extLst>
              <a:ext uri="{FF2B5EF4-FFF2-40B4-BE49-F238E27FC236}">
                <a16:creationId xmlns:a16="http://schemas.microsoft.com/office/drawing/2014/main" id="{7EDCB1C0-8B8D-481C-9BC7-DA795DE7FBEE}"/>
              </a:ext>
            </a:extLst>
          </p:cNvPr>
          <p:cNvSpPr/>
          <p:nvPr/>
        </p:nvSpPr>
        <p:spPr>
          <a:xfrm>
            <a:off x="6463414" y="1249967"/>
            <a:ext cx="481052" cy="5254909"/>
          </a:xfrm>
          <a:prstGeom prst="leftBrac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TextBox 17">
            <a:extLst>
              <a:ext uri="{FF2B5EF4-FFF2-40B4-BE49-F238E27FC236}">
                <a16:creationId xmlns:a16="http://schemas.microsoft.com/office/drawing/2014/main" id="{91D810A9-7197-447D-9A49-CE77D48B4CBF}"/>
              </a:ext>
            </a:extLst>
          </p:cNvPr>
          <p:cNvSpPr txBox="1"/>
          <p:nvPr/>
        </p:nvSpPr>
        <p:spPr>
          <a:xfrm>
            <a:off x="5832119" y="407466"/>
            <a:ext cx="3266856" cy="369332"/>
          </a:xfrm>
          <a:prstGeom prst="rect">
            <a:avLst/>
          </a:prstGeom>
          <a:noFill/>
          <a:ln w="12700">
            <a:solidFill>
              <a:schemeClr val="tx1"/>
            </a:solidFill>
          </a:ln>
        </p:spPr>
        <p:txBody>
          <a:bodyPr wrap="none" rtlCol="0">
            <a:spAutoFit/>
          </a:bodyPr>
          <a:lstStyle/>
          <a:p>
            <a:r>
              <a:rPr lang="en-US" dirty="0"/>
              <a:t>Between the global and the local</a:t>
            </a:r>
            <a:endParaRPr lang="en-GB" dirty="0"/>
          </a:p>
        </p:txBody>
      </p:sp>
      <p:sp>
        <p:nvSpPr>
          <p:cNvPr id="19" name="TextBox 18">
            <a:extLst>
              <a:ext uri="{FF2B5EF4-FFF2-40B4-BE49-F238E27FC236}">
                <a16:creationId xmlns:a16="http://schemas.microsoft.com/office/drawing/2014/main" id="{7921ACD3-352F-4BCB-B810-95C761AC266A}"/>
              </a:ext>
            </a:extLst>
          </p:cNvPr>
          <p:cNvSpPr txBox="1"/>
          <p:nvPr/>
        </p:nvSpPr>
        <p:spPr>
          <a:xfrm>
            <a:off x="-8779" y="5979620"/>
            <a:ext cx="1457066" cy="738664"/>
          </a:xfrm>
          <a:prstGeom prst="rect">
            <a:avLst/>
          </a:prstGeom>
          <a:noFill/>
        </p:spPr>
        <p:txBody>
          <a:bodyPr wrap="none" rtlCol="0">
            <a:spAutoFit/>
          </a:bodyPr>
          <a:lstStyle/>
          <a:p>
            <a:pPr algn="ctr"/>
            <a:r>
              <a:rPr lang="en-US" sz="1400" dirty="0">
                <a:solidFill>
                  <a:schemeClr val="bg1"/>
                </a:solidFill>
              </a:rPr>
              <a:t>IFLA WLIC 2021</a:t>
            </a:r>
          </a:p>
          <a:p>
            <a:pPr algn="ctr"/>
            <a:r>
              <a:rPr lang="en-US" sz="1400" dirty="0">
                <a:solidFill>
                  <a:schemeClr val="bg1"/>
                </a:solidFill>
              </a:rPr>
              <a:t>ISBD in Transition</a:t>
            </a:r>
          </a:p>
          <a:p>
            <a:pPr algn="ctr"/>
            <a:r>
              <a:rPr lang="en-US" sz="1400" dirty="0">
                <a:solidFill>
                  <a:schemeClr val="bg1"/>
                </a:solidFill>
              </a:rPr>
              <a:t>18 August 2021</a:t>
            </a:r>
            <a:endParaRPr lang="en-GB" sz="1400" dirty="0">
              <a:solidFill>
                <a:schemeClr val="bg1"/>
              </a:solidFill>
            </a:endParaRPr>
          </a:p>
        </p:txBody>
      </p:sp>
    </p:spTree>
    <p:extLst>
      <p:ext uri="{BB962C8B-B14F-4D97-AF65-F5344CB8AC3E}">
        <p14:creationId xmlns:p14="http://schemas.microsoft.com/office/powerpoint/2010/main" val="105840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1000"/>
                                        <p:tgtEl>
                                          <p:spTgt spid="10"/>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10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1000"/>
                                        <p:tgtEl>
                                          <p:spTgt spid="11"/>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fade">
                                      <p:cBhvr>
                                        <p:cTn id="29"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1829973" y="268967"/>
            <a:ext cx="6674328" cy="646331"/>
          </a:xfrm>
          <a:prstGeom prst="rect">
            <a:avLst/>
          </a:prstGeom>
          <a:noFill/>
        </p:spPr>
        <p:txBody>
          <a:bodyPr wrap="none" rtlCol="0">
            <a:spAutoFit/>
          </a:bodyPr>
          <a:lstStyle/>
          <a:p>
            <a:r>
              <a:rPr lang="en-US" sz="3600" dirty="0"/>
              <a:t>Semantic Web and interoperability</a:t>
            </a:r>
            <a:endParaRPr lang="en-GB" sz="36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0" y="0"/>
            <a:ext cx="1481070" cy="6858000"/>
          </a:xfrm>
          <a:prstGeom prst="rect">
            <a:avLst/>
          </a:prstGeom>
        </p:spPr>
      </p:pic>
      <p:sp>
        <p:nvSpPr>
          <p:cNvPr id="5" name="TextBox 4">
            <a:extLst>
              <a:ext uri="{FF2B5EF4-FFF2-40B4-BE49-F238E27FC236}">
                <a16:creationId xmlns:a16="http://schemas.microsoft.com/office/drawing/2014/main" id="{2E7DA8CF-E7AE-403E-9E2A-20B6D4038979}"/>
              </a:ext>
            </a:extLst>
          </p:cNvPr>
          <p:cNvSpPr txBox="1"/>
          <p:nvPr/>
        </p:nvSpPr>
        <p:spPr>
          <a:xfrm>
            <a:off x="4893333" y="2101815"/>
            <a:ext cx="1809663" cy="369332"/>
          </a:xfrm>
          <a:prstGeom prst="rect">
            <a:avLst/>
          </a:prstGeom>
          <a:noFill/>
          <a:ln w="12700">
            <a:solidFill>
              <a:schemeClr val="tx1"/>
            </a:solidFill>
          </a:ln>
        </p:spPr>
        <p:txBody>
          <a:bodyPr wrap="none" rtlCol="0">
            <a:spAutoFit/>
          </a:bodyPr>
          <a:lstStyle/>
          <a:p>
            <a:r>
              <a:rPr lang="en-US" dirty="0"/>
              <a:t>This presentation</a:t>
            </a:r>
            <a:endParaRPr lang="en-GB" dirty="0"/>
          </a:p>
        </p:txBody>
      </p:sp>
      <p:sp>
        <p:nvSpPr>
          <p:cNvPr id="6" name="TextBox 5">
            <a:extLst>
              <a:ext uri="{FF2B5EF4-FFF2-40B4-BE49-F238E27FC236}">
                <a16:creationId xmlns:a16="http://schemas.microsoft.com/office/drawing/2014/main" id="{BFC307E0-EDC3-4AB9-92C1-B1564ED77274}"/>
              </a:ext>
            </a:extLst>
          </p:cNvPr>
          <p:cNvSpPr txBox="1"/>
          <p:nvPr/>
        </p:nvSpPr>
        <p:spPr>
          <a:xfrm>
            <a:off x="6819443" y="2103436"/>
            <a:ext cx="1438214" cy="369332"/>
          </a:xfrm>
          <a:prstGeom prst="rect">
            <a:avLst/>
          </a:prstGeom>
          <a:noFill/>
          <a:ln w="12700">
            <a:solidFill>
              <a:schemeClr val="tx1"/>
            </a:solidFill>
          </a:ln>
        </p:spPr>
        <p:txBody>
          <a:bodyPr wrap="none" rtlCol="0">
            <a:spAutoFit/>
          </a:bodyPr>
          <a:lstStyle/>
          <a:p>
            <a:r>
              <a:rPr lang="en-US" dirty="0"/>
              <a:t>has publisher</a:t>
            </a:r>
            <a:endParaRPr lang="en-GB" dirty="0"/>
          </a:p>
        </p:txBody>
      </p:sp>
      <p:sp>
        <p:nvSpPr>
          <p:cNvPr id="7" name="TextBox 6">
            <a:extLst>
              <a:ext uri="{FF2B5EF4-FFF2-40B4-BE49-F238E27FC236}">
                <a16:creationId xmlns:a16="http://schemas.microsoft.com/office/drawing/2014/main" id="{58A8E0C4-6076-444B-939F-3E5B881F9DE8}"/>
              </a:ext>
            </a:extLst>
          </p:cNvPr>
          <p:cNvSpPr txBox="1"/>
          <p:nvPr/>
        </p:nvSpPr>
        <p:spPr>
          <a:xfrm>
            <a:off x="8770086" y="2101815"/>
            <a:ext cx="579005" cy="369332"/>
          </a:xfrm>
          <a:prstGeom prst="rect">
            <a:avLst/>
          </a:prstGeom>
          <a:noFill/>
          <a:ln w="12700">
            <a:solidFill>
              <a:schemeClr val="tx1"/>
            </a:solidFill>
          </a:ln>
        </p:spPr>
        <p:txBody>
          <a:bodyPr wrap="none" rtlCol="0">
            <a:spAutoFit/>
          </a:bodyPr>
          <a:lstStyle/>
          <a:p>
            <a:r>
              <a:rPr lang="en-US" dirty="0"/>
              <a:t>IFLA</a:t>
            </a:r>
            <a:endParaRPr lang="en-GB" dirty="0"/>
          </a:p>
        </p:txBody>
      </p:sp>
      <p:sp>
        <p:nvSpPr>
          <p:cNvPr id="8" name="TextBox 7">
            <a:extLst>
              <a:ext uri="{FF2B5EF4-FFF2-40B4-BE49-F238E27FC236}">
                <a16:creationId xmlns:a16="http://schemas.microsoft.com/office/drawing/2014/main" id="{E737C4F2-9868-4979-9A1A-58B2CD2E4044}"/>
              </a:ext>
            </a:extLst>
          </p:cNvPr>
          <p:cNvSpPr txBox="1"/>
          <p:nvPr/>
        </p:nvSpPr>
        <p:spPr>
          <a:xfrm>
            <a:off x="3477896" y="2101815"/>
            <a:ext cx="1082989" cy="369332"/>
          </a:xfrm>
          <a:prstGeom prst="rect">
            <a:avLst/>
          </a:prstGeom>
          <a:noFill/>
          <a:ln w="12700">
            <a:solidFill>
              <a:schemeClr val="tx1"/>
            </a:solidFill>
          </a:ln>
        </p:spPr>
        <p:txBody>
          <a:bodyPr wrap="none" rtlCol="0">
            <a:spAutoFit/>
          </a:bodyPr>
          <a:lstStyle/>
          <a:p>
            <a:r>
              <a:rPr lang="en-US" dirty="0"/>
              <a:t>metadata</a:t>
            </a:r>
            <a:endParaRPr lang="en-GB" dirty="0"/>
          </a:p>
        </p:txBody>
      </p:sp>
      <p:sp>
        <p:nvSpPr>
          <p:cNvPr id="9" name="TextBox 8">
            <a:extLst>
              <a:ext uri="{FF2B5EF4-FFF2-40B4-BE49-F238E27FC236}">
                <a16:creationId xmlns:a16="http://schemas.microsoft.com/office/drawing/2014/main" id="{12982CC6-FD9F-4C67-B715-6F6979B06AA3}"/>
              </a:ext>
            </a:extLst>
          </p:cNvPr>
          <p:cNvSpPr txBox="1"/>
          <p:nvPr/>
        </p:nvSpPr>
        <p:spPr>
          <a:xfrm>
            <a:off x="4893333" y="1506313"/>
            <a:ext cx="862737" cy="369332"/>
          </a:xfrm>
          <a:prstGeom prst="rect">
            <a:avLst/>
          </a:prstGeom>
          <a:noFill/>
          <a:ln w="12700">
            <a:solidFill>
              <a:schemeClr val="tx1"/>
            </a:solidFill>
          </a:ln>
        </p:spPr>
        <p:txBody>
          <a:bodyPr wrap="none" rtlCol="0">
            <a:spAutoFit/>
          </a:bodyPr>
          <a:lstStyle/>
          <a:p>
            <a:r>
              <a:rPr lang="en-US" dirty="0"/>
              <a:t>subject</a:t>
            </a:r>
            <a:endParaRPr lang="en-GB" dirty="0"/>
          </a:p>
        </p:txBody>
      </p:sp>
      <p:sp>
        <p:nvSpPr>
          <p:cNvPr id="10" name="TextBox 9">
            <a:extLst>
              <a:ext uri="{FF2B5EF4-FFF2-40B4-BE49-F238E27FC236}">
                <a16:creationId xmlns:a16="http://schemas.microsoft.com/office/drawing/2014/main" id="{5F874C31-AC7B-442C-8F7D-6BB8A8A48851}"/>
              </a:ext>
            </a:extLst>
          </p:cNvPr>
          <p:cNvSpPr txBox="1"/>
          <p:nvPr/>
        </p:nvSpPr>
        <p:spPr>
          <a:xfrm>
            <a:off x="6819444" y="1507934"/>
            <a:ext cx="1067985" cy="369332"/>
          </a:xfrm>
          <a:prstGeom prst="rect">
            <a:avLst/>
          </a:prstGeom>
          <a:noFill/>
          <a:ln w="12700">
            <a:solidFill>
              <a:schemeClr val="tx1"/>
            </a:solidFill>
          </a:ln>
        </p:spPr>
        <p:txBody>
          <a:bodyPr wrap="none" rtlCol="0">
            <a:spAutoFit/>
          </a:bodyPr>
          <a:lstStyle/>
          <a:p>
            <a:r>
              <a:rPr lang="en-US" dirty="0"/>
              <a:t>predicate</a:t>
            </a:r>
            <a:endParaRPr lang="en-GB" dirty="0"/>
          </a:p>
        </p:txBody>
      </p:sp>
      <p:sp>
        <p:nvSpPr>
          <p:cNvPr id="11" name="TextBox 10">
            <a:extLst>
              <a:ext uri="{FF2B5EF4-FFF2-40B4-BE49-F238E27FC236}">
                <a16:creationId xmlns:a16="http://schemas.microsoft.com/office/drawing/2014/main" id="{8D512EBA-E865-4D23-BA0F-6A67263968BB}"/>
              </a:ext>
            </a:extLst>
          </p:cNvPr>
          <p:cNvSpPr txBox="1"/>
          <p:nvPr/>
        </p:nvSpPr>
        <p:spPr>
          <a:xfrm>
            <a:off x="8770086" y="1506313"/>
            <a:ext cx="772969" cy="369332"/>
          </a:xfrm>
          <a:prstGeom prst="rect">
            <a:avLst/>
          </a:prstGeom>
          <a:noFill/>
          <a:ln w="12700">
            <a:solidFill>
              <a:schemeClr val="tx1"/>
            </a:solidFill>
          </a:ln>
        </p:spPr>
        <p:txBody>
          <a:bodyPr wrap="none" rtlCol="0">
            <a:spAutoFit/>
          </a:bodyPr>
          <a:lstStyle/>
          <a:p>
            <a:r>
              <a:rPr lang="en-US" dirty="0"/>
              <a:t>object</a:t>
            </a:r>
            <a:endParaRPr lang="en-GB" dirty="0"/>
          </a:p>
        </p:txBody>
      </p:sp>
      <p:sp>
        <p:nvSpPr>
          <p:cNvPr id="12" name="TextBox 11">
            <a:extLst>
              <a:ext uri="{FF2B5EF4-FFF2-40B4-BE49-F238E27FC236}">
                <a16:creationId xmlns:a16="http://schemas.microsoft.com/office/drawing/2014/main" id="{782FC618-A5DB-4E79-B25B-41CB0CC4470C}"/>
              </a:ext>
            </a:extLst>
          </p:cNvPr>
          <p:cNvSpPr txBox="1"/>
          <p:nvPr/>
        </p:nvSpPr>
        <p:spPr>
          <a:xfrm>
            <a:off x="3876082" y="1506313"/>
            <a:ext cx="684803" cy="369332"/>
          </a:xfrm>
          <a:prstGeom prst="rect">
            <a:avLst/>
          </a:prstGeom>
          <a:noFill/>
          <a:ln w="12700">
            <a:solidFill>
              <a:schemeClr val="tx1"/>
            </a:solidFill>
          </a:ln>
        </p:spPr>
        <p:txBody>
          <a:bodyPr wrap="none" rtlCol="0">
            <a:spAutoFit/>
          </a:bodyPr>
          <a:lstStyle/>
          <a:p>
            <a:r>
              <a:rPr lang="en-US" dirty="0"/>
              <a:t>triple</a:t>
            </a:r>
            <a:endParaRPr lang="en-GB" dirty="0"/>
          </a:p>
        </p:txBody>
      </p:sp>
      <p:sp>
        <p:nvSpPr>
          <p:cNvPr id="13" name="TextBox 12">
            <a:extLst>
              <a:ext uri="{FF2B5EF4-FFF2-40B4-BE49-F238E27FC236}">
                <a16:creationId xmlns:a16="http://schemas.microsoft.com/office/drawing/2014/main" id="{A2FA6896-605C-4726-838A-C3BFF2BD2F47}"/>
              </a:ext>
            </a:extLst>
          </p:cNvPr>
          <p:cNvSpPr txBox="1"/>
          <p:nvPr/>
        </p:nvSpPr>
        <p:spPr>
          <a:xfrm>
            <a:off x="4893333" y="2697317"/>
            <a:ext cx="1517851" cy="369332"/>
          </a:xfrm>
          <a:prstGeom prst="rect">
            <a:avLst/>
          </a:prstGeom>
          <a:noFill/>
          <a:ln w="12700">
            <a:solidFill>
              <a:schemeClr val="tx1"/>
            </a:solidFill>
          </a:ln>
        </p:spPr>
        <p:txBody>
          <a:bodyPr wrap="none" rtlCol="0">
            <a:spAutoFit/>
          </a:bodyPr>
          <a:lstStyle/>
          <a:p>
            <a:r>
              <a:rPr lang="en-US" dirty="0"/>
              <a:t>Domain entity</a:t>
            </a:r>
            <a:endParaRPr lang="en-GB" dirty="0"/>
          </a:p>
        </p:txBody>
      </p:sp>
      <p:sp>
        <p:nvSpPr>
          <p:cNvPr id="14" name="TextBox 13">
            <a:extLst>
              <a:ext uri="{FF2B5EF4-FFF2-40B4-BE49-F238E27FC236}">
                <a16:creationId xmlns:a16="http://schemas.microsoft.com/office/drawing/2014/main" id="{B3A59483-60F6-4503-8397-542E81D9DF82}"/>
              </a:ext>
            </a:extLst>
          </p:cNvPr>
          <p:cNvSpPr txBox="1"/>
          <p:nvPr/>
        </p:nvSpPr>
        <p:spPr>
          <a:xfrm>
            <a:off x="6819445" y="2697317"/>
            <a:ext cx="1836337" cy="369332"/>
          </a:xfrm>
          <a:prstGeom prst="rect">
            <a:avLst/>
          </a:prstGeom>
          <a:noFill/>
          <a:ln w="12700">
            <a:solidFill>
              <a:schemeClr val="tx1"/>
            </a:solidFill>
          </a:ln>
        </p:spPr>
        <p:txBody>
          <a:bodyPr wrap="none" rtlCol="0">
            <a:spAutoFit/>
          </a:bodyPr>
          <a:lstStyle/>
          <a:p>
            <a:r>
              <a:rPr lang="en-US" dirty="0"/>
              <a:t>element property</a:t>
            </a:r>
            <a:endParaRPr lang="en-GB" dirty="0"/>
          </a:p>
        </p:txBody>
      </p:sp>
      <p:sp>
        <p:nvSpPr>
          <p:cNvPr id="15" name="TextBox 14">
            <a:extLst>
              <a:ext uri="{FF2B5EF4-FFF2-40B4-BE49-F238E27FC236}">
                <a16:creationId xmlns:a16="http://schemas.microsoft.com/office/drawing/2014/main" id="{0F019C96-ED59-44FD-9483-CF66DEFCD5C2}"/>
              </a:ext>
            </a:extLst>
          </p:cNvPr>
          <p:cNvSpPr txBox="1"/>
          <p:nvPr/>
        </p:nvSpPr>
        <p:spPr>
          <a:xfrm>
            <a:off x="8770086" y="2697317"/>
            <a:ext cx="1363643" cy="369332"/>
          </a:xfrm>
          <a:prstGeom prst="rect">
            <a:avLst/>
          </a:prstGeom>
          <a:noFill/>
          <a:ln w="12700">
            <a:solidFill>
              <a:schemeClr val="tx1"/>
            </a:solidFill>
          </a:ln>
        </p:spPr>
        <p:txBody>
          <a:bodyPr wrap="none" rtlCol="0">
            <a:spAutoFit/>
          </a:bodyPr>
          <a:lstStyle/>
          <a:p>
            <a:r>
              <a:rPr lang="en-US" dirty="0"/>
              <a:t>Range entity</a:t>
            </a:r>
            <a:endParaRPr lang="en-GB" dirty="0"/>
          </a:p>
        </p:txBody>
      </p:sp>
      <p:sp>
        <p:nvSpPr>
          <p:cNvPr id="16" name="TextBox 15">
            <a:extLst>
              <a:ext uri="{FF2B5EF4-FFF2-40B4-BE49-F238E27FC236}">
                <a16:creationId xmlns:a16="http://schemas.microsoft.com/office/drawing/2014/main" id="{59525F32-1819-450F-8458-251D132775F4}"/>
              </a:ext>
            </a:extLst>
          </p:cNvPr>
          <p:cNvSpPr txBox="1"/>
          <p:nvPr/>
        </p:nvSpPr>
        <p:spPr>
          <a:xfrm>
            <a:off x="3262261" y="2697317"/>
            <a:ext cx="1298625" cy="369332"/>
          </a:xfrm>
          <a:prstGeom prst="rect">
            <a:avLst/>
          </a:prstGeom>
          <a:noFill/>
          <a:ln w="12700">
            <a:solidFill>
              <a:schemeClr val="tx1"/>
            </a:solidFill>
          </a:ln>
        </p:spPr>
        <p:txBody>
          <a:bodyPr wrap="none" rtlCol="0">
            <a:spAutoFit/>
          </a:bodyPr>
          <a:lstStyle/>
          <a:p>
            <a:r>
              <a:rPr lang="en-US" dirty="0"/>
              <a:t>element set</a:t>
            </a:r>
            <a:endParaRPr lang="en-GB" dirty="0"/>
          </a:p>
        </p:txBody>
      </p:sp>
      <p:sp>
        <p:nvSpPr>
          <p:cNvPr id="17" name="TextBox 16">
            <a:extLst>
              <a:ext uri="{FF2B5EF4-FFF2-40B4-BE49-F238E27FC236}">
                <a16:creationId xmlns:a16="http://schemas.microsoft.com/office/drawing/2014/main" id="{0746D6BA-4D3C-4912-8508-9AFD8FF0F0B3}"/>
              </a:ext>
            </a:extLst>
          </p:cNvPr>
          <p:cNvSpPr txBox="1"/>
          <p:nvPr/>
        </p:nvSpPr>
        <p:spPr>
          <a:xfrm>
            <a:off x="3905486" y="4221348"/>
            <a:ext cx="866036" cy="519351"/>
          </a:xfrm>
          <a:prstGeom prst="ellipse">
            <a:avLst/>
          </a:prstGeom>
          <a:solidFill>
            <a:srgbClr val="92D050"/>
          </a:solidFill>
          <a:ln w="19050">
            <a:solidFill>
              <a:schemeClr val="tx1"/>
            </a:solidFill>
          </a:ln>
        </p:spPr>
        <p:txBody>
          <a:bodyPr wrap="none" rtlCol="0">
            <a:spAutoFit/>
          </a:bodyPr>
          <a:lstStyle/>
          <a:p>
            <a:pPr algn="ctr"/>
            <a:r>
              <a:rPr lang="en-US" dirty="0"/>
              <a:t>ISBD</a:t>
            </a:r>
          </a:p>
        </p:txBody>
      </p:sp>
      <p:sp>
        <p:nvSpPr>
          <p:cNvPr id="18" name="TextBox 17">
            <a:extLst>
              <a:ext uri="{FF2B5EF4-FFF2-40B4-BE49-F238E27FC236}">
                <a16:creationId xmlns:a16="http://schemas.microsoft.com/office/drawing/2014/main" id="{D40CF373-A277-494A-BE5C-E9EF4BC1A8B1}"/>
              </a:ext>
            </a:extLst>
          </p:cNvPr>
          <p:cNvSpPr txBox="1"/>
          <p:nvPr/>
        </p:nvSpPr>
        <p:spPr>
          <a:xfrm>
            <a:off x="5262481" y="4198684"/>
            <a:ext cx="818429" cy="519351"/>
          </a:xfrm>
          <a:prstGeom prst="ellipse">
            <a:avLst/>
          </a:prstGeom>
          <a:solidFill>
            <a:schemeClr val="accent4"/>
          </a:solidFill>
          <a:ln w="19050">
            <a:solidFill>
              <a:schemeClr val="tx1"/>
            </a:solidFill>
          </a:ln>
        </p:spPr>
        <p:txBody>
          <a:bodyPr wrap="none" rtlCol="0">
            <a:spAutoFit/>
          </a:bodyPr>
          <a:lstStyle/>
          <a:p>
            <a:pPr algn="ctr"/>
            <a:r>
              <a:rPr lang="en-US" dirty="0"/>
              <a:t>RDA</a:t>
            </a:r>
          </a:p>
        </p:txBody>
      </p:sp>
      <p:sp>
        <p:nvSpPr>
          <p:cNvPr id="19" name="TextBox 18">
            <a:extLst>
              <a:ext uri="{FF2B5EF4-FFF2-40B4-BE49-F238E27FC236}">
                <a16:creationId xmlns:a16="http://schemas.microsoft.com/office/drawing/2014/main" id="{BD6C712F-08A3-47AC-8DE8-F6E0B3765447}"/>
              </a:ext>
            </a:extLst>
          </p:cNvPr>
          <p:cNvSpPr txBox="1"/>
          <p:nvPr/>
        </p:nvSpPr>
        <p:spPr>
          <a:xfrm>
            <a:off x="6554026" y="4199633"/>
            <a:ext cx="584271" cy="519351"/>
          </a:xfrm>
          <a:prstGeom prst="ellipse">
            <a:avLst/>
          </a:prstGeom>
          <a:solidFill>
            <a:srgbClr val="00B0F0"/>
          </a:solidFill>
          <a:ln w="19050">
            <a:solidFill>
              <a:schemeClr val="tx1"/>
            </a:solidFill>
          </a:ln>
        </p:spPr>
        <p:txBody>
          <a:bodyPr wrap="none" rtlCol="0">
            <a:spAutoFit/>
          </a:bodyPr>
          <a:lstStyle/>
          <a:p>
            <a:pPr algn="ctr"/>
            <a:r>
              <a:rPr lang="en-US" dirty="0"/>
              <a:t>BF</a:t>
            </a:r>
          </a:p>
        </p:txBody>
      </p:sp>
      <p:sp>
        <p:nvSpPr>
          <p:cNvPr id="20" name="Arrow: Down 19">
            <a:extLst>
              <a:ext uri="{FF2B5EF4-FFF2-40B4-BE49-F238E27FC236}">
                <a16:creationId xmlns:a16="http://schemas.microsoft.com/office/drawing/2014/main" id="{08613ABF-66EE-46F3-ADC5-8115343CE1E5}"/>
              </a:ext>
            </a:extLst>
          </p:cNvPr>
          <p:cNvSpPr/>
          <p:nvPr/>
        </p:nvSpPr>
        <p:spPr>
          <a:xfrm>
            <a:off x="5282499" y="3103022"/>
            <a:ext cx="726831" cy="369332"/>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A6D07323-3554-4E14-B323-370726CE03B8}"/>
              </a:ext>
            </a:extLst>
          </p:cNvPr>
          <p:cNvSpPr txBox="1"/>
          <p:nvPr/>
        </p:nvSpPr>
        <p:spPr>
          <a:xfrm>
            <a:off x="4649040" y="3508728"/>
            <a:ext cx="2096158" cy="519351"/>
          </a:xfrm>
          <a:prstGeom prst="ellipse">
            <a:avLst/>
          </a:prstGeom>
          <a:noFill/>
          <a:ln w="19050">
            <a:solidFill>
              <a:schemeClr val="tx1"/>
            </a:solidFill>
          </a:ln>
        </p:spPr>
        <p:txBody>
          <a:bodyPr wrap="none" rtlCol="0">
            <a:spAutoFit/>
          </a:bodyPr>
          <a:lstStyle/>
          <a:p>
            <a:pPr algn="ctr"/>
            <a:r>
              <a:rPr lang="en-US" dirty="0"/>
              <a:t>Manifestation</a:t>
            </a:r>
          </a:p>
        </p:txBody>
      </p:sp>
      <p:sp>
        <p:nvSpPr>
          <p:cNvPr id="22" name="TextBox 21">
            <a:extLst>
              <a:ext uri="{FF2B5EF4-FFF2-40B4-BE49-F238E27FC236}">
                <a16:creationId xmlns:a16="http://schemas.microsoft.com/office/drawing/2014/main" id="{DF3E8B01-D978-4171-8A1E-3E70867A7E72}"/>
              </a:ext>
            </a:extLst>
          </p:cNvPr>
          <p:cNvSpPr txBox="1"/>
          <p:nvPr/>
        </p:nvSpPr>
        <p:spPr>
          <a:xfrm>
            <a:off x="8881174" y="3508728"/>
            <a:ext cx="1036177" cy="519351"/>
          </a:xfrm>
          <a:prstGeom prst="ellipse">
            <a:avLst/>
          </a:prstGeom>
          <a:noFill/>
          <a:ln w="19050">
            <a:solidFill>
              <a:schemeClr val="tx1"/>
            </a:solidFill>
          </a:ln>
        </p:spPr>
        <p:txBody>
          <a:bodyPr wrap="none" rtlCol="0">
            <a:spAutoFit/>
          </a:bodyPr>
          <a:lstStyle/>
          <a:p>
            <a:pPr algn="ctr"/>
            <a:r>
              <a:rPr lang="en-US" dirty="0"/>
              <a:t>Agent</a:t>
            </a:r>
          </a:p>
        </p:txBody>
      </p:sp>
      <p:sp>
        <p:nvSpPr>
          <p:cNvPr id="23" name="Arrow: Down 22">
            <a:extLst>
              <a:ext uri="{FF2B5EF4-FFF2-40B4-BE49-F238E27FC236}">
                <a16:creationId xmlns:a16="http://schemas.microsoft.com/office/drawing/2014/main" id="{CBF189D0-665B-4158-BE1B-35DBC60E7292}"/>
              </a:ext>
            </a:extLst>
          </p:cNvPr>
          <p:cNvSpPr/>
          <p:nvPr/>
        </p:nvSpPr>
        <p:spPr>
          <a:xfrm>
            <a:off x="9035848" y="3103367"/>
            <a:ext cx="726831" cy="369332"/>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22C4188B-04B9-4FF3-A65E-08D30574A3DF}"/>
              </a:ext>
            </a:extLst>
          </p:cNvPr>
          <p:cNvSpPr txBox="1"/>
          <p:nvPr/>
        </p:nvSpPr>
        <p:spPr>
          <a:xfrm>
            <a:off x="8351186" y="4265658"/>
            <a:ext cx="2096151" cy="646331"/>
          </a:xfrm>
          <a:prstGeom prst="rect">
            <a:avLst/>
          </a:prstGeom>
          <a:noFill/>
          <a:ln w="12700">
            <a:solidFill>
              <a:schemeClr val="tx1"/>
            </a:solidFill>
            <a:prstDash val="dashDot"/>
          </a:ln>
        </p:spPr>
        <p:txBody>
          <a:bodyPr wrap="none" rtlCol="0">
            <a:spAutoFit/>
          </a:bodyPr>
          <a:lstStyle/>
          <a:p>
            <a:pPr algn="ctr"/>
            <a:r>
              <a:rPr lang="en-US" dirty="0"/>
              <a:t>ISBD Transformation</a:t>
            </a:r>
          </a:p>
          <a:p>
            <a:pPr algn="ctr"/>
            <a:r>
              <a:rPr lang="en-US" dirty="0"/>
              <a:t>Phase 2</a:t>
            </a:r>
            <a:endParaRPr lang="en-GB" dirty="0"/>
          </a:p>
        </p:txBody>
      </p:sp>
      <p:sp>
        <p:nvSpPr>
          <p:cNvPr id="25" name="Arrow: Bent-Up 24">
            <a:extLst>
              <a:ext uri="{FF2B5EF4-FFF2-40B4-BE49-F238E27FC236}">
                <a16:creationId xmlns:a16="http://schemas.microsoft.com/office/drawing/2014/main" id="{8D0D0492-A46A-4FA5-A9BA-F6BB34C5A120}"/>
              </a:ext>
            </a:extLst>
          </p:cNvPr>
          <p:cNvSpPr/>
          <p:nvPr/>
        </p:nvSpPr>
        <p:spPr>
          <a:xfrm rot="5400000" flipV="1">
            <a:off x="5994846" y="3811177"/>
            <a:ext cx="2510359" cy="1094054"/>
          </a:xfrm>
          <a:prstGeom prst="bentUpArrow">
            <a:avLst>
              <a:gd name="adj1" fmla="val 38075"/>
              <a:gd name="adj2" fmla="val 31034"/>
              <a:gd name="adj3" fmla="val 2298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a:extLst>
              <a:ext uri="{FF2B5EF4-FFF2-40B4-BE49-F238E27FC236}">
                <a16:creationId xmlns:a16="http://schemas.microsoft.com/office/drawing/2014/main" id="{27717F12-450E-47E5-82BE-C6C7DB4E1122}"/>
              </a:ext>
            </a:extLst>
          </p:cNvPr>
          <p:cNvSpPr txBox="1"/>
          <p:nvPr/>
        </p:nvSpPr>
        <p:spPr>
          <a:xfrm>
            <a:off x="5134321" y="4967052"/>
            <a:ext cx="1048171" cy="646331"/>
          </a:xfrm>
          <a:prstGeom prst="rect">
            <a:avLst/>
          </a:prstGeom>
          <a:noFill/>
          <a:ln w="12700">
            <a:solidFill>
              <a:schemeClr val="tx1"/>
            </a:solidFill>
            <a:prstDash val="dashDot"/>
          </a:ln>
        </p:spPr>
        <p:txBody>
          <a:bodyPr wrap="none" rtlCol="0">
            <a:spAutoFit/>
          </a:bodyPr>
          <a:lstStyle/>
          <a:p>
            <a:pPr algn="ctr"/>
            <a:r>
              <a:rPr lang="en-US" dirty="0"/>
              <a:t>Semantic</a:t>
            </a:r>
          </a:p>
          <a:p>
            <a:pPr algn="ctr"/>
            <a:r>
              <a:rPr lang="en-US" dirty="0"/>
              <a:t>maps</a:t>
            </a:r>
            <a:endParaRPr lang="en-GB" dirty="0"/>
          </a:p>
        </p:txBody>
      </p:sp>
      <p:sp>
        <p:nvSpPr>
          <p:cNvPr id="27" name="TextBox 26">
            <a:extLst>
              <a:ext uri="{FF2B5EF4-FFF2-40B4-BE49-F238E27FC236}">
                <a16:creationId xmlns:a16="http://schemas.microsoft.com/office/drawing/2014/main" id="{ACB86B80-2AD5-43D6-A8C7-82B905FF02DD}"/>
              </a:ext>
            </a:extLst>
          </p:cNvPr>
          <p:cNvSpPr txBox="1"/>
          <p:nvPr/>
        </p:nvSpPr>
        <p:spPr>
          <a:xfrm>
            <a:off x="-8779" y="5979620"/>
            <a:ext cx="1457066" cy="738664"/>
          </a:xfrm>
          <a:prstGeom prst="rect">
            <a:avLst/>
          </a:prstGeom>
          <a:noFill/>
        </p:spPr>
        <p:txBody>
          <a:bodyPr wrap="none" rtlCol="0">
            <a:spAutoFit/>
          </a:bodyPr>
          <a:lstStyle/>
          <a:p>
            <a:pPr algn="ctr"/>
            <a:r>
              <a:rPr lang="en-US" sz="1400" dirty="0">
                <a:solidFill>
                  <a:schemeClr val="bg1"/>
                </a:solidFill>
              </a:rPr>
              <a:t>IFLA WLIC 2021</a:t>
            </a:r>
          </a:p>
          <a:p>
            <a:pPr algn="ctr"/>
            <a:r>
              <a:rPr lang="en-US" sz="1400" dirty="0">
                <a:solidFill>
                  <a:schemeClr val="bg1"/>
                </a:solidFill>
              </a:rPr>
              <a:t>ISBD in Transition</a:t>
            </a:r>
          </a:p>
          <a:p>
            <a:pPr algn="ctr"/>
            <a:r>
              <a:rPr lang="en-US" sz="1400" dirty="0">
                <a:solidFill>
                  <a:schemeClr val="bg1"/>
                </a:solidFill>
              </a:rPr>
              <a:t>18 August 2021</a:t>
            </a:r>
            <a:endParaRPr lang="en-GB" sz="1400" dirty="0">
              <a:solidFill>
                <a:schemeClr val="bg1"/>
              </a:solidFill>
            </a:endParaRPr>
          </a:p>
        </p:txBody>
      </p:sp>
      <p:sp>
        <p:nvSpPr>
          <p:cNvPr id="3" name="Arrow: Left-Right 2">
            <a:extLst>
              <a:ext uri="{FF2B5EF4-FFF2-40B4-BE49-F238E27FC236}">
                <a16:creationId xmlns:a16="http://schemas.microsoft.com/office/drawing/2014/main" id="{4E23B113-77E0-40C1-BFDA-F08E6C29DD8F}"/>
              </a:ext>
            </a:extLst>
          </p:cNvPr>
          <p:cNvSpPr/>
          <p:nvPr/>
        </p:nvSpPr>
        <p:spPr>
          <a:xfrm>
            <a:off x="4789365" y="4264974"/>
            <a:ext cx="492145" cy="359965"/>
          </a:xfrm>
          <a:prstGeom prst="lef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8932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1000"/>
                                        <p:tgtEl>
                                          <p:spTgt spid="16"/>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childTnLst>
                                </p:cTn>
                              </p:par>
                            </p:childTnLst>
                          </p:cTn>
                        </p:par>
                        <p:par>
                          <p:cTn id="29" fill="hold">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1000"/>
                                        <p:tgtEl>
                                          <p:spTgt spid="20"/>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1000"/>
                                        <p:tgtEl>
                                          <p:spTgt spid="21"/>
                                        </p:tgtEl>
                                      </p:cBhvr>
                                    </p:animEffect>
                                  </p:childTnLst>
                                </p:cTn>
                              </p:par>
                            </p:childTnLst>
                          </p:cTn>
                        </p:par>
                        <p:par>
                          <p:cTn id="46" fill="hold">
                            <p:stCondLst>
                              <p:cond delay="2000"/>
                            </p:stCondLst>
                            <p:childTnLst>
                              <p:par>
                                <p:cTn id="47" presetID="10" presetClass="entr" presetSubtype="0"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1000"/>
                                        <p:tgtEl>
                                          <p:spTgt spid="17"/>
                                        </p:tgtEl>
                                      </p:cBhvr>
                                    </p:animEffect>
                                  </p:childTnLst>
                                </p:cTn>
                              </p:par>
                            </p:childTnLst>
                          </p:cTn>
                        </p:par>
                        <p:par>
                          <p:cTn id="50" fill="hold">
                            <p:stCondLst>
                              <p:cond delay="3000"/>
                            </p:stCondLst>
                            <p:childTnLst>
                              <p:par>
                                <p:cTn id="51" presetID="10" presetClass="entr" presetSubtype="0" fill="hold" grpId="0" nodeType="after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1000"/>
                                        <p:tgtEl>
                                          <p:spTgt spid="18"/>
                                        </p:tgtEl>
                                      </p:cBhvr>
                                    </p:animEffect>
                                  </p:childTnLst>
                                </p:cTn>
                              </p:par>
                            </p:childTnLst>
                          </p:cTn>
                        </p:par>
                        <p:par>
                          <p:cTn id="54" fill="hold">
                            <p:stCondLst>
                              <p:cond delay="4000"/>
                            </p:stCondLst>
                            <p:childTnLst>
                              <p:par>
                                <p:cTn id="55" presetID="10" presetClass="entr" presetSubtype="0" fill="hold" grpId="0" nodeType="after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fade">
                                      <p:cBhvr>
                                        <p:cTn id="57" dur="10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fade">
                                      <p:cBhvr>
                                        <p:cTn id="62" dur="1000"/>
                                        <p:tgtEl>
                                          <p:spTgt spid="25"/>
                                        </p:tgtEl>
                                      </p:cBhvr>
                                    </p:animEffect>
                                  </p:childTnLst>
                                </p:cTn>
                              </p:par>
                            </p:childTnLst>
                          </p:cTn>
                        </p:par>
                        <p:par>
                          <p:cTn id="63" fill="hold">
                            <p:stCondLst>
                              <p:cond delay="1000"/>
                            </p:stCondLst>
                            <p:childTnLst>
                              <p:par>
                                <p:cTn id="64" presetID="10" presetClass="entr" presetSubtype="0" fill="hold" grpId="0" nodeType="afterEffect">
                                  <p:stCondLst>
                                    <p:cond delay="0"/>
                                  </p:stCondLst>
                                  <p:childTnLst>
                                    <p:set>
                                      <p:cBhvr>
                                        <p:cTn id="65" dur="1" fill="hold">
                                          <p:stCondLst>
                                            <p:cond delay="0"/>
                                          </p:stCondLst>
                                        </p:cTn>
                                        <p:tgtEl>
                                          <p:spTgt spid="26"/>
                                        </p:tgtEl>
                                        <p:attrNameLst>
                                          <p:attrName>style.visibility</p:attrName>
                                        </p:attrNameLst>
                                      </p:cBhvr>
                                      <p:to>
                                        <p:strVal val="visible"/>
                                      </p:to>
                                    </p:set>
                                    <p:animEffect transition="in" filter="fade">
                                      <p:cBhvr>
                                        <p:cTn id="66" dur="1000"/>
                                        <p:tgtEl>
                                          <p:spTgt spid="26"/>
                                        </p:tgtEl>
                                      </p:cBhvr>
                                    </p:animEffect>
                                  </p:childTnLst>
                                </p:cTn>
                              </p:par>
                            </p:childTnLst>
                          </p:cTn>
                        </p:par>
                        <p:par>
                          <p:cTn id="67" fill="hold">
                            <p:stCondLst>
                              <p:cond delay="2000"/>
                            </p:stCondLst>
                            <p:childTnLst>
                              <p:par>
                                <p:cTn id="68" presetID="10" presetClass="entr" presetSubtype="0" fill="hold" grpId="0" nodeType="afterEffect">
                                  <p:stCondLst>
                                    <p:cond delay="0"/>
                                  </p:stCondLst>
                                  <p:childTnLst>
                                    <p:set>
                                      <p:cBhvr>
                                        <p:cTn id="69" dur="1" fill="hold">
                                          <p:stCondLst>
                                            <p:cond delay="0"/>
                                          </p:stCondLst>
                                        </p:cTn>
                                        <p:tgtEl>
                                          <p:spTgt spid="3"/>
                                        </p:tgtEl>
                                        <p:attrNameLst>
                                          <p:attrName>style.visibility</p:attrName>
                                        </p:attrNameLst>
                                      </p:cBhvr>
                                      <p:to>
                                        <p:strVal val="visible"/>
                                      </p:to>
                                    </p:set>
                                    <p:animEffect transition="in" filter="fade">
                                      <p:cBhvr>
                                        <p:cTn id="70" dur="1000"/>
                                        <p:tgtEl>
                                          <p:spTgt spid="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1000"/>
                                        <p:tgtEl>
                                          <p:spTgt spid="23"/>
                                        </p:tgtEl>
                                      </p:cBhvr>
                                    </p:animEffect>
                                  </p:childTnLst>
                                </p:cTn>
                              </p:par>
                            </p:childTnLst>
                          </p:cTn>
                        </p:par>
                        <p:par>
                          <p:cTn id="76" fill="hold">
                            <p:stCondLst>
                              <p:cond delay="1000"/>
                            </p:stCondLst>
                            <p:childTnLst>
                              <p:par>
                                <p:cTn id="77" presetID="10" presetClass="entr" presetSubtype="0" fill="hold" grpId="0" nodeType="after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fade">
                                      <p:cBhvr>
                                        <p:cTn id="79" dur="1000"/>
                                        <p:tgtEl>
                                          <p:spTgt spid="22"/>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fade">
                                      <p:cBhvr>
                                        <p:cTn id="84" dur="1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F32FF1-C2A7-42AC-B885-4F56D35B74C0}"/>
              </a:ext>
            </a:extLst>
          </p:cNvPr>
          <p:cNvSpPr txBox="1"/>
          <p:nvPr/>
        </p:nvSpPr>
        <p:spPr>
          <a:xfrm>
            <a:off x="1829973" y="268967"/>
            <a:ext cx="2117311" cy="646331"/>
          </a:xfrm>
          <a:prstGeom prst="rect">
            <a:avLst/>
          </a:prstGeom>
          <a:noFill/>
        </p:spPr>
        <p:txBody>
          <a:bodyPr wrap="none" rtlCol="0">
            <a:spAutoFit/>
          </a:bodyPr>
          <a:lstStyle/>
          <a:p>
            <a:r>
              <a:rPr lang="en-US" sz="3600" dirty="0"/>
              <a:t>Thank you</a:t>
            </a:r>
            <a:endParaRPr lang="en-GB" sz="3600" dirty="0"/>
          </a:p>
        </p:txBody>
      </p:sp>
      <p:pic>
        <p:nvPicPr>
          <p:cNvPr id="4" name="Picture 3">
            <a:extLst>
              <a:ext uri="{FF2B5EF4-FFF2-40B4-BE49-F238E27FC236}">
                <a16:creationId xmlns:a16="http://schemas.microsoft.com/office/drawing/2014/main" id="{B98C9A79-BDC6-45DD-B05C-C5A6058BCAA6}"/>
              </a:ext>
            </a:extLst>
          </p:cNvPr>
          <p:cNvPicPr>
            <a:picLocks noChangeAspect="1"/>
          </p:cNvPicPr>
          <p:nvPr/>
        </p:nvPicPr>
        <p:blipFill>
          <a:blip r:embed="rId3"/>
          <a:stretch>
            <a:fillRect/>
          </a:stretch>
        </p:blipFill>
        <p:spPr>
          <a:xfrm>
            <a:off x="-20781" y="0"/>
            <a:ext cx="1481070" cy="6858000"/>
          </a:xfrm>
          <a:prstGeom prst="rect">
            <a:avLst/>
          </a:prstGeom>
        </p:spPr>
      </p:pic>
      <p:sp>
        <p:nvSpPr>
          <p:cNvPr id="5" name="TextBox 4">
            <a:extLst>
              <a:ext uri="{FF2B5EF4-FFF2-40B4-BE49-F238E27FC236}">
                <a16:creationId xmlns:a16="http://schemas.microsoft.com/office/drawing/2014/main" id="{43D24B43-0986-4FB2-A080-57680BFC4C86}"/>
              </a:ext>
            </a:extLst>
          </p:cNvPr>
          <p:cNvSpPr txBox="1"/>
          <p:nvPr/>
        </p:nvSpPr>
        <p:spPr>
          <a:xfrm>
            <a:off x="-8779" y="5979620"/>
            <a:ext cx="1457066" cy="738664"/>
          </a:xfrm>
          <a:prstGeom prst="rect">
            <a:avLst/>
          </a:prstGeom>
          <a:noFill/>
        </p:spPr>
        <p:txBody>
          <a:bodyPr wrap="none" rtlCol="0">
            <a:spAutoFit/>
          </a:bodyPr>
          <a:lstStyle/>
          <a:p>
            <a:pPr algn="ctr"/>
            <a:r>
              <a:rPr lang="en-US" sz="1400" dirty="0">
                <a:solidFill>
                  <a:schemeClr val="bg1"/>
                </a:solidFill>
              </a:rPr>
              <a:t>IFLA WLIC 2021</a:t>
            </a:r>
          </a:p>
          <a:p>
            <a:pPr algn="ctr"/>
            <a:r>
              <a:rPr lang="en-US" sz="1400" dirty="0">
                <a:solidFill>
                  <a:schemeClr val="bg1"/>
                </a:solidFill>
              </a:rPr>
              <a:t>ISBD in Transition</a:t>
            </a:r>
          </a:p>
          <a:p>
            <a:pPr algn="ctr"/>
            <a:r>
              <a:rPr lang="en-US" sz="1400" dirty="0">
                <a:solidFill>
                  <a:schemeClr val="bg1"/>
                </a:solidFill>
              </a:rPr>
              <a:t>18 August 2021</a:t>
            </a:r>
            <a:endParaRPr lang="en-GB" sz="1400" dirty="0">
              <a:solidFill>
                <a:schemeClr val="bg1"/>
              </a:solidFill>
            </a:endParaRPr>
          </a:p>
        </p:txBody>
      </p:sp>
      <p:sp>
        <p:nvSpPr>
          <p:cNvPr id="3" name="TextBox 2">
            <a:extLst>
              <a:ext uri="{FF2B5EF4-FFF2-40B4-BE49-F238E27FC236}">
                <a16:creationId xmlns:a16="http://schemas.microsoft.com/office/drawing/2014/main" id="{12CACDE5-4E1E-4A2C-A7DD-AE2D2AFCD337}"/>
              </a:ext>
            </a:extLst>
          </p:cNvPr>
          <p:cNvSpPr txBox="1"/>
          <p:nvPr/>
        </p:nvSpPr>
        <p:spPr>
          <a:xfrm>
            <a:off x="5563882" y="1998708"/>
            <a:ext cx="758541" cy="461665"/>
          </a:xfrm>
          <a:prstGeom prst="rect">
            <a:avLst/>
          </a:prstGeom>
          <a:noFill/>
        </p:spPr>
        <p:txBody>
          <a:bodyPr wrap="none" rtlCol="0">
            <a:spAutoFit/>
          </a:bodyPr>
          <a:lstStyle/>
          <a:p>
            <a:r>
              <a:rPr lang="en-US" sz="2400" dirty="0"/>
              <a:t>ISBD</a:t>
            </a:r>
            <a:endParaRPr lang="en-GB" sz="2400" dirty="0"/>
          </a:p>
        </p:txBody>
      </p:sp>
      <p:sp>
        <p:nvSpPr>
          <p:cNvPr id="6" name="TextBox 5">
            <a:extLst>
              <a:ext uri="{FF2B5EF4-FFF2-40B4-BE49-F238E27FC236}">
                <a16:creationId xmlns:a16="http://schemas.microsoft.com/office/drawing/2014/main" id="{AA391719-16FE-43F1-A66D-2F2A56DF6E54}"/>
              </a:ext>
            </a:extLst>
          </p:cNvPr>
          <p:cNvSpPr txBox="1"/>
          <p:nvPr/>
        </p:nvSpPr>
        <p:spPr>
          <a:xfrm>
            <a:off x="6440631" y="1998707"/>
            <a:ext cx="3767347" cy="461665"/>
          </a:xfrm>
          <a:prstGeom prst="rect">
            <a:avLst/>
          </a:prstGeom>
          <a:noFill/>
        </p:spPr>
        <p:txBody>
          <a:bodyPr wrap="square" rtlCol="0">
            <a:spAutoFit/>
          </a:bodyPr>
          <a:lstStyle/>
          <a:p>
            <a:r>
              <a:rPr lang="en-US" sz="2400" dirty="0"/>
              <a:t>https://www.ifla.org/isbd-rg</a:t>
            </a:r>
            <a:endParaRPr lang="en-GB" sz="2400" dirty="0"/>
          </a:p>
        </p:txBody>
      </p:sp>
      <p:sp>
        <p:nvSpPr>
          <p:cNvPr id="7" name="TextBox 6">
            <a:extLst>
              <a:ext uri="{FF2B5EF4-FFF2-40B4-BE49-F238E27FC236}">
                <a16:creationId xmlns:a16="http://schemas.microsoft.com/office/drawing/2014/main" id="{0044F158-A728-4682-80E5-B4E430D7D820}"/>
              </a:ext>
            </a:extLst>
          </p:cNvPr>
          <p:cNvSpPr txBox="1"/>
          <p:nvPr/>
        </p:nvSpPr>
        <p:spPr>
          <a:xfrm>
            <a:off x="5578309" y="2754362"/>
            <a:ext cx="744114" cy="461665"/>
          </a:xfrm>
          <a:prstGeom prst="rect">
            <a:avLst/>
          </a:prstGeom>
          <a:noFill/>
        </p:spPr>
        <p:txBody>
          <a:bodyPr wrap="none" rtlCol="0">
            <a:spAutoFit/>
          </a:bodyPr>
          <a:lstStyle/>
          <a:p>
            <a:r>
              <a:rPr lang="en-US" sz="2400" dirty="0"/>
              <a:t>LRM</a:t>
            </a:r>
            <a:endParaRPr lang="en-GB" sz="2400" dirty="0"/>
          </a:p>
        </p:txBody>
      </p:sp>
      <p:sp>
        <p:nvSpPr>
          <p:cNvPr id="8" name="TextBox 7">
            <a:extLst>
              <a:ext uri="{FF2B5EF4-FFF2-40B4-BE49-F238E27FC236}">
                <a16:creationId xmlns:a16="http://schemas.microsoft.com/office/drawing/2014/main" id="{8999520D-2D6C-4BC8-ACF2-1043ED81B7E6}"/>
              </a:ext>
            </a:extLst>
          </p:cNvPr>
          <p:cNvSpPr txBox="1"/>
          <p:nvPr/>
        </p:nvSpPr>
        <p:spPr>
          <a:xfrm>
            <a:off x="6440631" y="2754361"/>
            <a:ext cx="3872494" cy="461665"/>
          </a:xfrm>
          <a:prstGeom prst="rect">
            <a:avLst/>
          </a:prstGeom>
          <a:noFill/>
        </p:spPr>
        <p:txBody>
          <a:bodyPr wrap="square" rtlCol="0">
            <a:spAutoFit/>
          </a:bodyPr>
          <a:lstStyle/>
          <a:p>
            <a:r>
              <a:rPr lang="en-US" sz="2400" dirty="0"/>
              <a:t>https://www.ifla.org/bcm-rg</a:t>
            </a:r>
            <a:endParaRPr lang="en-GB" sz="2400" dirty="0"/>
          </a:p>
        </p:txBody>
      </p:sp>
      <p:sp>
        <p:nvSpPr>
          <p:cNvPr id="9" name="TextBox 8">
            <a:extLst>
              <a:ext uri="{FF2B5EF4-FFF2-40B4-BE49-F238E27FC236}">
                <a16:creationId xmlns:a16="http://schemas.microsoft.com/office/drawing/2014/main" id="{BED4A98B-86D2-43D1-BF9F-8A261FCC6525}"/>
              </a:ext>
            </a:extLst>
          </p:cNvPr>
          <p:cNvSpPr txBox="1"/>
          <p:nvPr/>
        </p:nvSpPr>
        <p:spPr>
          <a:xfrm>
            <a:off x="4896520" y="3510016"/>
            <a:ext cx="1425903" cy="461665"/>
          </a:xfrm>
          <a:prstGeom prst="rect">
            <a:avLst/>
          </a:prstGeom>
          <a:noFill/>
        </p:spPr>
        <p:txBody>
          <a:bodyPr wrap="none" rtlCol="0">
            <a:spAutoFit/>
          </a:bodyPr>
          <a:lstStyle/>
          <a:p>
            <a:r>
              <a:rPr lang="en-US" sz="2400" dirty="0"/>
              <a:t>UNIMARC</a:t>
            </a:r>
            <a:endParaRPr lang="en-GB" sz="2400" dirty="0"/>
          </a:p>
        </p:txBody>
      </p:sp>
      <p:sp>
        <p:nvSpPr>
          <p:cNvPr id="10" name="TextBox 9">
            <a:extLst>
              <a:ext uri="{FF2B5EF4-FFF2-40B4-BE49-F238E27FC236}">
                <a16:creationId xmlns:a16="http://schemas.microsoft.com/office/drawing/2014/main" id="{3F681413-FC29-4517-BFD9-4ED36D6EBB1D}"/>
              </a:ext>
            </a:extLst>
          </p:cNvPr>
          <p:cNvSpPr txBox="1"/>
          <p:nvPr/>
        </p:nvSpPr>
        <p:spPr>
          <a:xfrm>
            <a:off x="6440631" y="3510015"/>
            <a:ext cx="3982737" cy="461665"/>
          </a:xfrm>
          <a:prstGeom prst="rect">
            <a:avLst/>
          </a:prstGeom>
          <a:noFill/>
        </p:spPr>
        <p:txBody>
          <a:bodyPr wrap="square" rtlCol="0">
            <a:spAutoFit/>
          </a:bodyPr>
          <a:lstStyle/>
          <a:p>
            <a:r>
              <a:rPr lang="en-US" sz="2400" dirty="0"/>
              <a:t>https://www.ifla.org/unimarc</a:t>
            </a:r>
            <a:endParaRPr lang="en-GB" sz="2400" dirty="0"/>
          </a:p>
        </p:txBody>
      </p:sp>
      <p:sp>
        <p:nvSpPr>
          <p:cNvPr id="11" name="TextBox 10">
            <a:extLst>
              <a:ext uri="{FF2B5EF4-FFF2-40B4-BE49-F238E27FC236}">
                <a16:creationId xmlns:a16="http://schemas.microsoft.com/office/drawing/2014/main" id="{38594133-E6F3-4FB7-A158-8DCE1A943D99}"/>
              </a:ext>
            </a:extLst>
          </p:cNvPr>
          <p:cNvSpPr txBox="1"/>
          <p:nvPr/>
        </p:nvSpPr>
        <p:spPr>
          <a:xfrm>
            <a:off x="2436663" y="4265671"/>
            <a:ext cx="3885760" cy="830997"/>
          </a:xfrm>
          <a:prstGeom prst="rect">
            <a:avLst/>
          </a:prstGeom>
          <a:noFill/>
        </p:spPr>
        <p:txBody>
          <a:bodyPr wrap="square" rtlCol="0">
            <a:spAutoFit/>
          </a:bodyPr>
          <a:lstStyle/>
          <a:p>
            <a:pPr algn="r"/>
            <a:r>
              <a:rPr lang="en-US" sz="2400" dirty="0"/>
              <a:t>Bibliographic Standards/ISBD in Linked Data</a:t>
            </a:r>
            <a:endParaRPr lang="en-GB" sz="2400" dirty="0"/>
          </a:p>
        </p:txBody>
      </p:sp>
      <p:sp>
        <p:nvSpPr>
          <p:cNvPr id="12" name="TextBox 11">
            <a:extLst>
              <a:ext uri="{FF2B5EF4-FFF2-40B4-BE49-F238E27FC236}">
                <a16:creationId xmlns:a16="http://schemas.microsoft.com/office/drawing/2014/main" id="{DECF83B2-8E3F-4C5A-8EC0-3CCB61679B27}"/>
              </a:ext>
            </a:extLst>
          </p:cNvPr>
          <p:cNvSpPr txBox="1"/>
          <p:nvPr/>
        </p:nvSpPr>
        <p:spPr>
          <a:xfrm>
            <a:off x="6440631" y="4265669"/>
            <a:ext cx="4316632" cy="461665"/>
          </a:xfrm>
          <a:prstGeom prst="rect">
            <a:avLst/>
          </a:prstGeom>
          <a:noFill/>
        </p:spPr>
        <p:txBody>
          <a:bodyPr wrap="square" rtlCol="0">
            <a:spAutoFit/>
          </a:bodyPr>
          <a:lstStyle/>
          <a:p>
            <a:r>
              <a:rPr lang="en-US" sz="2400" dirty="0"/>
              <a:t>https://www.ifla.org/node/1795</a:t>
            </a:r>
            <a:endParaRPr lang="en-GB" sz="2400" dirty="0"/>
          </a:p>
        </p:txBody>
      </p:sp>
      <p:sp>
        <p:nvSpPr>
          <p:cNvPr id="14" name="TextBox 13">
            <a:extLst>
              <a:ext uri="{FF2B5EF4-FFF2-40B4-BE49-F238E27FC236}">
                <a16:creationId xmlns:a16="http://schemas.microsoft.com/office/drawing/2014/main" id="{29E26E86-BE2C-4643-9594-24D0DD4168C6}"/>
              </a:ext>
            </a:extLst>
          </p:cNvPr>
          <p:cNvSpPr txBox="1"/>
          <p:nvPr/>
        </p:nvSpPr>
        <p:spPr>
          <a:xfrm>
            <a:off x="5106513" y="1207023"/>
            <a:ext cx="2431820" cy="369332"/>
          </a:xfrm>
          <a:prstGeom prst="rect">
            <a:avLst/>
          </a:prstGeom>
          <a:noFill/>
        </p:spPr>
        <p:txBody>
          <a:bodyPr wrap="none" rtlCol="0">
            <a:spAutoFit/>
          </a:bodyPr>
          <a:lstStyle/>
          <a:p>
            <a:r>
              <a:rPr lang="en-US" dirty="0"/>
              <a:t>For further information:</a:t>
            </a:r>
            <a:endParaRPr lang="en-GB" dirty="0"/>
          </a:p>
        </p:txBody>
      </p:sp>
    </p:spTree>
    <p:extLst>
      <p:ext uri="{BB962C8B-B14F-4D97-AF65-F5344CB8AC3E}">
        <p14:creationId xmlns:p14="http://schemas.microsoft.com/office/powerpoint/2010/main" val="279451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4614</TotalTime>
  <Words>1014</Words>
  <Application>Microsoft Office PowerPoint</Application>
  <PresentationFormat>Widescreen</PresentationFormat>
  <Paragraphs>159</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ISBD beyond</dc:title>
  <dc:creator>Gordon Dunsire</dc:creator>
  <cp:lastModifiedBy>Gordon Dunsire</cp:lastModifiedBy>
  <cp:revision>30</cp:revision>
  <dcterms:created xsi:type="dcterms:W3CDTF">2021-06-29T08:54:43Z</dcterms:created>
  <dcterms:modified xsi:type="dcterms:W3CDTF">2021-08-18T11:10:41Z</dcterms:modified>
</cp:coreProperties>
</file>