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43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38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72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23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22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73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84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12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94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0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1AA21-CD2E-4CE4-9A72-ED67413104EF}" type="datetimeFigureOut">
              <a:rPr lang="en-GB" smtClean="0"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B54-C9E6-46CE-BDB9-ADE3A17AF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7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IFLA in RDF (+ RDA)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Chair, IFLA Namespaces Technical Group; Chair-Elect, JSC/RDA</a:t>
            </a:r>
          </a:p>
          <a:p>
            <a:r>
              <a:rPr lang="en-GB" dirty="0" smtClean="0"/>
              <a:t>Lightning presentation to NISO Bibliographic Roadmap meeting, April 15-16, Baltimore, MD, USA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253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International Federation of Library Associations and Institutions</a:t>
            </a:r>
            <a:br>
              <a:rPr lang="en-GB" sz="2800" dirty="0" smtClean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Maintaining bibliographic standards for over 40 years</a:t>
            </a:r>
          </a:p>
          <a:p>
            <a:pPr lvl="1"/>
            <a:r>
              <a:rPr lang="en-GB" dirty="0" smtClean="0"/>
              <a:t>International Standard Bibliographic Description (ISBD)</a:t>
            </a:r>
          </a:p>
          <a:p>
            <a:pPr lvl="2"/>
            <a:r>
              <a:rPr lang="en-GB" dirty="0" smtClean="0"/>
              <a:t>Bibliographic description content standard</a:t>
            </a:r>
          </a:p>
          <a:p>
            <a:pPr lvl="1"/>
            <a:r>
              <a:rPr lang="en-GB" dirty="0" smtClean="0"/>
              <a:t>UNIMARC (ISO 2709)</a:t>
            </a:r>
          </a:p>
          <a:p>
            <a:pPr lvl="2"/>
            <a:r>
              <a:rPr lang="en-GB" dirty="0" smtClean="0"/>
              <a:t>Record format (Bibliographic, Authorities)</a:t>
            </a:r>
          </a:p>
          <a:p>
            <a:pPr lvl="1"/>
            <a:r>
              <a:rPr lang="en-GB" dirty="0" smtClean="0"/>
              <a:t>Functional Requirements family</a:t>
            </a:r>
          </a:p>
          <a:p>
            <a:pPr lvl="2"/>
            <a:r>
              <a:rPr lang="en-GB" dirty="0" smtClean="0"/>
              <a:t>FRBR, FRAD, FRSAD</a:t>
            </a:r>
          </a:p>
          <a:p>
            <a:pPr lvl="2"/>
            <a:r>
              <a:rPr lang="en-GB" dirty="0" smtClean="0"/>
              <a:t>Conceptual models based on user tasks</a:t>
            </a:r>
          </a:p>
          <a:p>
            <a:pPr lvl="1"/>
            <a:r>
              <a:rPr lang="en-GB" dirty="0" smtClean="0"/>
              <a:t>Multilingual Dictionary of Cataloguing (</a:t>
            </a:r>
            <a:r>
              <a:rPr lang="en-GB" dirty="0" err="1" smtClean="0"/>
              <a:t>MulDiCat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26 languages for multilingual cataloguing environment</a:t>
            </a:r>
          </a:p>
        </p:txBody>
      </p:sp>
    </p:spTree>
    <p:extLst>
      <p:ext uri="{BB962C8B-B14F-4D97-AF65-F5344CB8AC3E}">
        <p14:creationId xmlns:p14="http://schemas.microsoft.com/office/powerpoint/2010/main" val="30861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International Federation of Library Associations and Institutions</a:t>
            </a:r>
            <a:br>
              <a:rPr lang="en-GB" sz="2800" dirty="0" smtClean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Universal Bibliographic Control (UBC)</a:t>
            </a:r>
          </a:p>
          <a:p>
            <a:pPr lvl="1"/>
            <a:r>
              <a:rPr lang="en-GB" dirty="0" smtClean="0"/>
              <a:t>Used world-wide</a:t>
            </a:r>
          </a:p>
          <a:p>
            <a:r>
              <a:rPr lang="en-GB" dirty="0" smtClean="0"/>
              <a:t>RDF representations developed since 2009</a:t>
            </a:r>
          </a:p>
          <a:p>
            <a:r>
              <a:rPr lang="en-GB" dirty="0" smtClean="0"/>
              <a:t>Open Metadata Registry used for RDF element sets and value vocabularies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60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080184"/>
              </p:ext>
            </p:extLst>
          </p:nvPr>
        </p:nvGraphicFramePr>
        <p:xfrm>
          <a:off x="475653" y="1417638"/>
          <a:ext cx="828092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Standard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Element sets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Value vocabs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Maps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FRBRer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RDA*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FRBRoo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CIDOC CRM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FRAD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FRSAD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FR consolidated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Ongoing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 family*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ISBD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 (0-10)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UNIMARC*, RDA*</a:t>
                      </a:r>
                      <a:endParaRPr lang="en-GB" dirty="0"/>
                    </a:p>
                  </a:txBody>
                  <a:tcPr/>
                </a:tc>
              </a:tr>
              <a:tr h="185792">
                <a:tc>
                  <a:txBody>
                    <a:bodyPr/>
                    <a:lstStyle/>
                    <a:p>
                      <a:r>
                        <a:rPr lang="en-GB" dirty="0" smtClean="0"/>
                        <a:t>UNIMARC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r>
                        <a:rPr lang="en-GB" baseline="0" dirty="0" smtClean="0">
                          <a:sym typeface="Wingdings"/>
                        </a:rPr>
                        <a:t> (10-100)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Just started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ISBD*</a:t>
                      </a:r>
                      <a:endParaRPr lang="en-GB" dirty="0"/>
                    </a:p>
                  </a:txBody>
                  <a:tcPr/>
                </a:tc>
              </a:tr>
              <a:tr h="185792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MulDiCat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 (0-10)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Ongoing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IFLA</a:t>
                      </a:r>
                      <a:r>
                        <a:rPr lang="en-GB" baseline="0" dirty="0" smtClean="0"/>
                        <a:t> standards*</a:t>
                      </a:r>
                      <a:endParaRPr lang="en-GB" dirty="0"/>
                    </a:p>
                  </a:txBody>
                  <a:tcPr/>
                </a:tc>
              </a:tr>
              <a:tr h="185792">
                <a:tc>
                  <a:txBody>
                    <a:bodyPr/>
                    <a:lstStyle/>
                    <a:p>
                      <a:r>
                        <a:rPr lang="en-GB" dirty="0" smtClean="0"/>
                        <a:t>RDA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r>
                        <a:rPr lang="en-GB" baseline="0" dirty="0" smtClean="0">
                          <a:sym typeface="Wingdings"/>
                        </a:rPr>
                        <a:t> (10-100)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Ongoing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FRBR*,</a:t>
                      </a:r>
                      <a:r>
                        <a:rPr lang="en-GB" baseline="0" dirty="0" smtClean="0"/>
                        <a:t> ISBD*, MARC 21</a:t>
                      </a:r>
                      <a:endParaRPr lang="en-GB" dirty="0"/>
                    </a:p>
                  </a:txBody>
                  <a:tcPr/>
                </a:tc>
              </a:tr>
              <a:tr h="185792">
                <a:tc>
                  <a:txBody>
                    <a:bodyPr/>
                    <a:lstStyle/>
                    <a:p>
                      <a:r>
                        <a:rPr lang="en-GB" dirty="0" smtClean="0"/>
                        <a:t>[MARC 21]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r>
                        <a:rPr lang="en-GB" baseline="0" dirty="0" smtClean="0">
                          <a:sym typeface="Wingdings"/>
                        </a:rPr>
                        <a:t> (10-100)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Ongoing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*****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/>
              <a:t>Current status of vocabularies</a:t>
            </a:r>
            <a:br>
              <a:rPr lang="en-GB" sz="3600" dirty="0" smtClean="0"/>
            </a:b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6196662"/>
            <a:ext cx="2852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Partial, under construction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85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Maps based on “alignments”</a:t>
            </a:r>
          </a:p>
          <a:p>
            <a:pPr lvl="1"/>
            <a:r>
              <a:rPr lang="en-GB" dirty="0" smtClean="0"/>
              <a:t>Often </a:t>
            </a:r>
            <a:r>
              <a:rPr lang="en-GB" dirty="0" err="1" smtClean="0"/>
              <a:t>kinda-sameAs</a:t>
            </a:r>
            <a:endParaRPr lang="en-GB" dirty="0" smtClean="0"/>
          </a:p>
          <a:p>
            <a:pPr lvl="1"/>
            <a:r>
              <a:rPr lang="en-GB" dirty="0" smtClean="0"/>
              <a:t>Mostly out-of-date</a:t>
            </a:r>
          </a:p>
          <a:p>
            <a:r>
              <a:rPr lang="en-GB" dirty="0" smtClean="0"/>
              <a:t>Synchronization between “the Standard” and the RDF representation</a:t>
            </a:r>
          </a:p>
          <a:p>
            <a:pPr lvl="1"/>
            <a:r>
              <a:rPr lang="en-GB" dirty="0" smtClean="0"/>
              <a:t>Contextual documentation </a:t>
            </a:r>
            <a:r>
              <a:rPr lang="en-GB" dirty="0" err="1" smtClean="0"/>
              <a:t>vs</a:t>
            </a:r>
            <a:r>
              <a:rPr lang="en-GB" dirty="0" smtClean="0"/>
              <a:t> encapsulated semantics</a:t>
            </a:r>
          </a:p>
          <a:p>
            <a:pPr lvl="1"/>
            <a:r>
              <a:rPr lang="en-GB" dirty="0" smtClean="0"/>
              <a:t>Expense?</a:t>
            </a:r>
          </a:p>
          <a:p>
            <a:r>
              <a:rPr lang="en-GB" dirty="0" smtClean="0"/>
              <a:t>Protocols between different maintenance organizations difficult to develop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741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258</Words>
  <Application>Microsoft Office PowerPoint</Application>
  <PresentationFormat>On-screen Show (4:3)</PresentationFormat>
  <Paragraphs>77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IFLA in RDF (+ RDA)</vt:lpstr>
      <vt:lpstr>International Federation of Library Associations and Institutions </vt:lpstr>
      <vt:lpstr>International Federation of Library Associations and Institutions </vt:lpstr>
      <vt:lpstr>PowerPoint Presentation</vt:lpstr>
      <vt:lpstr>Maps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IFLA in RDF (+ RDA)</dc:title>
  <dc:creator>Gordon Dunsire</dc:creator>
  <cp:lastModifiedBy>Gordon Dunsire</cp:lastModifiedBy>
  <cp:revision>11</cp:revision>
  <dcterms:created xsi:type="dcterms:W3CDTF">2013-04-15T11:33:07Z</dcterms:created>
  <dcterms:modified xsi:type="dcterms:W3CDTF">2013-12-05T17:32:48Z</dcterms:modified>
</cp:coreProperties>
</file>