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81" r:id="rId5"/>
    <p:sldId id="280" r:id="rId6"/>
    <p:sldId id="282" r:id="rId7"/>
    <p:sldId id="272" r:id="rId8"/>
    <p:sldId id="273" r:id="rId9"/>
    <p:sldId id="286" r:id="rId10"/>
    <p:sldId id="277" r:id="rId11"/>
    <p:sldId id="284" r:id="rId12"/>
    <p:sldId id="285" r:id="rId13"/>
    <p:sldId id="283" r:id="rId14"/>
    <p:sldId id="274" r:id="rId15"/>
    <p:sldId id="278" r:id="rId16"/>
    <p:sldId id="275" r:id="rId17"/>
    <p:sldId id="269" r:id="rId18"/>
    <p:sldId id="270" r:id="rId19"/>
    <p:sldId id="27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27" autoAdjust="0"/>
  </p:normalViewPr>
  <p:slideViewPr>
    <p:cSldViewPr>
      <p:cViewPr>
        <p:scale>
          <a:sx n="80" d="100"/>
          <a:sy n="80" d="100"/>
        </p:scale>
        <p:origin x="-52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iflastandards.info/ns/isbd/terms/contentform/T100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iflastandards.inf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en-GB" dirty="0" smtClean="0"/>
              <a:t>IFLA Namespaces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259228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Gordon </a:t>
            </a:r>
            <a:r>
              <a:rPr lang="en-GB" dirty="0" err="1" smtClean="0"/>
              <a:t>Dunsire</a:t>
            </a:r>
            <a:endParaRPr lang="en-GB" dirty="0" smtClean="0"/>
          </a:p>
          <a:p>
            <a:r>
              <a:rPr lang="en-GB" sz="2800" dirty="0" smtClean="0"/>
              <a:t>Chair, IFLA Namespaces Technical </a:t>
            </a:r>
            <a:r>
              <a:rPr lang="en-GB" sz="2800" dirty="0" smtClean="0"/>
              <a:t>Group</a:t>
            </a:r>
          </a:p>
          <a:p>
            <a:r>
              <a:rPr lang="en-GB" sz="2800" i="1" dirty="0" smtClean="0"/>
              <a:t>Session </a:t>
            </a:r>
            <a:r>
              <a:rPr lang="en-GB" sz="2800" i="1" dirty="0"/>
              <a:t>204 — IFLA library standards and the IFLA Committee on Standards – how can they better serve you? — IFLA Committee on </a:t>
            </a:r>
            <a:r>
              <a:rPr lang="en-GB" sz="2800" i="1" dirty="0" smtClean="0"/>
              <a:t>Standards</a:t>
            </a:r>
          </a:p>
          <a:p>
            <a:r>
              <a:rPr lang="en-GB" sz="2800" i="1" dirty="0"/>
              <a:t>IFLA World Library and Information Congress  11-17 August 2012, Helsinki, Finland </a:t>
            </a:r>
            <a:endParaRPr lang="en-GB" sz="2800" i="1" dirty="0" smtClean="0"/>
          </a:p>
          <a:p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80112" y="5511037"/>
            <a:ext cx="3384375" cy="1152128"/>
            <a:chOff x="5364088" y="5445224"/>
            <a:chExt cx="3384375" cy="1152128"/>
          </a:xfrm>
        </p:grpSpPr>
        <p:sp>
          <p:nvSpPr>
            <p:cNvPr id="8" name="Rectangle 7"/>
            <p:cNvSpPr/>
            <p:nvPr/>
          </p:nvSpPr>
          <p:spPr>
            <a:xfrm>
              <a:off x="5364088" y="5445224"/>
              <a:ext cx="3384375" cy="11521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258" y="5564088"/>
              <a:ext cx="3142034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8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28"/>
            <a:ext cx="9144000" cy="4703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http://iflastandards.info/ns/isbd/</a:t>
            </a:r>
          </a:p>
        </p:txBody>
      </p:sp>
      <p:sp>
        <p:nvSpPr>
          <p:cNvPr id="5" name="Oval 4"/>
          <p:cNvSpPr/>
          <p:nvPr/>
        </p:nvSpPr>
        <p:spPr>
          <a:xfrm>
            <a:off x="6084168" y="4077072"/>
            <a:ext cx="57606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754630"/>
            <a:ext cx="8610600" cy="403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33500"/>
            <a:ext cx="7658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39" y="213014"/>
            <a:ext cx="8891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2"/>
              </a:rPr>
              <a:t>http://iflastandards.info/ns/isbd/terms/contentform/T1003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745"/>
            <a:ext cx="914400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http://iflastandards.info/ns/isbd/terms/contentform/T1003.rdf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78"/>
            <a:ext cx="9144000" cy="50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7" y="332656"/>
            <a:ext cx="7583628" cy="63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Monitor development of IFLA namespaces</a:t>
            </a:r>
          </a:p>
          <a:p>
            <a:pPr lvl="1"/>
            <a:r>
              <a:rPr lang="en-GB" dirty="0" err="1" smtClean="0"/>
              <a:t>FRBRer</a:t>
            </a:r>
            <a:r>
              <a:rPr lang="en-GB" dirty="0" smtClean="0"/>
              <a:t>, </a:t>
            </a:r>
            <a:r>
              <a:rPr lang="en-GB" dirty="0" err="1" smtClean="0"/>
              <a:t>FRBRoo</a:t>
            </a:r>
            <a:r>
              <a:rPr lang="en-GB" dirty="0" smtClean="0"/>
              <a:t>, FRAD, FRSAD, ISBD, </a:t>
            </a:r>
            <a:r>
              <a:rPr lang="en-GB" dirty="0" err="1" smtClean="0"/>
              <a:t>MulDiCat</a:t>
            </a:r>
            <a:endParaRPr lang="en-GB" dirty="0" smtClean="0"/>
          </a:p>
          <a:p>
            <a:r>
              <a:rPr lang="en-GB" dirty="0" smtClean="0"/>
              <a:t>Develop mappings/links between namespaces</a:t>
            </a:r>
          </a:p>
          <a:p>
            <a:r>
              <a:rPr lang="en-GB" dirty="0" smtClean="0"/>
              <a:t>Develop links to non-IFLA namespaces</a:t>
            </a:r>
          </a:p>
          <a:p>
            <a:pPr lvl="1"/>
            <a:r>
              <a:rPr lang="en-GB" dirty="0" smtClean="0"/>
              <a:t>Dublin Core, MARC21, RDA</a:t>
            </a:r>
          </a:p>
          <a:p>
            <a:r>
              <a:rPr lang="en-GB" dirty="0"/>
              <a:t>Investigate “commons” namespaces for interoperability</a:t>
            </a:r>
          </a:p>
          <a:p>
            <a:pPr lvl="1"/>
            <a:r>
              <a:rPr lang="en-GB" dirty="0"/>
              <a:t>Between domains (archives, libraries, museums, etc.) and their schema and </a:t>
            </a:r>
            <a:r>
              <a:rPr lang="en-GB" dirty="0" smtClean="0"/>
              <a:t>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alignment =&gt; namespace mapping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21510" y="3170875"/>
            <a:ext cx="1440160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ISBD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82366" y="3314891"/>
            <a:ext cx="237626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UNIMARC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38905" y="4395011"/>
            <a:ext cx="144016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FRBR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565087" y="4395011"/>
            <a:ext cx="144016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FRAD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217884" y="5429982"/>
            <a:ext cx="162162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FRSAD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15716" y="2090755"/>
            <a:ext cx="237626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MulDiCat</a:t>
            </a:r>
            <a:endParaRPr lang="en-GB" sz="4000" dirty="0"/>
          </a:p>
        </p:txBody>
      </p:sp>
      <p:cxnSp>
        <p:nvCxnSpPr>
          <p:cNvPr id="12" name="Curved Connector 11"/>
          <p:cNvCxnSpPr>
            <a:stCxn id="5" idx="3"/>
            <a:endCxn id="6" idx="1"/>
          </p:cNvCxnSpPr>
          <p:nvPr/>
        </p:nvCxnSpPr>
        <p:spPr>
          <a:xfrm>
            <a:off x="2561670" y="3524818"/>
            <a:ext cx="620696" cy="144016"/>
          </a:xfrm>
          <a:prstGeom prst="curvedConnector3">
            <a:avLst/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3"/>
            <a:endCxn id="8" idx="1"/>
          </p:cNvCxnSpPr>
          <p:nvPr/>
        </p:nvCxnSpPr>
        <p:spPr>
          <a:xfrm>
            <a:off x="2479065" y="4748954"/>
            <a:ext cx="1086022" cy="12700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1"/>
            <a:endCxn id="7" idx="2"/>
          </p:cNvCxnSpPr>
          <p:nvPr/>
        </p:nvCxnSpPr>
        <p:spPr>
          <a:xfrm rot="10800000">
            <a:off x="1758986" y="5102897"/>
            <a:ext cx="458899" cy="681028"/>
          </a:xfrm>
          <a:prstGeom prst="curvedConnector2">
            <a:avLst/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2"/>
            <a:endCxn id="9" idx="3"/>
          </p:cNvCxnSpPr>
          <p:nvPr/>
        </p:nvCxnSpPr>
        <p:spPr>
          <a:xfrm rot="5400000">
            <a:off x="3721824" y="5220582"/>
            <a:ext cx="681028" cy="445658"/>
          </a:xfrm>
          <a:prstGeom prst="curvedConnector2">
            <a:avLst/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5" idx="2"/>
            <a:endCxn id="7" idx="0"/>
          </p:cNvCxnSpPr>
          <p:nvPr/>
        </p:nvCxnSpPr>
        <p:spPr>
          <a:xfrm rot="5400000">
            <a:off x="1542163" y="4095584"/>
            <a:ext cx="516250" cy="82605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5" idx="0"/>
            <a:endCxn id="10" idx="2"/>
          </p:cNvCxnSpPr>
          <p:nvPr/>
        </p:nvCxnSpPr>
        <p:spPr>
          <a:xfrm rot="5400000" flipH="1" flipV="1">
            <a:off x="2336602" y="2303629"/>
            <a:ext cx="372234" cy="1362258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0" idx="1"/>
            <a:endCxn id="7" idx="1"/>
          </p:cNvCxnSpPr>
          <p:nvPr/>
        </p:nvCxnSpPr>
        <p:spPr>
          <a:xfrm rot="10800000" flipV="1">
            <a:off x="1038906" y="2444698"/>
            <a:ext cx="976811" cy="2304256"/>
          </a:xfrm>
          <a:prstGeom prst="curvedConnector3">
            <a:avLst>
              <a:gd name="adj1" fmla="val 123403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0" idx="3"/>
            <a:endCxn id="8" idx="3"/>
          </p:cNvCxnSpPr>
          <p:nvPr/>
        </p:nvCxnSpPr>
        <p:spPr>
          <a:xfrm>
            <a:off x="4391980" y="2444698"/>
            <a:ext cx="613267" cy="2304256"/>
          </a:xfrm>
          <a:prstGeom prst="curvedConnector3">
            <a:avLst>
              <a:gd name="adj1" fmla="val 222478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10" idx="3"/>
            <a:endCxn id="9" idx="3"/>
          </p:cNvCxnSpPr>
          <p:nvPr/>
        </p:nvCxnSpPr>
        <p:spPr>
          <a:xfrm flipH="1">
            <a:off x="3839509" y="2444698"/>
            <a:ext cx="552471" cy="3339227"/>
          </a:xfrm>
          <a:prstGeom prst="curvedConnector3">
            <a:avLst>
              <a:gd name="adj1" fmla="val -292869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0" idx="2"/>
            <a:endCxn id="6" idx="0"/>
          </p:cNvCxnSpPr>
          <p:nvPr/>
        </p:nvCxnSpPr>
        <p:spPr>
          <a:xfrm rot="16200000" flipH="1">
            <a:off x="3529048" y="2473441"/>
            <a:ext cx="516250" cy="1166650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9552" y="1874731"/>
            <a:ext cx="5760640" cy="4464496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138833" y="2773610"/>
            <a:ext cx="12323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RDA</a:t>
            </a:r>
            <a:endParaRPr lang="en-GB" sz="4000" dirty="0"/>
          </a:p>
        </p:txBody>
      </p:sp>
      <p:sp>
        <p:nvSpPr>
          <p:cNvPr id="61" name="TextBox 60"/>
          <p:cNvSpPr txBox="1"/>
          <p:nvPr/>
        </p:nvSpPr>
        <p:spPr>
          <a:xfrm>
            <a:off x="6697319" y="1862344"/>
            <a:ext cx="21154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MARC21</a:t>
            </a:r>
            <a:endParaRPr lang="en-GB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7138833" y="3684876"/>
            <a:ext cx="12323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EAD</a:t>
            </a:r>
            <a:endParaRPr lang="en-GB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38833" y="4596142"/>
            <a:ext cx="12323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VRA</a:t>
            </a:r>
            <a:endParaRPr lang="en-GB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38833" y="5507409"/>
            <a:ext cx="12323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…</a:t>
            </a:r>
            <a:endParaRPr lang="en-GB" sz="4000" dirty="0"/>
          </a:p>
        </p:txBody>
      </p:sp>
      <p:cxnSp>
        <p:nvCxnSpPr>
          <p:cNvPr id="26" name="Curved Connector 25"/>
          <p:cNvCxnSpPr>
            <a:stCxn id="59" idx="3"/>
            <a:endCxn id="61" idx="1"/>
          </p:cNvCxnSpPr>
          <p:nvPr/>
        </p:nvCxnSpPr>
        <p:spPr>
          <a:xfrm flipV="1">
            <a:off x="6300192" y="2216287"/>
            <a:ext cx="397127" cy="1890692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59" idx="3"/>
            <a:endCxn id="60" idx="1"/>
          </p:cNvCxnSpPr>
          <p:nvPr/>
        </p:nvCxnSpPr>
        <p:spPr>
          <a:xfrm flipV="1">
            <a:off x="6300192" y="3127553"/>
            <a:ext cx="838641" cy="979426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59" idx="3"/>
            <a:endCxn id="22" idx="1"/>
          </p:cNvCxnSpPr>
          <p:nvPr/>
        </p:nvCxnSpPr>
        <p:spPr>
          <a:xfrm flipV="1">
            <a:off x="6300192" y="4038819"/>
            <a:ext cx="838641" cy="68160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9" idx="3"/>
            <a:endCxn id="23" idx="1"/>
          </p:cNvCxnSpPr>
          <p:nvPr/>
        </p:nvCxnSpPr>
        <p:spPr>
          <a:xfrm>
            <a:off x="6300192" y="4106979"/>
            <a:ext cx="838641" cy="843106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59" idx="3"/>
            <a:endCxn id="25" idx="1"/>
          </p:cNvCxnSpPr>
          <p:nvPr/>
        </p:nvCxnSpPr>
        <p:spPr>
          <a:xfrm>
            <a:off x="6300192" y="4106979"/>
            <a:ext cx="838641" cy="1754373"/>
          </a:xfrm>
          <a:prstGeom prst="curvedConnector3">
            <a:avLst>
              <a:gd name="adj1" fmla="val 50000"/>
            </a:avLst>
          </a:prstGeom>
          <a:ln w="508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62" y="5485721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 guidelines on translations of namespaces</a:t>
            </a:r>
          </a:p>
          <a:p>
            <a:pPr lvl="1"/>
            <a:r>
              <a:rPr lang="en-GB" dirty="0"/>
              <a:t>Multilingual Semantic </a:t>
            </a:r>
            <a:r>
              <a:rPr lang="en-GB" dirty="0" smtClean="0"/>
              <a:t>Web</a:t>
            </a:r>
          </a:p>
          <a:p>
            <a:pPr lvl="1"/>
            <a:r>
              <a:rPr lang="en-GB" dirty="0" smtClean="0"/>
              <a:t>Publish guidelines by end of 2012</a:t>
            </a:r>
            <a:endParaRPr lang="en-GB" dirty="0"/>
          </a:p>
          <a:p>
            <a:r>
              <a:rPr lang="en-GB" dirty="0" smtClean="0"/>
              <a:t>Develop guidelines on use of IFLA namespaces</a:t>
            </a:r>
          </a:p>
          <a:p>
            <a:pPr lvl="1"/>
            <a:r>
              <a:rPr lang="en-GB" dirty="0" smtClean="0"/>
              <a:t>Extension and refinement for special requirements</a:t>
            </a:r>
          </a:p>
          <a:p>
            <a:pPr lvl="1"/>
            <a:r>
              <a:rPr lang="en-GB" dirty="0" smtClean="0"/>
              <a:t>Task for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Strategic issues 1: Beyond bibliographic namespaces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E.g. education and training</a:t>
            </a:r>
          </a:p>
          <a:p>
            <a:pPr lvl="1"/>
            <a:r>
              <a:rPr lang="en-GB" dirty="0" smtClean="0"/>
              <a:t>RDF properties for “has curriculum”, “has accredited agent”, “has audience”, etc.</a:t>
            </a:r>
          </a:p>
          <a:p>
            <a:r>
              <a:rPr lang="en-GB" dirty="0" smtClean="0"/>
              <a:t>E.g. conservation of, and access to, special formats</a:t>
            </a:r>
          </a:p>
          <a:p>
            <a:pPr lvl="1"/>
            <a:r>
              <a:rPr lang="en-GB" dirty="0" smtClean="0"/>
              <a:t>Value vocabularies that can link to RDA/ONIX Framework, etc.</a:t>
            </a:r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Strategic issues 2: What it means to be “semantic” and “linked”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Ur-standards need clear terminology and definitions</a:t>
            </a:r>
          </a:p>
          <a:p>
            <a:r>
              <a:rPr lang="en-GB" dirty="0" smtClean="0"/>
              <a:t>Ur-standards should explicitly identify entities, attributes, and relationships, for representation as RDF classes and properties (element sets)</a:t>
            </a:r>
          </a:p>
          <a:p>
            <a:r>
              <a:rPr lang="en-GB" dirty="0" smtClean="0"/>
              <a:t>IFLA namespaces should be ontologically mapped, and synchronized with changes in </a:t>
            </a:r>
            <a:r>
              <a:rPr lang="en-GB" dirty="0" err="1" smtClean="0"/>
              <a:t>ur</a:t>
            </a:r>
            <a:r>
              <a:rPr lang="en-GB" dirty="0" smtClean="0"/>
              <a:t>-standards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Strategic issues 3: What it means to be “open” and “linked”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Ur-standards should be freely available</a:t>
            </a:r>
          </a:p>
          <a:p>
            <a:pPr lvl="1"/>
            <a:r>
              <a:rPr lang="en-GB" dirty="0" smtClean="0"/>
              <a:t>Underpin trust in derived namespaces</a:t>
            </a:r>
          </a:p>
          <a:p>
            <a:r>
              <a:rPr lang="en-GB" dirty="0" smtClean="0"/>
              <a:t>Control and constraint discourage innovative application of IFLA schemas and members’ datasets</a:t>
            </a:r>
          </a:p>
          <a:p>
            <a:pPr lvl="1"/>
            <a:r>
              <a:rPr lang="en-GB" dirty="0" smtClean="0"/>
              <a:t>But control is necessary for standardization</a:t>
            </a:r>
          </a:p>
          <a:p>
            <a:r>
              <a:rPr lang="en-GB" dirty="0" smtClean="0"/>
              <a:t>IFLA standards in the global digital environment need to move further into the open ecology</a:t>
            </a:r>
          </a:p>
          <a:p>
            <a:pPr lvl="1"/>
            <a:r>
              <a:rPr lang="en-GB" dirty="0" smtClean="0"/>
              <a:t>E.g. “Commons” namespaces, semi-official web services,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Namespaces, linked data, Semantic Web</a:t>
            </a:r>
          </a:p>
          <a:p>
            <a:pPr lvl="1"/>
            <a:r>
              <a:rPr lang="en-GB" dirty="0" smtClean="0"/>
              <a:t>Task Group report on namespace requirements</a:t>
            </a:r>
          </a:p>
          <a:p>
            <a:r>
              <a:rPr lang="en-GB" dirty="0" smtClean="0"/>
              <a:t>Current activity</a:t>
            </a:r>
          </a:p>
          <a:p>
            <a:r>
              <a:rPr lang="en-GB" dirty="0" smtClean="0"/>
              <a:t>Strategic issues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Metadata represented as simple, single statements</a:t>
            </a:r>
          </a:p>
          <a:p>
            <a:pPr lvl="1"/>
            <a:r>
              <a:rPr lang="en-GB" dirty="0" smtClean="0"/>
              <a:t>“This book has title ‘Metadata is easy’”</a:t>
            </a:r>
          </a:p>
          <a:p>
            <a:r>
              <a:rPr lang="en-GB" dirty="0" smtClean="0"/>
              <a:t>Statements are in 3 parts</a:t>
            </a:r>
          </a:p>
          <a:p>
            <a:pPr lvl="1"/>
            <a:r>
              <a:rPr lang="en-GB" dirty="0" smtClean="0"/>
              <a:t>This book – has title – ‘Metadata is easy’</a:t>
            </a:r>
          </a:p>
          <a:p>
            <a:pPr lvl="1"/>
            <a:r>
              <a:rPr lang="en-GB" dirty="0" smtClean="0"/>
              <a:t>A triple!</a:t>
            </a:r>
          </a:p>
          <a:p>
            <a:pPr lvl="1"/>
            <a:r>
              <a:rPr lang="en-GB" dirty="0" smtClean="0"/>
              <a:t>Subject – predicate - object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machines to process metadata</a:t>
            </a:r>
          </a:p>
          <a:p>
            <a:pPr lvl="1"/>
            <a:r>
              <a:rPr lang="en-GB" dirty="0" smtClean="0"/>
              <a:t>Very fast, global network, 24/7</a:t>
            </a:r>
          </a:p>
          <a:p>
            <a:r>
              <a:rPr lang="en-GB" dirty="0"/>
              <a:t>Use the infrastructure of the World-Wide Web</a:t>
            </a:r>
          </a:p>
          <a:p>
            <a:r>
              <a:rPr lang="en-GB" dirty="0" smtClean="0"/>
              <a:t>Machines require things to be identified</a:t>
            </a:r>
          </a:p>
          <a:p>
            <a:pPr lvl="1"/>
            <a:r>
              <a:rPr lang="en-GB" dirty="0" smtClean="0"/>
              <a:t>No ambiguity – machines are dumb</a:t>
            </a:r>
          </a:p>
          <a:p>
            <a:r>
              <a:rPr lang="en-GB" dirty="0" smtClean="0"/>
              <a:t>Identifiers based on Uniform Resource Locator (URL)</a:t>
            </a:r>
          </a:p>
          <a:p>
            <a:pPr lvl="1"/>
            <a:r>
              <a:rPr lang="en-GB" dirty="0" smtClean="0"/>
              <a:t>Uniform Resource Identifier (URI)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URI can be constructed using “URL domain” plus local identifier</a:t>
            </a:r>
          </a:p>
          <a:p>
            <a:pPr lvl="1"/>
            <a:r>
              <a:rPr lang="en-GB" dirty="0" smtClean="0"/>
              <a:t>Domain is guaranteed to be unique</a:t>
            </a:r>
          </a:p>
          <a:p>
            <a:r>
              <a:rPr lang="en-GB" dirty="0" smtClean="0"/>
              <a:t>Set of URIs with same domain is a “namespace”</a:t>
            </a:r>
          </a:p>
          <a:p>
            <a:r>
              <a:rPr lang="en-GB" dirty="0" smtClean="0"/>
              <a:t>IFLA domain: </a:t>
            </a:r>
            <a:r>
              <a:rPr lang="en-GB" dirty="0" smtClean="0">
                <a:hlinkClick r:id="rId2"/>
              </a:rPr>
              <a:t>http://iflastandards.info</a:t>
            </a:r>
            <a:endParaRPr lang="en-GB" dirty="0" smtClean="0"/>
          </a:p>
          <a:p>
            <a:pPr lvl="1"/>
            <a:r>
              <a:rPr lang="en-GB" dirty="0" smtClean="0"/>
              <a:t>URI for FRBR entity “Work”:</a:t>
            </a:r>
          </a:p>
          <a:p>
            <a:pPr lvl="1"/>
            <a:r>
              <a:rPr lang="en-GB" dirty="0"/>
              <a:t>http://iflastandards.info/ns/fr/frbr/frbrer/C1001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namespaces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Functional Requirements models</a:t>
            </a:r>
          </a:p>
          <a:p>
            <a:pPr lvl="1"/>
            <a:r>
              <a:rPr lang="en-GB" dirty="0" smtClean="0"/>
              <a:t>FRBR, FRAD, FRSAD</a:t>
            </a:r>
          </a:p>
          <a:p>
            <a:r>
              <a:rPr lang="en-GB" dirty="0" smtClean="0"/>
              <a:t>International Standard Bibliographic Description</a:t>
            </a:r>
          </a:p>
          <a:p>
            <a:pPr lvl="1"/>
            <a:r>
              <a:rPr lang="en-GB" dirty="0" smtClean="0"/>
              <a:t>ISBD Consolidated</a:t>
            </a:r>
          </a:p>
          <a:p>
            <a:r>
              <a:rPr lang="en-GB" dirty="0" smtClean="0"/>
              <a:t>Multilingual Dictionary of Cataloguing</a:t>
            </a:r>
          </a:p>
          <a:p>
            <a:pPr lvl="1"/>
            <a:r>
              <a:rPr lang="en-GB" dirty="0" err="1" smtClean="0"/>
              <a:t>MulDiCat</a:t>
            </a:r>
            <a:endParaRPr lang="en-GB" dirty="0" smtClean="0"/>
          </a:p>
          <a:p>
            <a:r>
              <a:rPr lang="en-GB" dirty="0" smtClean="0"/>
              <a:t>UNIMARC (in the future)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Namespaces Task Group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Set up in 2009, under auspices of Classification &amp; Indexing Section</a:t>
            </a:r>
          </a:p>
          <a:p>
            <a:r>
              <a:rPr lang="en-GB" dirty="0" smtClean="0"/>
              <a:t>Representation from Bibliography, Cataloguing, C&amp;I, Information Technology, and Knowledge Management sections</a:t>
            </a:r>
          </a:p>
          <a:p>
            <a:r>
              <a:rPr lang="en-GB" dirty="0" smtClean="0"/>
              <a:t>+ FRBR Review Group, ISBD Review Group, ISBD/XML Study Group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prepare </a:t>
            </a:r>
            <a:r>
              <a:rPr lang="en-GB" dirty="0"/>
              <a:t>a requirements and options paper on the topic of IFLA support for the representation of IFLA standards in formats suitable for use in the Semantic Web.</a:t>
            </a:r>
          </a:p>
          <a:p>
            <a:r>
              <a:rPr lang="en-GB" dirty="0" smtClean="0"/>
              <a:t>To act </a:t>
            </a:r>
            <a:r>
              <a:rPr lang="en-GB" dirty="0"/>
              <a:t>as caretaker until an IFLA Namespaces Technical Group is constituted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Requirements paper published in 2010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</a:p>
          <a:p>
            <a:pPr lvl="1"/>
            <a:r>
              <a:rPr lang="en-GB" dirty="0" smtClean="0"/>
              <a:t>History audit</a:t>
            </a:r>
          </a:p>
          <a:p>
            <a:r>
              <a:rPr lang="en-GB" dirty="0" smtClean="0"/>
              <a:t>Multilingual</a:t>
            </a:r>
          </a:p>
          <a:p>
            <a:r>
              <a:rPr lang="en-GB" dirty="0" smtClean="0"/>
              <a:t>De-referencing</a:t>
            </a:r>
          </a:p>
          <a:p>
            <a:pPr lvl="1"/>
            <a:r>
              <a:rPr lang="en-GB" dirty="0" smtClean="0"/>
              <a:t>Human-readable data for humans</a:t>
            </a:r>
          </a:p>
          <a:p>
            <a:pPr lvl="1"/>
            <a:r>
              <a:rPr lang="en-GB" dirty="0" smtClean="0"/>
              <a:t>Machine-readable data for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21288"/>
            <a:ext cx="690664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770</TotalTime>
  <Words>655</Words>
  <Application>Microsoft Office PowerPoint</Application>
  <PresentationFormat>On-screen Show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GordonPPT</vt:lpstr>
      <vt:lpstr>IFLA Namespaces</vt:lpstr>
      <vt:lpstr>Overview</vt:lpstr>
      <vt:lpstr>Semantic Web (1)</vt:lpstr>
      <vt:lpstr>Semantic Web (2)</vt:lpstr>
      <vt:lpstr>Semantic Web (3)</vt:lpstr>
      <vt:lpstr>IFLA namespaces</vt:lpstr>
      <vt:lpstr>IFLA Namespaces Task Group</vt:lpstr>
      <vt:lpstr>Tasks</vt:lpstr>
      <vt:lpstr>Some requirements</vt:lpstr>
      <vt:lpstr>PowerPoint Presentation</vt:lpstr>
      <vt:lpstr>PowerPoint Presentation</vt:lpstr>
      <vt:lpstr>PowerPoint Presentation</vt:lpstr>
      <vt:lpstr>PowerPoint Presentation</vt:lpstr>
      <vt:lpstr>Current activity (1)</vt:lpstr>
      <vt:lpstr>Standards alignment =&gt; namespace mapping</vt:lpstr>
      <vt:lpstr>Current activity (2)</vt:lpstr>
      <vt:lpstr>Strategic issues 1: Beyond bibliographic namespaces</vt:lpstr>
      <vt:lpstr>Strategic issues 2: What it means to be “semantic” and “linked”</vt:lpstr>
      <vt:lpstr>Strategic issues 3: What it means to be “open” and “linked”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Namespaces</dc:title>
  <dc:creator>gordon</dc:creator>
  <cp:lastModifiedBy>gordon</cp:lastModifiedBy>
  <cp:revision>62</cp:revision>
  <dcterms:created xsi:type="dcterms:W3CDTF">2012-08-07T12:06:34Z</dcterms:created>
  <dcterms:modified xsi:type="dcterms:W3CDTF">2012-08-18T13:39:12Z</dcterms:modified>
</cp:coreProperties>
</file>