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58" r:id="rId5"/>
    <p:sldId id="261" r:id="rId6"/>
    <p:sldId id="262" r:id="rId7"/>
    <p:sldId id="265" r:id="rId8"/>
    <p:sldId id="266" r:id="rId9"/>
    <p:sldId id="264" r:id="rId10"/>
    <p:sldId id="267" r:id="rId11"/>
    <p:sldId id="268" r:id="rId12"/>
    <p:sldId id="270" r:id="rId13"/>
    <p:sldId id="272" r:id="rId14"/>
    <p:sldId id="273" r:id="rId15"/>
    <p:sldId id="274" r:id="rId16"/>
    <p:sldId id="275" r:id="rId17"/>
    <p:sldId id="280" r:id="rId18"/>
    <p:sldId id="282" r:id="rId19"/>
    <p:sldId id="279" r:id="rId20"/>
    <p:sldId id="284" r:id="rId21"/>
    <p:sldId id="277" r:id="rId22"/>
    <p:sldId id="283"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2E787556-E55D-4E6C-B371-8239395F440C}" type="datetimeFigureOut">
              <a:rPr lang="en-GB" smtClean="0"/>
              <a:t>13/02/2013</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r">
              <a:defRPr/>
            </a:lvl1pPr>
          </a:lstStyle>
          <a:p>
            <a:fld id="{2E787556-E55D-4E6C-B371-8239395F440C}" type="datetimeFigureOut">
              <a:rPr lang="en-GB" smtClean="0"/>
              <a:t>13/02/2013</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2E787556-E55D-4E6C-B371-8239395F440C}" type="datetimeFigureOut">
              <a:rPr lang="en-GB" smtClean="0"/>
              <a:t>13/02/2013</a:t>
            </a:fld>
            <a:endParaRPr lang="en-GB"/>
          </a:p>
        </p:txBody>
      </p:sp>
      <p:sp>
        <p:nvSpPr>
          <p:cNvPr id="4" name="Footer Placeholder 3"/>
          <p:cNvSpPr>
            <a:spLocks noGrp="1"/>
          </p:cNvSpPr>
          <p:nvPr>
            <p:ph type="ftr" sz="quarter" idx="11"/>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2E787556-E55D-4E6C-B371-8239395F440C}" type="datetimeFigureOut">
              <a:rPr lang="en-GB" smtClean="0"/>
              <a:t>13/02/2013</a:t>
            </a:fld>
            <a:endParaRPr lang="en-GB"/>
          </a:p>
        </p:txBody>
      </p:sp>
      <p:sp>
        <p:nvSpPr>
          <p:cNvPr id="3" name="Footer Placeholder 2"/>
          <p:cNvSpPr>
            <a:spLocks noGrp="1"/>
          </p:cNvSpPr>
          <p:nvPr>
            <p:ph type="ftr" sz="quarter" idx="11"/>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2E787556-E55D-4E6C-B371-8239395F440C}" type="datetimeFigureOut">
              <a:rPr lang="en-GB" smtClean="0"/>
              <a:t>13/02/2013</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Granularity in Library Linked Open Data</a:t>
            </a:r>
            <a:endParaRPr lang="en-GB" dirty="0"/>
          </a:p>
        </p:txBody>
      </p:sp>
      <p:sp>
        <p:nvSpPr>
          <p:cNvPr id="3" name="Subtitle 2"/>
          <p:cNvSpPr>
            <a:spLocks noGrp="1"/>
          </p:cNvSpPr>
          <p:nvPr>
            <p:ph type="subTitle" idx="1"/>
          </p:nvPr>
        </p:nvSpPr>
        <p:spPr/>
        <p:txBody>
          <a:bodyPr>
            <a:normAutofit fontScale="92500"/>
          </a:bodyPr>
          <a:lstStyle/>
          <a:p>
            <a:r>
              <a:rPr lang="en-GB" dirty="0" smtClean="0"/>
              <a:t>Gordon Dunsire</a:t>
            </a:r>
          </a:p>
          <a:p>
            <a:r>
              <a:rPr lang="en-GB" dirty="0" smtClean="0"/>
              <a:t>Keynote presentation to Code4Lib 2013,</a:t>
            </a:r>
          </a:p>
          <a:p>
            <a:r>
              <a:rPr lang="en-GB" dirty="0" smtClean="0"/>
              <a:t>12-14 Feb 2013, Chicago, USA</a:t>
            </a:r>
            <a:endParaRPr lang="en-GB" dirty="0"/>
          </a:p>
        </p:txBody>
      </p:sp>
    </p:spTree>
    <p:extLst>
      <p:ext uri="{BB962C8B-B14F-4D97-AF65-F5344CB8AC3E}">
        <p14:creationId xmlns:p14="http://schemas.microsoft.com/office/powerpoint/2010/main" val="727883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a:grpSpLocks noChangeAspect="1"/>
          </p:cNvGrpSpPr>
          <p:nvPr/>
        </p:nvGrpSpPr>
        <p:grpSpPr>
          <a:xfrm>
            <a:off x="500910" y="1481565"/>
            <a:ext cx="8150896" cy="4942558"/>
            <a:chOff x="205060" y="234226"/>
            <a:chExt cx="5035360" cy="3053353"/>
          </a:xfrm>
        </p:grpSpPr>
        <p:sp>
          <p:nvSpPr>
            <p:cNvPr id="45" name="Text Box 124"/>
            <p:cNvSpPr txBox="1"/>
            <p:nvPr/>
          </p:nvSpPr>
          <p:spPr>
            <a:xfrm>
              <a:off x="2270438" y="386443"/>
              <a:ext cx="528039" cy="476849"/>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a:spcAft>
                  <a:spcPts val="0"/>
                </a:spcAft>
              </a:pPr>
              <a:r>
                <a:rPr lang="en-GB" sz="1100">
                  <a:effectLst/>
                  <a:latin typeface="Arial"/>
                  <a:ea typeface="Times New Roman"/>
                </a:rPr>
                <a:t>dct:</a:t>
              </a:r>
              <a:endParaRPr lang="en-GB" sz="1200">
                <a:effectLst/>
                <a:latin typeface="Times New Roman"/>
                <a:ea typeface="Times New Roman"/>
              </a:endParaRPr>
            </a:p>
            <a:p>
              <a:pPr algn="ctr">
                <a:spcAft>
                  <a:spcPts val="0"/>
                </a:spcAft>
              </a:pPr>
              <a:r>
                <a:rPr lang="en-GB" sz="1100">
                  <a:effectLst/>
                  <a:latin typeface="Arial"/>
                  <a:ea typeface="Times New Roman"/>
                </a:rPr>
                <a:t>“Title”</a:t>
              </a:r>
              <a:endParaRPr lang="en-GB" sz="1200">
                <a:effectLst/>
                <a:latin typeface="Times New Roman"/>
                <a:ea typeface="Times New Roman"/>
              </a:endParaRPr>
            </a:p>
          </p:txBody>
        </p:sp>
        <p:sp>
          <p:nvSpPr>
            <p:cNvPr id="46" name="Text Box 124"/>
            <p:cNvSpPr txBox="1"/>
            <p:nvPr/>
          </p:nvSpPr>
          <p:spPr>
            <a:xfrm>
              <a:off x="1214030" y="238294"/>
              <a:ext cx="528038" cy="475952"/>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a:spcAft>
                  <a:spcPts val="0"/>
                </a:spcAft>
              </a:pPr>
              <a:r>
                <a:rPr lang="en-GB" sz="1100">
                  <a:effectLst/>
                  <a:latin typeface="Arial"/>
                  <a:ea typeface="Times New Roman"/>
                </a:rPr>
                <a:t>dc:</a:t>
              </a:r>
              <a:endParaRPr lang="en-GB" sz="1200">
                <a:effectLst/>
                <a:latin typeface="Times New Roman"/>
                <a:ea typeface="Times New Roman"/>
              </a:endParaRPr>
            </a:p>
            <a:p>
              <a:pPr algn="ctr">
                <a:spcAft>
                  <a:spcPts val="0"/>
                </a:spcAft>
              </a:pPr>
              <a:r>
                <a:rPr lang="en-GB" sz="1100">
                  <a:effectLst/>
                  <a:latin typeface="Arial"/>
                  <a:ea typeface="Times New Roman"/>
                </a:rPr>
                <a:t>“Title”</a:t>
              </a:r>
              <a:endParaRPr lang="en-GB" sz="1200">
                <a:effectLst/>
                <a:latin typeface="Times New Roman"/>
                <a:ea typeface="Times New Roman"/>
              </a:endParaRPr>
            </a:p>
          </p:txBody>
        </p:sp>
        <p:cxnSp>
          <p:nvCxnSpPr>
            <p:cNvPr id="47" name="Curved Connector 46"/>
            <p:cNvCxnSpPr/>
            <p:nvPr/>
          </p:nvCxnSpPr>
          <p:spPr>
            <a:xfrm rot="5400000" flipH="1" flipV="1">
              <a:off x="902064" y="709549"/>
              <a:ext cx="454292" cy="324300"/>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rot="10800000">
              <a:off x="1742070" y="476280"/>
              <a:ext cx="528368" cy="148602"/>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9" name="Text Box 13"/>
            <p:cNvSpPr txBox="1"/>
            <p:nvPr/>
          </p:nvSpPr>
          <p:spPr>
            <a:xfrm>
              <a:off x="3261567" y="380879"/>
              <a:ext cx="695665" cy="475615"/>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100">
                  <a:effectLst/>
                  <a:latin typeface="Arial"/>
                  <a:ea typeface="Times New Roman"/>
                </a:rPr>
                <a:t>rdfs:</a:t>
              </a:r>
              <a:endParaRPr lang="en-GB" sz="1200">
                <a:effectLst/>
                <a:latin typeface="Times New Roman"/>
                <a:ea typeface="Times New Roman"/>
              </a:endParaRPr>
            </a:p>
            <a:p>
              <a:pPr algn="ctr">
                <a:spcAft>
                  <a:spcPts val="0"/>
                </a:spcAft>
              </a:pPr>
              <a:r>
                <a:rPr lang="en-GB" sz="1100">
                  <a:effectLst/>
                  <a:latin typeface="Arial"/>
                  <a:ea typeface="Times New Roman"/>
                </a:rPr>
                <a:t>“Literal”</a:t>
              </a:r>
              <a:endParaRPr lang="en-GB" sz="1200">
                <a:effectLst/>
                <a:latin typeface="Times New Roman"/>
                <a:ea typeface="Times New Roman"/>
              </a:endParaRPr>
            </a:p>
          </p:txBody>
        </p:sp>
        <p:cxnSp>
          <p:nvCxnSpPr>
            <p:cNvPr id="50" name="Curved Connector 49"/>
            <p:cNvCxnSpPr/>
            <p:nvPr/>
          </p:nvCxnSpPr>
          <p:spPr>
            <a:xfrm flipV="1">
              <a:off x="2798476" y="618687"/>
              <a:ext cx="463091" cy="619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16200000" flipV="1">
              <a:off x="2150484" y="41822"/>
              <a:ext cx="384485" cy="1729351"/>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Text Box 44"/>
            <p:cNvSpPr txBox="1"/>
            <p:nvPr/>
          </p:nvSpPr>
          <p:spPr>
            <a:xfrm>
              <a:off x="1730965" y="234226"/>
              <a:ext cx="352425" cy="3028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sp>
          <p:nvSpPr>
            <p:cNvPr id="53" name="Text Box 44"/>
            <p:cNvSpPr txBox="1"/>
            <p:nvPr/>
          </p:nvSpPr>
          <p:spPr>
            <a:xfrm>
              <a:off x="1648415" y="601058"/>
              <a:ext cx="352425" cy="3028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sp>
          <p:nvSpPr>
            <p:cNvPr id="54" name="Text Box 44"/>
            <p:cNvSpPr txBox="1"/>
            <p:nvPr/>
          </p:nvSpPr>
          <p:spPr>
            <a:xfrm>
              <a:off x="927568" y="288971"/>
              <a:ext cx="352425" cy="3028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sp>
          <p:nvSpPr>
            <p:cNvPr id="55" name="Text Box 44"/>
            <p:cNvSpPr txBox="1"/>
            <p:nvPr/>
          </p:nvSpPr>
          <p:spPr>
            <a:xfrm>
              <a:off x="3025347" y="368193"/>
              <a:ext cx="236220" cy="3028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r</a:t>
              </a:r>
              <a:endParaRPr lang="en-GB" sz="1200">
                <a:effectLst/>
                <a:latin typeface="Times New Roman"/>
                <a:ea typeface="Times New Roman"/>
              </a:endParaRPr>
            </a:p>
          </p:txBody>
        </p:sp>
        <p:sp>
          <p:nvSpPr>
            <p:cNvPr id="56" name="Text Box 124"/>
            <p:cNvSpPr txBox="1"/>
            <p:nvPr/>
          </p:nvSpPr>
          <p:spPr>
            <a:xfrm>
              <a:off x="2270715" y="2449399"/>
              <a:ext cx="1408103"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rdagrp1:</a:t>
              </a:r>
              <a:endParaRPr lang="en-GB" sz="1200">
                <a:effectLst/>
                <a:latin typeface="Times New Roman"/>
                <a:ea typeface="Times New Roman"/>
              </a:endParaRPr>
            </a:p>
            <a:p>
              <a:pPr algn="ctr">
                <a:spcAft>
                  <a:spcPts val="0"/>
                </a:spcAft>
              </a:pPr>
              <a:r>
                <a:rPr lang="en-GB" sz="1100">
                  <a:effectLst/>
                  <a:latin typeface="Arial"/>
                  <a:ea typeface="Times New Roman"/>
                </a:rPr>
                <a:t>“Title proper</a:t>
              </a:r>
              <a:endParaRPr lang="en-GB" sz="1200">
                <a:effectLst/>
                <a:latin typeface="Times New Roman"/>
                <a:ea typeface="Times New Roman"/>
              </a:endParaRPr>
            </a:p>
            <a:p>
              <a:pPr algn="ctr">
                <a:spcAft>
                  <a:spcPts val="0"/>
                </a:spcAft>
              </a:pPr>
              <a:r>
                <a:rPr lang="en-GB" sz="1100">
                  <a:effectLst/>
                  <a:latin typeface="Arial"/>
                  <a:ea typeface="Times New Roman"/>
                </a:rPr>
                <a:t>(Manifestation)”</a:t>
              </a:r>
              <a:endParaRPr lang="en-GB" sz="1200">
                <a:effectLst/>
                <a:latin typeface="Times New Roman"/>
                <a:ea typeface="Times New Roman"/>
              </a:endParaRPr>
            </a:p>
          </p:txBody>
        </p:sp>
        <p:sp>
          <p:nvSpPr>
            <p:cNvPr id="57" name="Text Box 124"/>
            <p:cNvSpPr txBox="1"/>
            <p:nvPr/>
          </p:nvSpPr>
          <p:spPr>
            <a:xfrm>
              <a:off x="3881710" y="2572584"/>
              <a:ext cx="1358710" cy="476850"/>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rdafrbr:</a:t>
              </a:r>
              <a:endParaRPr lang="en-GB" sz="1200">
                <a:effectLst/>
                <a:latin typeface="Times New Roman"/>
                <a:ea typeface="Times New Roman"/>
              </a:endParaRPr>
            </a:p>
            <a:p>
              <a:pPr algn="ctr">
                <a:spcAft>
                  <a:spcPts val="0"/>
                </a:spcAft>
              </a:pPr>
              <a:r>
                <a:rPr lang="en-GB" sz="1100">
                  <a:effectLst/>
                  <a:latin typeface="Arial"/>
                  <a:ea typeface="Times New Roman"/>
                </a:rPr>
                <a:t>“Manifestation”</a:t>
              </a:r>
              <a:endParaRPr lang="en-GB" sz="1200">
                <a:effectLst/>
                <a:latin typeface="Times New Roman"/>
                <a:ea typeface="Times New Roman"/>
              </a:endParaRPr>
            </a:p>
          </p:txBody>
        </p:sp>
        <p:cxnSp>
          <p:nvCxnSpPr>
            <p:cNvPr id="58" name="Curved Connector 57"/>
            <p:cNvCxnSpPr/>
            <p:nvPr/>
          </p:nvCxnSpPr>
          <p:spPr>
            <a:xfrm flipV="1">
              <a:off x="3472770" y="2979698"/>
              <a:ext cx="607918" cy="70503"/>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Text Box 124"/>
            <p:cNvSpPr txBox="1"/>
            <p:nvPr/>
          </p:nvSpPr>
          <p:spPr>
            <a:xfrm>
              <a:off x="2307545" y="1690602"/>
              <a:ext cx="1236580" cy="4768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rdaopen:</a:t>
              </a:r>
              <a:endParaRPr lang="en-GB" sz="1200">
                <a:effectLst/>
                <a:latin typeface="Times New Roman"/>
                <a:ea typeface="Times New Roman"/>
              </a:endParaRPr>
            </a:p>
            <a:p>
              <a:pPr algn="ctr">
                <a:spcAft>
                  <a:spcPts val="0"/>
                </a:spcAft>
              </a:pPr>
              <a:r>
                <a:rPr lang="en-GB" sz="1100">
                  <a:effectLst/>
                  <a:latin typeface="Arial"/>
                  <a:ea typeface="Times New Roman"/>
                </a:rPr>
                <a:t>“Title proper”</a:t>
              </a:r>
              <a:endParaRPr lang="en-GB" sz="1200">
                <a:effectLst/>
                <a:latin typeface="Times New Roman"/>
                <a:ea typeface="Times New Roman"/>
              </a:endParaRPr>
            </a:p>
          </p:txBody>
        </p:sp>
        <p:cxnSp>
          <p:nvCxnSpPr>
            <p:cNvPr id="60" name="Curved Connector 59"/>
            <p:cNvCxnSpPr/>
            <p:nvPr/>
          </p:nvCxnSpPr>
          <p:spPr>
            <a:xfrm rot="5400000" flipH="1" flipV="1">
              <a:off x="2541860" y="2178980"/>
              <a:ext cx="354330" cy="330200"/>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Text Box 124"/>
            <p:cNvSpPr txBox="1"/>
            <p:nvPr/>
          </p:nvSpPr>
          <p:spPr>
            <a:xfrm>
              <a:off x="3079070" y="1028995"/>
              <a:ext cx="876302" cy="4762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rdaopen:</a:t>
              </a:r>
              <a:endParaRPr lang="en-GB" sz="1200">
                <a:effectLst/>
                <a:latin typeface="Times New Roman"/>
                <a:ea typeface="Times New Roman"/>
              </a:endParaRPr>
            </a:p>
            <a:p>
              <a:pPr algn="ctr">
                <a:spcAft>
                  <a:spcPts val="0"/>
                </a:spcAft>
              </a:pPr>
              <a:r>
                <a:rPr lang="en-GB" sz="1100">
                  <a:effectLst/>
                  <a:latin typeface="Arial"/>
                  <a:ea typeface="Times New Roman"/>
                </a:rPr>
                <a:t>“Title”</a:t>
              </a:r>
              <a:endParaRPr lang="en-GB" sz="1200">
                <a:effectLst/>
                <a:latin typeface="Times New Roman"/>
                <a:ea typeface="Times New Roman"/>
              </a:endParaRPr>
            </a:p>
          </p:txBody>
        </p:sp>
        <p:cxnSp>
          <p:nvCxnSpPr>
            <p:cNvPr id="62" name="Curved Connector 61"/>
            <p:cNvCxnSpPr/>
            <p:nvPr/>
          </p:nvCxnSpPr>
          <p:spPr>
            <a:xfrm rot="5400000" flipH="1" flipV="1">
              <a:off x="2913335" y="1406820"/>
              <a:ext cx="254635" cy="31178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Text Box 124"/>
            <p:cNvSpPr txBox="1"/>
            <p:nvPr/>
          </p:nvSpPr>
          <p:spPr>
            <a:xfrm>
              <a:off x="3748360" y="1545192"/>
              <a:ext cx="1416186"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rdagrp1:</a:t>
              </a:r>
              <a:endParaRPr lang="en-GB" sz="1200">
                <a:effectLst/>
                <a:latin typeface="Times New Roman"/>
                <a:ea typeface="Times New Roman"/>
              </a:endParaRPr>
            </a:p>
            <a:p>
              <a:pPr algn="ctr">
                <a:spcAft>
                  <a:spcPts val="0"/>
                </a:spcAft>
              </a:pPr>
              <a:r>
                <a:rPr lang="en-GB" sz="1100">
                  <a:effectLst/>
                  <a:latin typeface="Arial"/>
                  <a:ea typeface="Times New Roman"/>
                </a:rPr>
                <a:t>“Title</a:t>
              </a:r>
              <a:endParaRPr lang="en-GB" sz="1200">
                <a:effectLst/>
                <a:latin typeface="Times New Roman"/>
                <a:ea typeface="Times New Roman"/>
              </a:endParaRPr>
            </a:p>
            <a:p>
              <a:pPr algn="ctr">
                <a:spcAft>
                  <a:spcPts val="0"/>
                </a:spcAft>
              </a:pPr>
              <a:r>
                <a:rPr lang="en-GB" sz="1100">
                  <a:effectLst/>
                  <a:latin typeface="Arial"/>
                  <a:ea typeface="Times New Roman"/>
                </a:rPr>
                <a:t>(Manifestation)”</a:t>
              </a:r>
              <a:endParaRPr lang="en-GB" sz="1200">
                <a:effectLst/>
                <a:latin typeface="Times New Roman"/>
                <a:ea typeface="Times New Roman"/>
              </a:endParaRPr>
            </a:p>
          </p:txBody>
        </p:sp>
        <p:cxnSp>
          <p:nvCxnSpPr>
            <p:cNvPr id="64" name="Curved Connector 63"/>
            <p:cNvCxnSpPr/>
            <p:nvPr/>
          </p:nvCxnSpPr>
          <p:spPr>
            <a:xfrm rot="10800000">
              <a:off x="3955373" y="1267121"/>
              <a:ext cx="500379" cy="277497"/>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5400000" flipH="1" flipV="1">
              <a:off x="3510870" y="2107860"/>
              <a:ext cx="406400" cy="482600"/>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rot="16200000" flipH="1">
              <a:off x="4324623" y="2380592"/>
              <a:ext cx="322580" cy="5905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Text Box 44"/>
            <p:cNvSpPr txBox="1"/>
            <p:nvPr/>
          </p:nvSpPr>
          <p:spPr>
            <a:xfrm>
              <a:off x="3789635" y="2984049"/>
              <a:ext cx="267335" cy="303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d</a:t>
              </a:r>
              <a:endParaRPr lang="en-GB" sz="1200">
                <a:effectLst/>
                <a:latin typeface="Times New Roman"/>
                <a:ea typeface="Times New Roman"/>
              </a:endParaRPr>
            </a:p>
          </p:txBody>
        </p:sp>
        <p:sp>
          <p:nvSpPr>
            <p:cNvPr id="68" name="Text Box 44"/>
            <p:cNvSpPr txBox="1"/>
            <p:nvPr/>
          </p:nvSpPr>
          <p:spPr>
            <a:xfrm>
              <a:off x="4515440" y="2279225"/>
              <a:ext cx="267335" cy="303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d</a:t>
              </a:r>
              <a:endParaRPr lang="en-GB" sz="1200">
                <a:effectLst/>
                <a:latin typeface="Times New Roman"/>
                <a:ea typeface="Times New Roman"/>
              </a:endParaRPr>
            </a:p>
          </p:txBody>
        </p:sp>
        <p:sp>
          <p:nvSpPr>
            <p:cNvPr id="69" name="Text Box 44"/>
            <p:cNvSpPr txBox="1"/>
            <p:nvPr/>
          </p:nvSpPr>
          <p:spPr>
            <a:xfrm>
              <a:off x="3881710" y="2218267"/>
              <a:ext cx="352425" cy="303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sp>
          <p:nvSpPr>
            <p:cNvPr id="70" name="Text Box 44"/>
            <p:cNvSpPr txBox="1"/>
            <p:nvPr/>
          </p:nvSpPr>
          <p:spPr>
            <a:xfrm>
              <a:off x="2418035" y="2115401"/>
              <a:ext cx="352425" cy="303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sp>
          <p:nvSpPr>
            <p:cNvPr id="71" name="Text Box 44"/>
            <p:cNvSpPr txBox="1"/>
            <p:nvPr/>
          </p:nvSpPr>
          <p:spPr>
            <a:xfrm>
              <a:off x="3108915" y="1499474"/>
              <a:ext cx="352425" cy="303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sp>
          <p:nvSpPr>
            <p:cNvPr id="72" name="Text Box 44"/>
            <p:cNvSpPr txBox="1"/>
            <p:nvPr/>
          </p:nvSpPr>
          <p:spPr>
            <a:xfrm>
              <a:off x="3881710" y="981968"/>
              <a:ext cx="352425" cy="303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sp>
          <p:nvSpPr>
            <p:cNvPr id="73" name="Text Box 13"/>
            <p:cNvSpPr txBox="1"/>
            <p:nvPr/>
          </p:nvSpPr>
          <p:spPr>
            <a:xfrm>
              <a:off x="606380" y="2029044"/>
              <a:ext cx="1477250" cy="4768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isbd:</a:t>
              </a:r>
              <a:endParaRPr lang="en-GB" sz="1200">
                <a:effectLst/>
                <a:latin typeface="Times New Roman"/>
                <a:ea typeface="Times New Roman"/>
              </a:endParaRPr>
            </a:p>
            <a:p>
              <a:pPr algn="ctr">
                <a:spcAft>
                  <a:spcPts val="0"/>
                </a:spcAft>
              </a:pPr>
              <a:r>
                <a:rPr lang="en-GB" sz="1100">
                  <a:effectLst/>
                  <a:latin typeface="Arial"/>
                  <a:ea typeface="Times New Roman"/>
                </a:rPr>
                <a:t>“has title proper”</a:t>
              </a:r>
              <a:endParaRPr lang="en-GB" sz="1200">
                <a:effectLst/>
                <a:latin typeface="Times New Roman"/>
                <a:ea typeface="Times New Roman"/>
              </a:endParaRPr>
            </a:p>
          </p:txBody>
        </p:sp>
        <p:sp>
          <p:nvSpPr>
            <p:cNvPr id="74" name="Text Box 13"/>
            <p:cNvSpPr txBox="1"/>
            <p:nvPr/>
          </p:nvSpPr>
          <p:spPr>
            <a:xfrm>
              <a:off x="457155" y="1098845"/>
              <a:ext cx="1019810" cy="4762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isbd:</a:t>
              </a:r>
              <a:endParaRPr lang="en-GB" sz="1200">
                <a:effectLst/>
                <a:latin typeface="Times New Roman"/>
                <a:ea typeface="Times New Roman"/>
              </a:endParaRPr>
            </a:p>
            <a:p>
              <a:pPr algn="ctr">
                <a:spcAft>
                  <a:spcPts val="0"/>
                </a:spcAft>
              </a:pPr>
              <a:r>
                <a:rPr lang="en-GB" sz="1100">
                  <a:effectLst/>
                  <a:latin typeface="Arial"/>
                  <a:ea typeface="Times New Roman"/>
                </a:rPr>
                <a:t>“has title”</a:t>
              </a:r>
              <a:endParaRPr lang="en-GB" sz="1200">
                <a:effectLst/>
                <a:latin typeface="Times New Roman"/>
                <a:ea typeface="Times New Roman"/>
              </a:endParaRPr>
            </a:p>
          </p:txBody>
        </p:sp>
        <p:cxnSp>
          <p:nvCxnSpPr>
            <p:cNvPr id="75" name="Curved Connector 74"/>
            <p:cNvCxnSpPr/>
            <p:nvPr/>
          </p:nvCxnSpPr>
          <p:spPr>
            <a:xfrm rot="16200000" flipV="1">
              <a:off x="928960" y="1613195"/>
              <a:ext cx="454025" cy="37782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6" name="Text Box 13"/>
            <p:cNvSpPr txBox="1"/>
            <p:nvPr/>
          </p:nvSpPr>
          <p:spPr>
            <a:xfrm>
              <a:off x="205060" y="2787206"/>
              <a:ext cx="1054281" cy="476850"/>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isbd:</a:t>
              </a:r>
              <a:endParaRPr lang="en-GB" sz="1200">
                <a:effectLst/>
                <a:latin typeface="Times New Roman"/>
                <a:ea typeface="Times New Roman"/>
              </a:endParaRPr>
            </a:p>
            <a:p>
              <a:pPr algn="ctr">
                <a:spcAft>
                  <a:spcPts val="0"/>
                </a:spcAft>
              </a:pPr>
              <a:r>
                <a:rPr lang="en-GB" sz="1100">
                  <a:effectLst/>
                  <a:latin typeface="Arial"/>
                  <a:ea typeface="Times New Roman"/>
                </a:rPr>
                <a:t>“Resource”</a:t>
              </a:r>
              <a:endParaRPr lang="en-GB" sz="1200">
                <a:effectLst/>
                <a:latin typeface="Times New Roman"/>
                <a:ea typeface="Times New Roman"/>
              </a:endParaRPr>
            </a:p>
          </p:txBody>
        </p:sp>
        <p:cxnSp>
          <p:nvCxnSpPr>
            <p:cNvPr id="77" name="Curved Connector 76"/>
            <p:cNvCxnSpPr/>
            <p:nvPr/>
          </p:nvCxnSpPr>
          <p:spPr>
            <a:xfrm rot="5400000">
              <a:off x="613683" y="2577442"/>
              <a:ext cx="350520" cy="6794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8" name="Curved Connector 77"/>
            <p:cNvCxnSpPr/>
            <p:nvPr/>
          </p:nvCxnSpPr>
          <p:spPr>
            <a:xfrm rot="5400000">
              <a:off x="-192767" y="2057377"/>
              <a:ext cx="1351280" cy="24701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9" name="Text Box 44"/>
            <p:cNvSpPr txBox="1"/>
            <p:nvPr/>
          </p:nvSpPr>
          <p:spPr>
            <a:xfrm flipH="1">
              <a:off x="756240" y="2523597"/>
              <a:ext cx="267335" cy="3124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d</a:t>
              </a:r>
              <a:endParaRPr lang="en-GB" sz="1200">
                <a:effectLst/>
                <a:latin typeface="Times New Roman"/>
                <a:ea typeface="Times New Roman"/>
              </a:endParaRPr>
            </a:p>
          </p:txBody>
        </p:sp>
        <p:sp>
          <p:nvSpPr>
            <p:cNvPr id="80" name="Text Box 44"/>
            <p:cNvSpPr txBox="1"/>
            <p:nvPr/>
          </p:nvSpPr>
          <p:spPr>
            <a:xfrm>
              <a:off x="379050" y="2512167"/>
              <a:ext cx="267335" cy="3028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d</a:t>
              </a:r>
              <a:endParaRPr lang="en-GB" sz="1200">
                <a:effectLst/>
                <a:latin typeface="Times New Roman"/>
                <a:ea typeface="Times New Roman"/>
              </a:endParaRPr>
            </a:p>
          </p:txBody>
        </p:sp>
        <p:sp>
          <p:nvSpPr>
            <p:cNvPr id="81" name="Text Box 44"/>
            <p:cNvSpPr txBox="1"/>
            <p:nvPr/>
          </p:nvSpPr>
          <p:spPr>
            <a:xfrm>
              <a:off x="992460" y="1545134"/>
              <a:ext cx="352425" cy="303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cxnSp>
          <p:nvCxnSpPr>
            <p:cNvPr id="82" name="Curved Connector 81"/>
            <p:cNvCxnSpPr/>
            <p:nvPr/>
          </p:nvCxnSpPr>
          <p:spPr>
            <a:xfrm flipV="1">
              <a:off x="1476965" y="1267120"/>
              <a:ext cx="1602105" cy="6921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flipV="1">
              <a:off x="2083390" y="1928790"/>
              <a:ext cx="223520" cy="33845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4" name="Text Box 44"/>
            <p:cNvSpPr txBox="1"/>
            <p:nvPr/>
          </p:nvSpPr>
          <p:spPr>
            <a:xfrm>
              <a:off x="1918290" y="1842292"/>
              <a:ext cx="352425" cy="3028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sP</a:t>
              </a:r>
              <a:endParaRPr lang="en-GB" sz="1200">
                <a:effectLst/>
                <a:latin typeface="Times New Roman"/>
                <a:ea typeface="Times New Roman"/>
              </a:endParaRPr>
            </a:p>
          </p:txBody>
        </p:sp>
        <p:sp>
          <p:nvSpPr>
            <p:cNvPr id="85" name="Text Box 44"/>
            <p:cNvSpPr txBox="1"/>
            <p:nvPr/>
          </p:nvSpPr>
          <p:spPr>
            <a:xfrm>
              <a:off x="2718390" y="1028995"/>
              <a:ext cx="360680" cy="3028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Arial"/>
                  <a:ea typeface="Calibri"/>
                  <a:cs typeface="Times New Roman"/>
                </a:rPr>
                <a:t>eP</a:t>
              </a:r>
              <a:endParaRPr lang="en-GB" sz="1200">
                <a:effectLst/>
                <a:latin typeface="Times New Roman"/>
                <a:ea typeface="Times New Roman"/>
              </a:endParaRPr>
            </a:p>
          </p:txBody>
        </p:sp>
      </p:grpSp>
      <p:sp>
        <p:nvSpPr>
          <p:cNvPr id="86" name="TextBox 85"/>
          <p:cNvSpPr txBox="1"/>
          <p:nvPr/>
        </p:nvSpPr>
        <p:spPr>
          <a:xfrm>
            <a:off x="214599" y="231766"/>
            <a:ext cx="4794133" cy="1077218"/>
          </a:xfrm>
          <a:prstGeom prst="rect">
            <a:avLst/>
          </a:prstGeom>
          <a:noFill/>
        </p:spPr>
        <p:txBody>
          <a:bodyPr wrap="none" rtlCol="0">
            <a:spAutoFit/>
          </a:bodyPr>
          <a:lstStyle/>
          <a:p>
            <a:r>
              <a:rPr lang="en-GB" sz="3200" dirty="0" smtClean="0">
                <a:solidFill>
                  <a:srgbClr val="002060"/>
                </a:solidFill>
              </a:rPr>
              <a:t>Possible Title semantic map</a:t>
            </a:r>
          </a:p>
          <a:p>
            <a:r>
              <a:rPr lang="en-GB" sz="3200" dirty="0" smtClean="0">
                <a:solidFill>
                  <a:srgbClr val="002060"/>
                </a:solidFill>
              </a:rPr>
              <a:t>(partial)</a:t>
            </a:r>
            <a:endParaRPr lang="en-GB" sz="3200" dirty="0">
              <a:solidFill>
                <a:srgbClr val="002060"/>
              </a:solidFill>
            </a:endParaRPr>
          </a:p>
        </p:txBody>
      </p:sp>
      <p:sp>
        <p:nvSpPr>
          <p:cNvPr id="87" name="TextBox 86"/>
          <p:cNvSpPr txBox="1"/>
          <p:nvPr/>
        </p:nvSpPr>
        <p:spPr>
          <a:xfrm>
            <a:off x="5416329" y="262543"/>
            <a:ext cx="3474606" cy="1384995"/>
          </a:xfrm>
          <a:prstGeom prst="rect">
            <a:avLst/>
          </a:prstGeom>
          <a:noFill/>
        </p:spPr>
        <p:txBody>
          <a:bodyPr wrap="none" rtlCol="0">
            <a:spAutoFit/>
          </a:bodyPr>
          <a:lstStyle/>
          <a:p>
            <a:pPr algn="r"/>
            <a:r>
              <a:rPr lang="en-GB" sz="2800" dirty="0" err="1" smtClean="0"/>
              <a:t>sP</a:t>
            </a:r>
            <a:r>
              <a:rPr lang="en-GB" sz="2800" dirty="0" smtClean="0"/>
              <a:t>: </a:t>
            </a:r>
            <a:r>
              <a:rPr lang="en-GB" sz="2800" dirty="0" err="1" smtClean="0"/>
              <a:t>rdfs:subPropertyOf</a:t>
            </a:r>
            <a:endParaRPr lang="en-GB" sz="2800" dirty="0" smtClean="0"/>
          </a:p>
          <a:p>
            <a:pPr algn="r"/>
            <a:r>
              <a:rPr lang="en-GB" sz="2800" dirty="0"/>
              <a:t>d</a:t>
            </a:r>
            <a:r>
              <a:rPr lang="en-GB" sz="2800" dirty="0" smtClean="0"/>
              <a:t>: </a:t>
            </a:r>
            <a:r>
              <a:rPr lang="en-GB" sz="2800" dirty="0" err="1" smtClean="0"/>
              <a:t>rdfs:domain</a:t>
            </a:r>
            <a:endParaRPr lang="en-GB" sz="2800" dirty="0" smtClean="0"/>
          </a:p>
          <a:p>
            <a:pPr algn="r"/>
            <a:r>
              <a:rPr lang="en-GB" sz="2800" dirty="0" smtClean="0"/>
              <a:t>r: </a:t>
            </a:r>
            <a:r>
              <a:rPr lang="en-GB" sz="2800" dirty="0" err="1" smtClean="0"/>
              <a:t>rdfs:range</a:t>
            </a:r>
            <a:endParaRPr lang="en-GB" sz="2800" dirty="0"/>
          </a:p>
        </p:txBody>
      </p:sp>
    </p:spTree>
    <p:extLst>
      <p:ext uri="{BB962C8B-B14F-4D97-AF65-F5344CB8AC3E}">
        <p14:creationId xmlns:p14="http://schemas.microsoft.com/office/powerpoint/2010/main" val="169547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7642092" cy="584775"/>
          </a:xfrm>
          <a:prstGeom prst="rect">
            <a:avLst/>
          </a:prstGeom>
          <a:noFill/>
        </p:spPr>
        <p:txBody>
          <a:bodyPr wrap="none" rtlCol="0">
            <a:spAutoFit/>
          </a:bodyPr>
          <a:lstStyle/>
          <a:p>
            <a:r>
              <a:rPr lang="en-GB" sz="3200" dirty="0">
                <a:solidFill>
                  <a:srgbClr val="002060"/>
                </a:solidFill>
              </a:rPr>
              <a:t>Semantic reasoning: the sub-property ladder</a:t>
            </a:r>
          </a:p>
        </p:txBody>
      </p:sp>
      <p:grpSp>
        <p:nvGrpSpPr>
          <p:cNvPr id="13" name="Group 12"/>
          <p:cNvGrpSpPr/>
          <p:nvPr/>
        </p:nvGrpSpPr>
        <p:grpSpPr>
          <a:xfrm>
            <a:off x="618304" y="5211502"/>
            <a:ext cx="2369520" cy="1241834"/>
            <a:chOff x="1390071" y="4162146"/>
            <a:chExt cx="2369520" cy="1241834"/>
          </a:xfrm>
        </p:grpSpPr>
        <p:sp>
          <p:nvSpPr>
            <p:cNvPr id="3" name="Oval 2"/>
            <p:cNvSpPr/>
            <p:nvPr/>
          </p:nvSpPr>
          <p:spPr>
            <a:xfrm>
              <a:off x="1390071" y="4162146"/>
              <a:ext cx="2369520" cy="124183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390429" y="4367565"/>
              <a:ext cx="2368805" cy="830997"/>
            </a:xfrm>
            <a:prstGeom prst="rect">
              <a:avLst/>
            </a:prstGeom>
            <a:noFill/>
          </p:spPr>
          <p:txBody>
            <a:bodyPr wrap="square" rtlCol="0">
              <a:spAutoFit/>
            </a:bodyPr>
            <a:lstStyle/>
            <a:p>
              <a:pPr algn="ctr"/>
              <a:r>
                <a:rPr lang="en-GB" sz="2400" dirty="0" err="1"/>
                <a:t>i</a:t>
              </a:r>
              <a:r>
                <a:rPr lang="en-GB" sz="2400" dirty="0" err="1" smtClean="0"/>
                <a:t>sbd</a:t>
              </a:r>
              <a:r>
                <a:rPr lang="en-GB" sz="2400" dirty="0" smtClean="0"/>
                <a:t>:</a:t>
              </a:r>
            </a:p>
            <a:p>
              <a:pPr algn="ctr"/>
              <a:r>
                <a:rPr lang="en-GB" sz="2400" dirty="0" smtClean="0"/>
                <a:t>“has title proper”</a:t>
              </a:r>
              <a:endParaRPr lang="en-GB" sz="2400" dirty="0"/>
            </a:p>
          </p:txBody>
        </p:sp>
      </p:grpSp>
      <p:grpSp>
        <p:nvGrpSpPr>
          <p:cNvPr id="12" name="Group 11"/>
          <p:cNvGrpSpPr/>
          <p:nvPr/>
        </p:nvGrpSpPr>
        <p:grpSpPr>
          <a:xfrm>
            <a:off x="1154992" y="3118169"/>
            <a:ext cx="1296144" cy="742879"/>
            <a:chOff x="1790735" y="1857889"/>
            <a:chExt cx="1296144" cy="742879"/>
          </a:xfrm>
        </p:grpSpPr>
        <p:sp>
          <p:nvSpPr>
            <p:cNvPr id="6" name="Oval 5"/>
            <p:cNvSpPr/>
            <p:nvPr/>
          </p:nvSpPr>
          <p:spPr>
            <a:xfrm>
              <a:off x="1790735" y="1857889"/>
              <a:ext cx="1296144" cy="74287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862743" y="2006746"/>
              <a:ext cx="1152128" cy="461665"/>
            </a:xfrm>
            <a:prstGeom prst="rect">
              <a:avLst/>
            </a:prstGeom>
            <a:noFill/>
          </p:spPr>
          <p:txBody>
            <a:bodyPr wrap="square" rtlCol="0">
              <a:spAutoFit/>
            </a:bodyPr>
            <a:lstStyle/>
            <a:p>
              <a:pPr algn="ctr"/>
              <a:r>
                <a:rPr lang="en-GB" sz="2400" dirty="0" err="1"/>
                <a:t>d</a:t>
              </a:r>
              <a:r>
                <a:rPr lang="en-GB" sz="2400" dirty="0" err="1" smtClean="0"/>
                <a:t>ct:title</a:t>
              </a:r>
              <a:endParaRPr lang="en-GB" sz="2400" dirty="0"/>
            </a:p>
          </p:txBody>
        </p:sp>
      </p:grpSp>
      <p:cxnSp>
        <p:nvCxnSpPr>
          <p:cNvPr id="8" name="Curved Connector 7"/>
          <p:cNvCxnSpPr>
            <a:stCxn id="3" idx="0"/>
            <a:endCxn id="6" idx="4"/>
          </p:cNvCxnSpPr>
          <p:nvPr/>
        </p:nvCxnSpPr>
        <p:spPr>
          <a:xfrm rot="5400000" flipH="1" flipV="1">
            <a:off x="1127837" y="4536275"/>
            <a:ext cx="1350454"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09414" y="3867398"/>
            <a:ext cx="2015167" cy="830997"/>
          </a:xfrm>
          <a:prstGeom prst="rect">
            <a:avLst/>
          </a:prstGeom>
          <a:noFill/>
        </p:spPr>
        <p:txBody>
          <a:bodyPr wrap="none" rtlCol="0">
            <a:spAutoFit/>
          </a:bodyPr>
          <a:lstStyle/>
          <a:p>
            <a:r>
              <a:rPr lang="en-GB" sz="2400" dirty="0" err="1"/>
              <a:t>r</a:t>
            </a:r>
            <a:r>
              <a:rPr lang="en-GB" sz="2400" dirty="0" err="1" smtClean="0"/>
              <a:t>dfs</a:t>
            </a:r>
            <a:r>
              <a:rPr lang="en-GB" sz="2400" dirty="0" smtClean="0"/>
              <a:t>:</a:t>
            </a:r>
          </a:p>
          <a:p>
            <a:r>
              <a:rPr lang="en-GB" sz="2400" dirty="0" err="1" smtClean="0"/>
              <a:t>subPropertyOf</a:t>
            </a:r>
            <a:endParaRPr lang="en-GB" sz="2400" dirty="0"/>
          </a:p>
        </p:txBody>
      </p:sp>
      <p:sp>
        <p:nvSpPr>
          <p:cNvPr id="16" name="TextBox 15"/>
          <p:cNvSpPr txBox="1"/>
          <p:nvPr/>
        </p:nvSpPr>
        <p:spPr>
          <a:xfrm>
            <a:off x="216815" y="1021591"/>
            <a:ext cx="8404661" cy="1815882"/>
          </a:xfrm>
          <a:prstGeom prst="rect">
            <a:avLst/>
          </a:prstGeom>
          <a:noFill/>
        </p:spPr>
        <p:txBody>
          <a:bodyPr wrap="square" rtlCol="0">
            <a:spAutoFit/>
          </a:bodyPr>
          <a:lstStyle/>
          <a:p>
            <a:r>
              <a:rPr lang="en-GB" sz="2800" dirty="0" smtClean="0"/>
              <a:t>Semantic rule:</a:t>
            </a:r>
          </a:p>
          <a:p>
            <a:r>
              <a:rPr lang="en-GB" sz="2800" u="sng" dirty="0" smtClean="0"/>
              <a:t>If</a:t>
            </a:r>
            <a:r>
              <a:rPr lang="en-GB" sz="2800" dirty="0" smtClean="0"/>
              <a:t> property1 sub-property of property2;</a:t>
            </a:r>
          </a:p>
          <a:p>
            <a:r>
              <a:rPr lang="en-GB" sz="2800" u="sng" dirty="0" smtClean="0"/>
              <a:t>Then</a:t>
            </a:r>
            <a:r>
              <a:rPr lang="en-GB" sz="2800" dirty="0" smtClean="0"/>
              <a:t> data triple: Resource property1 “string”</a:t>
            </a:r>
          </a:p>
          <a:p>
            <a:r>
              <a:rPr lang="en-GB" sz="2800" u="sng" dirty="0" smtClean="0"/>
              <a:t>Implies</a:t>
            </a:r>
            <a:r>
              <a:rPr lang="en-GB" sz="2800" dirty="0" smtClean="0"/>
              <a:t> data triple: Resource property2 “string”</a:t>
            </a:r>
            <a:endParaRPr lang="en-GB" sz="2800" dirty="0"/>
          </a:p>
        </p:txBody>
      </p:sp>
      <p:grpSp>
        <p:nvGrpSpPr>
          <p:cNvPr id="32" name="Group 31"/>
          <p:cNvGrpSpPr/>
          <p:nvPr/>
        </p:nvGrpSpPr>
        <p:grpSpPr>
          <a:xfrm>
            <a:off x="3712870" y="5199437"/>
            <a:ext cx="4908606" cy="1198370"/>
            <a:chOff x="3712870" y="5199437"/>
            <a:chExt cx="4908606" cy="1198370"/>
          </a:xfrm>
        </p:grpSpPr>
        <p:grpSp>
          <p:nvGrpSpPr>
            <p:cNvPr id="25" name="Group 24"/>
            <p:cNvGrpSpPr/>
            <p:nvPr/>
          </p:nvGrpSpPr>
          <p:grpSpPr>
            <a:xfrm>
              <a:off x="3712870" y="5416839"/>
              <a:ext cx="1645633" cy="980968"/>
              <a:chOff x="4892337" y="5386068"/>
              <a:chExt cx="1645633" cy="980968"/>
            </a:xfrm>
          </p:grpSpPr>
          <p:sp>
            <p:nvSpPr>
              <p:cNvPr id="23" name="Oval 22"/>
              <p:cNvSpPr/>
              <p:nvPr/>
            </p:nvSpPr>
            <p:spPr>
              <a:xfrm>
                <a:off x="4892337" y="5386068"/>
                <a:ext cx="1645633" cy="9809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924039" y="5461054"/>
                <a:ext cx="1582228" cy="830997"/>
              </a:xfrm>
              <a:prstGeom prst="rect">
                <a:avLst/>
              </a:prstGeom>
              <a:noFill/>
            </p:spPr>
            <p:txBody>
              <a:bodyPr wrap="none" rtlCol="0">
                <a:spAutoFit/>
              </a:bodyPr>
              <a:lstStyle/>
              <a:p>
                <a:pPr algn="ctr"/>
                <a:r>
                  <a:rPr lang="en-GB" sz="2400" dirty="0" err="1"/>
                  <a:t>i</a:t>
                </a:r>
                <a:r>
                  <a:rPr lang="en-GB" sz="2400" dirty="0" err="1" smtClean="0"/>
                  <a:t>sbd</a:t>
                </a:r>
                <a:r>
                  <a:rPr lang="en-GB" sz="2400" dirty="0" smtClean="0"/>
                  <a:t>:</a:t>
                </a:r>
              </a:p>
              <a:p>
                <a:pPr algn="ctr"/>
                <a:r>
                  <a:rPr lang="en-GB" sz="2400" dirty="0" smtClean="0"/>
                  <a:t>”Resource”</a:t>
                </a:r>
                <a:endParaRPr lang="en-GB" sz="2400" dirty="0"/>
              </a:p>
            </p:txBody>
          </p:sp>
        </p:grpSp>
        <p:sp>
          <p:nvSpPr>
            <p:cNvPr id="26" name="TextBox 25"/>
            <p:cNvSpPr txBox="1"/>
            <p:nvPr/>
          </p:nvSpPr>
          <p:spPr>
            <a:xfrm>
              <a:off x="7288034" y="5695213"/>
              <a:ext cx="1333442" cy="461665"/>
            </a:xfrm>
            <a:prstGeom prst="rect">
              <a:avLst/>
            </a:prstGeom>
            <a:noFill/>
            <a:ln w="25400">
              <a:solidFill>
                <a:schemeClr val="accent1">
                  <a:shade val="50000"/>
                </a:schemeClr>
              </a:solidFill>
            </a:ln>
          </p:spPr>
          <p:txBody>
            <a:bodyPr wrap="none" rtlCol="0">
              <a:spAutoFit/>
            </a:bodyPr>
            <a:lstStyle/>
            <a:p>
              <a:r>
                <a:rPr lang="en-GB" sz="2400" dirty="0" smtClean="0"/>
                <a:t>“Physics”</a:t>
              </a:r>
              <a:endParaRPr lang="en-GB" sz="2400" dirty="0"/>
            </a:p>
          </p:txBody>
        </p:sp>
        <p:cxnSp>
          <p:nvCxnSpPr>
            <p:cNvPr id="27" name="Curved Connector 26"/>
            <p:cNvCxnSpPr>
              <a:stCxn id="23" idx="6"/>
              <a:endCxn id="26" idx="1"/>
            </p:cNvCxnSpPr>
            <p:nvPr/>
          </p:nvCxnSpPr>
          <p:spPr>
            <a:xfrm>
              <a:off x="5358503" y="5907323"/>
              <a:ext cx="1929531" cy="18723"/>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78496" y="5199437"/>
              <a:ext cx="2012987" cy="707886"/>
            </a:xfrm>
            <a:prstGeom prst="rect">
              <a:avLst/>
            </a:prstGeom>
            <a:noFill/>
          </p:spPr>
          <p:txBody>
            <a:bodyPr wrap="none" rtlCol="0">
              <a:spAutoFit/>
            </a:bodyPr>
            <a:lstStyle/>
            <a:p>
              <a:r>
                <a:rPr lang="en-GB" sz="2000" dirty="0" err="1" smtClean="0"/>
                <a:t>isbd</a:t>
              </a:r>
              <a:r>
                <a:rPr lang="en-GB" sz="2000" dirty="0" smtClean="0"/>
                <a:t>:</a:t>
              </a:r>
            </a:p>
            <a:p>
              <a:r>
                <a:rPr lang="en-GB" sz="2000" dirty="0" smtClean="0"/>
                <a:t>“has title proper”</a:t>
              </a:r>
              <a:endParaRPr lang="en-GB" sz="2000" dirty="0"/>
            </a:p>
          </p:txBody>
        </p:sp>
      </p:grpSp>
      <p:grpSp>
        <p:nvGrpSpPr>
          <p:cNvPr id="34" name="Group 33"/>
          <p:cNvGrpSpPr/>
          <p:nvPr/>
        </p:nvGrpSpPr>
        <p:grpSpPr>
          <a:xfrm>
            <a:off x="3824581" y="2977079"/>
            <a:ext cx="4796895" cy="1084629"/>
            <a:chOff x="3824581" y="5194060"/>
            <a:chExt cx="4796895" cy="1084629"/>
          </a:xfrm>
        </p:grpSpPr>
        <p:grpSp>
          <p:nvGrpSpPr>
            <p:cNvPr id="35" name="Group 34"/>
            <p:cNvGrpSpPr/>
            <p:nvPr/>
          </p:nvGrpSpPr>
          <p:grpSpPr>
            <a:xfrm>
              <a:off x="3824581" y="5548003"/>
              <a:ext cx="1457366" cy="730686"/>
              <a:chOff x="5004048" y="5517232"/>
              <a:chExt cx="1457366" cy="730686"/>
            </a:xfrm>
          </p:grpSpPr>
          <p:sp>
            <p:nvSpPr>
              <p:cNvPr id="39" name="Oval 38"/>
              <p:cNvSpPr/>
              <p:nvPr/>
            </p:nvSpPr>
            <p:spPr>
              <a:xfrm>
                <a:off x="5004048" y="5517232"/>
                <a:ext cx="1457366" cy="7306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5067453" y="5651743"/>
                <a:ext cx="1330557" cy="461665"/>
              </a:xfrm>
              <a:prstGeom prst="rect">
                <a:avLst/>
              </a:prstGeom>
              <a:noFill/>
            </p:spPr>
            <p:txBody>
              <a:bodyPr wrap="none" rtlCol="0">
                <a:spAutoFit/>
              </a:bodyPr>
              <a:lstStyle/>
              <a:p>
                <a:r>
                  <a:rPr lang="en-GB" sz="2400" dirty="0" smtClean="0"/>
                  <a:t>Resource</a:t>
                </a:r>
                <a:endParaRPr lang="en-GB" sz="2400" dirty="0"/>
              </a:p>
            </p:txBody>
          </p:sp>
        </p:grpSp>
        <p:sp>
          <p:nvSpPr>
            <p:cNvPr id="36" name="TextBox 35"/>
            <p:cNvSpPr txBox="1"/>
            <p:nvPr/>
          </p:nvSpPr>
          <p:spPr>
            <a:xfrm>
              <a:off x="7288034" y="5695213"/>
              <a:ext cx="1333442" cy="461665"/>
            </a:xfrm>
            <a:prstGeom prst="rect">
              <a:avLst/>
            </a:prstGeom>
            <a:noFill/>
            <a:ln w="25400">
              <a:solidFill>
                <a:schemeClr val="accent1">
                  <a:shade val="50000"/>
                </a:schemeClr>
              </a:solidFill>
            </a:ln>
          </p:spPr>
          <p:txBody>
            <a:bodyPr wrap="none" rtlCol="0">
              <a:spAutoFit/>
            </a:bodyPr>
            <a:lstStyle/>
            <a:p>
              <a:r>
                <a:rPr lang="en-GB" sz="2400" dirty="0" smtClean="0"/>
                <a:t>“Physics”</a:t>
              </a:r>
              <a:endParaRPr lang="en-GB" sz="2400" dirty="0"/>
            </a:p>
          </p:txBody>
        </p:sp>
        <p:cxnSp>
          <p:nvCxnSpPr>
            <p:cNvPr id="37" name="Curved Connector 36"/>
            <p:cNvCxnSpPr>
              <a:stCxn id="39" idx="6"/>
              <a:endCxn id="36" idx="1"/>
            </p:cNvCxnSpPr>
            <p:nvPr/>
          </p:nvCxnSpPr>
          <p:spPr>
            <a:xfrm>
              <a:off x="5281947" y="5913346"/>
              <a:ext cx="2006087"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051798" y="5194060"/>
              <a:ext cx="1236236" cy="707886"/>
            </a:xfrm>
            <a:prstGeom prst="rect">
              <a:avLst/>
            </a:prstGeom>
            <a:noFill/>
          </p:spPr>
          <p:txBody>
            <a:bodyPr wrap="none" rtlCol="0">
              <a:spAutoFit/>
            </a:bodyPr>
            <a:lstStyle/>
            <a:p>
              <a:r>
                <a:rPr lang="en-GB" sz="2000" dirty="0" err="1" smtClean="0"/>
                <a:t>dct</a:t>
              </a:r>
              <a:r>
                <a:rPr lang="en-GB" sz="2000" dirty="0" smtClean="0"/>
                <a:t>:</a:t>
              </a:r>
            </a:p>
            <a:p>
              <a:r>
                <a:rPr lang="en-GB" sz="2000" dirty="0" smtClean="0"/>
                <a:t>“has title”</a:t>
              </a:r>
              <a:endParaRPr lang="en-GB" sz="2000" dirty="0"/>
            </a:p>
          </p:txBody>
        </p:sp>
      </p:grpSp>
      <p:sp>
        <p:nvSpPr>
          <p:cNvPr id="41" name="Up Arrow 40"/>
          <p:cNvSpPr/>
          <p:nvPr/>
        </p:nvSpPr>
        <p:spPr>
          <a:xfrm>
            <a:off x="5975930" y="4308557"/>
            <a:ext cx="618118" cy="7185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4283915" y="4252322"/>
            <a:ext cx="1545680" cy="830997"/>
          </a:xfrm>
          <a:prstGeom prst="rect">
            <a:avLst/>
          </a:prstGeom>
          <a:noFill/>
        </p:spPr>
        <p:txBody>
          <a:bodyPr wrap="none" rtlCol="0">
            <a:spAutoFit/>
          </a:bodyPr>
          <a:lstStyle/>
          <a:p>
            <a:r>
              <a:rPr lang="en-GB" sz="2400" dirty="0" smtClean="0"/>
              <a:t>machine</a:t>
            </a:r>
          </a:p>
          <a:p>
            <a:r>
              <a:rPr lang="en-GB" sz="2400" dirty="0" smtClean="0"/>
              <a:t>entailment</a:t>
            </a:r>
            <a:endParaRPr lang="en-GB" sz="2400" dirty="0"/>
          </a:p>
        </p:txBody>
      </p:sp>
      <p:sp>
        <p:nvSpPr>
          <p:cNvPr id="43" name="TextBox 42"/>
          <p:cNvSpPr txBox="1"/>
          <p:nvPr/>
        </p:nvSpPr>
        <p:spPr>
          <a:xfrm>
            <a:off x="7640854" y="4052267"/>
            <a:ext cx="1097148" cy="400110"/>
          </a:xfrm>
          <a:prstGeom prst="rect">
            <a:avLst/>
          </a:prstGeom>
          <a:noFill/>
        </p:spPr>
        <p:txBody>
          <a:bodyPr wrap="square" rtlCol="0">
            <a:spAutoFit/>
          </a:bodyPr>
          <a:lstStyle/>
          <a:p>
            <a:pPr algn="ctr"/>
            <a:r>
              <a:rPr lang="en-GB" sz="2000" dirty="0" smtClean="0"/>
              <a:t>coarser</a:t>
            </a:r>
            <a:endParaRPr lang="en-GB" sz="2000" dirty="0"/>
          </a:p>
        </p:txBody>
      </p:sp>
      <p:sp>
        <p:nvSpPr>
          <p:cNvPr id="44" name="TextBox 43"/>
          <p:cNvSpPr txBox="1"/>
          <p:nvPr/>
        </p:nvSpPr>
        <p:spPr>
          <a:xfrm>
            <a:off x="7922371" y="5153270"/>
            <a:ext cx="828099" cy="400110"/>
          </a:xfrm>
          <a:prstGeom prst="rect">
            <a:avLst/>
          </a:prstGeom>
          <a:noFill/>
        </p:spPr>
        <p:txBody>
          <a:bodyPr wrap="square" rtlCol="0">
            <a:spAutoFit/>
          </a:bodyPr>
          <a:lstStyle/>
          <a:p>
            <a:pPr algn="ctr"/>
            <a:r>
              <a:rPr lang="en-GB" sz="2000" dirty="0" smtClean="0"/>
              <a:t>finer</a:t>
            </a:r>
            <a:endParaRPr lang="en-GB" sz="2000" dirty="0"/>
          </a:p>
        </p:txBody>
      </p:sp>
      <p:sp>
        <p:nvSpPr>
          <p:cNvPr id="45" name="TextBox 44"/>
          <p:cNvSpPr txBox="1"/>
          <p:nvPr/>
        </p:nvSpPr>
        <p:spPr>
          <a:xfrm>
            <a:off x="6669916" y="4467765"/>
            <a:ext cx="2068086" cy="646331"/>
          </a:xfrm>
          <a:prstGeom prst="rect">
            <a:avLst/>
          </a:prstGeom>
          <a:noFill/>
        </p:spPr>
        <p:txBody>
          <a:bodyPr wrap="square" rtlCol="0">
            <a:spAutoFit/>
          </a:bodyPr>
          <a:lstStyle/>
          <a:p>
            <a:pPr algn="ctr"/>
            <a:r>
              <a:rPr lang="en-GB" sz="3600" dirty="0"/>
              <a:t>d</a:t>
            </a:r>
            <a:r>
              <a:rPr lang="en-GB" sz="3600" dirty="0" smtClean="0"/>
              <a:t>umb-up</a:t>
            </a:r>
            <a:endParaRPr lang="en-GB" sz="3600" dirty="0"/>
          </a:p>
        </p:txBody>
      </p:sp>
    </p:spTree>
    <p:extLst>
      <p:ext uri="{BB962C8B-B14F-4D97-AF65-F5344CB8AC3E}">
        <p14:creationId xmlns:p14="http://schemas.microsoft.com/office/powerpoint/2010/main" val="132755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41" grpId="0" animBg="1"/>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395536" y="3428402"/>
            <a:ext cx="8295149" cy="1074023"/>
            <a:chOff x="741347" y="3165810"/>
            <a:chExt cx="8295149" cy="1074023"/>
          </a:xfrm>
        </p:grpSpPr>
        <p:cxnSp>
          <p:nvCxnSpPr>
            <p:cNvPr id="13" name="Curved Connector 12"/>
            <p:cNvCxnSpPr>
              <a:stCxn id="20" idx="6"/>
              <a:endCxn id="14" idx="1"/>
            </p:cNvCxnSpPr>
            <p:nvPr/>
          </p:nvCxnSpPr>
          <p:spPr>
            <a:xfrm>
              <a:off x="1893475" y="3879793"/>
              <a:ext cx="3744415" cy="12700"/>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7890" y="3618183"/>
              <a:ext cx="3398606" cy="523220"/>
            </a:xfrm>
            <a:prstGeom prst="rect">
              <a:avLst/>
            </a:prstGeom>
            <a:noFill/>
            <a:ln w="25400">
              <a:solidFill>
                <a:schemeClr val="accent1">
                  <a:shade val="95000"/>
                  <a:satMod val="105000"/>
                </a:schemeClr>
              </a:solidFill>
            </a:ln>
          </p:spPr>
          <p:txBody>
            <a:bodyPr wrap="square" rtlCol="0">
              <a:spAutoFit/>
            </a:bodyPr>
            <a:lstStyle/>
            <a:p>
              <a:pPr algn="ctr"/>
              <a:r>
                <a:rPr lang="en-GB" sz="2800" dirty="0"/>
                <a:t>“For children aged 7-”</a:t>
              </a:r>
            </a:p>
          </p:txBody>
        </p:sp>
        <p:grpSp>
          <p:nvGrpSpPr>
            <p:cNvPr id="15" name="Group 14"/>
            <p:cNvGrpSpPr/>
            <p:nvPr/>
          </p:nvGrpSpPr>
          <p:grpSpPr>
            <a:xfrm>
              <a:off x="741347" y="3519753"/>
              <a:ext cx="1152128" cy="720080"/>
              <a:chOff x="1619672" y="4149080"/>
              <a:chExt cx="1152128" cy="720080"/>
            </a:xfrm>
          </p:grpSpPr>
          <p:sp>
            <p:nvSpPr>
              <p:cNvPr id="20" name="Oval 19"/>
              <p:cNvSpPr/>
              <p:nvPr/>
            </p:nvSpPr>
            <p:spPr>
              <a:xfrm>
                <a:off x="1619672" y="4149080"/>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619672" y="4256802"/>
                <a:ext cx="1152128" cy="523220"/>
              </a:xfrm>
              <a:prstGeom prst="rect">
                <a:avLst/>
              </a:prstGeom>
              <a:noFill/>
            </p:spPr>
            <p:txBody>
              <a:bodyPr wrap="square" rtlCol="0">
                <a:spAutoFit/>
              </a:bodyPr>
              <a:lstStyle/>
              <a:p>
                <a:pPr algn="ctr"/>
                <a:r>
                  <a:rPr lang="en-GB" sz="2800" dirty="0" smtClean="0"/>
                  <a:t>ex:3</a:t>
                </a:r>
                <a:endParaRPr lang="en-GB" sz="2800" dirty="0"/>
              </a:p>
            </p:txBody>
          </p:sp>
        </p:grpSp>
        <p:sp>
          <p:nvSpPr>
            <p:cNvPr id="19" name="TextBox 18"/>
            <p:cNvSpPr txBox="1"/>
            <p:nvPr/>
          </p:nvSpPr>
          <p:spPr>
            <a:xfrm>
              <a:off x="2385705" y="3165810"/>
              <a:ext cx="3252185" cy="707886"/>
            </a:xfrm>
            <a:prstGeom prst="rect">
              <a:avLst/>
            </a:prstGeom>
            <a:noFill/>
          </p:spPr>
          <p:txBody>
            <a:bodyPr wrap="square" rtlCol="0">
              <a:spAutoFit/>
            </a:bodyPr>
            <a:lstStyle/>
            <a:p>
              <a:r>
                <a:rPr lang="en-GB" sz="2000" dirty="0" err="1" smtClean="0"/>
                <a:t>rda</a:t>
              </a:r>
              <a:r>
                <a:rPr lang="en-GB" sz="2000" dirty="0" smtClean="0"/>
                <a:t>:</a:t>
              </a:r>
            </a:p>
            <a:p>
              <a:r>
                <a:rPr lang="en-GB" sz="2000" dirty="0" smtClean="0"/>
                <a:t>”Intended </a:t>
              </a:r>
              <a:r>
                <a:rPr lang="en-GB" sz="2000" dirty="0"/>
                <a:t>audience (</a:t>
              </a:r>
              <a:r>
                <a:rPr lang="en-GB" sz="2000" dirty="0" smtClean="0"/>
                <a:t>Work)”</a:t>
              </a:r>
              <a:endParaRPr lang="en-GB" sz="2000" dirty="0"/>
            </a:p>
          </p:txBody>
        </p:sp>
      </p:grpSp>
      <p:grpSp>
        <p:nvGrpSpPr>
          <p:cNvPr id="43" name="Group 42"/>
          <p:cNvGrpSpPr/>
          <p:nvPr/>
        </p:nvGrpSpPr>
        <p:grpSpPr>
          <a:xfrm>
            <a:off x="395536" y="2111358"/>
            <a:ext cx="7314725" cy="1074023"/>
            <a:chOff x="741347" y="1998488"/>
            <a:chExt cx="7314725" cy="1074023"/>
          </a:xfrm>
        </p:grpSpPr>
        <p:cxnSp>
          <p:nvCxnSpPr>
            <p:cNvPr id="23" name="Curved Connector 22"/>
            <p:cNvCxnSpPr>
              <a:stCxn id="27" idx="6"/>
              <a:endCxn id="24" idx="1"/>
            </p:cNvCxnSpPr>
            <p:nvPr/>
          </p:nvCxnSpPr>
          <p:spPr>
            <a:xfrm>
              <a:off x="1893475" y="2712471"/>
              <a:ext cx="3744415" cy="12700"/>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7890" y="2450861"/>
              <a:ext cx="2418182" cy="523220"/>
            </a:xfrm>
            <a:prstGeom prst="rect">
              <a:avLst/>
            </a:prstGeom>
            <a:noFill/>
            <a:ln w="25400">
              <a:solidFill>
                <a:schemeClr val="accent1">
                  <a:shade val="95000"/>
                  <a:satMod val="105000"/>
                </a:schemeClr>
              </a:solidFill>
            </a:ln>
          </p:spPr>
          <p:txBody>
            <a:bodyPr wrap="square" rtlCol="0">
              <a:spAutoFit/>
            </a:bodyPr>
            <a:lstStyle/>
            <a:p>
              <a:pPr algn="ctr"/>
              <a:r>
                <a:rPr lang="en-GB" sz="2800" dirty="0"/>
                <a:t>“For ages 5-9”</a:t>
              </a:r>
            </a:p>
          </p:txBody>
        </p:sp>
        <p:grpSp>
          <p:nvGrpSpPr>
            <p:cNvPr id="25" name="Group 24"/>
            <p:cNvGrpSpPr/>
            <p:nvPr/>
          </p:nvGrpSpPr>
          <p:grpSpPr>
            <a:xfrm>
              <a:off x="741347" y="2352431"/>
              <a:ext cx="1152128" cy="720080"/>
              <a:chOff x="1619672" y="4149080"/>
              <a:chExt cx="1152128" cy="720080"/>
            </a:xfrm>
          </p:grpSpPr>
          <p:sp>
            <p:nvSpPr>
              <p:cNvPr id="27" name="Oval 26"/>
              <p:cNvSpPr/>
              <p:nvPr/>
            </p:nvSpPr>
            <p:spPr>
              <a:xfrm>
                <a:off x="1619672" y="4149080"/>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619672" y="4256802"/>
                <a:ext cx="1152128" cy="523220"/>
              </a:xfrm>
              <a:prstGeom prst="rect">
                <a:avLst/>
              </a:prstGeom>
              <a:noFill/>
            </p:spPr>
            <p:txBody>
              <a:bodyPr wrap="square" rtlCol="0">
                <a:spAutoFit/>
              </a:bodyPr>
              <a:lstStyle/>
              <a:p>
                <a:pPr algn="ctr"/>
                <a:r>
                  <a:rPr lang="en-GB" sz="2800" dirty="0" smtClean="0"/>
                  <a:t>ex:2</a:t>
                </a:r>
                <a:endParaRPr lang="en-GB" sz="2800" dirty="0"/>
              </a:p>
            </p:txBody>
          </p:sp>
        </p:grpSp>
        <p:sp>
          <p:nvSpPr>
            <p:cNvPr id="26" name="TextBox 25"/>
            <p:cNvSpPr txBox="1"/>
            <p:nvPr/>
          </p:nvSpPr>
          <p:spPr>
            <a:xfrm>
              <a:off x="2258200" y="1998488"/>
              <a:ext cx="3379690" cy="707886"/>
            </a:xfrm>
            <a:prstGeom prst="rect">
              <a:avLst/>
            </a:prstGeom>
            <a:noFill/>
          </p:spPr>
          <p:txBody>
            <a:bodyPr wrap="square" rtlCol="0">
              <a:spAutoFit/>
            </a:bodyPr>
            <a:lstStyle/>
            <a:p>
              <a:r>
                <a:rPr lang="en-GB" sz="2000" dirty="0" err="1" smtClean="0"/>
                <a:t>isbd</a:t>
              </a:r>
              <a:r>
                <a:rPr lang="en-GB" sz="2000" dirty="0" smtClean="0"/>
                <a:t>:</a:t>
              </a:r>
            </a:p>
            <a:p>
              <a:r>
                <a:rPr lang="en-GB" sz="2000" dirty="0" smtClean="0"/>
                <a:t>”has </a:t>
              </a:r>
              <a:r>
                <a:rPr lang="en-GB" sz="2000" dirty="0"/>
                <a:t>note on use or audience”</a:t>
              </a:r>
            </a:p>
          </p:txBody>
        </p:sp>
      </p:grpSp>
      <p:grpSp>
        <p:nvGrpSpPr>
          <p:cNvPr id="39" name="Group 38"/>
          <p:cNvGrpSpPr/>
          <p:nvPr/>
        </p:nvGrpSpPr>
        <p:grpSpPr>
          <a:xfrm>
            <a:off x="395536" y="794314"/>
            <a:ext cx="7647077" cy="1074023"/>
            <a:chOff x="741347" y="623440"/>
            <a:chExt cx="7647077" cy="1074023"/>
          </a:xfrm>
        </p:grpSpPr>
        <p:cxnSp>
          <p:nvCxnSpPr>
            <p:cNvPr id="30" name="Curved Connector 29"/>
            <p:cNvCxnSpPr>
              <a:stCxn id="34" idx="6"/>
              <a:endCxn id="31" idx="1"/>
            </p:cNvCxnSpPr>
            <p:nvPr/>
          </p:nvCxnSpPr>
          <p:spPr>
            <a:xfrm>
              <a:off x="1893475" y="1337423"/>
              <a:ext cx="3744415" cy="12700"/>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37890" y="1075813"/>
              <a:ext cx="2750534" cy="523220"/>
            </a:xfrm>
            <a:prstGeom prst="rect">
              <a:avLst/>
            </a:prstGeom>
            <a:noFill/>
            <a:ln w="25400">
              <a:solidFill>
                <a:schemeClr val="accent1">
                  <a:shade val="95000"/>
                  <a:satMod val="105000"/>
                </a:schemeClr>
              </a:solidFill>
            </a:ln>
          </p:spPr>
          <p:txBody>
            <a:bodyPr wrap="square" rtlCol="0">
              <a:spAutoFit/>
            </a:bodyPr>
            <a:lstStyle/>
            <a:p>
              <a:pPr algn="ctr"/>
              <a:r>
                <a:rPr lang="en-GB" sz="2800" dirty="0"/>
                <a:t>“Primary </a:t>
              </a:r>
              <a:r>
                <a:rPr lang="en-GB" sz="2800" dirty="0" smtClean="0"/>
                <a:t>school”</a:t>
              </a:r>
              <a:endParaRPr lang="en-GB" sz="2800" dirty="0"/>
            </a:p>
          </p:txBody>
        </p:sp>
        <p:grpSp>
          <p:nvGrpSpPr>
            <p:cNvPr id="32" name="Group 31"/>
            <p:cNvGrpSpPr/>
            <p:nvPr/>
          </p:nvGrpSpPr>
          <p:grpSpPr>
            <a:xfrm>
              <a:off x="741347" y="977383"/>
              <a:ext cx="1152128" cy="720080"/>
              <a:chOff x="1619672" y="4149080"/>
              <a:chExt cx="1152128" cy="720080"/>
            </a:xfrm>
          </p:grpSpPr>
          <p:sp>
            <p:nvSpPr>
              <p:cNvPr id="34" name="Oval 33"/>
              <p:cNvSpPr/>
              <p:nvPr/>
            </p:nvSpPr>
            <p:spPr>
              <a:xfrm>
                <a:off x="1619672" y="4149080"/>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619672" y="4256802"/>
                <a:ext cx="1152128" cy="523220"/>
              </a:xfrm>
              <a:prstGeom prst="rect">
                <a:avLst/>
              </a:prstGeom>
              <a:noFill/>
            </p:spPr>
            <p:txBody>
              <a:bodyPr wrap="square" rtlCol="0">
                <a:spAutoFit/>
              </a:bodyPr>
              <a:lstStyle/>
              <a:p>
                <a:pPr algn="ctr"/>
                <a:r>
                  <a:rPr lang="en-GB" sz="2800" dirty="0" smtClean="0"/>
                  <a:t>ex:1</a:t>
                </a:r>
                <a:endParaRPr lang="en-GB" sz="2800" dirty="0"/>
              </a:p>
            </p:txBody>
          </p:sp>
        </p:grpSp>
        <p:sp>
          <p:nvSpPr>
            <p:cNvPr id="33" name="TextBox 32"/>
            <p:cNvSpPr txBox="1"/>
            <p:nvPr/>
          </p:nvSpPr>
          <p:spPr>
            <a:xfrm>
              <a:off x="2815085" y="623440"/>
              <a:ext cx="2822805" cy="707886"/>
            </a:xfrm>
            <a:prstGeom prst="rect">
              <a:avLst/>
            </a:prstGeom>
            <a:noFill/>
          </p:spPr>
          <p:txBody>
            <a:bodyPr wrap="square" rtlCol="0">
              <a:spAutoFit/>
            </a:bodyPr>
            <a:lstStyle/>
            <a:p>
              <a:r>
                <a:rPr lang="en-GB" sz="2000" dirty="0" err="1" smtClean="0"/>
                <a:t>frbrer</a:t>
              </a:r>
              <a:r>
                <a:rPr lang="en-GB" sz="2000" dirty="0" smtClean="0"/>
                <a:t>:</a:t>
              </a:r>
            </a:p>
            <a:p>
              <a:r>
                <a:rPr lang="en-GB" sz="2000" dirty="0" smtClean="0"/>
                <a:t>”has </a:t>
              </a:r>
              <a:r>
                <a:rPr lang="en-GB" sz="2000" dirty="0"/>
                <a:t>intended audience”</a:t>
              </a:r>
            </a:p>
          </p:txBody>
        </p:sp>
      </p:grpSp>
      <p:grpSp>
        <p:nvGrpSpPr>
          <p:cNvPr id="61" name="Group 60"/>
          <p:cNvGrpSpPr/>
          <p:nvPr/>
        </p:nvGrpSpPr>
        <p:grpSpPr>
          <a:xfrm>
            <a:off x="395536" y="4745447"/>
            <a:ext cx="8106428" cy="1935978"/>
            <a:chOff x="827584" y="4574573"/>
            <a:chExt cx="8106428" cy="1935978"/>
          </a:xfrm>
        </p:grpSpPr>
        <p:cxnSp>
          <p:nvCxnSpPr>
            <p:cNvPr id="4" name="Curved Connector 3"/>
            <p:cNvCxnSpPr>
              <a:stCxn id="2" idx="6"/>
              <a:endCxn id="53" idx="2"/>
            </p:cNvCxnSpPr>
            <p:nvPr/>
          </p:nvCxnSpPr>
          <p:spPr>
            <a:xfrm>
              <a:off x="1979712" y="5295111"/>
              <a:ext cx="2254092" cy="12700"/>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78132" y="5824518"/>
              <a:ext cx="1755880" cy="523220"/>
            </a:xfrm>
            <a:prstGeom prst="rect">
              <a:avLst/>
            </a:prstGeom>
            <a:noFill/>
            <a:ln w="25400">
              <a:solidFill>
                <a:schemeClr val="accent1">
                  <a:shade val="95000"/>
                  <a:satMod val="105000"/>
                </a:schemeClr>
              </a:solidFill>
            </a:ln>
          </p:spPr>
          <p:txBody>
            <a:bodyPr wrap="square" rtlCol="0">
              <a:spAutoFit/>
            </a:bodyPr>
            <a:lstStyle/>
            <a:p>
              <a:pPr algn="ctr"/>
              <a:r>
                <a:rPr lang="en-GB" sz="2800" dirty="0" smtClean="0"/>
                <a:t>“Juvenile”</a:t>
              </a:r>
              <a:endParaRPr lang="en-GB" sz="2800" dirty="0"/>
            </a:p>
          </p:txBody>
        </p:sp>
        <p:grpSp>
          <p:nvGrpSpPr>
            <p:cNvPr id="10" name="Group 9"/>
            <p:cNvGrpSpPr/>
            <p:nvPr/>
          </p:nvGrpSpPr>
          <p:grpSpPr>
            <a:xfrm>
              <a:off x="827584" y="4935071"/>
              <a:ext cx="1152128" cy="720080"/>
              <a:chOff x="1619672" y="4149080"/>
              <a:chExt cx="1152128" cy="720080"/>
            </a:xfrm>
          </p:grpSpPr>
          <p:sp>
            <p:nvSpPr>
              <p:cNvPr id="2" name="Oval 1"/>
              <p:cNvSpPr/>
              <p:nvPr/>
            </p:nvSpPr>
            <p:spPr>
              <a:xfrm>
                <a:off x="1619672" y="4149080"/>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19672" y="4256802"/>
                <a:ext cx="1152128" cy="523220"/>
              </a:xfrm>
              <a:prstGeom prst="rect">
                <a:avLst/>
              </a:prstGeom>
              <a:noFill/>
            </p:spPr>
            <p:txBody>
              <a:bodyPr wrap="square" rtlCol="0">
                <a:spAutoFit/>
              </a:bodyPr>
              <a:lstStyle/>
              <a:p>
                <a:pPr algn="ctr"/>
                <a:r>
                  <a:rPr lang="en-GB" sz="2800" dirty="0" smtClean="0"/>
                  <a:t>ex:4</a:t>
                </a:r>
                <a:endParaRPr lang="en-GB" sz="2800" dirty="0"/>
              </a:p>
            </p:txBody>
          </p:sp>
        </p:grpSp>
        <p:sp>
          <p:nvSpPr>
            <p:cNvPr id="7" name="TextBox 6"/>
            <p:cNvSpPr txBox="1"/>
            <p:nvPr/>
          </p:nvSpPr>
          <p:spPr>
            <a:xfrm>
              <a:off x="2026638" y="4574573"/>
              <a:ext cx="2160240" cy="707886"/>
            </a:xfrm>
            <a:prstGeom prst="rect">
              <a:avLst/>
            </a:prstGeom>
            <a:noFill/>
          </p:spPr>
          <p:txBody>
            <a:bodyPr wrap="square" rtlCol="0">
              <a:spAutoFit/>
            </a:bodyPr>
            <a:lstStyle/>
            <a:p>
              <a:r>
                <a:rPr lang="en-GB" sz="2000" dirty="0"/>
                <a:t>m21</a:t>
              </a:r>
              <a:r>
                <a:rPr lang="en-GB" sz="2000" dirty="0" smtClean="0"/>
                <a:t>:</a:t>
              </a:r>
            </a:p>
            <a:p>
              <a:r>
                <a:rPr lang="en-GB" sz="2000" dirty="0" smtClean="0"/>
                <a:t>”</a:t>
              </a:r>
              <a:r>
                <a:rPr lang="en-GB" sz="2000" dirty="0"/>
                <a:t>Target audience”</a:t>
              </a:r>
            </a:p>
          </p:txBody>
        </p:sp>
        <p:grpSp>
          <p:nvGrpSpPr>
            <p:cNvPr id="52" name="Group 51"/>
            <p:cNvGrpSpPr/>
            <p:nvPr/>
          </p:nvGrpSpPr>
          <p:grpSpPr>
            <a:xfrm>
              <a:off x="4233804" y="4697684"/>
              <a:ext cx="2944328" cy="1220254"/>
              <a:chOff x="1619671" y="4149080"/>
              <a:chExt cx="2944328" cy="1220254"/>
            </a:xfrm>
          </p:grpSpPr>
          <p:sp>
            <p:nvSpPr>
              <p:cNvPr id="53" name="Oval 52"/>
              <p:cNvSpPr/>
              <p:nvPr/>
            </p:nvSpPr>
            <p:spPr>
              <a:xfrm>
                <a:off x="1619671" y="4149080"/>
                <a:ext cx="2944327" cy="12202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1619672" y="4256802"/>
                <a:ext cx="2944327" cy="954107"/>
              </a:xfrm>
              <a:prstGeom prst="rect">
                <a:avLst/>
              </a:prstGeom>
              <a:noFill/>
            </p:spPr>
            <p:txBody>
              <a:bodyPr wrap="square" rtlCol="0">
                <a:spAutoFit/>
              </a:bodyPr>
              <a:lstStyle/>
              <a:p>
                <a:pPr algn="ctr"/>
                <a:r>
                  <a:rPr lang="en-GB" sz="2800" dirty="0"/>
                  <a:t>m21terms</a:t>
                </a:r>
                <a:r>
                  <a:rPr lang="en-GB" sz="2800" dirty="0" smtClean="0"/>
                  <a:t>:</a:t>
                </a:r>
              </a:p>
              <a:p>
                <a:pPr algn="ctr"/>
                <a:r>
                  <a:rPr lang="en-GB" sz="2800" dirty="0" err="1" smtClean="0"/>
                  <a:t>commonaud#j</a:t>
                </a:r>
                <a:endParaRPr lang="en-GB" sz="2800" dirty="0"/>
              </a:p>
            </p:txBody>
          </p:sp>
        </p:grpSp>
        <p:cxnSp>
          <p:nvCxnSpPr>
            <p:cNvPr id="56" name="Curved Connector 55"/>
            <p:cNvCxnSpPr>
              <a:endCxn id="5" idx="1"/>
            </p:cNvCxnSpPr>
            <p:nvPr/>
          </p:nvCxnSpPr>
          <p:spPr>
            <a:xfrm>
              <a:off x="6732240" y="5759513"/>
              <a:ext cx="445892" cy="32661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349209" y="6110441"/>
              <a:ext cx="1828923" cy="400110"/>
            </a:xfrm>
            <a:prstGeom prst="rect">
              <a:avLst/>
            </a:prstGeom>
            <a:noFill/>
          </p:spPr>
          <p:txBody>
            <a:bodyPr wrap="square" rtlCol="0">
              <a:spAutoFit/>
            </a:bodyPr>
            <a:lstStyle/>
            <a:p>
              <a:r>
                <a:rPr lang="en-GB" sz="2000" dirty="0" err="1" smtClean="0"/>
                <a:t>skos:prefLabel</a:t>
              </a:r>
              <a:endParaRPr lang="en-GB" sz="2000" dirty="0"/>
            </a:p>
          </p:txBody>
        </p:sp>
      </p:grpSp>
      <p:sp>
        <p:nvSpPr>
          <p:cNvPr id="62" name="TextBox 61"/>
          <p:cNvSpPr txBox="1"/>
          <p:nvPr/>
        </p:nvSpPr>
        <p:spPr>
          <a:xfrm>
            <a:off x="214599" y="231766"/>
            <a:ext cx="5855129" cy="584775"/>
          </a:xfrm>
          <a:prstGeom prst="rect">
            <a:avLst/>
          </a:prstGeom>
          <a:noFill/>
        </p:spPr>
        <p:txBody>
          <a:bodyPr wrap="none" rtlCol="0">
            <a:spAutoFit/>
          </a:bodyPr>
          <a:lstStyle/>
          <a:p>
            <a:r>
              <a:rPr lang="en-GB" sz="3200" dirty="0" smtClean="0">
                <a:solidFill>
                  <a:srgbClr val="002060"/>
                </a:solidFill>
              </a:rPr>
              <a:t>Data triples from multiple schema</a:t>
            </a:r>
            <a:endParaRPr lang="en-GB" sz="3200" dirty="0">
              <a:solidFill>
                <a:srgbClr val="002060"/>
              </a:solidFill>
            </a:endParaRPr>
          </a:p>
        </p:txBody>
      </p:sp>
    </p:spTree>
    <p:extLst>
      <p:ext uri="{BB962C8B-B14F-4D97-AF65-F5344CB8AC3E}">
        <p14:creationId xmlns:p14="http://schemas.microsoft.com/office/powerpoint/2010/main" val="227121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7719" y="2122586"/>
            <a:ext cx="7458742" cy="764195"/>
            <a:chOff x="395536" y="2421186"/>
            <a:chExt cx="7458742" cy="764195"/>
          </a:xfrm>
        </p:grpSpPr>
        <p:cxnSp>
          <p:nvCxnSpPr>
            <p:cNvPr id="23" name="Curved Connector 22"/>
            <p:cNvCxnSpPr>
              <a:stCxn id="27" idx="6"/>
              <a:endCxn id="24" idx="1"/>
            </p:cNvCxnSpPr>
            <p:nvPr/>
          </p:nvCxnSpPr>
          <p:spPr>
            <a:xfrm flipV="1">
              <a:off x="1547664" y="2821296"/>
              <a:ext cx="3888432" cy="4045"/>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36096" y="2559686"/>
              <a:ext cx="2418182" cy="523220"/>
            </a:xfrm>
            <a:prstGeom prst="rect">
              <a:avLst/>
            </a:prstGeom>
            <a:noFill/>
            <a:ln w="25400">
              <a:solidFill>
                <a:schemeClr val="accent1">
                  <a:shade val="95000"/>
                  <a:satMod val="105000"/>
                </a:schemeClr>
              </a:solidFill>
            </a:ln>
          </p:spPr>
          <p:txBody>
            <a:bodyPr wrap="square" rtlCol="0">
              <a:spAutoFit/>
            </a:bodyPr>
            <a:lstStyle/>
            <a:p>
              <a:pPr algn="ctr"/>
              <a:r>
                <a:rPr lang="en-GB" sz="2800" dirty="0"/>
                <a:t>“For ages 5-9”</a:t>
              </a:r>
            </a:p>
          </p:txBody>
        </p:sp>
        <p:grpSp>
          <p:nvGrpSpPr>
            <p:cNvPr id="25" name="Group 24"/>
            <p:cNvGrpSpPr/>
            <p:nvPr/>
          </p:nvGrpSpPr>
          <p:grpSpPr>
            <a:xfrm>
              <a:off x="395536" y="2465301"/>
              <a:ext cx="1152128" cy="720080"/>
              <a:chOff x="1619672" y="4149080"/>
              <a:chExt cx="1152128" cy="720080"/>
            </a:xfrm>
          </p:grpSpPr>
          <p:sp>
            <p:nvSpPr>
              <p:cNvPr id="27" name="Oval 26"/>
              <p:cNvSpPr/>
              <p:nvPr/>
            </p:nvSpPr>
            <p:spPr>
              <a:xfrm>
                <a:off x="1619672" y="4149080"/>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619672" y="4256802"/>
                <a:ext cx="1152128" cy="523220"/>
              </a:xfrm>
              <a:prstGeom prst="rect">
                <a:avLst/>
              </a:prstGeom>
              <a:noFill/>
            </p:spPr>
            <p:txBody>
              <a:bodyPr wrap="square" rtlCol="0">
                <a:spAutoFit/>
              </a:bodyPr>
              <a:lstStyle/>
              <a:p>
                <a:pPr algn="ctr"/>
                <a:r>
                  <a:rPr lang="en-GB" sz="2800" dirty="0" smtClean="0"/>
                  <a:t>ex:2</a:t>
                </a:r>
                <a:endParaRPr lang="en-GB" sz="2800" dirty="0"/>
              </a:p>
            </p:txBody>
          </p:sp>
        </p:grpSp>
        <p:sp>
          <p:nvSpPr>
            <p:cNvPr id="26" name="TextBox 25"/>
            <p:cNvSpPr txBox="1"/>
            <p:nvPr/>
          </p:nvSpPr>
          <p:spPr>
            <a:xfrm>
              <a:off x="1547664" y="2421186"/>
              <a:ext cx="3888432" cy="400110"/>
            </a:xfrm>
            <a:prstGeom prst="rect">
              <a:avLst/>
            </a:prstGeom>
            <a:noFill/>
          </p:spPr>
          <p:txBody>
            <a:bodyPr wrap="square" rtlCol="0">
              <a:spAutoFit/>
            </a:bodyPr>
            <a:lstStyle/>
            <a:p>
              <a:r>
                <a:rPr lang="en-GB" sz="2000" dirty="0" err="1" smtClean="0"/>
                <a:t>unc</a:t>
              </a:r>
              <a:r>
                <a:rPr lang="en-GB" sz="2000" dirty="0" smtClean="0"/>
                <a:t>:”has </a:t>
              </a:r>
              <a:r>
                <a:rPr lang="en-GB" sz="2000" dirty="0"/>
                <a:t>note on use or audience”</a:t>
              </a:r>
            </a:p>
          </p:txBody>
        </p:sp>
      </p:grpSp>
      <p:sp>
        <p:nvSpPr>
          <p:cNvPr id="62" name="TextBox 61"/>
          <p:cNvSpPr txBox="1"/>
          <p:nvPr/>
        </p:nvSpPr>
        <p:spPr>
          <a:xfrm>
            <a:off x="214599" y="231766"/>
            <a:ext cx="7553350" cy="584775"/>
          </a:xfrm>
          <a:prstGeom prst="rect">
            <a:avLst/>
          </a:prstGeom>
          <a:noFill/>
        </p:spPr>
        <p:txBody>
          <a:bodyPr wrap="none" rtlCol="0">
            <a:spAutoFit/>
          </a:bodyPr>
          <a:lstStyle/>
          <a:p>
            <a:r>
              <a:rPr lang="en-GB" sz="3200" dirty="0" smtClean="0">
                <a:solidFill>
                  <a:srgbClr val="002060"/>
                </a:solidFill>
              </a:rPr>
              <a:t>Data triples entailed from sub-property map</a:t>
            </a:r>
            <a:endParaRPr lang="en-GB" sz="3200" dirty="0">
              <a:solidFill>
                <a:srgbClr val="002060"/>
              </a:solidFill>
            </a:endParaRPr>
          </a:p>
        </p:txBody>
      </p:sp>
      <p:grpSp>
        <p:nvGrpSpPr>
          <p:cNvPr id="29" name="Group 28"/>
          <p:cNvGrpSpPr/>
          <p:nvPr/>
        </p:nvGrpSpPr>
        <p:grpSpPr>
          <a:xfrm>
            <a:off x="357719" y="1105862"/>
            <a:ext cx="7791094" cy="762475"/>
            <a:chOff x="395536" y="1105862"/>
            <a:chExt cx="7791094" cy="762475"/>
          </a:xfrm>
        </p:grpSpPr>
        <p:cxnSp>
          <p:nvCxnSpPr>
            <p:cNvPr id="30" name="Curved Connector 29"/>
            <p:cNvCxnSpPr>
              <a:stCxn id="34" idx="6"/>
              <a:endCxn id="31" idx="1"/>
            </p:cNvCxnSpPr>
            <p:nvPr/>
          </p:nvCxnSpPr>
          <p:spPr>
            <a:xfrm flipV="1">
              <a:off x="1547664" y="1505972"/>
              <a:ext cx="3888432" cy="2325"/>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36096" y="1244362"/>
              <a:ext cx="2750534" cy="523220"/>
            </a:xfrm>
            <a:prstGeom prst="rect">
              <a:avLst/>
            </a:prstGeom>
            <a:noFill/>
            <a:ln w="25400">
              <a:solidFill>
                <a:schemeClr val="accent1">
                  <a:shade val="95000"/>
                  <a:satMod val="105000"/>
                </a:schemeClr>
              </a:solidFill>
            </a:ln>
          </p:spPr>
          <p:txBody>
            <a:bodyPr wrap="square" rtlCol="0">
              <a:spAutoFit/>
            </a:bodyPr>
            <a:lstStyle/>
            <a:p>
              <a:pPr algn="ctr"/>
              <a:r>
                <a:rPr lang="en-GB" sz="2800" dirty="0"/>
                <a:t>“Primary </a:t>
              </a:r>
              <a:r>
                <a:rPr lang="en-GB" sz="2800" dirty="0" smtClean="0"/>
                <a:t>school”</a:t>
              </a:r>
              <a:endParaRPr lang="en-GB" sz="2800" dirty="0"/>
            </a:p>
          </p:txBody>
        </p:sp>
        <p:grpSp>
          <p:nvGrpSpPr>
            <p:cNvPr id="32" name="Group 31"/>
            <p:cNvGrpSpPr/>
            <p:nvPr/>
          </p:nvGrpSpPr>
          <p:grpSpPr>
            <a:xfrm>
              <a:off x="395536" y="1148257"/>
              <a:ext cx="1152128" cy="720080"/>
              <a:chOff x="1619672" y="4149080"/>
              <a:chExt cx="1152128" cy="720080"/>
            </a:xfrm>
          </p:grpSpPr>
          <p:sp>
            <p:nvSpPr>
              <p:cNvPr id="34" name="Oval 33"/>
              <p:cNvSpPr/>
              <p:nvPr/>
            </p:nvSpPr>
            <p:spPr>
              <a:xfrm>
                <a:off x="1619672" y="4149080"/>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619672" y="4256802"/>
                <a:ext cx="1152128" cy="523220"/>
              </a:xfrm>
              <a:prstGeom prst="rect">
                <a:avLst/>
              </a:prstGeom>
              <a:noFill/>
            </p:spPr>
            <p:txBody>
              <a:bodyPr wrap="square" rtlCol="0">
                <a:spAutoFit/>
              </a:bodyPr>
              <a:lstStyle/>
              <a:p>
                <a:pPr algn="ctr"/>
                <a:r>
                  <a:rPr lang="en-GB" sz="2800" dirty="0" smtClean="0"/>
                  <a:t>ex:1</a:t>
                </a:r>
                <a:endParaRPr lang="en-GB" sz="2800" dirty="0"/>
              </a:p>
            </p:txBody>
          </p:sp>
        </p:grpSp>
        <p:sp>
          <p:nvSpPr>
            <p:cNvPr id="40" name="TextBox 39"/>
            <p:cNvSpPr txBox="1"/>
            <p:nvPr/>
          </p:nvSpPr>
          <p:spPr>
            <a:xfrm>
              <a:off x="1547664" y="1105862"/>
              <a:ext cx="3888432" cy="400110"/>
            </a:xfrm>
            <a:prstGeom prst="rect">
              <a:avLst/>
            </a:prstGeom>
            <a:noFill/>
          </p:spPr>
          <p:txBody>
            <a:bodyPr wrap="square" rtlCol="0">
              <a:spAutoFit/>
            </a:bodyPr>
            <a:lstStyle/>
            <a:p>
              <a:r>
                <a:rPr lang="en-GB" sz="2000" dirty="0" err="1" smtClean="0"/>
                <a:t>unc</a:t>
              </a:r>
              <a:r>
                <a:rPr lang="en-GB" sz="2000" dirty="0" smtClean="0"/>
                <a:t>:”has </a:t>
              </a:r>
              <a:r>
                <a:rPr lang="en-GB" sz="2000" dirty="0"/>
                <a:t>note on use or audience”</a:t>
              </a:r>
            </a:p>
          </p:txBody>
        </p:sp>
      </p:grpSp>
      <p:grpSp>
        <p:nvGrpSpPr>
          <p:cNvPr id="17" name="Group 16"/>
          <p:cNvGrpSpPr/>
          <p:nvPr/>
        </p:nvGrpSpPr>
        <p:grpSpPr>
          <a:xfrm>
            <a:off x="357719" y="3141030"/>
            <a:ext cx="8439166" cy="753800"/>
            <a:chOff x="395536" y="3748625"/>
            <a:chExt cx="8439166" cy="753800"/>
          </a:xfrm>
        </p:grpSpPr>
        <p:cxnSp>
          <p:nvCxnSpPr>
            <p:cNvPr id="13" name="Curved Connector 12"/>
            <p:cNvCxnSpPr>
              <a:stCxn id="20" idx="6"/>
              <a:endCxn id="14" idx="1"/>
            </p:cNvCxnSpPr>
            <p:nvPr/>
          </p:nvCxnSpPr>
          <p:spPr>
            <a:xfrm>
              <a:off x="1547664" y="4142385"/>
              <a:ext cx="3888432" cy="12700"/>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36096" y="3880775"/>
              <a:ext cx="3398606" cy="523220"/>
            </a:xfrm>
            <a:prstGeom prst="rect">
              <a:avLst/>
            </a:prstGeom>
            <a:noFill/>
            <a:ln w="25400">
              <a:solidFill>
                <a:schemeClr val="accent1">
                  <a:shade val="95000"/>
                  <a:satMod val="105000"/>
                </a:schemeClr>
              </a:solidFill>
            </a:ln>
          </p:spPr>
          <p:txBody>
            <a:bodyPr wrap="square" rtlCol="0">
              <a:spAutoFit/>
            </a:bodyPr>
            <a:lstStyle/>
            <a:p>
              <a:pPr algn="ctr"/>
              <a:r>
                <a:rPr lang="en-GB" sz="2800" dirty="0"/>
                <a:t>“For children aged 7-”</a:t>
              </a:r>
            </a:p>
          </p:txBody>
        </p:sp>
        <p:grpSp>
          <p:nvGrpSpPr>
            <p:cNvPr id="15" name="Group 14"/>
            <p:cNvGrpSpPr/>
            <p:nvPr/>
          </p:nvGrpSpPr>
          <p:grpSpPr>
            <a:xfrm>
              <a:off x="395536" y="3782345"/>
              <a:ext cx="1152128" cy="720080"/>
              <a:chOff x="1619672" y="4149080"/>
              <a:chExt cx="1152128" cy="720080"/>
            </a:xfrm>
          </p:grpSpPr>
          <p:sp>
            <p:nvSpPr>
              <p:cNvPr id="20" name="Oval 19"/>
              <p:cNvSpPr/>
              <p:nvPr/>
            </p:nvSpPr>
            <p:spPr>
              <a:xfrm>
                <a:off x="1619672" y="4149080"/>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619672" y="4256802"/>
                <a:ext cx="1152128" cy="523220"/>
              </a:xfrm>
              <a:prstGeom prst="rect">
                <a:avLst/>
              </a:prstGeom>
              <a:noFill/>
            </p:spPr>
            <p:txBody>
              <a:bodyPr wrap="square" rtlCol="0">
                <a:spAutoFit/>
              </a:bodyPr>
              <a:lstStyle/>
              <a:p>
                <a:pPr algn="ctr"/>
                <a:r>
                  <a:rPr lang="en-GB" sz="2800" dirty="0" smtClean="0"/>
                  <a:t>ex:3</a:t>
                </a:r>
                <a:endParaRPr lang="en-GB" sz="2800" dirty="0"/>
              </a:p>
            </p:txBody>
          </p:sp>
        </p:grpSp>
        <p:sp>
          <p:nvSpPr>
            <p:cNvPr id="41" name="TextBox 40"/>
            <p:cNvSpPr txBox="1"/>
            <p:nvPr/>
          </p:nvSpPr>
          <p:spPr>
            <a:xfrm>
              <a:off x="1534410" y="3748625"/>
              <a:ext cx="3888432" cy="400110"/>
            </a:xfrm>
            <a:prstGeom prst="rect">
              <a:avLst/>
            </a:prstGeom>
            <a:noFill/>
          </p:spPr>
          <p:txBody>
            <a:bodyPr wrap="square" rtlCol="0">
              <a:spAutoFit/>
            </a:bodyPr>
            <a:lstStyle/>
            <a:p>
              <a:r>
                <a:rPr lang="en-GB" sz="2000" dirty="0" err="1" smtClean="0"/>
                <a:t>unc</a:t>
              </a:r>
              <a:r>
                <a:rPr lang="en-GB" sz="2000" dirty="0" smtClean="0"/>
                <a:t>:”has </a:t>
              </a:r>
              <a:r>
                <a:rPr lang="en-GB" sz="2000" dirty="0"/>
                <a:t>note on use or audience”</a:t>
              </a:r>
            </a:p>
          </p:txBody>
        </p:sp>
      </p:grpSp>
      <p:grpSp>
        <p:nvGrpSpPr>
          <p:cNvPr id="22" name="Group 21"/>
          <p:cNvGrpSpPr/>
          <p:nvPr/>
        </p:nvGrpSpPr>
        <p:grpSpPr>
          <a:xfrm>
            <a:off x="357719" y="4149080"/>
            <a:ext cx="6799423" cy="760150"/>
            <a:chOff x="395536" y="5065875"/>
            <a:chExt cx="6799423" cy="760150"/>
          </a:xfrm>
        </p:grpSpPr>
        <p:cxnSp>
          <p:nvCxnSpPr>
            <p:cNvPr id="4" name="Curved Connector 3"/>
            <p:cNvCxnSpPr>
              <a:stCxn id="2" idx="6"/>
              <a:endCxn id="5" idx="1"/>
            </p:cNvCxnSpPr>
            <p:nvPr/>
          </p:nvCxnSpPr>
          <p:spPr>
            <a:xfrm>
              <a:off x="1547664" y="5465985"/>
              <a:ext cx="3891415" cy="12700"/>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39079" y="5204375"/>
              <a:ext cx="1755880" cy="523220"/>
            </a:xfrm>
            <a:prstGeom prst="rect">
              <a:avLst/>
            </a:prstGeom>
            <a:noFill/>
            <a:ln w="25400">
              <a:solidFill>
                <a:schemeClr val="accent1">
                  <a:shade val="95000"/>
                  <a:satMod val="105000"/>
                </a:schemeClr>
              </a:solidFill>
            </a:ln>
          </p:spPr>
          <p:txBody>
            <a:bodyPr wrap="square" rtlCol="0">
              <a:spAutoFit/>
            </a:bodyPr>
            <a:lstStyle/>
            <a:p>
              <a:pPr algn="ctr"/>
              <a:r>
                <a:rPr lang="en-GB" sz="2800" dirty="0" smtClean="0"/>
                <a:t>“Juvenile”</a:t>
              </a:r>
              <a:endParaRPr lang="en-GB" sz="2800" dirty="0"/>
            </a:p>
          </p:txBody>
        </p:sp>
        <p:grpSp>
          <p:nvGrpSpPr>
            <p:cNvPr id="10" name="Group 9"/>
            <p:cNvGrpSpPr/>
            <p:nvPr/>
          </p:nvGrpSpPr>
          <p:grpSpPr>
            <a:xfrm>
              <a:off x="395536" y="5105945"/>
              <a:ext cx="1152128" cy="720080"/>
              <a:chOff x="1619672" y="4149080"/>
              <a:chExt cx="1152128" cy="720080"/>
            </a:xfrm>
          </p:grpSpPr>
          <p:sp>
            <p:nvSpPr>
              <p:cNvPr id="2" name="Oval 1"/>
              <p:cNvSpPr/>
              <p:nvPr/>
            </p:nvSpPr>
            <p:spPr>
              <a:xfrm>
                <a:off x="1619672" y="4149080"/>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19672" y="4256802"/>
                <a:ext cx="1152128" cy="523220"/>
              </a:xfrm>
              <a:prstGeom prst="rect">
                <a:avLst/>
              </a:prstGeom>
              <a:noFill/>
            </p:spPr>
            <p:txBody>
              <a:bodyPr wrap="square" rtlCol="0">
                <a:spAutoFit/>
              </a:bodyPr>
              <a:lstStyle/>
              <a:p>
                <a:pPr algn="ctr"/>
                <a:r>
                  <a:rPr lang="en-GB" sz="2800" dirty="0" smtClean="0"/>
                  <a:t>ex:4</a:t>
                </a:r>
                <a:endParaRPr lang="en-GB" sz="2800" dirty="0"/>
              </a:p>
            </p:txBody>
          </p:sp>
        </p:grpSp>
        <p:sp>
          <p:nvSpPr>
            <p:cNvPr id="46" name="TextBox 45"/>
            <p:cNvSpPr txBox="1"/>
            <p:nvPr/>
          </p:nvSpPr>
          <p:spPr>
            <a:xfrm>
              <a:off x="1550647" y="5065875"/>
              <a:ext cx="3888432" cy="400110"/>
            </a:xfrm>
            <a:prstGeom prst="rect">
              <a:avLst/>
            </a:prstGeom>
            <a:noFill/>
          </p:spPr>
          <p:txBody>
            <a:bodyPr wrap="square" rtlCol="0">
              <a:spAutoFit/>
            </a:bodyPr>
            <a:lstStyle/>
            <a:p>
              <a:r>
                <a:rPr lang="en-GB" sz="2000" dirty="0" err="1" smtClean="0"/>
                <a:t>unc</a:t>
              </a:r>
              <a:r>
                <a:rPr lang="en-GB" sz="2000" dirty="0" smtClean="0"/>
                <a:t>:”has </a:t>
              </a:r>
              <a:r>
                <a:rPr lang="en-GB" sz="2000" dirty="0"/>
                <a:t>note on use or audience”</a:t>
              </a:r>
            </a:p>
          </p:txBody>
        </p:sp>
      </p:grpSp>
    </p:spTree>
    <p:extLst>
      <p:ext uri="{BB962C8B-B14F-4D97-AF65-F5344CB8AC3E}">
        <p14:creationId xmlns:p14="http://schemas.microsoft.com/office/powerpoint/2010/main" val="2988197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755576" y="1736812"/>
            <a:ext cx="4822061" cy="864096"/>
            <a:chOff x="755576" y="1736812"/>
            <a:chExt cx="4822061" cy="864096"/>
          </a:xfrm>
        </p:grpSpPr>
        <p:grpSp>
          <p:nvGrpSpPr>
            <p:cNvPr id="8" name="Group 7"/>
            <p:cNvGrpSpPr/>
            <p:nvPr/>
          </p:nvGrpSpPr>
          <p:grpSpPr>
            <a:xfrm>
              <a:off x="755576" y="1802413"/>
              <a:ext cx="1152128" cy="720080"/>
              <a:chOff x="388866" y="5445224"/>
              <a:chExt cx="1152128" cy="720080"/>
            </a:xfrm>
          </p:grpSpPr>
          <p:sp>
            <p:nvSpPr>
              <p:cNvPr id="9" name="Oval 8"/>
              <p:cNvSpPr/>
              <p:nvPr/>
            </p:nvSpPr>
            <p:spPr>
              <a:xfrm>
                <a:off x="388866" y="5445224"/>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88866" y="5543654"/>
                <a:ext cx="1152128" cy="523220"/>
              </a:xfrm>
              <a:prstGeom prst="rect">
                <a:avLst/>
              </a:prstGeom>
              <a:noFill/>
            </p:spPr>
            <p:txBody>
              <a:bodyPr wrap="square" rtlCol="0">
                <a:spAutoFit/>
              </a:bodyPr>
              <a:lstStyle/>
              <a:p>
                <a:pPr algn="ctr"/>
                <a:r>
                  <a:rPr lang="en-GB" sz="2800" dirty="0" smtClean="0"/>
                  <a:t>ex:1</a:t>
                </a:r>
                <a:endParaRPr lang="en-GB" sz="2800" dirty="0"/>
              </a:p>
            </p:txBody>
          </p:sp>
        </p:grpSp>
        <p:grpSp>
          <p:nvGrpSpPr>
            <p:cNvPr id="14" name="Group 13"/>
            <p:cNvGrpSpPr/>
            <p:nvPr/>
          </p:nvGrpSpPr>
          <p:grpSpPr>
            <a:xfrm>
              <a:off x="3201373" y="1736812"/>
              <a:ext cx="2376264" cy="864096"/>
              <a:chOff x="4355976" y="2060848"/>
              <a:chExt cx="2376264" cy="864096"/>
            </a:xfrm>
          </p:grpSpPr>
          <p:sp>
            <p:nvSpPr>
              <p:cNvPr id="12" name="Oval 11"/>
              <p:cNvSpPr/>
              <p:nvPr/>
            </p:nvSpPr>
            <p:spPr>
              <a:xfrm>
                <a:off x="4355976" y="2060848"/>
                <a:ext cx="237626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355976" y="2231286"/>
                <a:ext cx="2376264" cy="523220"/>
              </a:xfrm>
              <a:prstGeom prst="rect">
                <a:avLst/>
              </a:prstGeom>
              <a:noFill/>
            </p:spPr>
            <p:txBody>
              <a:bodyPr wrap="square" rtlCol="0">
                <a:spAutoFit/>
              </a:bodyPr>
              <a:lstStyle/>
              <a:p>
                <a:pPr algn="ctr"/>
                <a:r>
                  <a:rPr lang="en-GB" sz="2800" dirty="0" err="1" smtClean="0"/>
                  <a:t>frbrer</a:t>
                </a:r>
                <a:r>
                  <a:rPr lang="en-GB" sz="2800" dirty="0" smtClean="0"/>
                  <a:t>:”Work”</a:t>
                </a:r>
                <a:endParaRPr lang="en-GB" sz="2800" dirty="0"/>
              </a:p>
            </p:txBody>
          </p:sp>
        </p:grpSp>
        <p:cxnSp>
          <p:nvCxnSpPr>
            <p:cNvPr id="23" name="Curved Connector 22"/>
            <p:cNvCxnSpPr>
              <a:stCxn id="10" idx="3"/>
              <a:endCxn id="13" idx="1"/>
            </p:cNvCxnSpPr>
            <p:nvPr/>
          </p:nvCxnSpPr>
          <p:spPr>
            <a:xfrm>
              <a:off x="1907704" y="2162453"/>
              <a:ext cx="1293669" cy="6407"/>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30222" y="1781450"/>
              <a:ext cx="771151" cy="400110"/>
            </a:xfrm>
            <a:prstGeom prst="rect">
              <a:avLst/>
            </a:prstGeom>
            <a:noFill/>
          </p:spPr>
          <p:txBody>
            <a:bodyPr wrap="square" rtlCol="0">
              <a:spAutoFit/>
            </a:bodyPr>
            <a:lstStyle/>
            <a:p>
              <a:r>
                <a:rPr lang="en-GB" sz="2000" dirty="0" smtClean="0"/>
                <a:t>”is a”</a:t>
              </a:r>
              <a:endParaRPr lang="en-GB" sz="2000" dirty="0"/>
            </a:p>
          </p:txBody>
        </p:sp>
      </p:grpSp>
      <p:grpSp>
        <p:nvGrpSpPr>
          <p:cNvPr id="35" name="Group 34"/>
          <p:cNvGrpSpPr/>
          <p:nvPr/>
        </p:nvGrpSpPr>
        <p:grpSpPr>
          <a:xfrm>
            <a:off x="755576" y="4473703"/>
            <a:ext cx="4822061" cy="864096"/>
            <a:chOff x="755576" y="5098504"/>
            <a:chExt cx="4822061" cy="864096"/>
          </a:xfrm>
        </p:grpSpPr>
        <p:grpSp>
          <p:nvGrpSpPr>
            <p:cNvPr id="2" name="Group 1"/>
            <p:cNvGrpSpPr/>
            <p:nvPr/>
          </p:nvGrpSpPr>
          <p:grpSpPr>
            <a:xfrm>
              <a:off x="755576" y="5170512"/>
              <a:ext cx="1152128" cy="720080"/>
              <a:chOff x="388866" y="5445224"/>
              <a:chExt cx="1152128" cy="720080"/>
            </a:xfrm>
          </p:grpSpPr>
          <p:sp>
            <p:nvSpPr>
              <p:cNvPr id="3" name="Oval 2"/>
              <p:cNvSpPr/>
              <p:nvPr/>
            </p:nvSpPr>
            <p:spPr>
              <a:xfrm>
                <a:off x="388866" y="5445224"/>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88866" y="5543654"/>
                <a:ext cx="1152128" cy="523220"/>
              </a:xfrm>
              <a:prstGeom prst="rect">
                <a:avLst/>
              </a:prstGeom>
              <a:noFill/>
            </p:spPr>
            <p:txBody>
              <a:bodyPr wrap="square" rtlCol="0">
                <a:spAutoFit/>
              </a:bodyPr>
              <a:lstStyle/>
              <a:p>
                <a:pPr algn="ctr"/>
                <a:r>
                  <a:rPr lang="en-GB" sz="2800" dirty="0" smtClean="0"/>
                  <a:t>ex:3</a:t>
                </a:r>
                <a:endParaRPr lang="en-GB" sz="2800" dirty="0"/>
              </a:p>
            </p:txBody>
          </p:sp>
        </p:grpSp>
        <p:grpSp>
          <p:nvGrpSpPr>
            <p:cNvPr id="18" name="Group 17"/>
            <p:cNvGrpSpPr/>
            <p:nvPr/>
          </p:nvGrpSpPr>
          <p:grpSpPr>
            <a:xfrm>
              <a:off x="3201373" y="5098504"/>
              <a:ext cx="2376264" cy="864096"/>
              <a:chOff x="4355976" y="2060848"/>
              <a:chExt cx="2376264" cy="864096"/>
            </a:xfrm>
          </p:grpSpPr>
          <p:sp>
            <p:nvSpPr>
              <p:cNvPr id="19" name="Oval 18"/>
              <p:cNvSpPr/>
              <p:nvPr/>
            </p:nvSpPr>
            <p:spPr>
              <a:xfrm>
                <a:off x="4355976" y="2060848"/>
                <a:ext cx="237626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355976" y="2231286"/>
                <a:ext cx="2376264" cy="523220"/>
              </a:xfrm>
              <a:prstGeom prst="rect">
                <a:avLst/>
              </a:prstGeom>
              <a:noFill/>
            </p:spPr>
            <p:txBody>
              <a:bodyPr wrap="square" rtlCol="0">
                <a:spAutoFit/>
              </a:bodyPr>
              <a:lstStyle/>
              <a:p>
                <a:pPr algn="ctr"/>
                <a:r>
                  <a:rPr lang="en-GB" sz="2800" dirty="0" err="1" smtClean="0"/>
                  <a:t>rda</a:t>
                </a:r>
                <a:r>
                  <a:rPr lang="en-GB" sz="2800" dirty="0" smtClean="0"/>
                  <a:t>:”Work”</a:t>
                </a:r>
                <a:endParaRPr lang="en-GB" sz="2800" dirty="0"/>
              </a:p>
            </p:txBody>
          </p:sp>
        </p:grpSp>
        <p:cxnSp>
          <p:nvCxnSpPr>
            <p:cNvPr id="21" name="Curved Connector 20"/>
            <p:cNvCxnSpPr>
              <a:stCxn id="4" idx="3"/>
              <a:endCxn id="19" idx="2"/>
            </p:cNvCxnSpPr>
            <p:nvPr/>
          </p:nvCxnSpPr>
          <p:spPr>
            <a:xfrm>
              <a:off x="1907704" y="5530552"/>
              <a:ext cx="1293669"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29184" y="5106001"/>
              <a:ext cx="771151" cy="400110"/>
            </a:xfrm>
            <a:prstGeom prst="rect">
              <a:avLst/>
            </a:prstGeom>
            <a:noFill/>
          </p:spPr>
          <p:txBody>
            <a:bodyPr wrap="square" rtlCol="0">
              <a:spAutoFit/>
            </a:bodyPr>
            <a:lstStyle/>
            <a:p>
              <a:r>
                <a:rPr lang="en-GB" sz="2000" dirty="0" smtClean="0"/>
                <a:t>”is a”</a:t>
              </a:r>
              <a:endParaRPr lang="en-GB" sz="2000" dirty="0"/>
            </a:p>
          </p:txBody>
        </p:sp>
      </p:grpSp>
      <p:grpSp>
        <p:nvGrpSpPr>
          <p:cNvPr id="34" name="Group 33"/>
          <p:cNvGrpSpPr/>
          <p:nvPr/>
        </p:nvGrpSpPr>
        <p:grpSpPr>
          <a:xfrm>
            <a:off x="755576" y="3105257"/>
            <a:ext cx="5229219" cy="864096"/>
            <a:chOff x="755576" y="3485148"/>
            <a:chExt cx="5229219" cy="864096"/>
          </a:xfrm>
        </p:grpSpPr>
        <p:grpSp>
          <p:nvGrpSpPr>
            <p:cNvPr id="5" name="Group 4"/>
            <p:cNvGrpSpPr/>
            <p:nvPr/>
          </p:nvGrpSpPr>
          <p:grpSpPr>
            <a:xfrm>
              <a:off x="755576" y="3557156"/>
              <a:ext cx="1152128" cy="720080"/>
              <a:chOff x="388866" y="5445224"/>
              <a:chExt cx="1152128" cy="720080"/>
            </a:xfrm>
          </p:grpSpPr>
          <p:sp>
            <p:nvSpPr>
              <p:cNvPr id="6" name="Oval 5"/>
              <p:cNvSpPr/>
              <p:nvPr/>
            </p:nvSpPr>
            <p:spPr>
              <a:xfrm>
                <a:off x="388866" y="5445224"/>
                <a:ext cx="115212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88866" y="5543654"/>
                <a:ext cx="1152128" cy="523220"/>
              </a:xfrm>
              <a:prstGeom prst="rect">
                <a:avLst/>
              </a:prstGeom>
              <a:noFill/>
            </p:spPr>
            <p:txBody>
              <a:bodyPr wrap="square" rtlCol="0">
                <a:spAutoFit/>
              </a:bodyPr>
              <a:lstStyle/>
              <a:p>
                <a:pPr algn="ctr"/>
                <a:r>
                  <a:rPr lang="en-GB" sz="2800" dirty="0" smtClean="0"/>
                  <a:t>ex:2</a:t>
                </a:r>
                <a:endParaRPr lang="en-GB" sz="2800" dirty="0"/>
              </a:p>
            </p:txBody>
          </p:sp>
        </p:grpSp>
        <p:grpSp>
          <p:nvGrpSpPr>
            <p:cNvPr id="15" name="Group 14"/>
            <p:cNvGrpSpPr/>
            <p:nvPr/>
          </p:nvGrpSpPr>
          <p:grpSpPr>
            <a:xfrm>
              <a:off x="3201373" y="3485148"/>
              <a:ext cx="2783422" cy="864096"/>
              <a:chOff x="4355976" y="2060848"/>
              <a:chExt cx="2783422" cy="864096"/>
            </a:xfrm>
          </p:grpSpPr>
          <p:sp>
            <p:nvSpPr>
              <p:cNvPr id="16" name="Oval 15"/>
              <p:cNvSpPr/>
              <p:nvPr/>
            </p:nvSpPr>
            <p:spPr>
              <a:xfrm>
                <a:off x="4355976" y="2060848"/>
                <a:ext cx="278342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355976" y="2231286"/>
                <a:ext cx="2783422" cy="523220"/>
              </a:xfrm>
              <a:prstGeom prst="rect">
                <a:avLst/>
              </a:prstGeom>
              <a:noFill/>
            </p:spPr>
            <p:txBody>
              <a:bodyPr wrap="square" rtlCol="0">
                <a:spAutoFit/>
              </a:bodyPr>
              <a:lstStyle/>
              <a:p>
                <a:pPr algn="ctr"/>
                <a:r>
                  <a:rPr lang="en-GB" sz="2800" dirty="0" err="1" smtClean="0"/>
                  <a:t>isbd</a:t>
                </a:r>
                <a:r>
                  <a:rPr lang="en-GB" sz="2800" dirty="0" smtClean="0"/>
                  <a:t>:”Resource”</a:t>
                </a:r>
                <a:endParaRPr lang="en-GB" sz="2800" dirty="0"/>
              </a:p>
            </p:txBody>
          </p:sp>
        </p:grpSp>
        <p:cxnSp>
          <p:nvCxnSpPr>
            <p:cNvPr id="22" name="Curved Connector 21"/>
            <p:cNvCxnSpPr>
              <a:stCxn id="7" idx="3"/>
              <a:endCxn id="16" idx="2"/>
            </p:cNvCxnSpPr>
            <p:nvPr/>
          </p:nvCxnSpPr>
          <p:spPr>
            <a:xfrm>
              <a:off x="1907704" y="3917196"/>
              <a:ext cx="1293669"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30221" y="3523436"/>
              <a:ext cx="771151" cy="400110"/>
            </a:xfrm>
            <a:prstGeom prst="rect">
              <a:avLst/>
            </a:prstGeom>
            <a:noFill/>
          </p:spPr>
          <p:txBody>
            <a:bodyPr wrap="square" rtlCol="0">
              <a:spAutoFit/>
            </a:bodyPr>
            <a:lstStyle/>
            <a:p>
              <a:r>
                <a:rPr lang="en-GB" sz="2000" dirty="0" smtClean="0"/>
                <a:t>”is a”</a:t>
              </a:r>
              <a:endParaRPr lang="en-GB" sz="2000" dirty="0"/>
            </a:p>
          </p:txBody>
        </p:sp>
      </p:grpSp>
      <p:sp>
        <p:nvSpPr>
          <p:cNvPr id="37" name="TextBox 36"/>
          <p:cNvSpPr txBox="1"/>
          <p:nvPr/>
        </p:nvSpPr>
        <p:spPr>
          <a:xfrm>
            <a:off x="214599" y="231766"/>
            <a:ext cx="7522893" cy="584775"/>
          </a:xfrm>
          <a:prstGeom prst="rect">
            <a:avLst/>
          </a:prstGeom>
          <a:noFill/>
        </p:spPr>
        <p:txBody>
          <a:bodyPr wrap="none" rtlCol="0">
            <a:spAutoFit/>
          </a:bodyPr>
          <a:lstStyle/>
          <a:p>
            <a:r>
              <a:rPr lang="en-GB" sz="3200" dirty="0" smtClean="0">
                <a:solidFill>
                  <a:srgbClr val="002060"/>
                </a:solidFill>
              </a:rPr>
              <a:t>Data triples entailed from property domains</a:t>
            </a:r>
            <a:endParaRPr lang="en-GB" sz="3200" dirty="0">
              <a:solidFill>
                <a:srgbClr val="002060"/>
              </a:solidFill>
            </a:endParaRPr>
          </a:p>
        </p:txBody>
      </p:sp>
    </p:spTree>
    <p:extLst>
      <p:ext uri="{BB962C8B-B14F-4D97-AF65-F5344CB8AC3E}">
        <p14:creationId xmlns:p14="http://schemas.microsoft.com/office/powerpoint/2010/main" val="671636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5188665" cy="584775"/>
          </a:xfrm>
          <a:prstGeom prst="rect">
            <a:avLst/>
          </a:prstGeom>
          <a:noFill/>
        </p:spPr>
        <p:txBody>
          <a:bodyPr wrap="none" rtlCol="0">
            <a:spAutoFit/>
          </a:bodyPr>
          <a:lstStyle/>
          <a:p>
            <a:r>
              <a:rPr lang="en-GB" sz="3200" dirty="0" smtClean="0">
                <a:solidFill>
                  <a:srgbClr val="002060"/>
                </a:solidFill>
              </a:rPr>
              <a:t>What is the aspect described?</a:t>
            </a:r>
            <a:endParaRPr lang="en-GB" sz="3200" dirty="0">
              <a:solidFill>
                <a:srgbClr val="002060"/>
              </a:solidFill>
            </a:endParaRPr>
          </a:p>
        </p:txBody>
      </p:sp>
      <p:sp>
        <p:nvSpPr>
          <p:cNvPr id="3" name="TextBox 2"/>
          <p:cNvSpPr txBox="1"/>
          <p:nvPr/>
        </p:nvSpPr>
        <p:spPr>
          <a:xfrm>
            <a:off x="4405835" y="2284287"/>
            <a:ext cx="1272721" cy="523220"/>
          </a:xfrm>
          <a:prstGeom prst="rect">
            <a:avLst/>
          </a:prstGeom>
          <a:noFill/>
        </p:spPr>
        <p:txBody>
          <a:bodyPr wrap="none" rtlCol="0">
            <a:spAutoFit/>
          </a:bodyPr>
          <a:lstStyle/>
          <a:p>
            <a:pPr algn="just"/>
            <a:r>
              <a:rPr lang="en-GB" sz="2800" dirty="0" smtClean="0"/>
              <a:t>Creator</a:t>
            </a:r>
            <a:endParaRPr lang="en-GB" sz="2800" dirty="0"/>
          </a:p>
        </p:txBody>
      </p:sp>
      <p:sp>
        <p:nvSpPr>
          <p:cNvPr id="4" name="TextBox 3"/>
          <p:cNvSpPr txBox="1"/>
          <p:nvPr/>
        </p:nvSpPr>
        <p:spPr>
          <a:xfrm>
            <a:off x="4205861" y="2767176"/>
            <a:ext cx="1351652" cy="584775"/>
          </a:xfrm>
          <a:prstGeom prst="rect">
            <a:avLst/>
          </a:prstGeom>
          <a:noFill/>
        </p:spPr>
        <p:txBody>
          <a:bodyPr wrap="none" rtlCol="0">
            <a:spAutoFit/>
          </a:bodyPr>
          <a:lstStyle/>
          <a:p>
            <a:r>
              <a:rPr lang="en-GB" sz="3200" dirty="0" smtClean="0"/>
              <a:t>Author</a:t>
            </a:r>
            <a:endParaRPr lang="en-GB" sz="3200" dirty="0"/>
          </a:p>
        </p:txBody>
      </p:sp>
      <p:sp>
        <p:nvSpPr>
          <p:cNvPr id="5" name="TextBox 4"/>
          <p:cNvSpPr txBox="1"/>
          <p:nvPr/>
        </p:nvSpPr>
        <p:spPr>
          <a:xfrm>
            <a:off x="4089356" y="3380480"/>
            <a:ext cx="2578206" cy="646331"/>
          </a:xfrm>
          <a:prstGeom prst="rect">
            <a:avLst/>
          </a:prstGeom>
          <a:noFill/>
        </p:spPr>
        <p:txBody>
          <a:bodyPr wrap="none" rtlCol="0">
            <a:spAutoFit/>
          </a:bodyPr>
          <a:lstStyle/>
          <a:p>
            <a:r>
              <a:rPr lang="en-GB" sz="3600" dirty="0" smtClean="0"/>
              <a:t>Screenwriter</a:t>
            </a:r>
            <a:endParaRPr lang="en-GB" sz="3600" dirty="0"/>
          </a:p>
        </p:txBody>
      </p:sp>
      <p:sp>
        <p:nvSpPr>
          <p:cNvPr id="8" name="TextBox 7"/>
          <p:cNvSpPr txBox="1"/>
          <p:nvPr/>
        </p:nvSpPr>
        <p:spPr>
          <a:xfrm>
            <a:off x="4405835" y="4594979"/>
            <a:ext cx="4745915" cy="523220"/>
          </a:xfrm>
          <a:prstGeom prst="rect">
            <a:avLst/>
          </a:prstGeom>
          <a:noFill/>
        </p:spPr>
        <p:txBody>
          <a:bodyPr wrap="none" rtlCol="0">
            <a:spAutoFit/>
          </a:bodyPr>
          <a:lstStyle/>
          <a:p>
            <a:r>
              <a:rPr lang="en-GB" sz="2800" dirty="0" smtClean="0"/>
              <a:t>Children’s cartoon screenwriter</a:t>
            </a:r>
            <a:endParaRPr lang="en-GB" sz="2800" dirty="0"/>
          </a:p>
        </p:txBody>
      </p:sp>
      <p:sp>
        <p:nvSpPr>
          <p:cNvPr id="16" name="TextBox 15"/>
          <p:cNvSpPr txBox="1"/>
          <p:nvPr/>
        </p:nvSpPr>
        <p:spPr>
          <a:xfrm>
            <a:off x="4205861" y="4023852"/>
            <a:ext cx="4207819" cy="584775"/>
          </a:xfrm>
          <a:prstGeom prst="rect">
            <a:avLst/>
          </a:prstGeom>
          <a:noFill/>
        </p:spPr>
        <p:txBody>
          <a:bodyPr wrap="none" rtlCol="0">
            <a:spAutoFit/>
          </a:bodyPr>
          <a:lstStyle/>
          <a:p>
            <a:r>
              <a:rPr lang="en-GB" sz="3200" dirty="0" smtClean="0"/>
              <a:t>Animation screenwriter </a:t>
            </a:r>
            <a:endParaRPr lang="en-GB" sz="3200" dirty="0"/>
          </a:p>
        </p:txBody>
      </p:sp>
      <p:grpSp>
        <p:nvGrpSpPr>
          <p:cNvPr id="38" name="Group 37"/>
          <p:cNvGrpSpPr/>
          <p:nvPr/>
        </p:nvGrpSpPr>
        <p:grpSpPr>
          <a:xfrm>
            <a:off x="231047" y="1756912"/>
            <a:ext cx="3490821" cy="3869219"/>
            <a:chOff x="231047" y="1756912"/>
            <a:chExt cx="3490821" cy="3869219"/>
          </a:xfrm>
        </p:grpSpPr>
        <p:sp>
          <p:nvSpPr>
            <p:cNvPr id="22" name="TextBox 21"/>
            <p:cNvSpPr txBox="1"/>
            <p:nvPr/>
          </p:nvSpPr>
          <p:spPr>
            <a:xfrm>
              <a:off x="690852" y="4023852"/>
              <a:ext cx="2152577" cy="584775"/>
            </a:xfrm>
            <a:prstGeom prst="rect">
              <a:avLst/>
            </a:prstGeom>
            <a:noFill/>
          </p:spPr>
          <p:txBody>
            <a:bodyPr wrap="none" rtlCol="0">
              <a:spAutoFit/>
            </a:bodyPr>
            <a:lstStyle/>
            <a:p>
              <a:r>
                <a:rPr lang="en-GB" sz="3200" dirty="0" smtClean="0">
                  <a:solidFill>
                    <a:schemeClr val="bg1"/>
                  </a:solidFill>
                </a:rPr>
                <a:t>Component</a:t>
              </a:r>
              <a:endParaRPr lang="en-GB" sz="3200" dirty="0">
                <a:solidFill>
                  <a:schemeClr val="bg1"/>
                </a:solidFill>
              </a:endParaRPr>
            </a:p>
          </p:txBody>
        </p:sp>
        <p:sp>
          <p:nvSpPr>
            <p:cNvPr id="23" name="TextBox 22"/>
            <p:cNvSpPr txBox="1"/>
            <p:nvPr/>
          </p:nvSpPr>
          <p:spPr>
            <a:xfrm>
              <a:off x="231047" y="2218578"/>
              <a:ext cx="2612382" cy="523220"/>
            </a:xfrm>
            <a:prstGeom prst="rect">
              <a:avLst/>
            </a:prstGeom>
            <a:noFill/>
          </p:spPr>
          <p:txBody>
            <a:bodyPr wrap="none" rtlCol="0">
              <a:spAutoFit/>
            </a:bodyPr>
            <a:lstStyle/>
            <a:p>
              <a:r>
                <a:rPr lang="en-GB" sz="2800" dirty="0" smtClean="0">
                  <a:solidFill>
                    <a:schemeClr val="bg1"/>
                  </a:solidFill>
                </a:rPr>
                <a:t>Super-Aggregate</a:t>
              </a:r>
              <a:endParaRPr lang="en-GB" sz="2800" dirty="0">
                <a:solidFill>
                  <a:schemeClr val="bg1"/>
                </a:solidFill>
              </a:endParaRPr>
            </a:p>
          </p:txBody>
        </p:sp>
        <p:sp>
          <p:nvSpPr>
            <p:cNvPr id="24" name="TextBox 23"/>
            <p:cNvSpPr txBox="1"/>
            <p:nvPr/>
          </p:nvSpPr>
          <p:spPr>
            <a:xfrm>
              <a:off x="286447" y="4608627"/>
              <a:ext cx="2556982" cy="523220"/>
            </a:xfrm>
            <a:prstGeom prst="rect">
              <a:avLst/>
            </a:prstGeom>
            <a:noFill/>
          </p:spPr>
          <p:txBody>
            <a:bodyPr wrap="none" rtlCol="0">
              <a:spAutoFit/>
            </a:bodyPr>
            <a:lstStyle/>
            <a:p>
              <a:r>
                <a:rPr lang="en-GB" sz="2800" dirty="0" smtClean="0">
                  <a:solidFill>
                    <a:schemeClr val="bg1"/>
                  </a:solidFill>
                </a:rPr>
                <a:t>Sub-Component</a:t>
              </a:r>
              <a:endParaRPr lang="en-GB" sz="2800" dirty="0">
                <a:solidFill>
                  <a:schemeClr val="bg1"/>
                </a:solidFill>
              </a:endParaRPr>
            </a:p>
          </p:txBody>
        </p:sp>
        <p:sp>
          <p:nvSpPr>
            <p:cNvPr id="25" name="TextBox 24"/>
            <p:cNvSpPr txBox="1"/>
            <p:nvPr/>
          </p:nvSpPr>
          <p:spPr>
            <a:xfrm>
              <a:off x="972211" y="2741798"/>
              <a:ext cx="1871218" cy="584775"/>
            </a:xfrm>
            <a:prstGeom prst="rect">
              <a:avLst/>
            </a:prstGeom>
            <a:noFill/>
          </p:spPr>
          <p:txBody>
            <a:bodyPr wrap="none" rtlCol="0">
              <a:spAutoFit/>
            </a:bodyPr>
            <a:lstStyle/>
            <a:p>
              <a:r>
                <a:rPr lang="en-GB" sz="3200" dirty="0" smtClean="0">
                  <a:solidFill>
                    <a:schemeClr val="bg1"/>
                  </a:solidFill>
                </a:rPr>
                <a:t>Aggregate</a:t>
              </a:r>
              <a:endParaRPr lang="en-GB" sz="3200" dirty="0">
                <a:solidFill>
                  <a:schemeClr val="bg1"/>
                </a:solidFill>
              </a:endParaRPr>
            </a:p>
          </p:txBody>
        </p:sp>
        <p:sp>
          <p:nvSpPr>
            <p:cNvPr id="26" name="TextBox 25"/>
            <p:cNvSpPr txBox="1"/>
            <p:nvPr/>
          </p:nvSpPr>
          <p:spPr>
            <a:xfrm>
              <a:off x="1591035" y="3377265"/>
              <a:ext cx="1252394" cy="646331"/>
            </a:xfrm>
            <a:prstGeom prst="rect">
              <a:avLst/>
            </a:prstGeom>
            <a:noFill/>
          </p:spPr>
          <p:txBody>
            <a:bodyPr wrap="none" rtlCol="0">
              <a:spAutoFit/>
            </a:bodyPr>
            <a:lstStyle/>
            <a:p>
              <a:r>
                <a:rPr lang="en-GB" sz="3600" dirty="0" smtClean="0">
                  <a:solidFill>
                    <a:schemeClr val="bg1"/>
                  </a:solidFill>
                </a:rPr>
                <a:t>Focus</a:t>
              </a:r>
              <a:endParaRPr lang="en-GB" sz="3600" dirty="0">
                <a:solidFill>
                  <a:schemeClr val="bg1"/>
                </a:solidFill>
              </a:endParaRPr>
            </a:p>
          </p:txBody>
        </p:sp>
        <p:sp>
          <p:nvSpPr>
            <p:cNvPr id="27" name="TextBox 26"/>
            <p:cNvSpPr txBox="1"/>
            <p:nvPr/>
          </p:nvSpPr>
          <p:spPr>
            <a:xfrm>
              <a:off x="1664741" y="1756912"/>
              <a:ext cx="1104982" cy="461665"/>
            </a:xfrm>
            <a:prstGeom prst="rect">
              <a:avLst/>
            </a:prstGeom>
            <a:noFill/>
          </p:spPr>
          <p:txBody>
            <a:bodyPr wrap="none" rtlCol="0">
              <a:spAutoFit/>
            </a:bodyPr>
            <a:lstStyle/>
            <a:p>
              <a:r>
                <a:rPr lang="en-GB" sz="2400" dirty="0" smtClean="0">
                  <a:solidFill>
                    <a:schemeClr val="bg1"/>
                  </a:solidFill>
                </a:rPr>
                <a:t>coarser</a:t>
              </a:r>
              <a:endParaRPr lang="en-GB" sz="2400" dirty="0">
                <a:solidFill>
                  <a:schemeClr val="bg1"/>
                </a:solidFill>
              </a:endParaRPr>
            </a:p>
          </p:txBody>
        </p:sp>
        <p:sp>
          <p:nvSpPr>
            <p:cNvPr id="28" name="TextBox 27"/>
            <p:cNvSpPr txBox="1"/>
            <p:nvPr/>
          </p:nvSpPr>
          <p:spPr>
            <a:xfrm>
              <a:off x="2070460" y="5164466"/>
              <a:ext cx="772969" cy="461665"/>
            </a:xfrm>
            <a:prstGeom prst="rect">
              <a:avLst/>
            </a:prstGeom>
            <a:noFill/>
          </p:spPr>
          <p:txBody>
            <a:bodyPr wrap="none" rtlCol="0">
              <a:spAutoFit/>
            </a:bodyPr>
            <a:lstStyle/>
            <a:p>
              <a:r>
                <a:rPr lang="en-GB" sz="2400" dirty="0" smtClean="0">
                  <a:solidFill>
                    <a:schemeClr val="bg1"/>
                  </a:solidFill>
                </a:rPr>
                <a:t>finer</a:t>
              </a:r>
              <a:endParaRPr lang="en-GB" sz="2400" dirty="0">
                <a:solidFill>
                  <a:schemeClr val="bg1"/>
                </a:solidFill>
              </a:endParaRPr>
            </a:p>
          </p:txBody>
        </p:sp>
        <p:grpSp>
          <p:nvGrpSpPr>
            <p:cNvPr id="29" name="Group 28"/>
            <p:cNvGrpSpPr/>
            <p:nvPr/>
          </p:nvGrpSpPr>
          <p:grpSpPr>
            <a:xfrm>
              <a:off x="2917080" y="1796033"/>
              <a:ext cx="792088" cy="3808792"/>
              <a:chOff x="3363077" y="2350860"/>
              <a:chExt cx="792088" cy="3808792"/>
            </a:xfrm>
          </p:grpSpPr>
          <p:sp>
            <p:nvSpPr>
              <p:cNvPr id="30" name="Curved Right Arrow 29"/>
              <p:cNvSpPr/>
              <p:nvPr/>
            </p:nvSpPr>
            <p:spPr>
              <a:xfrm flipH="1" flipV="1">
                <a:off x="3363077" y="2350860"/>
                <a:ext cx="792088" cy="18915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Curved Right Arrow 30"/>
              <p:cNvSpPr/>
              <p:nvPr/>
            </p:nvSpPr>
            <p:spPr>
              <a:xfrm flipH="1">
                <a:off x="3363077" y="4268121"/>
                <a:ext cx="792088" cy="18915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cxnSp>
          <p:nvCxnSpPr>
            <p:cNvPr id="34" name="Curved Connector 33"/>
            <p:cNvCxnSpPr>
              <a:stCxn id="30" idx="0"/>
              <a:endCxn id="31" idx="0"/>
            </p:cNvCxnSpPr>
            <p:nvPr/>
          </p:nvCxnSpPr>
          <p:spPr>
            <a:xfrm>
              <a:off x="3709168" y="2791304"/>
              <a:ext cx="12700" cy="1818250"/>
            </a:xfrm>
            <a:prstGeom prst="curvedConnector3">
              <a:avLst>
                <a:gd name="adj1" fmla="val 180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559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Group 254"/>
          <p:cNvGrpSpPr/>
          <p:nvPr/>
        </p:nvGrpSpPr>
        <p:grpSpPr>
          <a:xfrm>
            <a:off x="206220" y="3712880"/>
            <a:ext cx="7327521" cy="2477839"/>
            <a:chOff x="227318" y="4029921"/>
            <a:chExt cx="7327521" cy="2477839"/>
          </a:xfrm>
        </p:grpSpPr>
        <p:sp>
          <p:nvSpPr>
            <p:cNvPr id="6" name="TextBox 5"/>
            <p:cNvSpPr txBox="1"/>
            <p:nvPr/>
          </p:nvSpPr>
          <p:spPr>
            <a:xfrm>
              <a:off x="1854046" y="4793654"/>
              <a:ext cx="456229" cy="400110"/>
            </a:xfrm>
            <a:prstGeom prst="rect">
              <a:avLst/>
            </a:prstGeom>
            <a:noFill/>
          </p:spPr>
          <p:txBody>
            <a:bodyPr wrap="square" rtlCol="0">
              <a:spAutoFit/>
            </a:bodyPr>
            <a:lstStyle/>
            <a:p>
              <a:pPr algn="ctr"/>
              <a:r>
                <a:rPr lang="en-GB" sz="2000" dirty="0" smtClean="0"/>
                <a:t>d</a:t>
              </a:r>
              <a:endParaRPr lang="en-GB" sz="2000" dirty="0"/>
            </a:p>
          </p:txBody>
        </p:sp>
        <p:grpSp>
          <p:nvGrpSpPr>
            <p:cNvPr id="160" name="Group 159"/>
            <p:cNvGrpSpPr/>
            <p:nvPr/>
          </p:nvGrpSpPr>
          <p:grpSpPr>
            <a:xfrm>
              <a:off x="227318" y="4897735"/>
              <a:ext cx="1650803" cy="604582"/>
              <a:chOff x="88631" y="4492075"/>
              <a:chExt cx="1650803" cy="604582"/>
            </a:xfrm>
          </p:grpSpPr>
          <p:sp>
            <p:nvSpPr>
              <p:cNvPr id="28" name="Oval 27"/>
              <p:cNvSpPr/>
              <p:nvPr/>
            </p:nvSpPr>
            <p:spPr>
              <a:xfrm>
                <a:off x="88631" y="4492075"/>
                <a:ext cx="1650803" cy="6045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60167" y="4594311"/>
                <a:ext cx="1507731" cy="400110"/>
              </a:xfrm>
              <a:prstGeom prst="rect">
                <a:avLst/>
              </a:prstGeom>
              <a:noFill/>
            </p:spPr>
            <p:txBody>
              <a:bodyPr wrap="square" rtlCol="0">
                <a:spAutoFit/>
              </a:bodyPr>
              <a:lstStyle/>
              <a:p>
                <a:pPr algn="ctr"/>
                <a:r>
                  <a:rPr lang="en-GB" sz="2000" dirty="0" err="1" smtClean="0"/>
                  <a:t>rda</a:t>
                </a:r>
                <a:r>
                  <a:rPr lang="en-GB" sz="2000" dirty="0" smtClean="0"/>
                  <a:t>:”Work”</a:t>
                </a:r>
                <a:endParaRPr lang="en-GB" sz="2000" dirty="0"/>
              </a:p>
            </p:txBody>
          </p:sp>
        </p:grpSp>
        <p:grpSp>
          <p:nvGrpSpPr>
            <p:cNvPr id="153" name="Group 152"/>
            <p:cNvGrpSpPr/>
            <p:nvPr/>
          </p:nvGrpSpPr>
          <p:grpSpPr>
            <a:xfrm>
              <a:off x="2625991" y="4029921"/>
              <a:ext cx="2338621" cy="516107"/>
              <a:chOff x="2804162" y="3248507"/>
              <a:chExt cx="2338621" cy="516107"/>
            </a:xfrm>
          </p:grpSpPr>
          <p:sp>
            <p:nvSpPr>
              <p:cNvPr id="31" name="Oval 30"/>
              <p:cNvSpPr/>
              <p:nvPr/>
            </p:nvSpPr>
            <p:spPr>
              <a:xfrm>
                <a:off x="2804162" y="3248507"/>
                <a:ext cx="2338621" cy="5161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2813751" y="3306505"/>
                <a:ext cx="2319442" cy="400110"/>
              </a:xfrm>
              <a:prstGeom prst="rect">
                <a:avLst/>
              </a:prstGeom>
              <a:noFill/>
            </p:spPr>
            <p:txBody>
              <a:bodyPr wrap="square" rtlCol="0">
                <a:spAutoFit/>
              </a:bodyPr>
              <a:lstStyle/>
              <a:p>
                <a:pPr algn="ctr"/>
                <a:r>
                  <a:rPr lang="en-GB" sz="2000" dirty="0" err="1" smtClean="0"/>
                  <a:t>rdaroles</a:t>
                </a:r>
                <a:r>
                  <a:rPr lang="en-GB" sz="2000" dirty="0" smtClean="0"/>
                  <a:t>:”Creator”</a:t>
                </a:r>
                <a:endParaRPr lang="en-GB" sz="2000" dirty="0"/>
              </a:p>
            </p:txBody>
          </p:sp>
        </p:grpSp>
        <p:cxnSp>
          <p:nvCxnSpPr>
            <p:cNvPr id="33" name="Curved Connector 32"/>
            <p:cNvCxnSpPr>
              <a:stCxn id="31" idx="2"/>
              <a:endCxn id="28" idx="0"/>
            </p:cNvCxnSpPr>
            <p:nvPr/>
          </p:nvCxnSpPr>
          <p:spPr>
            <a:xfrm rot="10800000" flipV="1">
              <a:off x="1052721" y="4287975"/>
              <a:ext cx="1573271" cy="609760"/>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5773909" y="4885368"/>
              <a:ext cx="1780930" cy="629317"/>
              <a:chOff x="6260128" y="4365104"/>
              <a:chExt cx="1780930" cy="629317"/>
            </a:xfrm>
          </p:grpSpPr>
          <p:sp>
            <p:nvSpPr>
              <p:cNvPr id="35" name="Oval 34"/>
              <p:cNvSpPr/>
              <p:nvPr/>
            </p:nvSpPr>
            <p:spPr>
              <a:xfrm>
                <a:off x="6260128" y="4365104"/>
                <a:ext cx="1780930" cy="6293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314631" y="4479707"/>
                <a:ext cx="1671925" cy="400110"/>
              </a:xfrm>
              <a:prstGeom prst="rect">
                <a:avLst/>
              </a:prstGeom>
              <a:noFill/>
            </p:spPr>
            <p:txBody>
              <a:bodyPr wrap="square" rtlCol="0">
                <a:spAutoFit/>
              </a:bodyPr>
              <a:lstStyle/>
              <a:p>
                <a:pPr algn="ctr"/>
                <a:r>
                  <a:rPr lang="en-GB" sz="2000" dirty="0" smtClean="0"/>
                  <a:t>[</a:t>
                </a:r>
                <a:r>
                  <a:rPr lang="en-GB" sz="2000" dirty="0" err="1" smtClean="0"/>
                  <a:t>rda</a:t>
                </a:r>
                <a:r>
                  <a:rPr lang="en-GB" sz="2000" dirty="0" smtClean="0"/>
                  <a:t>:”Agent”]</a:t>
                </a:r>
                <a:endParaRPr lang="en-GB" sz="2000" dirty="0"/>
              </a:p>
            </p:txBody>
          </p:sp>
        </p:grpSp>
        <p:cxnSp>
          <p:nvCxnSpPr>
            <p:cNvPr id="37" name="Curved Connector 36"/>
            <p:cNvCxnSpPr>
              <a:stCxn id="31" idx="6"/>
              <a:endCxn id="35" idx="0"/>
            </p:cNvCxnSpPr>
            <p:nvPr/>
          </p:nvCxnSpPr>
          <p:spPr>
            <a:xfrm>
              <a:off x="4964612" y="4287975"/>
              <a:ext cx="1699762" cy="59739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a:off x="2156762" y="4895204"/>
              <a:ext cx="3277079" cy="609644"/>
              <a:chOff x="2483768" y="4487013"/>
              <a:chExt cx="3277079" cy="609644"/>
            </a:xfrm>
          </p:grpSpPr>
          <p:sp>
            <p:nvSpPr>
              <p:cNvPr id="71" name="Oval 70"/>
              <p:cNvSpPr/>
              <p:nvPr/>
            </p:nvSpPr>
            <p:spPr>
              <a:xfrm>
                <a:off x="2483768" y="4487013"/>
                <a:ext cx="3277079" cy="6096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2637281" y="4591780"/>
                <a:ext cx="2970052" cy="400110"/>
              </a:xfrm>
              <a:prstGeom prst="rect">
                <a:avLst/>
              </a:prstGeom>
              <a:noFill/>
            </p:spPr>
            <p:txBody>
              <a:bodyPr wrap="square" rtlCol="0">
                <a:spAutoFit/>
              </a:bodyPr>
              <a:lstStyle/>
              <a:p>
                <a:pPr algn="ctr"/>
                <a:r>
                  <a:rPr lang="en-GB" sz="2000" dirty="0" err="1" smtClean="0"/>
                  <a:t>rdaroles</a:t>
                </a:r>
                <a:r>
                  <a:rPr lang="en-GB" sz="2000" dirty="0" smtClean="0"/>
                  <a:t>:”Author (Work)”</a:t>
                </a:r>
                <a:endParaRPr lang="en-GB" sz="2000" dirty="0"/>
              </a:p>
            </p:txBody>
          </p:sp>
        </p:grpSp>
        <p:cxnSp>
          <p:nvCxnSpPr>
            <p:cNvPr id="77" name="Curved Connector 76"/>
            <p:cNvCxnSpPr>
              <a:stCxn id="71" idx="2"/>
              <a:endCxn id="28" idx="6"/>
            </p:cNvCxnSpPr>
            <p:nvPr/>
          </p:nvCxnSpPr>
          <p:spPr>
            <a:xfrm rot="10800000">
              <a:off x="1878122" y="5200026"/>
              <a:ext cx="278641"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71" idx="6"/>
              <a:endCxn id="35" idx="2"/>
            </p:cNvCxnSpPr>
            <p:nvPr/>
          </p:nvCxnSpPr>
          <p:spPr>
            <a:xfrm>
              <a:off x="5433841" y="5200026"/>
              <a:ext cx="340068"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71" idx="0"/>
              <a:endCxn id="31" idx="4"/>
            </p:cNvCxnSpPr>
            <p:nvPr/>
          </p:nvCxnSpPr>
          <p:spPr>
            <a:xfrm rot="5400000" flipH="1" flipV="1">
              <a:off x="3620714" y="4720616"/>
              <a:ext cx="349176"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a:off x="1771992" y="5859688"/>
              <a:ext cx="4046619" cy="648072"/>
              <a:chOff x="1828576" y="5661248"/>
              <a:chExt cx="4046619" cy="648072"/>
            </a:xfrm>
          </p:grpSpPr>
          <p:sp>
            <p:nvSpPr>
              <p:cNvPr id="93" name="Oval 92"/>
              <p:cNvSpPr/>
              <p:nvPr/>
            </p:nvSpPr>
            <p:spPr>
              <a:xfrm>
                <a:off x="1828576" y="5661248"/>
                <a:ext cx="4046619"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094726" y="5785229"/>
                <a:ext cx="3514319" cy="400110"/>
              </a:xfrm>
              <a:prstGeom prst="rect">
                <a:avLst/>
              </a:prstGeom>
              <a:noFill/>
            </p:spPr>
            <p:txBody>
              <a:bodyPr wrap="square" rtlCol="0">
                <a:spAutoFit/>
              </a:bodyPr>
              <a:lstStyle/>
              <a:p>
                <a:pPr algn="ctr"/>
                <a:r>
                  <a:rPr lang="en-GB" sz="2000" dirty="0" err="1" smtClean="0"/>
                  <a:t>rdaroles</a:t>
                </a:r>
                <a:r>
                  <a:rPr lang="en-GB" sz="2000" dirty="0" smtClean="0"/>
                  <a:t>:”Screenwriter (Work)”</a:t>
                </a:r>
                <a:endParaRPr lang="en-GB" sz="2000" dirty="0"/>
              </a:p>
            </p:txBody>
          </p:sp>
        </p:grpSp>
        <p:cxnSp>
          <p:nvCxnSpPr>
            <p:cNvPr id="98" name="Curved Connector 97"/>
            <p:cNvCxnSpPr>
              <a:stCxn id="93" idx="2"/>
              <a:endCxn id="28" idx="4"/>
            </p:cNvCxnSpPr>
            <p:nvPr/>
          </p:nvCxnSpPr>
          <p:spPr>
            <a:xfrm rot="10800000">
              <a:off x="1052720" y="5502318"/>
              <a:ext cx="719272" cy="681407"/>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01" name="Curved Connector 100"/>
            <p:cNvCxnSpPr>
              <a:stCxn id="93" idx="6"/>
              <a:endCxn id="35" idx="4"/>
            </p:cNvCxnSpPr>
            <p:nvPr/>
          </p:nvCxnSpPr>
          <p:spPr>
            <a:xfrm flipV="1">
              <a:off x="5818611" y="5514685"/>
              <a:ext cx="845763" cy="669039"/>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a:stCxn id="93" idx="0"/>
              <a:endCxn id="71" idx="4"/>
            </p:cNvCxnSpPr>
            <p:nvPr/>
          </p:nvCxnSpPr>
          <p:spPr>
            <a:xfrm rot="5400000" flipH="1" flipV="1">
              <a:off x="3617882" y="5682268"/>
              <a:ext cx="354840"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596489" y="4495094"/>
              <a:ext cx="456229" cy="400110"/>
            </a:xfrm>
            <a:prstGeom prst="rect">
              <a:avLst/>
            </a:prstGeom>
            <a:noFill/>
          </p:spPr>
          <p:txBody>
            <a:bodyPr wrap="square" rtlCol="0">
              <a:spAutoFit/>
            </a:bodyPr>
            <a:lstStyle/>
            <a:p>
              <a:pPr algn="ctr"/>
              <a:r>
                <a:rPr lang="en-GB" sz="2000" dirty="0" smtClean="0"/>
                <a:t>d</a:t>
              </a:r>
              <a:endParaRPr lang="en-GB" sz="2000" dirty="0"/>
            </a:p>
          </p:txBody>
        </p:sp>
        <p:sp>
          <p:nvSpPr>
            <p:cNvPr id="216" name="TextBox 215"/>
            <p:cNvSpPr txBox="1"/>
            <p:nvPr/>
          </p:nvSpPr>
          <p:spPr>
            <a:xfrm>
              <a:off x="596490" y="5505872"/>
              <a:ext cx="456229" cy="400110"/>
            </a:xfrm>
            <a:prstGeom prst="rect">
              <a:avLst/>
            </a:prstGeom>
            <a:noFill/>
          </p:spPr>
          <p:txBody>
            <a:bodyPr wrap="square" rtlCol="0">
              <a:spAutoFit/>
            </a:bodyPr>
            <a:lstStyle/>
            <a:p>
              <a:pPr algn="ctr"/>
              <a:r>
                <a:rPr lang="en-GB" sz="2000" dirty="0" smtClean="0"/>
                <a:t>d</a:t>
              </a:r>
              <a:endParaRPr lang="en-GB" sz="2000" dirty="0"/>
            </a:p>
          </p:txBody>
        </p:sp>
        <p:sp>
          <p:nvSpPr>
            <p:cNvPr id="217" name="TextBox 216"/>
            <p:cNvSpPr txBox="1"/>
            <p:nvPr/>
          </p:nvSpPr>
          <p:spPr>
            <a:xfrm>
              <a:off x="6664374" y="4445786"/>
              <a:ext cx="456229" cy="400110"/>
            </a:xfrm>
            <a:prstGeom prst="rect">
              <a:avLst/>
            </a:prstGeom>
            <a:noFill/>
          </p:spPr>
          <p:txBody>
            <a:bodyPr wrap="square" rtlCol="0">
              <a:spAutoFit/>
            </a:bodyPr>
            <a:lstStyle/>
            <a:p>
              <a:pPr algn="ctr"/>
              <a:r>
                <a:rPr lang="en-GB" sz="2000" dirty="0" smtClean="0"/>
                <a:t>r</a:t>
              </a:r>
              <a:endParaRPr lang="en-GB" sz="2000" dirty="0"/>
            </a:p>
          </p:txBody>
        </p:sp>
        <p:sp>
          <p:nvSpPr>
            <p:cNvPr id="218" name="TextBox 217"/>
            <p:cNvSpPr txBox="1"/>
            <p:nvPr/>
          </p:nvSpPr>
          <p:spPr>
            <a:xfrm>
              <a:off x="6664374" y="5508780"/>
              <a:ext cx="456229" cy="400110"/>
            </a:xfrm>
            <a:prstGeom prst="rect">
              <a:avLst/>
            </a:prstGeom>
            <a:noFill/>
          </p:spPr>
          <p:txBody>
            <a:bodyPr wrap="square" rtlCol="0">
              <a:spAutoFit/>
            </a:bodyPr>
            <a:lstStyle/>
            <a:p>
              <a:pPr algn="ctr"/>
              <a:r>
                <a:rPr lang="en-GB" sz="2000" dirty="0" smtClean="0"/>
                <a:t>r</a:t>
              </a:r>
              <a:endParaRPr lang="en-GB" sz="2000" dirty="0"/>
            </a:p>
          </p:txBody>
        </p:sp>
        <p:sp>
          <p:nvSpPr>
            <p:cNvPr id="219" name="TextBox 218"/>
            <p:cNvSpPr txBox="1"/>
            <p:nvPr/>
          </p:nvSpPr>
          <p:spPr>
            <a:xfrm>
              <a:off x="5372183" y="4812616"/>
              <a:ext cx="456229" cy="400110"/>
            </a:xfrm>
            <a:prstGeom prst="rect">
              <a:avLst/>
            </a:prstGeom>
            <a:noFill/>
          </p:spPr>
          <p:txBody>
            <a:bodyPr wrap="square" rtlCol="0">
              <a:spAutoFit/>
            </a:bodyPr>
            <a:lstStyle/>
            <a:p>
              <a:pPr algn="ctr"/>
              <a:r>
                <a:rPr lang="en-GB" sz="2000" dirty="0" smtClean="0"/>
                <a:t>r</a:t>
              </a:r>
              <a:endParaRPr lang="en-GB" sz="2000" dirty="0"/>
            </a:p>
          </p:txBody>
        </p:sp>
        <p:sp>
          <p:nvSpPr>
            <p:cNvPr id="220" name="TextBox 219"/>
            <p:cNvSpPr txBox="1"/>
            <p:nvPr/>
          </p:nvSpPr>
          <p:spPr>
            <a:xfrm>
              <a:off x="3801652" y="5488563"/>
              <a:ext cx="456229" cy="400110"/>
            </a:xfrm>
            <a:prstGeom prst="rect">
              <a:avLst/>
            </a:prstGeom>
            <a:noFill/>
          </p:spPr>
          <p:txBody>
            <a:bodyPr wrap="square" rtlCol="0">
              <a:spAutoFit/>
            </a:bodyPr>
            <a:lstStyle/>
            <a:p>
              <a:pPr algn="ctr"/>
              <a:r>
                <a:rPr lang="en-GB" sz="2000" dirty="0" smtClean="0"/>
                <a:t>s</a:t>
              </a:r>
              <a:endParaRPr lang="en-GB" sz="2000" dirty="0"/>
            </a:p>
          </p:txBody>
        </p:sp>
        <p:sp>
          <p:nvSpPr>
            <p:cNvPr id="221" name="TextBox 220"/>
            <p:cNvSpPr txBox="1"/>
            <p:nvPr/>
          </p:nvSpPr>
          <p:spPr>
            <a:xfrm>
              <a:off x="3767163" y="4546028"/>
              <a:ext cx="456229" cy="400110"/>
            </a:xfrm>
            <a:prstGeom prst="rect">
              <a:avLst/>
            </a:prstGeom>
            <a:noFill/>
          </p:spPr>
          <p:txBody>
            <a:bodyPr wrap="square" rtlCol="0">
              <a:spAutoFit/>
            </a:bodyPr>
            <a:lstStyle/>
            <a:p>
              <a:pPr algn="ctr"/>
              <a:r>
                <a:rPr lang="en-GB" sz="2000" dirty="0" smtClean="0"/>
                <a:t>s</a:t>
              </a:r>
              <a:endParaRPr lang="en-GB" sz="2000" dirty="0"/>
            </a:p>
          </p:txBody>
        </p:sp>
      </p:grpSp>
      <p:grpSp>
        <p:nvGrpSpPr>
          <p:cNvPr id="225" name="Group 224"/>
          <p:cNvGrpSpPr/>
          <p:nvPr/>
        </p:nvGrpSpPr>
        <p:grpSpPr>
          <a:xfrm>
            <a:off x="263912" y="1566553"/>
            <a:ext cx="3938382" cy="1452306"/>
            <a:chOff x="655358" y="866210"/>
            <a:chExt cx="3938382" cy="1452306"/>
          </a:xfrm>
        </p:grpSpPr>
        <p:grpSp>
          <p:nvGrpSpPr>
            <p:cNvPr id="132" name="Group 131"/>
            <p:cNvGrpSpPr/>
            <p:nvPr/>
          </p:nvGrpSpPr>
          <p:grpSpPr>
            <a:xfrm>
              <a:off x="700225" y="1764734"/>
              <a:ext cx="1890489" cy="529318"/>
              <a:chOff x="719571" y="1802414"/>
              <a:chExt cx="1890489" cy="529318"/>
            </a:xfrm>
          </p:grpSpPr>
          <p:sp>
            <p:nvSpPr>
              <p:cNvPr id="9" name="Oval 8"/>
              <p:cNvSpPr/>
              <p:nvPr/>
            </p:nvSpPr>
            <p:spPr>
              <a:xfrm>
                <a:off x="719571" y="1802414"/>
                <a:ext cx="1890489" cy="5293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30131" y="1867018"/>
                <a:ext cx="1869368" cy="400110"/>
              </a:xfrm>
              <a:prstGeom prst="rect">
                <a:avLst/>
              </a:prstGeom>
              <a:noFill/>
            </p:spPr>
            <p:txBody>
              <a:bodyPr wrap="square" rtlCol="0">
                <a:spAutoFit/>
              </a:bodyPr>
              <a:lstStyle/>
              <a:p>
                <a:pPr algn="ctr"/>
                <a:r>
                  <a:rPr lang="en-GB" sz="2000" dirty="0" err="1" smtClean="0"/>
                  <a:t>dct</a:t>
                </a:r>
                <a:r>
                  <a:rPr lang="en-GB" sz="2000" dirty="0" smtClean="0"/>
                  <a:t>:”Creator”</a:t>
                </a:r>
                <a:endParaRPr lang="en-GB" sz="2000" dirty="0"/>
              </a:p>
            </p:txBody>
          </p:sp>
        </p:grpSp>
        <p:grpSp>
          <p:nvGrpSpPr>
            <p:cNvPr id="126" name="Group 125"/>
            <p:cNvGrpSpPr/>
            <p:nvPr/>
          </p:nvGrpSpPr>
          <p:grpSpPr>
            <a:xfrm>
              <a:off x="655358" y="866210"/>
              <a:ext cx="1980222" cy="522570"/>
              <a:chOff x="823941" y="565074"/>
              <a:chExt cx="1980222" cy="522570"/>
            </a:xfrm>
          </p:grpSpPr>
          <p:sp>
            <p:nvSpPr>
              <p:cNvPr id="7" name="Oval 6"/>
              <p:cNvSpPr/>
              <p:nvPr/>
            </p:nvSpPr>
            <p:spPr>
              <a:xfrm>
                <a:off x="846329" y="565074"/>
                <a:ext cx="1935446" cy="522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23941" y="626304"/>
                <a:ext cx="1980222" cy="400110"/>
              </a:xfrm>
              <a:prstGeom prst="rect">
                <a:avLst/>
              </a:prstGeom>
              <a:noFill/>
            </p:spPr>
            <p:txBody>
              <a:bodyPr wrap="square" rtlCol="0">
                <a:spAutoFit/>
              </a:bodyPr>
              <a:lstStyle/>
              <a:p>
                <a:pPr algn="ctr"/>
                <a:r>
                  <a:rPr lang="en-GB" sz="2000" dirty="0" err="1" smtClean="0"/>
                  <a:t>dc:”Creator</a:t>
                </a:r>
                <a:r>
                  <a:rPr lang="en-GB" sz="2000" dirty="0" smtClean="0"/>
                  <a:t>”</a:t>
                </a:r>
                <a:endParaRPr lang="en-GB" sz="2000" dirty="0"/>
              </a:p>
            </p:txBody>
          </p:sp>
        </p:grpSp>
        <p:cxnSp>
          <p:nvCxnSpPr>
            <p:cNvPr id="5" name="Curved Connector 4"/>
            <p:cNvCxnSpPr>
              <a:stCxn id="9" idx="0"/>
              <a:endCxn id="7" idx="4"/>
            </p:cNvCxnSpPr>
            <p:nvPr/>
          </p:nvCxnSpPr>
          <p:spPr>
            <a:xfrm rot="16200000" flipV="1">
              <a:off x="1457493" y="1576756"/>
              <a:ext cx="375954"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3009564" y="1740271"/>
              <a:ext cx="1584176" cy="578245"/>
              <a:chOff x="3347864" y="1087644"/>
              <a:chExt cx="1584176" cy="578245"/>
            </a:xfrm>
          </p:grpSpPr>
          <p:sp>
            <p:nvSpPr>
              <p:cNvPr id="21" name="Oval 20"/>
              <p:cNvSpPr/>
              <p:nvPr/>
            </p:nvSpPr>
            <p:spPr>
              <a:xfrm>
                <a:off x="3347864" y="1087644"/>
                <a:ext cx="1584176" cy="5782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353145" y="1176711"/>
                <a:ext cx="1573615" cy="400110"/>
              </a:xfrm>
              <a:prstGeom prst="rect">
                <a:avLst/>
              </a:prstGeom>
              <a:noFill/>
            </p:spPr>
            <p:txBody>
              <a:bodyPr wrap="square" rtlCol="0">
                <a:spAutoFit/>
              </a:bodyPr>
              <a:lstStyle/>
              <a:p>
                <a:pPr algn="ctr"/>
                <a:r>
                  <a:rPr lang="en-GB" sz="2000" dirty="0" err="1" smtClean="0"/>
                  <a:t>dct</a:t>
                </a:r>
                <a:r>
                  <a:rPr lang="en-GB" sz="2000" dirty="0" smtClean="0"/>
                  <a:t>:”Agent”</a:t>
                </a:r>
                <a:endParaRPr lang="en-GB" sz="2000" dirty="0"/>
              </a:p>
            </p:txBody>
          </p:sp>
        </p:grpSp>
        <p:cxnSp>
          <p:nvCxnSpPr>
            <p:cNvPr id="24" name="Curved Connector 23"/>
            <p:cNvCxnSpPr>
              <a:stCxn id="9" idx="6"/>
              <a:endCxn id="21" idx="2"/>
            </p:cNvCxnSpPr>
            <p:nvPr/>
          </p:nvCxnSpPr>
          <p:spPr>
            <a:xfrm>
              <a:off x="2590714" y="2029393"/>
              <a:ext cx="418850"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2558616" y="1629283"/>
              <a:ext cx="456229" cy="400110"/>
            </a:xfrm>
            <a:prstGeom prst="rect">
              <a:avLst/>
            </a:prstGeom>
            <a:noFill/>
          </p:spPr>
          <p:txBody>
            <a:bodyPr wrap="square" rtlCol="0">
              <a:spAutoFit/>
            </a:bodyPr>
            <a:lstStyle/>
            <a:p>
              <a:pPr algn="ctr"/>
              <a:r>
                <a:rPr lang="en-GB" sz="2000" dirty="0" smtClean="0"/>
                <a:t>r</a:t>
              </a:r>
              <a:endParaRPr lang="en-GB" sz="2000" dirty="0"/>
            </a:p>
          </p:txBody>
        </p:sp>
        <p:sp>
          <p:nvSpPr>
            <p:cNvPr id="224" name="TextBox 223"/>
            <p:cNvSpPr txBox="1"/>
            <p:nvPr/>
          </p:nvSpPr>
          <p:spPr>
            <a:xfrm>
              <a:off x="1645469" y="1407535"/>
              <a:ext cx="456229" cy="400110"/>
            </a:xfrm>
            <a:prstGeom prst="rect">
              <a:avLst/>
            </a:prstGeom>
            <a:noFill/>
          </p:spPr>
          <p:txBody>
            <a:bodyPr wrap="square" rtlCol="0">
              <a:spAutoFit/>
            </a:bodyPr>
            <a:lstStyle/>
            <a:p>
              <a:pPr algn="ctr"/>
              <a:r>
                <a:rPr lang="en-GB" sz="2000" dirty="0" smtClean="0"/>
                <a:t>s</a:t>
              </a:r>
              <a:endParaRPr lang="en-GB" sz="2000" dirty="0"/>
            </a:p>
          </p:txBody>
        </p:sp>
      </p:grpSp>
      <p:grpSp>
        <p:nvGrpSpPr>
          <p:cNvPr id="250" name="Group 249"/>
          <p:cNvGrpSpPr/>
          <p:nvPr/>
        </p:nvGrpSpPr>
        <p:grpSpPr>
          <a:xfrm>
            <a:off x="4700069" y="303222"/>
            <a:ext cx="3940502" cy="2307332"/>
            <a:chOff x="4688307" y="1149658"/>
            <a:chExt cx="3940502" cy="2307332"/>
          </a:xfrm>
        </p:grpSpPr>
        <p:grpSp>
          <p:nvGrpSpPr>
            <p:cNvPr id="142" name="Group 141"/>
            <p:cNvGrpSpPr/>
            <p:nvPr/>
          </p:nvGrpSpPr>
          <p:grpSpPr>
            <a:xfrm>
              <a:off x="4688307" y="1998021"/>
              <a:ext cx="2280210" cy="530392"/>
              <a:chOff x="5760847" y="1536681"/>
              <a:chExt cx="2280210" cy="530392"/>
            </a:xfrm>
          </p:grpSpPr>
          <p:sp>
            <p:nvSpPr>
              <p:cNvPr id="118" name="Oval 117"/>
              <p:cNvSpPr/>
              <p:nvPr/>
            </p:nvSpPr>
            <p:spPr>
              <a:xfrm>
                <a:off x="5760847" y="1536681"/>
                <a:ext cx="2280210" cy="5303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p:cNvSpPr txBox="1"/>
              <p:nvPr/>
            </p:nvSpPr>
            <p:spPr>
              <a:xfrm>
                <a:off x="5875195" y="1601822"/>
                <a:ext cx="2051514" cy="400110"/>
              </a:xfrm>
              <a:prstGeom prst="rect">
                <a:avLst/>
              </a:prstGeom>
              <a:noFill/>
            </p:spPr>
            <p:txBody>
              <a:bodyPr wrap="square" rtlCol="0">
                <a:spAutoFit/>
              </a:bodyPr>
              <a:lstStyle/>
              <a:p>
                <a:pPr algn="ctr"/>
                <a:r>
                  <a:rPr lang="en-GB" sz="2000" dirty="0" err="1" smtClean="0"/>
                  <a:t>marcrel</a:t>
                </a:r>
                <a:r>
                  <a:rPr lang="en-GB" sz="2000" dirty="0" smtClean="0"/>
                  <a:t>:”Author”</a:t>
                </a:r>
                <a:endParaRPr lang="en-GB" sz="2000" dirty="0"/>
              </a:p>
            </p:txBody>
          </p:sp>
        </p:grpSp>
        <p:grpSp>
          <p:nvGrpSpPr>
            <p:cNvPr id="247" name="Group 246"/>
            <p:cNvGrpSpPr/>
            <p:nvPr/>
          </p:nvGrpSpPr>
          <p:grpSpPr>
            <a:xfrm>
              <a:off x="6241492" y="2425277"/>
              <a:ext cx="2387317" cy="1031713"/>
              <a:chOff x="4513636" y="2198543"/>
              <a:chExt cx="2387317" cy="1031713"/>
            </a:xfrm>
          </p:grpSpPr>
          <p:sp>
            <p:nvSpPr>
              <p:cNvPr id="122" name="Oval 121"/>
              <p:cNvSpPr/>
              <p:nvPr/>
            </p:nvSpPr>
            <p:spPr>
              <a:xfrm>
                <a:off x="4513636" y="2198543"/>
                <a:ext cx="2387317" cy="1031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p:cNvSpPr txBox="1"/>
              <p:nvPr/>
            </p:nvSpPr>
            <p:spPr>
              <a:xfrm>
                <a:off x="4644008" y="2360456"/>
                <a:ext cx="2256945" cy="707886"/>
              </a:xfrm>
              <a:prstGeom prst="rect">
                <a:avLst/>
              </a:prstGeom>
              <a:noFill/>
            </p:spPr>
            <p:txBody>
              <a:bodyPr wrap="square" rtlCol="0">
                <a:spAutoFit/>
              </a:bodyPr>
              <a:lstStyle/>
              <a:p>
                <a:pPr algn="ctr"/>
                <a:r>
                  <a:rPr lang="en-GB" sz="2000" dirty="0" err="1" smtClean="0"/>
                  <a:t>marcrel</a:t>
                </a:r>
                <a:r>
                  <a:rPr lang="en-GB" sz="2000" dirty="0" smtClean="0"/>
                  <a:t>:”Author</a:t>
                </a:r>
              </a:p>
              <a:p>
                <a:pPr algn="ctr"/>
                <a:r>
                  <a:rPr lang="en-GB" sz="2000" dirty="0"/>
                  <a:t>o</a:t>
                </a:r>
                <a:r>
                  <a:rPr lang="en-GB" sz="2000" dirty="0" smtClean="0"/>
                  <a:t>f screenplay, etc.”</a:t>
                </a:r>
                <a:endParaRPr lang="en-GB" sz="2000" dirty="0"/>
              </a:p>
            </p:txBody>
          </p:sp>
        </p:grpSp>
        <p:grpSp>
          <p:nvGrpSpPr>
            <p:cNvPr id="229" name="Group 228"/>
            <p:cNvGrpSpPr/>
            <p:nvPr/>
          </p:nvGrpSpPr>
          <p:grpSpPr>
            <a:xfrm>
              <a:off x="5714064" y="1149658"/>
              <a:ext cx="2280210" cy="530392"/>
              <a:chOff x="5101387" y="601014"/>
              <a:chExt cx="2280210" cy="530392"/>
            </a:xfrm>
          </p:grpSpPr>
          <p:sp>
            <p:nvSpPr>
              <p:cNvPr id="227" name="Oval 226"/>
              <p:cNvSpPr/>
              <p:nvPr/>
            </p:nvSpPr>
            <p:spPr>
              <a:xfrm>
                <a:off x="5101387" y="601014"/>
                <a:ext cx="2280210" cy="5303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TextBox 227"/>
              <p:cNvSpPr txBox="1"/>
              <p:nvPr/>
            </p:nvSpPr>
            <p:spPr>
              <a:xfrm>
                <a:off x="5215735" y="666155"/>
                <a:ext cx="2051514" cy="400110"/>
              </a:xfrm>
              <a:prstGeom prst="rect">
                <a:avLst/>
              </a:prstGeom>
              <a:noFill/>
            </p:spPr>
            <p:txBody>
              <a:bodyPr wrap="square" rtlCol="0">
                <a:spAutoFit/>
              </a:bodyPr>
              <a:lstStyle/>
              <a:p>
                <a:pPr algn="ctr"/>
                <a:r>
                  <a:rPr lang="en-GB" sz="2000" dirty="0" err="1" smtClean="0"/>
                  <a:t>dc:”Contributor</a:t>
                </a:r>
                <a:r>
                  <a:rPr lang="en-GB" sz="2000" dirty="0" smtClean="0"/>
                  <a:t>”</a:t>
                </a:r>
                <a:endParaRPr lang="en-GB" sz="2000" dirty="0"/>
              </a:p>
            </p:txBody>
          </p:sp>
        </p:grpSp>
        <p:cxnSp>
          <p:nvCxnSpPr>
            <p:cNvPr id="230" name="Curved Connector 229"/>
            <p:cNvCxnSpPr>
              <a:stCxn id="118" idx="0"/>
              <a:endCxn id="227" idx="4"/>
            </p:cNvCxnSpPr>
            <p:nvPr/>
          </p:nvCxnSpPr>
          <p:spPr>
            <a:xfrm rot="5400000" flipH="1" flipV="1">
              <a:off x="6182305" y="1326158"/>
              <a:ext cx="317971" cy="1025757"/>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1" name="Curved Connector 230"/>
            <p:cNvCxnSpPr>
              <a:stCxn id="122" idx="0"/>
              <a:endCxn id="227" idx="4"/>
            </p:cNvCxnSpPr>
            <p:nvPr/>
          </p:nvCxnSpPr>
          <p:spPr>
            <a:xfrm rot="16200000" flipV="1">
              <a:off x="6772047" y="1762173"/>
              <a:ext cx="745227" cy="58098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6892488" y="1680051"/>
              <a:ext cx="456229" cy="400110"/>
            </a:xfrm>
            <a:prstGeom prst="rect">
              <a:avLst/>
            </a:prstGeom>
            <a:noFill/>
          </p:spPr>
          <p:txBody>
            <a:bodyPr wrap="square" rtlCol="0">
              <a:spAutoFit/>
            </a:bodyPr>
            <a:lstStyle/>
            <a:p>
              <a:pPr algn="ctr"/>
              <a:r>
                <a:rPr lang="en-GB" sz="2000" dirty="0" smtClean="0"/>
                <a:t>s</a:t>
              </a:r>
              <a:endParaRPr lang="en-GB" sz="2000" dirty="0"/>
            </a:p>
          </p:txBody>
        </p:sp>
      </p:grpSp>
      <p:grpSp>
        <p:nvGrpSpPr>
          <p:cNvPr id="254" name="Group 253"/>
          <p:cNvGrpSpPr/>
          <p:nvPr/>
        </p:nvGrpSpPr>
        <p:grpSpPr>
          <a:xfrm>
            <a:off x="6141994" y="2994340"/>
            <a:ext cx="2387317" cy="1031713"/>
            <a:chOff x="2487025" y="807323"/>
            <a:chExt cx="2387317" cy="1031713"/>
          </a:xfrm>
        </p:grpSpPr>
        <p:sp>
          <p:nvSpPr>
            <p:cNvPr id="252" name="Oval 251"/>
            <p:cNvSpPr/>
            <p:nvPr/>
          </p:nvSpPr>
          <p:spPr>
            <a:xfrm>
              <a:off x="2487025" y="807323"/>
              <a:ext cx="2387317" cy="1031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TextBox 252"/>
            <p:cNvSpPr txBox="1"/>
            <p:nvPr/>
          </p:nvSpPr>
          <p:spPr>
            <a:xfrm>
              <a:off x="2764118" y="969236"/>
              <a:ext cx="1833131" cy="707886"/>
            </a:xfrm>
            <a:prstGeom prst="rect">
              <a:avLst/>
            </a:prstGeom>
            <a:noFill/>
          </p:spPr>
          <p:txBody>
            <a:bodyPr wrap="none" rtlCol="0">
              <a:spAutoFit/>
            </a:bodyPr>
            <a:lstStyle/>
            <a:p>
              <a:pPr algn="ctr"/>
              <a:r>
                <a:rPr lang="en-GB" sz="2000" dirty="0" err="1"/>
                <a:t>l</a:t>
              </a:r>
              <a:r>
                <a:rPr lang="en-GB" sz="2000" dirty="0" err="1" smtClean="0"/>
                <a:t>csh</a:t>
              </a:r>
              <a:r>
                <a:rPr lang="en-GB" sz="2000" dirty="0" smtClean="0"/>
                <a:t>:</a:t>
              </a:r>
            </a:p>
            <a:p>
              <a:pPr algn="ctr"/>
              <a:r>
                <a:rPr lang="en-GB" sz="2000" dirty="0" smtClean="0"/>
                <a:t>”Screenwriters”</a:t>
              </a:r>
              <a:endParaRPr lang="en-GB" sz="2000" dirty="0"/>
            </a:p>
          </p:txBody>
        </p:sp>
      </p:grpSp>
      <p:cxnSp>
        <p:nvCxnSpPr>
          <p:cNvPr id="64" name="Curved Connector 63"/>
          <p:cNvCxnSpPr>
            <a:stCxn id="71" idx="7"/>
            <a:endCxn id="118" idx="4"/>
          </p:cNvCxnSpPr>
          <p:nvPr/>
        </p:nvCxnSpPr>
        <p:spPr>
          <a:xfrm rot="5400000" flipH="1" flipV="1">
            <a:off x="3893767" y="2721036"/>
            <a:ext cx="2985466" cy="907348"/>
          </a:xfrm>
          <a:prstGeom prst="curvedConnector3">
            <a:avLst>
              <a:gd name="adj1" fmla="val 50000"/>
            </a:avLst>
          </a:prstGeom>
          <a:ln w="25400">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1" idx="0"/>
            <a:endCxn id="9" idx="4"/>
          </p:cNvCxnSpPr>
          <p:nvPr/>
        </p:nvCxnSpPr>
        <p:spPr>
          <a:xfrm rot="16200000" flipV="1">
            <a:off x="2154872" y="2093548"/>
            <a:ext cx="718485" cy="2520180"/>
          </a:xfrm>
          <a:prstGeom prst="curvedConnector3">
            <a:avLst>
              <a:gd name="adj1" fmla="val 50000"/>
            </a:avLst>
          </a:prstGeom>
          <a:ln w="25400">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7" idx="0"/>
            <a:endCxn id="227" idx="2"/>
          </p:cNvCxnSpPr>
          <p:nvPr/>
        </p:nvCxnSpPr>
        <p:spPr>
          <a:xfrm rot="5400000" flipH="1" flipV="1">
            <a:off x="2990857" y="-1168415"/>
            <a:ext cx="998135" cy="4471803"/>
          </a:xfrm>
          <a:prstGeom prst="curvedConnector2">
            <a:avLst/>
          </a:prstGeom>
          <a:ln w="25400">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97794" y="2994340"/>
            <a:ext cx="456229" cy="400110"/>
          </a:xfrm>
          <a:prstGeom prst="rect">
            <a:avLst/>
          </a:prstGeom>
          <a:noFill/>
        </p:spPr>
        <p:txBody>
          <a:bodyPr wrap="square" rtlCol="0">
            <a:spAutoFit/>
          </a:bodyPr>
          <a:lstStyle/>
          <a:p>
            <a:pPr algn="ctr"/>
            <a:r>
              <a:rPr lang="en-GB" sz="2000" dirty="0" smtClean="0"/>
              <a:t>?</a:t>
            </a:r>
            <a:endParaRPr lang="en-GB" sz="2000" dirty="0"/>
          </a:p>
        </p:txBody>
      </p:sp>
      <p:sp>
        <p:nvSpPr>
          <p:cNvPr id="74" name="TextBox 73"/>
          <p:cNvSpPr txBox="1"/>
          <p:nvPr/>
        </p:nvSpPr>
        <p:spPr>
          <a:xfrm>
            <a:off x="5847980" y="1654192"/>
            <a:ext cx="456229" cy="400110"/>
          </a:xfrm>
          <a:prstGeom prst="rect">
            <a:avLst/>
          </a:prstGeom>
          <a:noFill/>
        </p:spPr>
        <p:txBody>
          <a:bodyPr wrap="square" rtlCol="0">
            <a:spAutoFit/>
          </a:bodyPr>
          <a:lstStyle/>
          <a:p>
            <a:pPr algn="ctr"/>
            <a:r>
              <a:rPr lang="en-GB" sz="2000" dirty="0" smtClean="0"/>
              <a:t>?</a:t>
            </a:r>
            <a:endParaRPr lang="en-GB" sz="2000" dirty="0"/>
          </a:p>
        </p:txBody>
      </p:sp>
      <p:sp>
        <p:nvSpPr>
          <p:cNvPr id="75" name="TextBox 74"/>
          <p:cNvSpPr txBox="1"/>
          <p:nvPr/>
        </p:nvSpPr>
        <p:spPr>
          <a:xfrm>
            <a:off x="5242242" y="591527"/>
            <a:ext cx="456229" cy="400110"/>
          </a:xfrm>
          <a:prstGeom prst="rect">
            <a:avLst/>
          </a:prstGeom>
          <a:noFill/>
        </p:spPr>
        <p:txBody>
          <a:bodyPr wrap="square" rtlCol="0">
            <a:spAutoFit/>
          </a:bodyPr>
          <a:lstStyle/>
          <a:p>
            <a:pPr algn="ctr"/>
            <a:r>
              <a:rPr lang="en-GB" sz="2000" dirty="0" smtClean="0"/>
              <a:t>?</a:t>
            </a:r>
            <a:endParaRPr lang="en-GB" sz="2000" dirty="0"/>
          </a:p>
        </p:txBody>
      </p:sp>
      <p:sp>
        <p:nvSpPr>
          <p:cNvPr id="78" name="TextBox 77"/>
          <p:cNvSpPr txBox="1"/>
          <p:nvPr/>
        </p:nvSpPr>
        <p:spPr>
          <a:xfrm>
            <a:off x="6620910" y="5682887"/>
            <a:ext cx="2405017" cy="1015663"/>
          </a:xfrm>
          <a:prstGeom prst="rect">
            <a:avLst/>
          </a:prstGeom>
          <a:noFill/>
        </p:spPr>
        <p:txBody>
          <a:bodyPr wrap="none" rtlCol="0">
            <a:spAutoFit/>
          </a:bodyPr>
          <a:lstStyle/>
          <a:p>
            <a:pPr algn="r"/>
            <a:r>
              <a:rPr lang="en-GB" sz="2000" dirty="0" smtClean="0"/>
              <a:t>s: </a:t>
            </a:r>
            <a:r>
              <a:rPr lang="en-GB" sz="2000" dirty="0" err="1" smtClean="0"/>
              <a:t>rdfs:subPropertyOf</a:t>
            </a:r>
            <a:endParaRPr lang="en-GB" sz="2000" dirty="0" smtClean="0"/>
          </a:p>
          <a:p>
            <a:pPr algn="r"/>
            <a:r>
              <a:rPr lang="en-GB" sz="2000" dirty="0"/>
              <a:t>d</a:t>
            </a:r>
            <a:r>
              <a:rPr lang="en-GB" sz="2000" dirty="0" smtClean="0"/>
              <a:t>: </a:t>
            </a:r>
            <a:r>
              <a:rPr lang="en-GB" sz="2000" dirty="0" err="1" smtClean="0"/>
              <a:t>rdfs:domain</a:t>
            </a:r>
            <a:endParaRPr lang="en-GB" sz="2000" dirty="0" smtClean="0"/>
          </a:p>
          <a:p>
            <a:pPr algn="r"/>
            <a:r>
              <a:rPr lang="en-GB" sz="2000" dirty="0" smtClean="0"/>
              <a:t>r: </a:t>
            </a:r>
            <a:r>
              <a:rPr lang="en-GB" sz="2000" dirty="0" err="1" smtClean="0"/>
              <a:t>rdfs:range</a:t>
            </a:r>
            <a:endParaRPr lang="en-GB" sz="2000" dirty="0"/>
          </a:p>
        </p:txBody>
      </p:sp>
      <p:sp>
        <p:nvSpPr>
          <p:cNvPr id="16" name="TextBox 15"/>
          <p:cNvSpPr txBox="1"/>
          <p:nvPr/>
        </p:nvSpPr>
        <p:spPr>
          <a:xfrm>
            <a:off x="8529311" y="3094697"/>
            <a:ext cx="252147" cy="830997"/>
          </a:xfrm>
          <a:prstGeom prst="rect">
            <a:avLst/>
          </a:prstGeom>
          <a:noFill/>
        </p:spPr>
        <p:txBody>
          <a:bodyPr wrap="square" rtlCol="0">
            <a:spAutoFit/>
          </a:bodyPr>
          <a:lstStyle/>
          <a:p>
            <a:r>
              <a:rPr lang="en-GB" sz="4800" dirty="0" smtClean="0"/>
              <a:t>?</a:t>
            </a:r>
            <a:endParaRPr lang="en-GB" sz="4800" dirty="0"/>
          </a:p>
        </p:txBody>
      </p:sp>
    </p:spTree>
    <p:extLst>
      <p:ext uri="{BB962C8B-B14F-4D97-AF65-F5344CB8AC3E}">
        <p14:creationId xmlns:p14="http://schemas.microsoft.com/office/powerpoint/2010/main" val="255525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5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0"/>
                                        </p:tgtEl>
                                        <p:attrNameLst>
                                          <p:attrName>style.visibility</p:attrName>
                                        </p:attrNameLst>
                                      </p:cBhvr>
                                      <p:to>
                                        <p:strVal val="visible"/>
                                      </p:to>
                                    </p:set>
                                    <p:animEffect transition="in" filter="fade">
                                      <p:cBhvr>
                                        <p:cTn id="25" dur="500"/>
                                        <p:tgtEl>
                                          <p:spTgt spid="2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4"/>
                                        </p:tgtEl>
                                        <p:attrNameLst>
                                          <p:attrName>style.visibility</p:attrName>
                                        </p:attrNameLst>
                                      </p:cBhvr>
                                      <p:to>
                                        <p:strVal val="visible"/>
                                      </p:to>
                                    </p:set>
                                    <p:animEffect transition="in" filter="fade">
                                      <p:cBhvr>
                                        <p:cTn id="46" dur="500"/>
                                        <p:tgtEl>
                                          <p:spTgt spid="25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5361211" cy="584775"/>
          </a:xfrm>
          <a:prstGeom prst="rect">
            <a:avLst/>
          </a:prstGeom>
          <a:noFill/>
        </p:spPr>
        <p:txBody>
          <a:bodyPr wrap="none" rtlCol="0">
            <a:spAutoFit/>
          </a:bodyPr>
          <a:lstStyle/>
          <a:p>
            <a:r>
              <a:rPr lang="en-GB" sz="3200" dirty="0" smtClean="0">
                <a:solidFill>
                  <a:srgbClr val="002060"/>
                </a:solidFill>
              </a:rPr>
              <a:t>Machine-generated granularity</a:t>
            </a:r>
            <a:endParaRPr lang="en-GB" sz="3200" dirty="0">
              <a:solidFill>
                <a:srgbClr val="002060"/>
              </a:solidFill>
            </a:endParaRPr>
          </a:p>
        </p:txBody>
      </p:sp>
      <p:sp>
        <p:nvSpPr>
          <p:cNvPr id="3" name="TextBox 2"/>
          <p:cNvSpPr txBox="1"/>
          <p:nvPr/>
        </p:nvSpPr>
        <p:spPr>
          <a:xfrm>
            <a:off x="214599" y="1052736"/>
            <a:ext cx="7227171" cy="646331"/>
          </a:xfrm>
          <a:prstGeom prst="rect">
            <a:avLst/>
          </a:prstGeom>
          <a:noFill/>
        </p:spPr>
        <p:txBody>
          <a:bodyPr wrap="none" rtlCol="0">
            <a:spAutoFit/>
          </a:bodyPr>
          <a:lstStyle/>
          <a:p>
            <a:r>
              <a:rPr lang="en-GB" sz="3600" dirty="0" smtClean="0"/>
              <a:t>Full-text indexing: down to word level</a:t>
            </a:r>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70" y="1843083"/>
            <a:ext cx="7812087"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6371" y="5517232"/>
            <a:ext cx="7816374" cy="1200329"/>
          </a:xfrm>
          <a:prstGeom prst="rect">
            <a:avLst/>
          </a:prstGeom>
        </p:spPr>
        <p:txBody>
          <a:bodyPr wrap="square">
            <a:spAutoFit/>
          </a:bodyPr>
          <a:lstStyle/>
          <a:p>
            <a:r>
              <a:rPr lang="en-GB" dirty="0"/>
              <a:t>A </a:t>
            </a:r>
            <a:r>
              <a:rPr lang="en-GB" b="1" dirty="0"/>
              <a:t>very large multilingual ontology</a:t>
            </a:r>
            <a:r>
              <a:rPr lang="en-GB" dirty="0"/>
              <a:t> with </a:t>
            </a:r>
            <a:r>
              <a:rPr lang="en-GB" b="1" dirty="0"/>
              <a:t>5.5 millions</a:t>
            </a:r>
            <a:r>
              <a:rPr lang="en-GB" dirty="0"/>
              <a:t> of concepts • A wide-coverage </a:t>
            </a:r>
            <a:r>
              <a:rPr lang="en-GB" b="1" dirty="0"/>
              <a:t>"</a:t>
            </a:r>
            <a:r>
              <a:rPr lang="en-GB" b="1" dirty="0" err="1"/>
              <a:t>encyclopedic</a:t>
            </a:r>
            <a:r>
              <a:rPr lang="en-GB" b="1" dirty="0"/>
              <a:t> dictionary"</a:t>
            </a:r>
            <a:r>
              <a:rPr lang="en-GB" dirty="0"/>
              <a:t> • Obtained from the automatic integration of </a:t>
            </a:r>
            <a:r>
              <a:rPr lang="en-GB" b="1" dirty="0" err="1"/>
              <a:t>WordNet</a:t>
            </a:r>
            <a:r>
              <a:rPr lang="en-GB" dirty="0"/>
              <a:t> and </a:t>
            </a:r>
            <a:r>
              <a:rPr lang="en-GB" b="1" dirty="0"/>
              <a:t>Wikipedia</a:t>
            </a:r>
            <a:r>
              <a:rPr lang="en-GB" dirty="0"/>
              <a:t> • Enriched with </a:t>
            </a:r>
            <a:r>
              <a:rPr lang="en-GB" b="1" dirty="0"/>
              <a:t>automatic translations</a:t>
            </a:r>
            <a:r>
              <a:rPr lang="en-GB" dirty="0"/>
              <a:t> of its concepts • Connected to the </a:t>
            </a:r>
            <a:r>
              <a:rPr lang="en-GB" b="1" dirty="0"/>
              <a:t>Linguistic Linked Open Data</a:t>
            </a:r>
            <a:r>
              <a:rPr lang="en-GB" dirty="0"/>
              <a:t> cloud! </a:t>
            </a:r>
          </a:p>
        </p:txBody>
      </p:sp>
    </p:spTree>
    <p:extLst>
      <p:ext uri="{BB962C8B-B14F-4D97-AF65-F5344CB8AC3E}">
        <p14:creationId xmlns:p14="http://schemas.microsoft.com/office/powerpoint/2010/main" val="18565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 y="260648"/>
            <a:ext cx="8994998" cy="62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372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4678332" cy="584775"/>
          </a:xfrm>
          <a:prstGeom prst="rect">
            <a:avLst/>
          </a:prstGeom>
          <a:noFill/>
        </p:spPr>
        <p:txBody>
          <a:bodyPr wrap="none" rtlCol="0">
            <a:spAutoFit/>
          </a:bodyPr>
          <a:lstStyle/>
          <a:p>
            <a:r>
              <a:rPr lang="en-GB" sz="3200" dirty="0" smtClean="0">
                <a:solidFill>
                  <a:srgbClr val="002060"/>
                </a:solidFill>
              </a:rPr>
              <a:t>User-generated granularity</a:t>
            </a:r>
            <a:endParaRPr lang="en-GB" sz="3200" dirty="0">
              <a:solidFill>
                <a:srgbClr val="002060"/>
              </a:solidFill>
            </a:endParaRPr>
          </a:p>
        </p:txBody>
      </p:sp>
      <p:sp>
        <p:nvSpPr>
          <p:cNvPr id="3" name="TextBox 2"/>
          <p:cNvSpPr txBox="1"/>
          <p:nvPr/>
        </p:nvSpPr>
        <p:spPr>
          <a:xfrm>
            <a:off x="745892" y="1332057"/>
            <a:ext cx="4496937" cy="584775"/>
          </a:xfrm>
          <a:prstGeom prst="rect">
            <a:avLst/>
          </a:prstGeom>
          <a:noFill/>
          <a:ln w="25400">
            <a:solidFill>
              <a:srgbClr val="0070C0"/>
            </a:solidFill>
          </a:ln>
        </p:spPr>
        <p:txBody>
          <a:bodyPr wrap="none" rtlCol="0">
            <a:spAutoFit/>
          </a:bodyPr>
          <a:lstStyle/>
          <a:p>
            <a:r>
              <a:rPr lang="en-GB" sz="3200" dirty="0" smtClean="0"/>
              <a:t>“OK for my kids (7 and 9)”</a:t>
            </a:r>
            <a:endParaRPr lang="en-GB" sz="3200" dirty="0"/>
          </a:p>
        </p:txBody>
      </p:sp>
      <p:sp>
        <p:nvSpPr>
          <p:cNvPr id="4" name="TextBox 3"/>
          <p:cNvSpPr txBox="1"/>
          <p:nvPr/>
        </p:nvSpPr>
        <p:spPr>
          <a:xfrm>
            <a:off x="2994360" y="2396353"/>
            <a:ext cx="5139740" cy="584775"/>
          </a:xfrm>
          <a:prstGeom prst="rect">
            <a:avLst/>
          </a:prstGeom>
          <a:noFill/>
          <a:ln w="25400">
            <a:solidFill>
              <a:srgbClr val="0070C0"/>
            </a:solidFill>
          </a:ln>
        </p:spPr>
        <p:txBody>
          <a:bodyPr wrap="none" rtlCol="0">
            <a:spAutoFit/>
          </a:bodyPr>
          <a:lstStyle/>
          <a:p>
            <a:r>
              <a:rPr lang="en-GB" sz="3200" dirty="0" smtClean="0"/>
              <a:t>“Too childish for me (age 14)”</a:t>
            </a:r>
            <a:endParaRPr lang="en-GB" sz="3200" dirty="0"/>
          </a:p>
        </p:txBody>
      </p:sp>
      <p:sp>
        <p:nvSpPr>
          <p:cNvPr id="5" name="TextBox 4"/>
          <p:cNvSpPr txBox="1"/>
          <p:nvPr/>
        </p:nvSpPr>
        <p:spPr>
          <a:xfrm>
            <a:off x="1102827" y="3460649"/>
            <a:ext cx="6998904" cy="584775"/>
          </a:xfrm>
          <a:prstGeom prst="rect">
            <a:avLst/>
          </a:prstGeom>
          <a:noFill/>
          <a:ln w="25400">
            <a:solidFill>
              <a:srgbClr val="0070C0"/>
            </a:solidFill>
          </a:ln>
        </p:spPr>
        <p:txBody>
          <a:bodyPr wrap="none" rtlCol="0">
            <a:spAutoFit/>
          </a:bodyPr>
          <a:lstStyle/>
          <a:p>
            <a:r>
              <a:rPr lang="en-GB" sz="3200" dirty="0" smtClean="0"/>
              <a:t>“Ideal for the child of ambitious parents”</a:t>
            </a:r>
            <a:endParaRPr lang="en-GB" sz="3200" dirty="0"/>
          </a:p>
        </p:txBody>
      </p:sp>
      <p:sp>
        <p:nvSpPr>
          <p:cNvPr id="6" name="TextBox 5"/>
          <p:cNvSpPr txBox="1"/>
          <p:nvPr/>
        </p:nvSpPr>
        <p:spPr>
          <a:xfrm>
            <a:off x="2186104" y="4524945"/>
            <a:ext cx="4638449" cy="584775"/>
          </a:xfrm>
          <a:prstGeom prst="rect">
            <a:avLst/>
          </a:prstGeom>
          <a:noFill/>
          <a:ln w="25400">
            <a:solidFill>
              <a:srgbClr val="0070C0"/>
            </a:solidFill>
          </a:ln>
        </p:spPr>
        <p:txBody>
          <a:bodyPr wrap="none" rtlCol="0">
            <a:spAutoFit/>
          </a:bodyPr>
          <a:lstStyle/>
          <a:p>
            <a:r>
              <a:rPr lang="en-GB" sz="3200" dirty="0" smtClean="0"/>
              <a:t>“This sucks – for kids only”</a:t>
            </a:r>
            <a:endParaRPr lang="en-GB" sz="3200" dirty="0"/>
          </a:p>
        </p:txBody>
      </p:sp>
      <p:sp>
        <p:nvSpPr>
          <p:cNvPr id="7" name="TextBox 6"/>
          <p:cNvSpPr txBox="1"/>
          <p:nvPr/>
        </p:nvSpPr>
        <p:spPr>
          <a:xfrm>
            <a:off x="4039400" y="5589240"/>
            <a:ext cx="4062331" cy="584775"/>
          </a:xfrm>
          <a:prstGeom prst="rect">
            <a:avLst/>
          </a:prstGeom>
          <a:noFill/>
          <a:ln w="25400">
            <a:solidFill>
              <a:srgbClr val="0070C0"/>
            </a:solidFill>
          </a:ln>
        </p:spPr>
        <p:txBody>
          <a:bodyPr wrap="none" rtlCol="0">
            <a:spAutoFit/>
          </a:bodyPr>
          <a:lstStyle/>
          <a:p>
            <a:r>
              <a:rPr lang="en-GB" sz="3200" dirty="0" smtClean="0"/>
              <a:t>“Great! Has cool stuff”</a:t>
            </a:r>
            <a:endParaRPr lang="en-GB" sz="3200" dirty="0"/>
          </a:p>
        </p:txBody>
      </p:sp>
    </p:spTree>
    <p:extLst>
      <p:ext uri="{BB962C8B-B14F-4D97-AF65-F5344CB8AC3E}">
        <p14:creationId xmlns:p14="http://schemas.microsoft.com/office/powerpoint/2010/main" val="4233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Tree>
    <p:extLst>
      <p:ext uri="{BB962C8B-B14F-4D97-AF65-F5344CB8AC3E}">
        <p14:creationId xmlns:p14="http://schemas.microsoft.com/office/powerpoint/2010/main" val="236618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880369" cy="584775"/>
          </a:xfrm>
          <a:prstGeom prst="rect">
            <a:avLst/>
          </a:prstGeom>
          <a:noFill/>
        </p:spPr>
        <p:txBody>
          <a:bodyPr wrap="none" rtlCol="0">
            <a:spAutoFit/>
          </a:bodyPr>
          <a:lstStyle/>
          <a:p>
            <a:r>
              <a:rPr lang="en-GB" sz="3200" dirty="0" smtClean="0">
                <a:solidFill>
                  <a:srgbClr val="002060"/>
                </a:solidFill>
              </a:rPr>
              <a:t>KISS</a:t>
            </a:r>
            <a:endParaRPr lang="en-GB" sz="3200" dirty="0">
              <a:solidFill>
                <a:srgbClr val="002060"/>
              </a:solidFill>
            </a:endParaRPr>
          </a:p>
        </p:txBody>
      </p:sp>
      <p:sp>
        <p:nvSpPr>
          <p:cNvPr id="3" name="TextBox 2"/>
          <p:cNvSpPr txBox="1"/>
          <p:nvPr/>
        </p:nvSpPr>
        <p:spPr>
          <a:xfrm>
            <a:off x="2699792" y="1129003"/>
            <a:ext cx="3763338" cy="584775"/>
          </a:xfrm>
          <a:prstGeom prst="rect">
            <a:avLst/>
          </a:prstGeom>
          <a:noFill/>
        </p:spPr>
        <p:txBody>
          <a:bodyPr wrap="none" rtlCol="0">
            <a:spAutoFit/>
          </a:bodyPr>
          <a:lstStyle/>
          <a:p>
            <a:pPr algn="ctr"/>
            <a:r>
              <a:rPr lang="en-GB" sz="3200" dirty="0" smtClean="0"/>
              <a:t>Keep it simple, stupid</a:t>
            </a:r>
            <a:endParaRPr lang="en-GB" sz="3200" dirty="0"/>
          </a:p>
        </p:txBody>
      </p:sp>
      <p:sp>
        <p:nvSpPr>
          <p:cNvPr id="4" name="TextBox 3"/>
          <p:cNvSpPr txBox="1"/>
          <p:nvPr/>
        </p:nvSpPr>
        <p:spPr>
          <a:xfrm>
            <a:off x="2294233" y="1853314"/>
            <a:ext cx="4574457" cy="584775"/>
          </a:xfrm>
          <a:prstGeom prst="rect">
            <a:avLst/>
          </a:prstGeom>
          <a:noFill/>
        </p:spPr>
        <p:txBody>
          <a:bodyPr wrap="none" rtlCol="0">
            <a:spAutoFit/>
          </a:bodyPr>
          <a:lstStyle/>
          <a:p>
            <a:pPr algn="ctr"/>
            <a:r>
              <a:rPr lang="en-GB" sz="3200" dirty="0" smtClean="0"/>
              <a:t>Keep it simple and stupid?</a:t>
            </a:r>
            <a:endParaRPr lang="en-GB" sz="3200" dirty="0"/>
          </a:p>
        </p:txBody>
      </p:sp>
      <p:sp>
        <p:nvSpPr>
          <p:cNvPr id="5" name="TextBox 4"/>
          <p:cNvSpPr txBox="1"/>
          <p:nvPr/>
        </p:nvSpPr>
        <p:spPr>
          <a:xfrm>
            <a:off x="1318997" y="2577625"/>
            <a:ext cx="6524928" cy="584775"/>
          </a:xfrm>
          <a:prstGeom prst="rect">
            <a:avLst/>
          </a:prstGeom>
          <a:noFill/>
        </p:spPr>
        <p:txBody>
          <a:bodyPr wrap="none" rtlCol="0">
            <a:spAutoFit/>
          </a:bodyPr>
          <a:lstStyle/>
          <a:p>
            <a:pPr algn="ctr"/>
            <a:r>
              <a:rPr lang="en-GB" sz="3200" dirty="0" smtClean="0"/>
              <a:t>The data model is very simple: triples!</a:t>
            </a:r>
            <a:endParaRPr lang="en-GB" sz="3200" dirty="0"/>
          </a:p>
        </p:txBody>
      </p:sp>
      <p:sp>
        <p:nvSpPr>
          <p:cNvPr id="6" name="TextBox 5"/>
          <p:cNvSpPr txBox="1"/>
          <p:nvPr/>
        </p:nvSpPr>
        <p:spPr>
          <a:xfrm>
            <a:off x="1596958" y="3301936"/>
            <a:ext cx="5969006" cy="584775"/>
          </a:xfrm>
          <a:prstGeom prst="rect">
            <a:avLst/>
          </a:prstGeom>
          <a:noFill/>
        </p:spPr>
        <p:txBody>
          <a:bodyPr wrap="none" rtlCol="0">
            <a:spAutoFit/>
          </a:bodyPr>
          <a:lstStyle/>
          <a:p>
            <a:pPr algn="ctr"/>
            <a:r>
              <a:rPr lang="en-GB" sz="3200" dirty="0" smtClean="0"/>
              <a:t>The (meta)data content is complex</a:t>
            </a:r>
            <a:endParaRPr lang="en-GB" sz="3200" dirty="0"/>
          </a:p>
        </p:txBody>
      </p:sp>
      <p:sp>
        <p:nvSpPr>
          <p:cNvPr id="7" name="TextBox 6"/>
          <p:cNvSpPr txBox="1"/>
          <p:nvPr/>
        </p:nvSpPr>
        <p:spPr>
          <a:xfrm>
            <a:off x="477005" y="4750559"/>
            <a:ext cx="8208912" cy="1569660"/>
          </a:xfrm>
          <a:prstGeom prst="rect">
            <a:avLst/>
          </a:prstGeom>
          <a:noFill/>
        </p:spPr>
        <p:txBody>
          <a:bodyPr wrap="square" rtlCol="0">
            <a:spAutoFit/>
          </a:bodyPr>
          <a:lstStyle/>
          <a:p>
            <a:pPr algn="ctr"/>
            <a:r>
              <a:rPr lang="en-GB" sz="3200" dirty="0" smtClean="0"/>
              <a:t>The Mandelbrot Set:</a:t>
            </a:r>
          </a:p>
          <a:p>
            <a:pPr algn="ctr"/>
            <a:r>
              <a:rPr lang="en-GB" sz="3200" dirty="0" smtClean="0"/>
              <a:t>“an </a:t>
            </a:r>
            <a:r>
              <a:rPr lang="en-GB" sz="3200" dirty="0"/>
              <a:t>example of a complex structure arising from the application of simple </a:t>
            </a:r>
            <a:r>
              <a:rPr lang="en-GB" sz="3200" dirty="0" smtClean="0"/>
              <a:t>rules” - Wikipedia</a:t>
            </a:r>
            <a:endParaRPr lang="en-GB" sz="3200" dirty="0"/>
          </a:p>
        </p:txBody>
      </p:sp>
      <p:sp>
        <p:nvSpPr>
          <p:cNvPr id="9" name="TextBox 8"/>
          <p:cNvSpPr txBox="1"/>
          <p:nvPr/>
        </p:nvSpPr>
        <p:spPr>
          <a:xfrm>
            <a:off x="1994695" y="4026247"/>
            <a:ext cx="5173532" cy="584775"/>
          </a:xfrm>
          <a:prstGeom prst="rect">
            <a:avLst/>
          </a:prstGeom>
          <a:noFill/>
        </p:spPr>
        <p:txBody>
          <a:bodyPr wrap="none" rtlCol="0">
            <a:spAutoFit/>
          </a:bodyPr>
          <a:lstStyle/>
          <a:p>
            <a:pPr algn="ctr"/>
            <a:r>
              <a:rPr lang="en-GB" sz="3200" dirty="0" smtClean="0"/>
              <a:t>Resource </a:t>
            </a:r>
            <a:r>
              <a:rPr lang="en-GB" sz="3200" dirty="0"/>
              <a:t>d</a:t>
            </a:r>
            <a:r>
              <a:rPr lang="en-GB" sz="3200" dirty="0" smtClean="0"/>
              <a:t>iscovery is complex</a:t>
            </a:r>
            <a:endParaRPr lang="en-GB" sz="3200" dirty="0"/>
          </a:p>
        </p:txBody>
      </p:sp>
    </p:spTree>
    <p:extLst>
      <p:ext uri="{BB962C8B-B14F-4D97-AF65-F5344CB8AC3E}">
        <p14:creationId xmlns:p14="http://schemas.microsoft.com/office/powerpoint/2010/main" val="35795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896399" cy="584775"/>
          </a:xfrm>
          <a:prstGeom prst="rect">
            <a:avLst/>
          </a:prstGeom>
          <a:noFill/>
        </p:spPr>
        <p:txBody>
          <a:bodyPr wrap="none" rtlCol="0">
            <a:spAutoFit/>
          </a:bodyPr>
          <a:lstStyle/>
          <a:p>
            <a:r>
              <a:rPr lang="en-GB" sz="3200" dirty="0" smtClean="0">
                <a:solidFill>
                  <a:srgbClr val="002060"/>
                </a:solidFill>
              </a:rPr>
              <a:t>AAA</a:t>
            </a:r>
            <a:endParaRPr lang="en-GB" sz="3200" dirty="0">
              <a:solidFill>
                <a:srgbClr val="002060"/>
              </a:solidFill>
            </a:endParaRPr>
          </a:p>
        </p:txBody>
      </p:sp>
      <p:sp>
        <p:nvSpPr>
          <p:cNvPr id="3" name="TextBox 2"/>
          <p:cNvSpPr txBox="1"/>
          <p:nvPr/>
        </p:nvSpPr>
        <p:spPr>
          <a:xfrm>
            <a:off x="1203550" y="1103588"/>
            <a:ext cx="7013587" cy="584775"/>
          </a:xfrm>
          <a:prstGeom prst="rect">
            <a:avLst/>
          </a:prstGeom>
          <a:noFill/>
        </p:spPr>
        <p:txBody>
          <a:bodyPr wrap="none" rtlCol="0">
            <a:spAutoFit/>
          </a:bodyPr>
          <a:lstStyle/>
          <a:p>
            <a:r>
              <a:rPr lang="en-GB" sz="3200" dirty="0" smtClean="0"/>
              <a:t>Anyone can say anything about any thing</a:t>
            </a:r>
            <a:endParaRPr lang="en-GB" sz="3200" dirty="0"/>
          </a:p>
        </p:txBody>
      </p:sp>
      <p:sp>
        <p:nvSpPr>
          <p:cNvPr id="4" name="TextBox 3"/>
          <p:cNvSpPr txBox="1"/>
          <p:nvPr/>
        </p:nvSpPr>
        <p:spPr>
          <a:xfrm>
            <a:off x="683568" y="2416532"/>
            <a:ext cx="8053551" cy="584775"/>
          </a:xfrm>
          <a:prstGeom prst="rect">
            <a:avLst/>
          </a:prstGeom>
          <a:noFill/>
        </p:spPr>
        <p:txBody>
          <a:bodyPr wrap="none" rtlCol="0">
            <a:spAutoFit/>
          </a:bodyPr>
          <a:lstStyle/>
          <a:p>
            <a:r>
              <a:rPr lang="en-GB" sz="3200" dirty="0" smtClean="0"/>
              <a:t>Someone will say something about every thing</a:t>
            </a:r>
            <a:endParaRPr lang="en-GB" sz="3200" dirty="0"/>
          </a:p>
        </p:txBody>
      </p:sp>
      <p:sp>
        <p:nvSpPr>
          <p:cNvPr id="5" name="Down Arrow 4"/>
          <p:cNvSpPr/>
          <p:nvPr/>
        </p:nvSpPr>
        <p:spPr>
          <a:xfrm>
            <a:off x="4425148" y="1692407"/>
            <a:ext cx="570391"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44558" y="4157791"/>
            <a:ext cx="4331570" cy="584775"/>
          </a:xfrm>
          <a:prstGeom prst="rect">
            <a:avLst/>
          </a:prstGeom>
          <a:noFill/>
        </p:spPr>
        <p:txBody>
          <a:bodyPr wrap="none" rtlCol="0">
            <a:spAutoFit/>
          </a:bodyPr>
          <a:lstStyle/>
          <a:p>
            <a:r>
              <a:rPr lang="en-GB" sz="3200" dirty="0" smtClean="0"/>
              <a:t>In every conceivable way</a:t>
            </a:r>
          </a:p>
        </p:txBody>
      </p:sp>
      <p:sp>
        <p:nvSpPr>
          <p:cNvPr id="9" name="Oval 8"/>
          <p:cNvSpPr/>
          <p:nvPr/>
        </p:nvSpPr>
        <p:spPr>
          <a:xfrm>
            <a:off x="3995936" y="4165097"/>
            <a:ext cx="208823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084168" y="5296852"/>
            <a:ext cx="2303836" cy="584775"/>
          </a:xfrm>
          <a:prstGeom prst="rect">
            <a:avLst/>
          </a:prstGeom>
          <a:noFill/>
        </p:spPr>
        <p:txBody>
          <a:bodyPr wrap="none" rtlCol="0">
            <a:spAutoFit/>
          </a:bodyPr>
          <a:lstStyle/>
          <a:p>
            <a:r>
              <a:rPr lang="en-GB" sz="3200" dirty="0" smtClean="0"/>
              <a:t>Linguistically</a:t>
            </a:r>
            <a:endParaRPr lang="en-GB" sz="3200" dirty="0"/>
          </a:p>
        </p:txBody>
      </p:sp>
      <p:cxnSp>
        <p:nvCxnSpPr>
          <p:cNvPr id="12" name="Curved Connector 11"/>
          <p:cNvCxnSpPr>
            <a:stCxn id="9" idx="4"/>
            <a:endCxn id="10" idx="1"/>
          </p:cNvCxnSpPr>
          <p:nvPr/>
        </p:nvCxnSpPr>
        <p:spPr>
          <a:xfrm rot="16200000" flipH="1">
            <a:off x="5174075" y="4679146"/>
            <a:ext cx="776071" cy="1044116"/>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1036822" cy="584775"/>
          </a:xfrm>
          <a:prstGeom prst="rect">
            <a:avLst/>
          </a:prstGeom>
          <a:noFill/>
        </p:spPr>
        <p:txBody>
          <a:bodyPr wrap="none" rtlCol="0">
            <a:spAutoFit/>
          </a:bodyPr>
          <a:lstStyle/>
          <a:p>
            <a:r>
              <a:rPr lang="en-GB" sz="3200" dirty="0" smtClean="0">
                <a:solidFill>
                  <a:srgbClr val="002060"/>
                </a:solidFill>
              </a:rPr>
              <a:t>OWA</a:t>
            </a:r>
            <a:endParaRPr lang="en-GB" sz="3200" dirty="0">
              <a:solidFill>
                <a:srgbClr val="002060"/>
              </a:solidFill>
            </a:endParaRPr>
          </a:p>
        </p:txBody>
      </p:sp>
      <p:sp>
        <p:nvSpPr>
          <p:cNvPr id="6" name="TextBox 5"/>
          <p:cNvSpPr txBox="1"/>
          <p:nvPr/>
        </p:nvSpPr>
        <p:spPr>
          <a:xfrm>
            <a:off x="2329455" y="4725144"/>
            <a:ext cx="4550476" cy="584775"/>
          </a:xfrm>
          <a:prstGeom prst="rect">
            <a:avLst/>
          </a:prstGeom>
          <a:noFill/>
        </p:spPr>
        <p:txBody>
          <a:bodyPr wrap="none" rtlCol="0">
            <a:spAutoFit/>
          </a:bodyPr>
          <a:lstStyle/>
          <a:p>
            <a:r>
              <a:rPr lang="en-GB" sz="3200" dirty="0" smtClean="0"/>
              <a:t>Will all the gaps get filled?</a:t>
            </a:r>
          </a:p>
        </p:txBody>
      </p:sp>
      <p:sp>
        <p:nvSpPr>
          <p:cNvPr id="7" name="TextBox 6"/>
          <p:cNvSpPr txBox="1"/>
          <p:nvPr/>
        </p:nvSpPr>
        <p:spPr>
          <a:xfrm>
            <a:off x="445773" y="2458053"/>
            <a:ext cx="8317841" cy="1938992"/>
          </a:xfrm>
          <a:prstGeom prst="rect">
            <a:avLst/>
          </a:prstGeom>
          <a:noFill/>
        </p:spPr>
        <p:txBody>
          <a:bodyPr wrap="square" rtlCol="0">
            <a:spAutoFit/>
          </a:bodyPr>
          <a:lstStyle/>
          <a:p>
            <a:r>
              <a:rPr lang="en-GB" sz="2400" dirty="0" smtClean="0"/>
              <a:t>“There </a:t>
            </a:r>
            <a:r>
              <a:rPr lang="en-GB" sz="2400" dirty="0"/>
              <a:t>are known </a:t>
            </a:r>
            <a:r>
              <a:rPr lang="en-GB" sz="2400" dirty="0" err="1"/>
              <a:t>knowns</a:t>
            </a:r>
            <a:r>
              <a:rPr lang="en-GB" sz="2400" dirty="0"/>
              <a:t>. These are things we know that we know. There are known unknowns. That is to say, there are things that we know we don't know. But there are also unknown unknowns. There are things we don't know we don't know</a:t>
            </a:r>
            <a:r>
              <a:rPr lang="en-GB" sz="2400" dirty="0" smtClean="0"/>
              <a:t>.”</a:t>
            </a:r>
            <a:endParaRPr lang="en-GB" sz="2400" dirty="0"/>
          </a:p>
          <a:p>
            <a:r>
              <a:rPr lang="en-GB" sz="2400" dirty="0" smtClean="0"/>
              <a:t>- Donald Rumsfeld</a:t>
            </a:r>
            <a:endParaRPr lang="en-GB" sz="2400" dirty="0"/>
          </a:p>
        </p:txBody>
      </p:sp>
      <p:sp>
        <p:nvSpPr>
          <p:cNvPr id="8" name="TextBox 7"/>
          <p:cNvSpPr txBox="1"/>
          <p:nvPr/>
        </p:nvSpPr>
        <p:spPr>
          <a:xfrm>
            <a:off x="397898" y="1052736"/>
            <a:ext cx="8413591" cy="1077218"/>
          </a:xfrm>
          <a:prstGeom prst="rect">
            <a:avLst/>
          </a:prstGeom>
          <a:noFill/>
        </p:spPr>
        <p:txBody>
          <a:bodyPr wrap="square" rtlCol="0">
            <a:spAutoFit/>
          </a:bodyPr>
          <a:lstStyle/>
          <a:p>
            <a:pPr algn="ctr"/>
            <a:r>
              <a:rPr lang="en-GB" sz="3200" dirty="0" smtClean="0"/>
              <a:t>Open World Assumption: the absence of a statement is not a statement of non-existence</a:t>
            </a:r>
          </a:p>
        </p:txBody>
      </p:sp>
    </p:spTree>
    <p:extLst>
      <p:ext uri="{BB962C8B-B14F-4D97-AF65-F5344CB8AC3E}">
        <p14:creationId xmlns:p14="http://schemas.microsoft.com/office/powerpoint/2010/main" val="103583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solidFill>
                <a:srgbClr val="0070C0"/>
              </a:solidFill>
            </a:endParaRPr>
          </a:p>
        </p:txBody>
      </p:sp>
      <p:sp>
        <p:nvSpPr>
          <p:cNvPr id="3" name="TextBox 2"/>
          <p:cNvSpPr txBox="1"/>
          <p:nvPr/>
        </p:nvSpPr>
        <p:spPr>
          <a:xfrm>
            <a:off x="4279292" y="2644170"/>
            <a:ext cx="595035" cy="1569660"/>
          </a:xfrm>
          <a:prstGeom prst="rect">
            <a:avLst/>
          </a:prstGeom>
          <a:noFill/>
        </p:spPr>
        <p:txBody>
          <a:bodyPr wrap="none" rtlCol="0">
            <a:spAutoFit/>
          </a:bodyPr>
          <a:lstStyle/>
          <a:p>
            <a:r>
              <a:rPr lang="en-GB" sz="9600" dirty="0" smtClean="0">
                <a:solidFill>
                  <a:srgbClr val="0070C0"/>
                </a:solidFill>
                <a:latin typeface="Times New Roman" pitchFamily="18" charset="0"/>
                <a:cs typeface="Times New Roman" pitchFamily="18" charset="0"/>
              </a:rPr>
              <a:t>!</a:t>
            </a:r>
            <a:endParaRPr lang="en-GB" sz="9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79955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0"/>
                                        <p:tgtEl>
                                          <p:spTgt spid="2"/>
                                        </p:tgtEl>
                                      </p:cBhvr>
                                    </p:animEffect>
                                  </p:childTnLst>
                                </p:cTn>
                              </p:par>
                            </p:childTnLst>
                          </p:cTn>
                        </p:par>
                        <p:par>
                          <p:cTn id="8" fill="hold">
                            <p:stCondLst>
                              <p:cond delay="6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1463286" cy="584775"/>
          </a:xfrm>
          <a:prstGeom prst="rect">
            <a:avLst/>
          </a:prstGeom>
          <a:noFill/>
        </p:spPr>
        <p:txBody>
          <a:bodyPr wrap="none" rtlCol="0">
            <a:spAutoFit/>
          </a:bodyPr>
          <a:lstStyle/>
          <a:p>
            <a:r>
              <a:rPr lang="en-GB" sz="3200" dirty="0" smtClean="0">
                <a:solidFill>
                  <a:srgbClr val="002060"/>
                </a:solidFill>
              </a:rPr>
              <a:t>Fractals</a:t>
            </a:r>
            <a:endParaRPr lang="en-GB" sz="3200" dirty="0">
              <a:solidFill>
                <a:srgbClr val="002060"/>
              </a:solidFill>
            </a:endParaRPr>
          </a:p>
        </p:txBody>
      </p:sp>
      <p:sp>
        <p:nvSpPr>
          <p:cNvPr id="3" name="TextBox 2"/>
          <p:cNvSpPr txBox="1"/>
          <p:nvPr/>
        </p:nvSpPr>
        <p:spPr>
          <a:xfrm>
            <a:off x="456112" y="1096667"/>
            <a:ext cx="7053854" cy="646331"/>
          </a:xfrm>
          <a:prstGeom prst="rect">
            <a:avLst/>
          </a:prstGeom>
          <a:noFill/>
        </p:spPr>
        <p:txBody>
          <a:bodyPr wrap="none" rtlCol="0">
            <a:spAutoFit/>
          </a:bodyPr>
          <a:lstStyle/>
          <a:p>
            <a:r>
              <a:rPr lang="en-GB" sz="3600" dirty="0" smtClean="0"/>
              <a:t>Self-similar at all levels of granularity</a:t>
            </a:r>
            <a:endParaRPr lang="en-GB" sz="3600" dirty="0"/>
          </a:p>
        </p:txBody>
      </p:sp>
      <p:sp>
        <p:nvSpPr>
          <p:cNvPr id="4" name="TextBox 3"/>
          <p:cNvSpPr txBox="1"/>
          <p:nvPr/>
        </p:nvSpPr>
        <p:spPr>
          <a:xfrm>
            <a:off x="323528" y="5677549"/>
            <a:ext cx="8389091" cy="646331"/>
          </a:xfrm>
          <a:prstGeom prst="rect">
            <a:avLst/>
          </a:prstGeom>
          <a:noFill/>
        </p:spPr>
        <p:txBody>
          <a:bodyPr wrap="none" rtlCol="0">
            <a:spAutoFit/>
          </a:bodyPr>
          <a:lstStyle/>
          <a:p>
            <a:r>
              <a:rPr lang="en-GB" sz="3600" dirty="0" smtClean="0"/>
              <a:t>Cannot determine level: all levels are equal!</a:t>
            </a:r>
            <a:endParaRPr lang="en-GB" sz="3600" dirty="0"/>
          </a:p>
        </p:txBody>
      </p:sp>
      <p:sp>
        <p:nvSpPr>
          <p:cNvPr id="5" name="Oval 4"/>
          <p:cNvSpPr/>
          <p:nvPr/>
        </p:nvSpPr>
        <p:spPr>
          <a:xfrm>
            <a:off x="3983039" y="378904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823078" y="3225049"/>
            <a:ext cx="1184018" cy="1127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563888" y="2132856"/>
            <a:ext cx="3456384" cy="3168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65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Multi-faceted granularity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What is described by a bibliographic record?</a:t>
            </a:r>
          </a:p>
          <a:p>
            <a:pPr lvl="1"/>
            <a:r>
              <a:rPr lang="en-GB" dirty="0" smtClean="0"/>
              <a:t>Or a single statement?</a:t>
            </a:r>
          </a:p>
          <a:p>
            <a:r>
              <a:rPr lang="en-GB" dirty="0" smtClean="0"/>
              <a:t>What is the level of description?</a:t>
            </a:r>
          </a:p>
          <a:p>
            <a:pPr lvl="1"/>
            <a:r>
              <a:rPr lang="en-GB" dirty="0" smtClean="0"/>
              <a:t>How complete is it?</a:t>
            </a:r>
          </a:p>
          <a:p>
            <a:r>
              <a:rPr lang="en-GB" dirty="0" smtClean="0"/>
              <a:t>How detailed is the schema used?</a:t>
            </a:r>
          </a:p>
          <a:p>
            <a:pPr lvl="1"/>
            <a:r>
              <a:rPr lang="en-GB" dirty="0" smtClean="0"/>
              <a:t>How dumb?</a:t>
            </a:r>
          </a:p>
          <a:p>
            <a:r>
              <a:rPr lang="en-GB" dirty="0" smtClean="0"/>
              <a:t>Semantic constraints?</a:t>
            </a:r>
          </a:p>
          <a:p>
            <a:pPr lvl="1"/>
            <a:r>
              <a:rPr lang="en-GB" dirty="0" smtClean="0"/>
              <a:t>Unconstrained?</a:t>
            </a:r>
          </a:p>
          <a:p>
            <a:r>
              <a:rPr lang="en-GB" dirty="0" smtClean="0"/>
              <a:t>AAA! OWA! Rumsfeld and the white light!</a:t>
            </a:r>
            <a:endParaRPr lang="en-GB" dirty="0"/>
          </a:p>
        </p:txBody>
      </p:sp>
    </p:spTree>
    <p:extLst>
      <p:ext uri="{BB962C8B-B14F-4D97-AF65-F5344CB8AC3E}">
        <p14:creationId xmlns:p14="http://schemas.microsoft.com/office/powerpoint/2010/main" val="39409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0420" y="992284"/>
            <a:ext cx="2202462" cy="523220"/>
          </a:xfrm>
          <a:prstGeom prst="rect">
            <a:avLst/>
          </a:prstGeom>
          <a:noFill/>
        </p:spPr>
        <p:txBody>
          <a:bodyPr wrap="none" rtlCol="0">
            <a:spAutoFit/>
          </a:bodyPr>
          <a:lstStyle/>
          <a:p>
            <a:r>
              <a:rPr lang="en-GB" sz="2800" dirty="0" smtClean="0"/>
              <a:t>This resource </a:t>
            </a:r>
            <a:endParaRPr lang="en-GB" sz="2800" dirty="0"/>
          </a:p>
        </p:txBody>
      </p:sp>
      <p:sp>
        <p:nvSpPr>
          <p:cNvPr id="3" name="TextBox 2"/>
          <p:cNvSpPr txBox="1"/>
          <p:nvPr/>
        </p:nvSpPr>
        <p:spPr>
          <a:xfrm>
            <a:off x="3415379" y="992284"/>
            <a:ext cx="3486083" cy="523220"/>
          </a:xfrm>
          <a:prstGeom prst="rect">
            <a:avLst/>
          </a:prstGeom>
          <a:noFill/>
        </p:spPr>
        <p:txBody>
          <a:bodyPr wrap="none" rtlCol="0">
            <a:spAutoFit/>
          </a:bodyPr>
          <a:lstStyle/>
          <a:p>
            <a:r>
              <a:rPr lang="en-GB" sz="2800" dirty="0"/>
              <a:t>h</a:t>
            </a:r>
            <a:r>
              <a:rPr lang="en-GB" sz="2800" dirty="0" smtClean="0"/>
              <a:t>as intended audience</a:t>
            </a:r>
            <a:endParaRPr lang="en-GB" sz="2800" dirty="0"/>
          </a:p>
        </p:txBody>
      </p:sp>
      <p:sp>
        <p:nvSpPr>
          <p:cNvPr id="4" name="TextBox 3"/>
          <p:cNvSpPr txBox="1"/>
          <p:nvPr/>
        </p:nvSpPr>
        <p:spPr>
          <a:xfrm>
            <a:off x="6942982" y="992284"/>
            <a:ext cx="1354538" cy="523220"/>
          </a:xfrm>
          <a:prstGeom prst="rect">
            <a:avLst/>
          </a:prstGeom>
          <a:noFill/>
        </p:spPr>
        <p:txBody>
          <a:bodyPr wrap="none" rtlCol="0">
            <a:spAutoFit/>
          </a:bodyPr>
          <a:lstStyle/>
          <a:p>
            <a:r>
              <a:rPr lang="en-GB" sz="2800" dirty="0" smtClean="0"/>
              <a:t>Juvenile</a:t>
            </a:r>
            <a:endParaRPr lang="en-GB" sz="2800" dirty="0"/>
          </a:p>
        </p:txBody>
      </p:sp>
      <p:sp>
        <p:nvSpPr>
          <p:cNvPr id="8" name="TextBox 7"/>
          <p:cNvSpPr txBox="1"/>
          <p:nvPr/>
        </p:nvSpPr>
        <p:spPr>
          <a:xfrm>
            <a:off x="131468" y="992284"/>
            <a:ext cx="1088952" cy="523220"/>
          </a:xfrm>
          <a:prstGeom prst="rect">
            <a:avLst/>
          </a:prstGeom>
          <a:noFill/>
        </p:spPr>
        <p:txBody>
          <a:bodyPr wrap="none" rtlCol="0">
            <a:spAutoFit/>
          </a:bodyPr>
          <a:lstStyle/>
          <a:p>
            <a:r>
              <a:rPr lang="en-GB" sz="2800" dirty="0" smtClean="0">
                <a:solidFill>
                  <a:srgbClr val="002060"/>
                </a:solidFill>
              </a:rPr>
              <a:t>Triple:</a:t>
            </a:r>
            <a:endParaRPr lang="en-GB" sz="2800" dirty="0">
              <a:solidFill>
                <a:srgbClr val="002060"/>
              </a:solidFill>
            </a:endParaRPr>
          </a:p>
        </p:txBody>
      </p:sp>
      <p:sp>
        <p:nvSpPr>
          <p:cNvPr id="9" name="TextBox 8"/>
          <p:cNvSpPr txBox="1"/>
          <p:nvPr/>
        </p:nvSpPr>
        <p:spPr>
          <a:xfrm>
            <a:off x="3562063" y="3378766"/>
            <a:ext cx="2919004" cy="584775"/>
          </a:xfrm>
          <a:prstGeom prst="rect">
            <a:avLst/>
          </a:prstGeom>
          <a:noFill/>
        </p:spPr>
        <p:txBody>
          <a:bodyPr wrap="none" rtlCol="0">
            <a:spAutoFit/>
          </a:bodyPr>
          <a:lstStyle/>
          <a:p>
            <a:pPr algn="ctr"/>
            <a:r>
              <a:rPr lang="en-GB" sz="3200" dirty="0"/>
              <a:t>h</a:t>
            </a:r>
            <a:r>
              <a:rPr lang="en-GB" sz="3200" dirty="0" smtClean="0"/>
              <a:t>as Granularity?</a:t>
            </a:r>
            <a:endParaRPr lang="en-GB" sz="3200" dirty="0"/>
          </a:p>
        </p:txBody>
      </p:sp>
      <p:grpSp>
        <p:nvGrpSpPr>
          <p:cNvPr id="28" name="Group 27"/>
          <p:cNvGrpSpPr/>
          <p:nvPr/>
        </p:nvGrpSpPr>
        <p:grpSpPr>
          <a:xfrm>
            <a:off x="1361632" y="1885694"/>
            <a:ext cx="1920038" cy="715725"/>
            <a:chOff x="1319028" y="2361946"/>
            <a:chExt cx="1920038" cy="715725"/>
          </a:xfrm>
        </p:grpSpPr>
        <p:sp>
          <p:nvSpPr>
            <p:cNvPr id="5" name="TextBox 4"/>
            <p:cNvSpPr txBox="1"/>
            <p:nvPr/>
          </p:nvSpPr>
          <p:spPr>
            <a:xfrm>
              <a:off x="1569558" y="2427421"/>
              <a:ext cx="1418978" cy="584775"/>
            </a:xfrm>
            <a:prstGeom prst="rect">
              <a:avLst/>
            </a:prstGeom>
            <a:noFill/>
          </p:spPr>
          <p:txBody>
            <a:bodyPr wrap="none" rtlCol="0">
              <a:spAutoFit/>
            </a:bodyPr>
            <a:lstStyle/>
            <a:p>
              <a:r>
                <a:rPr lang="en-GB" sz="3200" dirty="0" smtClean="0">
                  <a:solidFill>
                    <a:srgbClr val="002060"/>
                  </a:solidFill>
                </a:rPr>
                <a:t>Subject</a:t>
              </a:r>
              <a:endParaRPr lang="en-GB" sz="3200" dirty="0">
                <a:solidFill>
                  <a:srgbClr val="002060"/>
                </a:solidFill>
              </a:endParaRPr>
            </a:p>
          </p:txBody>
        </p:sp>
        <p:sp>
          <p:nvSpPr>
            <p:cNvPr id="10" name="Oval 9"/>
            <p:cNvSpPr/>
            <p:nvPr/>
          </p:nvSpPr>
          <p:spPr>
            <a:xfrm>
              <a:off x="1319028" y="2361946"/>
              <a:ext cx="1920038" cy="715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4061546" y="1885693"/>
            <a:ext cx="1920038" cy="715725"/>
            <a:chOff x="3626811" y="2361945"/>
            <a:chExt cx="1920038" cy="715725"/>
          </a:xfrm>
        </p:grpSpPr>
        <p:sp>
          <p:nvSpPr>
            <p:cNvPr id="6" name="TextBox 5"/>
            <p:cNvSpPr txBox="1"/>
            <p:nvPr/>
          </p:nvSpPr>
          <p:spPr>
            <a:xfrm>
              <a:off x="3712712" y="2427420"/>
              <a:ext cx="1748236" cy="584775"/>
            </a:xfrm>
            <a:prstGeom prst="rect">
              <a:avLst/>
            </a:prstGeom>
            <a:noFill/>
          </p:spPr>
          <p:txBody>
            <a:bodyPr wrap="none" rtlCol="0">
              <a:spAutoFit/>
            </a:bodyPr>
            <a:lstStyle/>
            <a:p>
              <a:r>
                <a:rPr lang="en-GB" sz="3200" dirty="0" smtClean="0">
                  <a:solidFill>
                    <a:srgbClr val="002060"/>
                  </a:solidFill>
                </a:rPr>
                <a:t>Predicate</a:t>
              </a:r>
              <a:endParaRPr lang="en-GB" sz="3200" dirty="0">
                <a:solidFill>
                  <a:srgbClr val="002060"/>
                </a:solidFill>
              </a:endParaRPr>
            </a:p>
          </p:txBody>
        </p:sp>
        <p:sp>
          <p:nvSpPr>
            <p:cNvPr id="11" name="Oval 10"/>
            <p:cNvSpPr/>
            <p:nvPr/>
          </p:nvSpPr>
          <p:spPr>
            <a:xfrm>
              <a:off x="3626811" y="2361945"/>
              <a:ext cx="1920038" cy="715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p:cNvGrpSpPr/>
          <p:nvPr/>
        </p:nvGrpSpPr>
        <p:grpSpPr>
          <a:xfrm>
            <a:off x="6660232" y="1870653"/>
            <a:ext cx="1920038" cy="715725"/>
            <a:chOff x="5947786" y="2256119"/>
            <a:chExt cx="1920038" cy="715725"/>
          </a:xfrm>
        </p:grpSpPr>
        <p:sp>
          <p:nvSpPr>
            <p:cNvPr id="7" name="TextBox 6"/>
            <p:cNvSpPr txBox="1"/>
            <p:nvPr/>
          </p:nvSpPr>
          <p:spPr>
            <a:xfrm>
              <a:off x="6264841" y="2321594"/>
              <a:ext cx="1285929" cy="584775"/>
            </a:xfrm>
            <a:prstGeom prst="rect">
              <a:avLst/>
            </a:prstGeom>
            <a:noFill/>
          </p:spPr>
          <p:txBody>
            <a:bodyPr wrap="none" rtlCol="0">
              <a:spAutoFit/>
            </a:bodyPr>
            <a:lstStyle/>
            <a:p>
              <a:r>
                <a:rPr lang="en-GB" sz="3200" dirty="0" smtClean="0">
                  <a:solidFill>
                    <a:srgbClr val="002060"/>
                  </a:solidFill>
                </a:rPr>
                <a:t>Object</a:t>
              </a:r>
              <a:endParaRPr lang="en-GB" sz="3200" dirty="0">
                <a:solidFill>
                  <a:srgbClr val="002060"/>
                </a:solidFill>
              </a:endParaRPr>
            </a:p>
          </p:txBody>
        </p:sp>
        <p:sp>
          <p:nvSpPr>
            <p:cNvPr id="12" name="Oval 11"/>
            <p:cNvSpPr/>
            <p:nvPr/>
          </p:nvSpPr>
          <p:spPr>
            <a:xfrm>
              <a:off x="5947786" y="2256119"/>
              <a:ext cx="1920038" cy="715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Curved Connector 14"/>
          <p:cNvCxnSpPr>
            <a:stCxn id="10" idx="4"/>
            <a:endCxn id="9" idx="0"/>
          </p:cNvCxnSpPr>
          <p:nvPr/>
        </p:nvCxnSpPr>
        <p:spPr>
          <a:xfrm rot="16200000" flipH="1">
            <a:off x="3282935" y="1640135"/>
            <a:ext cx="777347" cy="269991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1" idx="4"/>
            <a:endCxn id="9" idx="0"/>
          </p:cNvCxnSpPr>
          <p:nvPr/>
        </p:nvCxnSpPr>
        <p:spPr>
          <a:xfrm rot="5400000">
            <a:off x="4632891" y="2990092"/>
            <a:ext cx="777348"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2" idx="4"/>
            <a:endCxn id="9" idx="0"/>
          </p:cNvCxnSpPr>
          <p:nvPr/>
        </p:nvCxnSpPr>
        <p:spPr>
          <a:xfrm rot="5400000">
            <a:off x="5924714" y="1683229"/>
            <a:ext cx="792388" cy="2598686"/>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43608" y="4509120"/>
            <a:ext cx="7050656" cy="1569660"/>
          </a:xfrm>
          <a:prstGeom prst="rect">
            <a:avLst/>
          </a:prstGeom>
          <a:noFill/>
        </p:spPr>
        <p:txBody>
          <a:bodyPr wrap="square" rtlCol="0">
            <a:spAutoFit/>
          </a:bodyPr>
          <a:lstStyle/>
          <a:p>
            <a:pPr algn="ctr"/>
            <a:r>
              <a:rPr lang="en-GB" sz="3200" dirty="0">
                <a:solidFill>
                  <a:srgbClr val="C00000"/>
                </a:solidFill>
              </a:rPr>
              <a:t>Coarse</a:t>
            </a:r>
            <a:r>
              <a:rPr lang="en-GB" sz="3200" dirty="0"/>
              <a:t>-grained systems consist of fewer, larger components than </a:t>
            </a:r>
            <a:r>
              <a:rPr lang="en-GB" sz="3200" dirty="0">
                <a:solidFill>
                  <a:srgbClr val="C00000"/>
                </a:solidFill>
              </a:rPr>
              <a:t>fine</a:t>
            </a:r>
            <a:r>
              <a:rPr lang="en-GB" sz="3200" dirty="0"/>
              <a:t>-grained </a:t>
            </a:r>
            <a:r>
              <a:rPr lang="en-GB" sz="3200" dirty="0" smtClean="0"/>
              <a:t>systems [Wikipedia]</a:t>
            </a:r>
            <a:endParaRPr lang="en-GB" sz="3200" dirty="0"/>
          </a:p>
        </p:txBody>
      </p:sp>
      <p:sp>
        <p:nvSpPr>
          <p:cNvPr id="20" name="TextBox 19"/>
          <p:cNvSpPr txBox="1"/>
          <p:nvPr/>
        </p:nvSpPr>
        <p:spPr>
          <a:xfrm>
            <a:off x="238472" y="188640"/>
            <a:ext cx="7989751" cy="584775"/>
          </a:xfrm>
          <a:prstGeom prst="rect">
            <a:avLst/>
          </a:prstGeom>
          <a:noFill/>
        </p:spPr>
        <p:txBody>
          <a:bodyPr wrap="none" rtlCol="0">
            <a:spAutoFit/>
          </a:bodyPr>
          <a:lstStyle/>
          <a:p>
            <a:r>
              <a:rPr lang="en-GB" sz="3200" dirty="0" smtClean="0">
                <a:solidFill>
                  <a:srgbClr val="002060"/>
                </a:solidFill>
              </a:rPr>
              <a:t>Resource Description Framework – Linked data</a:t>
            </a:r>
            <a:endParaRPr lang="en-GB" sz="3200" dirty="0">
              <a:solidFill>
                <a:srgbClr val="002060"/>
              </a:solidFill>
            </a:endParaRPr>
          </a:p>
        </p:txBody>
      </p:sp>
    </p:spTree>
    <p:extLst>
      <p:ext uri="{BB962C8B-B14F-4D97-AF65-F5344CB8AC3E}">
        <p14:creationId xmlns:p14="http://schemas.microsoft.com/office/powerpoint/2010/main" val="427532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6524800" cy="584775"/>
          </a:xfrm>
          <a:prstGeom prst="rect">
            <a:avLst/>
          </a:prstGeom>
          <a:noFill/>
        </p:spPr>
        <p:txBody>
          <a:bodyPr wrap="none" rtlCol="0">
            <a:spAutoFit/>
          </a:bodyPr>
          <a:lstStyle/>
          <a:p>
            <a:r>
              <a:rPr lang="en-GB" sz="3200" dirty="0" smtClean="0">
                <a:solidFill>
                  <a:srgbClr val="002060"/>
                </a:solidFill>
              </a:rPr>
              <a:t>Subject: what </a:t>
            </a:r>
            <a:r>
              <a:rPr lang="en-GB" sz="3200" dirty="0">
                <a:solidFill>
                  <a:srgbClr val="002060"/>
                </a:solidFill>
              </a:rPr>
              <a:t>is the </a:t>
            </a:r>
            <a:r>
              <a:rPr lang="en-GB" sz="3200" dirty="0" smtClean="0">
                <a:solidFill>
                  <a:srgbClr val="002060"/>
                </a:solidFill>
              </a:rPr>
              <a:t>statement about?</a:t>
            </a:r>
            <a:endParaRPr lang="en-GB" sz="3200" dirty="0">
              <a:solidFill>
                <a:srgbClr val="002060"/>
              </a:solidFill>
            </a:endParaRPr>
          </a:p>
        </p:txBody>
      </p:sp>
      <p:sp>
        <p:nvSpPr>
          <p:cNvPr id="7" name="TextBox 6"/>
          <p:cNvSpPr txBox="1"/>
          <p:nvPr/>
        </p:nvSpPr>
        <p:spPr>
          <a:xfrm>
            <a:off x="4416609" y="2243956"/>
            <a:ext cx="1907895" cy="523220"/>
          </a:xfrm>
          <a:prstGeom prst="rect">
            <a:avLst/>
          </a:prstGeom>
          <a:noFill/>
        </p:spPr>
        <p:txBody>
          <a:bodyPr wrap="none" rtlCol="0">
            <a:spAutoFit/>
          </a:bodyPr>
          <a:lstStyle/>
          <a:p>
            <a:pPr algn="just"/>
            <a:r>
              <a:rPr lang="en-GB" sz="2800" dirty="0" smtClean="0"/>
              <a:t>Journal title</a:t>
            </a:r>
            <a:endParaRPr lang="en-GB" sz="2800" dirty="0"/>
          </a:p>
        </p:txBody>
      </p:sp>
      <p:sp>
        <p:nvSpPr>
          <p:cNvPr id="8" name="TextBox 7"/>
          <p:cNvSpPr txBox="1"/>
          <p:nvPr/>
        </p:nvSpPr>
        <p:spPr>
          <a:xfrm>
            <a:off x="4205861" y="2767176"/>
            <a:ext cx="1029449" cy="584775"/>
          </a:xfrm>
          <a:prstGeom prst="rect">
            <a:avLst/>
          </a:prstGeom>
          <a:noFill/>
        </p:spPr>
        <p:txBody>
          <a:bodyPr wrap="none" rtlCol="0">
            <a:spAutoFit/>
          </a:bodyPr>
          <a:lstStyle/>
          <a:p>
            <a:r>
              <a:rPr lang="en-GB" sz="3200" dirty="0" smtClean="0"/>
              <a:t>Issue</a:t>
            </a:r>
            <a:endParaRPr lang="en-GB" sz="3200" dirty="0"/>
          </a:p>
        </p:txBody>
      </p:sp>
      <p:sp>
        <p:nvSpPr>
          <p:cNvPr id="9" name="TextBox 8"/>
          <p:cNvSpPr txBox="1"/>
          <p:nvPr/>
        </p:nvSpPr>
        <p:spPr>
          <a:xfrm>
            <a:off x="4089356" y="3380480"/>
            <a:ext cx="1402948" cy="646331"/>
          </a:xfrm>
          <a:prstGeom prst="rect">
            <a:avLst/>
          </a:prstGeom>
          <a:noFill/>
        </p:spPr>
        <p:txBody>
          <a:bodyPr wrap="none" rtlCol="0">
            <a:spAutoFit/>
          </a:bodyPr>
          <a:lstStyle/>
          <a:p>
            <a:r>
              <a:rPr lang="en-GB" sz="3600" dirty="0" smtClean="0"/>
              <a:t>Article</a:t>
            </a:r>
            <a:endParaRPr lang="en-GB" sz="3600" dirty="0"/>
          </a:p>
        </p:txBody>
      </p:sp>
      <p:sp>
        <p:nvSpPr>
          <p:cNvPr id="10" name="TextBox 9"/>
          <p:cNvSpPr txBox="1"/>
          <p:nvPr/>
        </p:nvSpPr>
        <p:spPr>
          <a:xfrm>
            <a:off x="4740371" y="1782291"/>
            <a:ext cx="1213794" cy="461665"/>
          </a:xfrm>
          <a:prstGeom prst="rect">
            <a:avLst/>
          </a:prstGeom>
          <a:noFill/>
        </p:spPr>
        <p:txBody>
          <a:bodyPr wrap="none" rtlCol="0">
            <a:spAutoFit/>
          </a:bodyPr>
          <a:lstStyle/>
          <a:p>
            <a:r>
              <a:rPr lang="en-GB" sz="2400" dirty="0" smtClean="0"/>
              <a:t>Journals</a:t>
            </a:r>
            <a:endParaRPr lang="en-GB" sz="2400" dirty="0"/>
          </a:p>
        </p:txBody>
      </p:sp>
      <p:sp>
        <p:nvSpPr>
          <p:cNvPr id="11" name="TextBox 10"/>
          <p:cNvSpPr txBox="1"/>
          <p:nvPr/>
        </p:nvSpPr>
        <p:spPr>
          <a:xfrm>
            <a:off x="5060876" y="1450976"/>
            <a:ext cx="1970732" cy="400110"/>
          </a:xfrm>
          <a:prstGeom prst="rect">
            <a:avLst/>
          </a:prstGeom>
          <a:noFill/>
        </p:spPr>
        <p:txBody>
          <a:bodyPr wrap="none" rtlCol="0">
            <a:spAutoFit/>
          </a:bodyPr>
          <a:lstStyle/>
          <a:p>
            <a:r>
              <a:rPr lang="en-GB" sz="2000" dirty="0" smtClean="0"/>
              <a:t>Library collection</a:t>
            </a:r>
            <a:endParaRPr lang="en-GB" sz="2000" dirty="0"/>
          </a:p>
        </p:txBody>
      </p:sp>
      <p:sp>
        <p:nvSpPr>
          <p:cNvPr id="12" name="TextBox 11"/>
          <p:cNvSpPr txBox="1"/>
          <p:nvPr/>
        </p:nvSpPr>
        <p:spPr>
          <a:xfrm>
            <a:off x="4416609" y="4594979"/>
            <a:ext cx="1659429" cy="523220"/>
          </a:xfrm>
          <a:prstGeom prst="rect">
            <a:avLst/>
          </a:prstGeom>
          <a:noFill/>
        </p:spPr>
        <p:txBody>
          <a:bodyPr wrap="none" rtlCol="0">
            <a:spAutoFit/>
          </a:bodyPr>
          <a:lstStyle/>
          <a:p>
            <a:r>
              <a:rPr lang="en-GB" sz="2800" dirty="0" smtClean="0"/>
              <a:t>Paragraph</a:t>
            </a:r>
            <a:endParaRPr lang="en-GB" sz="2800" dirty="0"/>
          </a:p>
        </p:txBody>
      </p:sp>
      <p:sp>
        <p:nvSpPr>
          <p:cNvPr id="13" name="TextBox 12"/>
          <p:cNvSpPr txBox="1"/>
          <p:nvPr/>
        </p:nvSpPr>
        <p:spPr>
          <a:xfrm>
            <a:off x="4740371" y="5131847"/>
            <a:ext cx="872803" cy="461665"/>
          </a:xfrm>
          <a:prstGeom prst="rect">
            <a:avLst/>
          </a:prstGeom>
          <a:noFill/>
        </p:spPr>
        <p:txBody>
          <a:bodyPr wrap="none" rtlCol="0">
            <a:spAutoFit/>
          </a:bodyPr>
          <a:lstStyle/>
          <a:p>
            <a:r>
              <a:rPr lang="en-GB" sz="2400" dirty="0" smtClean="0"/>
              <a:t>Word</a:t>
            </a:r>
            <a:endParaRPr lang="en-GB" sz="2400" dirty="0"/>
          </a:p>
        </p:txBody>
      </p:sp>
      <p:sp>
        <p:nvSpPr>
          <p:cNvPr id="14" name="TextBox 13"/>
          <p:cNvSpPr txBox="1"/>
          <p:nvPr/>
        </p:nvSpPr>
        <p:spPr>
          <a:xfrm>
            <a:off x="5577937" y="1099647"/>
            <a:ext cx="2242602" cy="369332"/>
          </a:xfrm>
          <a:prstGeom prst="rect">
            <a:avLst/>
          </a:prstGeom>
          <a:noFill/>
        </p:spPr>
        <p:txBody>
          <a:bodyPr wrap="none" rtlCol="0">
            <a:spAutoFit/>
          </a:bodyPr>
          <a:lstStyle/>
          <a:p>
            <a:r>
              <a:rPr lang="en-GB" dirty="0" smtClean="0"/>
              <a:t>Consortium collection</a:t>
            </a:r>
            <a:endParaRPr lang="en-GB" dirty="0"/>
          </a:p>
        </p:txBody>
      </p:sp>
      <p:sp>
        <p:nvSpPr>
          <p:cNvPr id="26" name="TextBox 25"/>
          <p:cNvSpPr txBox="1"/>
          <p:nvPr/>
        </p:nvSpPr>
        <p:spPr>
          <a:xfrm>
            <a:off x="5941541" y="4023852"/>
            <a:ext cx="1636602" cy="584775"/>
          </a:xfrm>
          <a:prstGeom prst="rect">
            <a:avLst/>
          </a:prstGeom>
          <a:noFill/>
        </p:spPr>
        <p:txBody>
          <a:bodyPr wrap="none" rtlCol="0">
            <a:spAutoFit/>
          </a:bodyPr>
          <a:lstStyle/>
          <a:p>
            <a:r>
              <a:rPr lang="en-GB" sz="3200" dirty="0" smtClean="0"/>
              <a:t>Graphics</a:t>
            </a:r>
            <a:endParaRPr lang="en-GB" sz="3200" dirty="0"/>
          </a:p>
        </p:txBody>
      </p:sp>
      <p:sp>
        <p:nvSpPr>
          <p:cNvPr id="27" name="TextBox 26"/>
          <p:cNvSpPr txBox="1"/>
          <p:nvPr/>
        </p:nvSpPr>
        <p:spPr>
          <a:xfrm>
            <a:off x="6103084" y="1782291"/>
            <a:ext cx="1229824" cy="461665"/>
          </a:xfrm>
          <a:prstGeom prst="rect">
            <a:avLst/>
          </a:prstGeom>
          <a:noFill/>
        </p:spPr>
        <p:txBody>
          <a:bodyPr wrap="none" rtlCol="0">
            <a:spAutoFit/>
          </a:bodyPr>
          <a:lstStyle/>
          <a:p>
            <a:r>
              <a:rPr lang="en-GB" sz="2400" dirty="0" smtClean="0"/>
              <a:t>Subjects</a:t>
            </a:r>
            <a:endParaRPr lang="en-GB" sz="2400" dirty="0"/>
          </a:p>
        </p:txBody>
      </p:sp>
      <p:sp>
        <p:nvSpPr>
          <p:cNvPr id="28" name="TextBox 27"/>
          <p:cNvSpPr txBox="1"/>
          <p:nvPr/>
        </p:nvSpPr>
        <p:spPr>
          <a:xfrm>
            <a:off x="7481828" y="1782291"/>
            <a:ext cx="1016625" cy="461665"/>
          </a:xfrm>
          <a:prstGeom prst="rect">
            <a:avLst/>
          </a:prstGeom>
          <a:noFill/>
        </p:spPr>
        <p:txBody>
          <a:bodyPr wrap="none" rtlCol="0">
            <a:spAutoFit/>
          </a:bodyPr>
          <a:lstStyle/>
          <a:p>
            <a:r>
              <a:rPr lang="en-GB" sz="2400" dirty="0" smtClean="0"/>
              <a:t>Access</a:t>
            </a:r>
            <a:endParaRPr lang="en-GB" sz="2400" dirty="0"/>
          </a:p>
        </p:txBody>
      </p:sp>
      <p:sp>
        <p:nvSpPr>
          <p:cNvPr id="29" name="TextBox 28"/>
          <p:cNvSpPr txBox="1"/>
          <p:nvPr/>
        </p:nvSpPr>
        <p:spPr>
          <a:xfrm>
            <a:off x="7031608" y="1455719"/>
            <a:ext cx="1917063" cy="400110"/>
          </a:xfrm>
          <a:prstGeom prst="rect">
            <a:avLst/>
          </a:prstGeom>
          <a:noFill/>
        </p:spPr>
        <p:txBody>
          <a:bodyPr wrap="none" rtlCol="0">
            <a:spAutoFit/>
          </a:bodyPr>
          <a:lstStyle/>
          <a:p>
            <a:r>
              <a:rPr lang="en-GB" sz="2000" dirty="0" smtClean="0"/>
              <a:t>Digital collection</a:t>
            </a:r>
            <a:endParaRPr lang="en-GB" sz="2000" dirty="0"/>
          </a:p>
        </p:txBody>
      </p:sp>
      <p:sp>
        <p:nvSpPr>
          <p:cNvPr id="30" name="TextBox 29"/>
          <p:cNvSpPr txBox="1"/>
          <p:nvPr/>
        </p:nvSpPr>
        <p:spPr>
          <a:xfrm>
            <a:off x="7898051" y="1090845"/>
            <a:ext cx="1027845" cy="369332"/>
          </a:xfrm>
          <a:prstGeom prst="rect">
            <a:avLst/>
          </a:prstGeom>
          <a:noFill/>
        </p:spPr>
        <p:txBody>
          <a:bodyPr wrap="none" rtlCol="0">
            <a:spAutoFit/>
          </a:bodyPr>
          <a:lstStyle/>
          <a:p>
            <a:r>
              <a:rPr lang="en-GB" dirty="0" smtClean="0"/>
              <a:t>RDF map</a:t>
            </a:r>
            <a:endParaRPr lang="en-GB" dirty="0"/>
          </a:p>
        </p:txBody>
      </p:sp>
      <p:sp>
        <p:nvSpPr>
          <p:cNvPr id="31" name="TextBox 30"/>
          <p:cNvSpPr txBox="1"/>
          <p:nvPr/>
        </p:nvSpPr>
        <p:spPr>
          <a:xfrm>
            <a:off x="4205861" y="4023852"/>
            <a:ext cx="1415772" cy="584775"/>
          </a:xfrm>
          <a:prstGeom prst="rect">
            <a:avLst/>
          </a:prstGeom>
          <a:noFill/>
        </p:spPr>
        <p:txBody>
          <a:bodyPr wrap="none" rtlCol="0">
            <a:spAutoFit/>
          </a:bodyPr>
          <a:lstStyle/>
          <a:p>
            <a:r>
              <a:rPr lang="en-GB" sz="3200" dirty="0" smtClean="0"/>
              <a:t>Section</a:t>
            </a:r>
            <a:endParaRPr lang="en-GB" sz="3200" dirty="0"/>
          </a:p>
        </p:txBody>
      </p:sp>
      <p:sp>
        <p:nvSpPr>
          <p:cNvPr id="32" name="TextBox 31"/>
          <p:cNvSpPr txBox="1"/>
          <p:nvPr/>
        </p:nvSpPr>
        <p:spPr>
          <a:xfrm>
            <a:off x="7898051" y="4023852"/>
            <a:ext cx="978729" cy="584775"/>
          </a:xfrm>
          <a:prstGeom prst="rect">
            <a:avLst/>
          </a:prstGeom>
          <a:noFill/>
        </p:spPr>
        <p:txBody>
          <a:bodyPr wrap="none" rtlCol="0">
            <a:spAutoFit/>
          </a:bodyPr>
          <a:lstStyle/>
          <a:p>
            <a:r>
              <a:rPr lang="en-GB" sz="3200" dirty="0" smtClean="0"/>
              <a:t>Page</a:t>
            </a:r>
            <a:endParaRPr lang="en-GB" sz="3200" dirty="0"/>
          </a:p>
        </p:txBody>
      </p:sp>
      <p:sp>
        <p:nvSpPr>
          <p:cNvPr id="34" name="TextBox 33"/>
          <p:cNvSpPr txBox="1"/>
          <p:nvPr/>
        </p:nvSpPr>
        <p:spPr>
          <a:xfrm>
            <a:off x="6254165" y="4594979"/>
            <a:ext cx="1326261" cy="523220"/>
          </a:xfrm>
          <a:prstGeom prst="rect">
            <a:avLst/>
          </a:prstGeom>
          <a:noFill/>
        </p:spPr>
        <p:txBody>
          <a:bodyPr wrap="none" rtlCol="0">
            <a:spAutoFit/>
          </a:bodyPr>
          <a:lstStyle/>
          <a:p>
            <a:r>
              <a:rPr lang="en-GB" sz="2800" dirty="0" err="1" smtClean="0"/>
              <a:t>Markup</a:t>
            </a:r>
            <a:endParaRPr lang="en-GB" sz="2800" dirty="0"/>
          </a:p>
        </p:txBody>
      </p:sp>
      <p:sp>
        <p:nvSpPr>
          <p:cNvPr id="35" name="TextBox 34"/>
          <p:cNvSpPr txBox="1"/>
          <p:nvPr/>
        </p:nvSpPr>
        <p:spPr>
          <a:xfrm>
            <a:off x="6097631" y="5131847"/>
            <a:ext cx="1343509" cy="461665"/>
          </a:xfrm>
          <a:prstGeom prst="rect">
            <a:avLst/>
          </a:prstGeom>
          <a:noFill/>
        </p:spPr>
        <p:txBody>
          <a:bodyPr wrap="none" rtlCol="0">
            <a:spAutoFit/>
          </a:bodyPr>
          <a:lstStyle/>
          <a:p>
            <a:r>
              <a:rPr lang="en-GB" sz="2400" dirty="0" smtClean="0"/>
              <a:t>RDF/XML</a:t>
            </a:r>
            <a:endParaRPr lang="en-GB" sz="2400" dirty="0"/>
          </a:p>
        </p:txBody>
      </p:sp>
      <p:sp>
        <p:nvSpPr>
          <p:cNvPr id="36" name="TextBox 35"/>
          <p:cNvSpPr txBox="1"/>
          <p:nvPr/>
        </p:nvSpPr>
        <p:spPr>
          <a:xfrm>
            <a:off x="5060876" y="5625842"/>
            <a:ext cx="553357" cy="400110"/>
          </a:xfrm>
          <a:prstGeom prst="rect">
            <a:avLst/>
          </a:prstGeom>
          <a:noFill/>
        </p:spPr>
        <p:txBody>
          <a:bodyPr wrap="none" rtlCol="0">
            <a:spAutoFit/>
          </a:bodyPr>
          <a:lstStyle/>
          <a:p>
            <a:r>
              <a:rPr lang="en-GB" sz="2000" dirty="0" smtClean="0"/>
              <a:t>URI</a:t>
            </a:r>
            <a:endParaRPr lang="en-GB" sz="2000" dirty="0"/>
          </a:p>
        </p:txBody>
      </p:sp>
      <p:sp>
        <p:nvSpPr>
          <p:cNvPr id="37" name="TextBox 36"/>
          <p:cNvSpPr txBox="1"/>
          <p:nvPr/>
        </p:nvSpPr>
        <p:spPr>
          <a:xfrm>
            <a:off x="6120038" y="5625842"/>
            <a:ext cx="747320" cy="400110"/>
          </a:xfrm>
          <a:prstGeom prst="rect">
            <a:avLst/>
          </a:prstGeom>
          <a:noFill/>
        </p:spPr>
        <p:txBody>
          <a:bodyPr wrap="none" rtlCol="0">
            <a:spAutoFit/>
          </a:bodyPr>
          <a:lstStyle/>
          <a:p>
            <a:r>
              <a:rPr lang="en-GB" sz="2000" dirty="0" smtClean="0"/>
              <a:t>Node</a:t>
            </a:r>
            <a:endParaRPr lang="en-GB" sz="2000" dirty="0"/>
          </a:p>
        </p:txBody>
      </p:sp>
      <p:sp>
        <p:nvSpPr>
          <p:cNvPr id="3" name="TextBox 2"/>
          <p:cNvSpPr txBox="1"/>
          <p:nvPr/>
        </p:nvSpPr>
        <p:spPr>
          <a:xfrm>
            <a:off x="690852" y="4023852"/>
            <a:ext cx="2152577" cy="584775"/>
          </a:xfrm>
          <a:prstGeom prst="rect">
            <a:avLst/>
          </a:prstGeom>
          <a:noFill/>
        </p:spPr>
        <p:txBody>
          <a:bodyPr wrap="none" rtlCol="0">
            <a:spAutoFit/>
          </a:bodyPr>
          <a:lstStyle/>
          <a:p>
            <a:r>
              <a:rPr lang="en-GB" sz="3200" dirty="0" smtClean="0">
                <a:solidFill>
                  <a:schemeClr val="bg1"/>
                </a:solidFill>
              </a:rPr>
              <a:t>Component</a:t>
            </a:r>
            <a:endParaRPr lang="en-GB" sz="3200" dirty="0">
              <a:solidFill>
                <a:schemeClr val="bg1"/>
              </a:solidFill>
            </a:endParaRPr>
          </a:p>
        </p:txBody>
      </p:sp>
      <p:sp>
        <p:nvSpPr>
          <p:cNvPr id="4" name="TextBox 3"/>
          <p:cNvSpPr txBox="1"/>
          <p:nvPr/>
        </p:nvSpPr>
        <p:spPr>
          <a:xfrm>
            <a:off x="231047" y="2218578"/>
            <a:ext cx="2612382" cy="523220"/>
          </a:xfrm>
          <a:prstGeom prst="rect">
            <a:avLst/>
          </a:prstGeom>
          <a:noFill/>
        </p:spPr>
        <p:txBody>
          <a:bodyPr wrap="none" rtlCol="0">
            <a:spAutoFit/>
          </a:bodyPr>
          <a:lstStyle/>
          <a:p>
            <a:r>
              <a:rPr lang="en-GB" sz="2800" dirty="0" smtClean="0">
                <a:solidFill>
                  <a:schemeClr val="bg1"/>
                </a:solidFill>
              </a:rPr>
              <a:t>Super-Aggregate</a:t>
            </a:r>
            <a:endParaRPr lang="en-GB" sz="2800" dirty="0">
              <a:solidFill>
                <a:schemeClr val="bg1"/>
              </a:solidFill>
            </a:endParaRPr>
          </a:p>
        </p:txBody>
      </p:sp>
      <p:sp>
        <p:nvSpPr>
          <p:cNvPr id="5" name="TextBox 4"/>
          <p:cNvSpPr txBox="1"/>
          <p:nvPr/>
        </p:nvSpPr>
        <p:spPr>
          <a:xfrm>
            <a:off x="286447" y="4608627"/>
            <a:ext cx="2556982" cy="523220"/>
          </a:xfrm>
          <a:prstGeom prst="rect">
            <a:avLst/>
          </a:prstGeom>
          <a:noFill/>
        </p:spPr>
        <p:txBody>
          <a:bodyPr wrap="none" rtlCol="0">
            <a:spAutoFit/>
          </a:bodyPr>
          <a:lstStyle/>
          <a:p>
            <a:r>
              <a:rPr lang="en-GB" sz="2800" dirty="0" smtClean="0">
                <a:solidFill>
                  <a:schemeClr val="bg1"/>
                </a:solidFill>
              </a:rPr>
              <a:t>Sub-Component</a:t>
            </a:r>
            <a:endParaRPr lang="en-GB" sz="2800" dirty="0">
              <a:solidFill>
                <a:schemeClr val="bg1"/>
              </a:solidFill>
            </a:endParaRPr>
          </a:p>
        </p:txBody>
      </p:sp>
      <p:sp>
        <p:nvSpPr>
          <p:cNvPr id="6" name="TextBox 5"/>
          <p:cNvSpPr txBox="1"/>
          <p:nvPr/>
        </p:nvSpPr>
        <p:spPr>
          <a:xfrm>
            <a:off x="972211" y="2741798"/>
            <a:ext cx="1871218" cy="584775"/>
          </a:xfrm>
          <a:prstGeom prst="rect">
            <a:avLst/>
          </a:prstGeom>
          <a:noFill/>
        </p:spPr>
        <p:txBody>
          <a:bodyPr wrap="none" rtlCol="0">
            <a:spAutoFit/>
          </a:bodyPr>
          <a:lstStyle/>
          <a:p>
            <a:r>
              <a:rPr lang="en-GB" sz="3200" dirty="0" smtClean="0">
                <a:solidFill>
                  <a:schemeClr val="bg1"/>
                </a:solidFill>
              </a:rPr>
              <a:t>Aggregate</a:t>
            </a:r>
            <a:endParaRPr lang="en-GB" sz="3200" dirty="0">
              <a:solidFill>
                <a:schemeClr val="bg1"/>
              </a:solidFill>
            </a:endParaRPr>
          </a:p>
        </p:txBody>
      </p:sp>
      <p:sp>
        <p:nvSpPr>
          <p:cNvPr id="21" name="TextBox 20"/>
          <p:cNvSpPr txBox="1"/>
          <p:nvPr/>
        </p:nvSpPr>
        <p:spPr>
          <a:xfrm>
            <a:off x="1591035" y="3377265"/>
            <a:ext cx="1252394" cy="646331"/>
          </a:xfrm>
          <a:prstGeom prst="rect">
            <a:avLst/>
          </a:prstGeom>
          <a:noFill/>
        </p:spPr>
        <p:txBody>
          <a:bodyPr wrap="none" rtlCol="0">
            <a:spAutoFit/>
          </a:bodyPr>
          <a:lstStyle/>
          <a:p>
            <a:r>
              <a:rPr lang="en-GB" sz="3600" dirty="0" smtClean="0">
                <a:solidFill>
                  <a:schemeClr val="bg1"/>
                </a:solidFill>
              </a:rPr>
              <a:t>Focus</a:t>
            </a:r>
            <a:endParaRPr lang="en-GB" sz="3600" dirty="0">
              <a:solidFill>
                <a:schemeClr val="bg1"/>
              </a:solidFill>
            </a:endParaRPr>
          </a:p>
        </p:txBody>
      </p:sp>
      <p:sp>
        <p:nvSpPr>
          <p:cNvPr id="41" name="TextBox 40"/>
          <p:cNvSpPr txBox="1"/>
          <p:nvPr/>
        </p:nvSpPr>
        <p:spPr>
          <a:xfrm>
            <a:off x="1664741" y="1756912"/>
            <a:ext cx="1104982" cy="461665"/>
          </a:xfrm>
          <a:prstGeom prst="rect">
            <a:avLst/>
          </a:prstGeom>
          <a:noFill/>
        </p:spPr>
        <p:txBody>
          <a:bodyPr wrap="none" rtlCol="0">
            <a:spAutoFit/>
          </a:bodyPr>
          <a:lstStyle/>
          <a:p>
            <a:r>
              <a:rPr lang="en-GB" sz="2400" dirty="0" smtClean="0">
                <a:solidFill>
                  <a:schemeClr val="bg1"/>
                </a:solidFill>
              </a:rPr>
              <a:t>coarser</a:t>
            </a:r>
            <a:endParaRPr lang="en-GB" sz="2400" dirty="0">
              <a:solidFill>
                <a:schemeClr val="bg1"/>
              </a:solidFill>
            </a:endParaRPr>
          </a:p>
        </p:txBody>
      </p:sp>
      <p:sp>
        <p:nvSpPr>
          <p:cNvPr id="42" name="TextBox 41"/>
          <p:cNvSpPr txBox="1"/>
          <p:nvPr/>
        </p:nvSpPr>
        <p:spPr>
          <a:xfrm>
            <a:off x="2070460" y="5164466"/>
            <a:ext cx="772969" cy="461665"/>
          </a:xfrm>
          <a:prstGeom prst="rect">
            <a:avLst/>
          </a:prstGeom>
          <a:noFill/>
        </p:spPr>
        <p:txBody>
          <a:bodyPr wrap="none" rtlCol="0">
            <a:spAutoFit/>
          </a:bodyPr>
          <a:lstStyle/>
          <a:p>
            <a:r>
              <a:rPr lang="en-GB" sz="2400" dirty="0" smtClean="0">
                <a:solidFill>
                  <a:schemeClr val="bg1"/>
                </a:solidFill>
              </a:rPr>
              <a:t>finer</a:t>
            </a:r>
            <a:endParaRPr lang="en-GB" sz="2400" dirty="0">
              <a:solidFill>
                <a:schemeClr val="bg1"/>
              </a:solidFill>
            </a:endParaRPr>
          </a:p>
        </p:txBody>
      </p:sp>
      <p:grpSp>
        <p:nvGrpSpPr>
          <p:cNvPr id="45" name="Group 44"/>
          <p:cNvGrpSpPr/>
          <p:nvPr/>
        </p:nvGrpSpPr>
        <p:grpSpPr>
          <a:xfrm>
            <a:off x="2917080" y="1796033"/>
            <a:ext cx="792088" cy="3808792"/>
            <a:chOff x="3363077" y="2350860"/>
            <a:chExt cx="792088" cy="3808792"/>
          </a:xfrm>
        </p:grpSpPr>
        <p:sp>
          <p:nvSpPr>
            <p:cNvPr id="39" name="Curved Right Arrow 38"/>
            <p:cNvSpPr/>
            <p:nvPr/>
          </p:nvSpPr>
          <p:spPr>
            <a:xfrm flipH="1" flipV="1">
              <a:off x="3363077" y="2350860"/>
              <a:ext cx="792088" cy="18915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Curved Right Arrow 43"/>
            <p:cNvSpPr/>
            <p:nvPr/>
          </p:nvSpPr>
          <p:spPr>
            <a:xfrm flipH="1">
              <a:off x="3363077" y="4268121"/>
              <a:ext cx="792088" cy="18915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6" name="TextBox 45"/>
          <p:cNvSpPr txBox="1"/>
          <p:nvPr/>
        </p:nvSpPr>
        <p:spPr>
          <a:xfrm>
            <a:off x="6449745" y="2243956"/>
            <a:ext cx="2114040" cy="523220"/>
          </a:xfrm>
          <a:prstGeom prst="rect">
            <a:avLst/>
          </a:prstGeom>
          <a:noFill/>
        </p:spPr>
        <p:txBody>
          <a:bodyPr wrap="none" rtlCol="0">
            <a:spAutoFit/>
          </a:bodyPr>
          <a:lstStyle/>
          <a:p>
            <a:pPr algn="just"/>
            <a:r>
              <a:rPr lang="en-GB" sz="2800" dirty="0" smtClean="0"/>
              <a:t>Journal index</a:t>
            </a:r>
            <a:endParaRPr lang="en-GB" sz="2800" dirty="0"/>
          </a:p>
        </p:txBody>
      </p:sp>
      <p:sp>
        <p:nvSpPr>
          <p:cNvPr id="47" name="TextBox 46"/>
          <p:cNvSpPr txBox="1"/>
          <p:nvPr/>
        </p:nvSpPr>
        <p:spPr>
          <a:xfrm>
            <a:off x="5492304" y="2767176"/>
            <a:ext cx="1914883" cy="584775"/>
          </a:xfrm>
          <a:prstGeom prst="rect">
            <a:avLst/>
          </a:prstGeom>
          <a:noFill/>
        </p:spPr>
        <p:txBody>
          <a:bodyPr wrap="none" rtlCol="0">
            <a:spAutoFit/>
          </a:bodyPr>
          <a:lstStyle/>
          <a:p>
            <a:r>
              <a:rPr lang="en-GB" sz="3200" dirty="0" smtClean="0"/>
              <a:t>Festschrift</a:t>
            </a:r>
            <a:endParaRPr lang="en-GB" sz="3200" dirty="0"/>
          </a:p>
        </p:txBody>
      </p:sp>
      <p:cxnSp>
        <p:nvCxnSpPr>
          <p:cNvPr id="51" name="Curved Connector 50"/>
          <p:cNvCxnSpPr>
            <a:stCxn id="39" idx="0"/>
            <a:endCxn id="44" idx="0"/>
          </p:cNvCxnSpPr>
          <p:nvPr/>
        </p:nvCxnSpPr>
        <p:spPr>
          <a:xfrm>
            <a:off x="3709168" y="2791304"/>
            <a:ext cx="12700" cy="1818250"/>
          </a:xfrm>
          <a:prstGeom prst="curvedConnector3">
            <a:avLst>
              <a:gd name="adj1" fmla="val 180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603128" y="3380480"/>
            <a:ext cx="1901033" cy="646331"/>
          </a:xfrm>
          <a:prstGeom prst="rect">
            <a:avLst/>
          </a:prstGeom>
          <a:noFill/>
        </p:spPr>
        <p:txBody>
          <a:bodyPr wrap="none" rtlCol="0">
            <a:spAutoFit/>
          </a:bodyPr>
          <a:lstStyle/>
          <a:p>
            <a:r>
              <a:rPr lang="en-GB" sz="3600" dirty="0" smtClean="0"/>
              <a:t>Resource</a:t>
            </a:r>
            <a:endParaRPr lang="en-GB" sz="3600" dirty="0"/>
          </a:p>
        </p:txBody>
      </p:sp>
      <p:sp>
        <p:nvSpPr>
          <p:cNvPr id="55" name="TextBox 54"/>
          <p:cNvSpPr txBox="1"/>
          <p:nvPr/>
        </p:nvSpPr>
        <p:spPr>
          <a:xfrm>
            <a:off x="7614984" y="3380480"/>
            <a:ext cx="1189621" cy="646331"/>
          </a:xfrm>
          <a:prstGeom prst="rect">
            <a:avLst/>
          </a:prstGeom>
          <a:noFill/>
        </p:spPr>
        <p:txBody>
          <a:bodyPr wrap="none" rtlCol="0">
            <a:spAutoFit/>
          </a:bodyPr>
          <a:lstStyle/>
          <a:p>
            <a:r>
              <a:rPr lang="en-GB" sz="3600" dirty="0" smtClean="0"/>
              <a:t>Work</a:t>
            </a:r>
            <a:endParaRPr lang="en-GB" sz="3600" dirty="0"/>
          </a:p>
        </p:txBody>
      </p:sp>
    </p:spTree>
    <p:extLst>
      <p:ext uri="{BB962C8B-B14F-4D97-AF65-F5344CB8AC3E}">
        <p14:creationId xmlns:p14="http://schemas.microsoft.com/office/powerpoint/2010/main" val="5101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500"/>
                                        <p:tgtEl>
                                          <p:spTgt spid="11"/>
                                        </p:tgtEl>
                                      </p:cBhvr>
                                    </p:animEffect>
                                  </p:childTnLst>
                                </p:cTn>
                              </p:par>
                            </p:childTnLst>
                          </p:cTn>
                        </p:par>
                        <p:par>
                          <p:cTn id="104" fill="hold">
                            <p:stCondLst>
                              <p:cond delay="3500"/>
                            </p:stCondLst>
                            <p:childTnLst>
                              <p:par>
                                <p:cTn id="105" presetID="10"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40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45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5000"/>
                            </p:stCondLst>
                            <p:childTnLst>
                              <p:par>
                                <p:cTn id="117" presetID="10" presetClass="entr" presetSubtype="0"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500"/>
                                        <p:tgtEl>
                                          <p:spTgt spid="14"/>
                                        </p:tgtEl>
                                      </p:cBhvr>
                                    </p:animEffect>
                                  </p:childTnLst>
                                </p:cTn>
                              </p:par>
                            </p:childTnLst>
                          </p:cTn>
                        </p:par>
                        <p:par>
                          <p:cTn id="120" fill="hold">
                            <p:stCondLst>
                              <p:cond delay="5500"/>
                            </p:stCondLst>
                            <p:childTnLst>
                              <p:par>
                                <p:cTn id="121" presetID="10" presetClass="entr" presetSubtype="0"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fade">
                                      <p:cBhvr>
                                        <p:cTn id="123" dur="500"/>
                                        <p:tgtEl>
                                          <p:spTgt spid="30"/>
                                        </p:tgtEl>
                                      </p:cBhvr>
                                    </p:animEffect>
                                  </p:childTnLst>
                                </p:cTn>
                              </p:par>
                            </p:childTnLst>
                          </p:cTn>
                        </p:par>
                        <p:par>
                          <p:cTn id="124" fill="hold">
                            <p:stCondLst>
                              <p:cond delay="6000"/>
                            </p:stCondLst>
                            <p:childTnLst>
                              <p:par>
                                <p:cTn id="125" presetID="10" presetClass="entr" presetSubtype="0"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childTnLst>
                          </p:cTn>
                        </p:par>
                        <p:par>
                          <p:cTn id="128" fill="hold">
                            <p:stCondLst>
                              <p:cond delay="6500"/>
                            </p:stCondLst>
                            <p:childTnLst>
                              <p:par>
                                <p:cTn id="129" presetID="10" presetClass="entr" presetSubtype="0" fill="hold" nodeType="after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fade">
                                      <p:cBhvr>
                                        <p:cTn id="13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26" grpId="0"/>
      <p:bldP spid="27" grpId="0"/>
      <p:bldP spid="28" grpId="0"/>
      <p:bldP spid="29" grpId="0"/>
      <p:bldP spid="30" grpId="0"/>
      <p:bldP spid="31" grpId="0"/>
      <p:bldP spid="32" grpId="0"/>
      <p:bldP spid="34" grpId="0"/>
      <p:bldP spid="35" grpId="0"/>
      <p:bldP spid="36" grpId="0"/>
      <p:bldP spid="37" grpId="0"/>
      <p:bldP spid="3" grpId="0"/>
      <p:bldP spid="4" grpId="0"/>
      <p:bldP spid="5" grpId="0"/>
      <p:bldP spid="6" grpId="0"/>
      <p:bldP spid="21" grpId="0"/>
      <p:bldP spid="41" grpId="0"/>
      <p:bldP spid="42" grpId="0"/>
      <p:bldP spid="46" grpId="0"/>
      <p:bldP spid="47"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6883679" cy="584775"/>
          </a:xfrm>
          <a:prstGeom prst="rect">
            <a:avLst/>
          </a:prstGeom>
          <a:noFill/>
        </p:spPr>
        <p:txBody>
          <a:bodyPr wrap="none" rtlCol="0">
            <a:spAutoFit/>
          </a:bodyPr>
          <a:lstStyle/>
          <a:p>
            <a:r>
              <a:rPr lang="en-GB" sz="3200" dirty="0" smtClean="0">
                <a:solidFill>
                  <a:srgbClr val="002060"/>
                </a:solidFill>
              </a:rPr>
              <a:t>Predicate: what is the aspect described?</a:t>
            </a:r>
            <a:endParaRPr lang="en-GB" sz="3200" dirty="0">
              <a:solidFill>
                <a:srgbClr val="002060"/>
              </a:solidFill>
            </a:endParaRPr>
          </a:p>
        </p:txBody>
      </p:sp>
      <p:sp>
        <p:nvSpPr>
          <p:cNvPr id="3" name="TextBox 2"/>
          <p:cNvSpPr txBox="1"/>
          <p:nvPr/>
        </p:nvSpPr>
        <p:spPr>
          <a:xfrm>
            <a:off x="4416609" y="2268084"/>
            <a:ext cx="2894639" cy="523220"/>
          </a:xfrm>
          <a:prstGeom prst="rect">
            <a:avLst/>
          </a:prstGeom>
          <a:noFill/>
        </p:spPr>
        <p:txBody>
          <a:bodyPr wrap="none" rtlCol="0">
            <a:spAutoFit/>
          </a:bodyPr>
          <a:lstStyle/>
          <a:p>
            <a:pPr algn="just"/>
            <a:r>
              <a:rPr lang="en-GB" sz="2800" dirty="0" smtClean="0"/>
              <a:t>Access to resource</a:t>
            </a:r>
            <a:endParaRPr lang="en-GB" sz="2800" dirty="0"/>
          </a:p>
        </p:txBody>
      </p:sp>
      <p:sp>
        <p:nvSpPr>
          <p:cNvPr id="4" name="TextBox 3"/>
          <p:cNvSpPr txBox="1"/>
          <p:nvPr/>
        </p:nvSpPr>
        <p:spPr>
          <a:xfrm>
            <a:off x="4205861" y="2767176"/>
            <a:ext cx="3114763" cy="584775"/>
          </a:xfrm>
          <a:prstGeom prst="rect">
            <a:avLst/>
          </a:prstGeom>
          <a:noFill/>
        </p:spPr>
        <p:txBody>
          <a:bodyPr wrap="none" rtlCol="0">
            <a:spAutoFit/>
          </a:bodyPr>
          <a:lstStyle/>
          <a:p>
            <a:r>
              <a:rPr lang="en-GB" sz="3200" dirty="0" smtClean="0"/>
              <a:t>Access to content</a:t>
            </a:r>
            <a:endParaRPr lang="en-GB" sz="3200" dirty="0"/>
          </a:p>
        </p:txBody>
      </p:sp>
      <p:sp>
        <p:nvSpPr>
          <p:cNvPr id="5" name="TextBox 4"/>
          <p:cNvSpPr txBox="1"/>
          <p:nvPr/>
        </p:nvSpPr>
        <p:spPr>
          <a:xfrm>
            <a:off x="4089356" y="3380480"/>
            <a:ext cx="3226974" cy="646331"/>
          </a:xfrm>
          <a:prstGeom prst="rect">
            <a:avLst/>
          </a:prstGeom>
          <a:noFill/>
        </p:spPr>
        <p:txBody>
          <a:bodyPr wrap="none" rtlCol="0">
            <a:spAutoFit/>
          </a:bodyPr>
          <a:lstStyle/>
          <a:p>
            <a:r>
              <a:rPr lang="en-GB" sz="3600" dirty="0" smtClean="0"/>
              <a:t>Suitability rating</a:t>
            </a:r>
            <a:endParaRPr lang="en-GB" sz="3600" dirty="0"/>
          </a:p>
        </p:txBody>
      </p:sp>
      <p:sp>
        <p:nvSpPr>
          <p:cNvPr id="6" name="TextBox 5"/>
          <p:cNvSpPr txBox="1"/>
          <p:nvPr/>
        </p:nvSpPr>
        <p:spPr>
          <a:xfrm>
            <a:off x="4740371" y="1782291"/>
            <a:ext cx="2925544" cy="461665"/>
          </a:xfrm>
          <a:prstGeom prst="rect">
            <a:avLst/>
          </a:prstGeom>
          <a:noFill/>
        </p:spPr>
        <p:txBody>
          <a:bodyPr wrap="none" rtlCol="0">
            <a:spAutoFit/>
          </a:bodyPr>
          <a:lstStyle/>
          <a:p>
            <a:r>
              <a:rPr lang="en-GB" sz="2400" dirty="0" smtClean="0"/>
              <a:t>Membership category</a:t>
            </a:r>
            <a:endParaRPr lang="en-GB" sz="2400" dirty="0"/>
          </a:p>
        </p:txBody>
      </p:sp>
      <p:sp>
        <p:nvSpPr>
          <p:cNvPr id="8" name="TextBox 7"/>
          <p:cNvSpPr txBox="1"/>
          <p:nvPr/>
        </p:nvSpPr>
        <p:spPr>
          <a:xfrm>
            <a:off x="4416609" y="4594979"/>
            <a:ext cx="1550424" cy="523220"/>
          </a:xfrm>
          <a:prstGeom prst="rect">
            <a:avLst/>
          </a:prstGeom>
          <a:noFill/>
        </p:spPr>
        <p:txBody>
          <a:bodyPr wrap="none" rtlCol="0">
            <a:spAutoFit/>
          </a:bodyPr>
          <a:lstStyle/>
          <a:p>
            <a:r>
              <a:rPr lang="en-GB" sz="2800" dirty="0" smtClean="0"/>
              <a:t>Audience</a:t>
            </a:r>
            <a:endParaRPr lang="en-GB" sz="2800" dirty="0"/>
          </a:p>
        </p:txBody>
      </p:sp>
      <p:sp>
        <p:nvSpPr>
          <p:cNvPr id="9" name="TextBox 8"/>
          <p:cNvSpPr txBox="1"/>
          <p:nvPr/>
        </p:nvSpPr>
        <p:spPr>
          <a:xfrm>
            <a:off x="4740371" y="5131847"/>
            <a:ext cx="4367093" cy="461665"/>
          </a:xfrm>
          <a:prstGeom prst="rect">
            <a:avLst/>
          </a:prstGeom>
          <a:noFill/>
        </p:spPr>
        <p:txBody>
          <a:bodyPr wrap="none" rtlCol="0">
            <a:spAutoFit/>
          </a:bodyPr>
          <a:lstStyle/>
          <a:p>
            <a:r>
              <a:rPr lang="en-GB" sz="2400" dirty="0" smtClean="0"/>
              <a:t>Audience of audio-visual material</a:t>
            </a:r>
            <a:endParaRPr lang="en-GB" sz="2400" dirty="0"/>
          </a:p>
        </p:txBody>
      </p:sp>
      <p:sp>
        <p:nvSpPr>
          <p:cNvPr id="16" name="TextBox 15"/>
          <p:cNvSpPr txBox="1"/>
          <p:nvPr/>
        </p:nvSpPr>
        <p:spPr>
          <a:xfrm>
            <a:off x="4205861" y="4023852"/>
            <a:ext cx="3622915" cy="584775"/>
          </a:xfrm>
          <a:prstGeom prst="rect">
            <a:avLst/>
          </a:prstGeom>
          <a:noFill/>
        </p:spPr>
        <p:txBody>
          <a:bodyPr wrap="none" rtlCol="0">
            <a:spAutoFit/>
          </a:bodyPr>
          <a:lstStyle/>
          <a:p>
            <a:r>
              <a:rPr lang="en-GB" sz="3200" dirty="0" smtClean="0"/>
              <a:t>Audience and usage </a:t>
            </a:r>
            <a:endParaRPr lang="en-GB" sz="3200" dirty="0"/>
          </a:p>
        </p:txBody>
      </p:sp>
      <p:grpSp>
        <p:nvGrpSpPr>
          <p:cNvPr id="38" name="Group 37"/>
          <p:cNvGrpSpPr/>
          <p:nvPr/>
        </p:nvGrpSpPr>
        <p:grpSpPr>
          <a:xfrm>
            <a:off x="231047" y="1756912"/>
            <a:ext cx="3490821" cy="3869219"/>
            <a:chOff x="231047" y="1756912"/>
            <a:chExt cx="3490821" cy="3869219"/>
          </a:xfrm>
        </p:grpSpPr>
        <p:sp>
          <p:nvSpPr>
            <p:cNvPr id="22" name="TextBox 21"/>
            <p:cNvSpPr txBox="1"/>
            <p:nvPr/>
          </p:nvSpPr>
          <p:spPr>
            <a:xfrm>
              <a:off x="690852" y="4023852"/>
              <a:ext cx="2152577" cy="584775"/>
            </a:xfrm>
            <a:prstGeom prst="rect">
              <a:avLst/>
            </a:prstGeom>
            <a:noFill/>
          </p:spPr>
          <p:txBody>
            <a:bodyPr wrap="none" rtlCol="0">
              <a:spAutoFit/>
            </a:bodyPr>
            <a:lstStyle/>
            <a:p>
              <a:r>
                <a:rPr lang="en-GB" sz="3200" dirty="0" smtClean="0">
                  <a:solidFill>
                    <a:schemeClr val="bg1"/>
                  </a:solidFill>
                </a:rPr>
                <a:t>Component</a:t>
              </a:r>
              <a:endParaRPr lang="en-GB" sz="3200" dirty="0">
                <a:solidFill>
                  <a:schemeClr val="bg1"/>
                </a:solidFill>
              </a:endParaRPr>
            </a:p>
          </p:txBody>
        </p:sp>
        <p:sp>
          <p:nvSpPr>
            <p:cNvPr id="23" name="TextBox 22"/>
            <p:cNvSpPr txBox="1"/>
            <p:nvPr/>
          </p:nvSpPr>
          <p:spPr>
            <a:xfrm>
              <a:off x="231047" y="2218578"/>
              <a:ext cx="2612382" cy="523220"/>
            </a:xfrm>
            <a:prstGeom prst="rect">
              <a:avLst/>
            </a:prstGeom>
            <a:noFill/>
          </p:spPr>
          <p:txBody>
            <a:bodyPr wrap="none" rtlCol="0">
              <a:spAutoFit/>
            </a:bodyPr>
            <a:lstStyle/>
            <a:p>
              <a:r>
                <a:rPr lang="en-GB" sz="2800" dirty="0" smtClean="0">
                  <a:solidFill>
                    <a:schemeClr val="bg1"/>
                  </a:solidFill>
                </a:rPr>
                <a:t>Super-Aggregate</a:t>
              </a:r>
              <a:endParaRPr lang="en-GB" sz="2800" dirty="0">
                <a:solidFill>
                  <a:schemeClr val="bg1"/>
                </a:solidFill>
              </a:endParaRPr>
            </a:p>
          </p:txBody>
        </p:sp>
        <p:sp>
          <p:nvSpPr>
            <p:cNvPr id="24" name="TextBox 23"/>
            <p:cNvSpPr txBox="1"/>
            <p:nvPr/>
          </p:nvSpPr>
          <p:spPr>
            <a:xfrm>
              <a:off x="286447" y="4608627"/>
              <a:ext cx="2556982" cy="523220"/>
            </a:xfrm>
            <a:prstGeom prst="rect">
              <a:avLst/>
            </a:prstGeom>
            <a:noFill/>
          </p:spPr>
          <p:txBody>
            <a:bodyPr wrap="none" rtlCol="0">
              <a:spAutoFit/>
            </a:bodyPr>
            <a:lstStyle/>
            <a:p>
              <a:r>
                <a:rPr lang="en-GB" sz="2800" dirty="0" smtClean="0">
                  <a:solidFill>
                    <a:schemeClr val="bg1"/>
                  </a:solidFill>
                </a:rPr>
                <a:t>Sub-Component</a:t>
              </a:r>
              <a:endParaRPr lang="en-GB" sz="2800" dirty="0">
                <a:solidFill>
                  <a:schemeClr val="bg1"/>
                </a:solidFill>
              </a:endParaRPr>
            </a:p>
          </p:txBody>
        </p:sp>
        <p:sp>
          <p:nvSpPr>
            <p:cNvPr id="25" name="TextBox 24"/>
            <p:cNvSpPr txBox="1"/>
            <p:nvPr/>
          </p:nvSpPr>
          <p:spPr>
            <a:xfrm>
              <a:off x="972211" y="2741798"/>
              <a:ext cx="1871218" cy="584775"/>
            </a:xfrm>
            <a:prstGeom prst="rect">
              <a:avLst/>
            </a:prstGeom>
            <a:noFill/>
          </p:spPr>
          <p:txBody>
            <a:bodyPr wrap="none" rtlCol="0">
              <a:spAutoFit/>
            </a:bodyPr>
            <a:lstStyle/>
            <a:p>
              <a:r>
                <a:rPr lang="en-GB" sz="3200" dirty="0" smtClean="0">
                  <a:solidFill>
                    <a:schemeClr val="bg1"/>
                  </a:solidFill>
                </a:rPr>
                <a:t>Aggregate</a:t>
              </a:r>
              <a:endParaRPr lang="en-GB" sz="3200" dirty="0">
                <a:solidFill>
                  <a:schemeClr val="bg1"/>
                </a:solidFill>
              </a:endParaRPr>
            </a:p>
          </p:txBody>
        </p:sp>
        <p:sp>
          <p:nvSpPr>
            <p:cNvPr id="26" name="TextBox 25"/>
            <p:cNvSpPr txBox="1"/>
            <p:nvPr/>
          </p:nvSpPr>
          <p:spPr>
            <a:xfrm>
              <a:off x="1591035" y="3377265"/>
              <a:ext cx="1252394" cy="646331"/>
            </a:xfrm>
            <a:prstGeom prst="rect">
              <a:avLst/>
            </a:prstGeom>
            <a:noFill/>
          </p:spPr>
          <p:txBody>
            <a:bodyPr wrap="none" rtlCol="0">
              <a:spAutoFit/>
            </a:bodyPr>
            <a:lstStyle/>
            <a:p>
              <a:r>
                <a:rPr lang="en-GB" sz="3600" dirty="0" smtClean="0">
                  <a:solidFill>
                    <a:schemeClr val="bg1"/>
                  </a:solidFill>
                </a:rPr>
                <a:t>Focus</a:t>
              </a:r>
              <a:endParaRPr lang="en-GB" sz="3600" dirty="0">
                <a:solidFill>
                  <a:schemeClr val="bg1"/>
                </a:solidFill>
              </a:endParaRPr>
            </a:p>
          </p:txBody>
        </p:sp>
        <p:sp>
          <p:nvSpPr>
            <p:cNvPr id="27" name="TextBox 26"/>
            <p:cNvSpPr txBox="1"/>
            <p:nvPr/>
          </p:nvSpPr>
          <p:spPr>
            <a:xfrm>
              <a:off x="1664741" y="1756912"/>
              <a:ext cx="1104982" cy="461665"/>
            </a:xfrm>
            <a:prstGeom prst="rect">
              <a:avLst/>
            </a:prstGeom>
            <a:noFill/>
          </p:spPr>
          <p:txBody>
            <a:bodyPr wrap="none" rtlCol="0">
              <a:spAutoFit/>
            </a:bodyPr>
            <a:lstStyle/>
            <a:p>
              <a:r>
                <a:rPr lang="en-GB" sz="2400" dirty="0" smtClean="0">
                  <a:solidFill>
                    <a:schemeClr val="bg1"/>
                  </a:solidFill>
                </a:rPr>
                <a:t>coarser</a:t>
              </a:r>
              <a:endParaRPr lang="en-GB" sz="2400" dirty="0">
                <a:solidFill>
                  <a:schemeClr val="bg1"/>
                </a:solidFill>
              </a:endParaRPr>
            </a:p>
          </p:txBody>
        </p:sp>
        <p:sp>
          <p:nvSpPr>
            <p:cNvPr id="28" name="TextBox 27"/>
            <p:cNvSpPr txBox="1"/>
            <p:nvPr/>
          </p:nvSpPr>
          <p:spPr>
            <a:xfrm>
              <a:off x="2070460" y="5164466"/>
              <a:ext cx="772969" cy="461665"/>
            </a:xfrm>
            <a:prstGeom prst="rect">
              <a:avLst/>
            </a:prstGeom>
            <a:noFill/>
          </p:spPr>
          <p:txBody>
            <a:bodyPr wrap="none" rtlCol="0">
              <a:spAutoFit/>
            </a:bodyPr>
            <a:lstStyle/>
            <a:p>
              <a:r>
                <a:rPr lang="en-GB" sz="2400" dirty="0" smtClean="0">
                  <a:solidFill>
                    <a:schemeClr val="bg1"/>
                  </a:solidFill>
                </a:rPr>
                <a:t>finer</a:t>
              </a:r>
              <a:endParaRPr lang="en-GB" sz="2400" dirty="0">
                <a:solidFill>
                  <a:schemeClr val="bg1"/>
                </a:solidFill>
              </a:endParaRPr>
            </a:p>
          </p:txBody>
        </p:sp>
        <p:grpSp>
          <p:nvGrpSpPr>
            <p:cNvPr id="29" name="Group 28"/>
            <p:cNvGrpSpPr/>
            <p:nvPr/>
          </p:nvGrpSpPr>
          <p:grpSpPr>
            <a:xfrm>
              <a:off x="2917080" y="1796033"/>
              <a:ext cx="792088" cy="3808792"/>
              <a:chOff x="3363077" y="2350860"/>
              <a:chExt cx="792088" cy="3808792"/>
            </a:xfrm>
          </p:grpSpPr>
          <p:sp>
            <p:nvSpPr>
              <p:cNvPr id="30" name="Curved Right Arrow 29"/>
              <p:cNvSpPr/>
              <p:nvPr/>
            </p:nvSpPr>
            <p:spPr>
              <a:xfrm flipH="1" flipV="1">
                <a:off x="3363077" y="2350860"/>
                <a:ext cx="792088" cy="18915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Curved Right Arrow 30"/>
              <p:cNvSpPr/>
              <p:nvPr/>
            </p:nvSpPr>
            <p:spPr>
              <a:xfrm flipH="1">
                <a:off x="3363077" y="4268121"/>
                <a:ext cx="792088" cy="18915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cxnSp>
          <p:nvCxnSpPr>
            <p:cNvPr id="34" name="Curved Connector 33"/>
            <p:cNvCxnSpPr>
              <a:stCxn id="30" idx="0"/>
              <a:endCxn id="31" idx="0"/>
            </p:cNvCxnSpPr>
            <p:nvPr/>
          </p:nvCxnSpPr>
          <p:spPr>
            <a:xfrm>
              <a:off x="3709168" y="2791304"/>
              <a:ext cx="12700" cy="1818250"/>
            </a:xfrm>
            <a:prstGeom prst="curvedConnector3">
              <a:avLst>
                <a:gd name="adj1" fmla="val 180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05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725350" y="1583327"/>
            <a:ext cx="3290913" cy="707886"/>
          </a:xfrm>
          <a:prstGeom prst="rect">
            <a:avLst/>
          </a:prstGeom>
          <a:noFill/>
        </p:spPr>
        <p:txBody>
          <a:bodyPr wrap="square" rtlCol="0">
            <a:spAutoFit/>
          </a:bodyPr>
          <a:lstStyle/>
          <a:p>
            <a:r>
              <a:rPr lang="en-GB" sz="2000" dirty="0" err="1"/>
              <a:t>i</a:t>
            </a:r>
            <a:r>
              <a:rPr lang="en-GB" sz="2000" dirty="0" err="1" smtClean="0"/>
              <a:t>sbd</a:t>
            </a:r>
            <a:r>
              <a:rPr lang="en-GB" sz="2000" dirty="0" smtClean="0"/>
              <a:t>: International Standard Bibliographic Description</a:t>
            </a:r>
            <a:endParaRPr lang="en-GB" sz="2000" dirty="0"/>
          </a:p>
        </p:txBody>
      </p:sp>
      <p:sp>
        <p:nvSpPr>
          <p:cNvPr id="26" name="TextBox 25"/>
          <p:cNvSpPr txBox="1"/>
          <p:nvPr/>
        </p:nvSpPr>
        <p:spPr>
          <a:xfrm>
            <a:off x="5725350" y="2417277"/>
            <a:ext cx="3096344" cy="400110"/>
          </a:xfrm>
          <a:prstGeom prst="rect">
            <a:avLst/>
          </a:prstGeom>
          <a:noFill/>
        </p:spPr>
        <p:txBody>
          <a:bodyPr wrap="square" rtlCol="0">
            <a:spAutoFit/>
          </a:bodyPr>
          <a:lstStyle/>
          <a:p>
            <a:r>
              <a:rPr lang="en-GB" sz="2000" dirty="0" err="1" smtClean="0"/>
              <a:t>dct</a:t>
            </a:r>
            <a:r>
              <a:rPr lang="en-GB" sz="2000" dirty="0" smtClean="0"/>
              <a:t>: Dublin Core terms</a:t>
            </a:r>
            <a:endParaRPr lang="en-GB" sz="2000" dirty="0"/>
          </a:p>
        </p:txBody>
      </p:sp>
      <p:sp>
        <p:nvSpPr>
          <p:cNvPr id="27" name="TextBox 26"/>
          <p:cNvSpPr txBox="1"/>
          <p:nvPr/>
        </p:nvSpPr>
        <p:spPr>
          <a:xfrm>
            <a:off x="5725350" y="2943451"/>
            <a:ext cx="2736304" cy="400110"/>
          </a:xfrm>
          <a:prstGeom prst="rect">
            <a:avLst/>
          </a:prstGeom>
          <a:noFill/>
        </p:spPr>
        <p:txBody>
          <a:bodyPr wrap="square" rtlCol="0">
            <a:spAutoFit/>
          </a:bodyPr>
          <a:lstStyle/>
          <a:p>
            <a:r>
              <a:rPr lang="en-GB" sz="2000" dirty="0"/>
              <a:t>s</a:t>
            </a:r>
            <a:r>
              <a:rPr lang="en-GB" sz="2000" dirty="0" smtClean="0"/>
              <a:t>chema: Schema.org</a:t>
            </a:r>
            <a:endParaRPr lang="en-GB" sz="2000" dirty="0"/>
          </a:p>
        </p:txBody>
      </p:sp>
      <p:sp>
        <p:nvSpPr>
          <p:cNvPr id="28" name="TextBox 27"/>
          <p:cNvSpPr txBox="1"/>
          <p:nvPr/>
        </p:nvSpPr>
        <p:spPr>
          <a:xfrm>
            <a:off x="5725350" y="3469625"/>
            <a:ext cx="3096344" cy="707886"/>
          </a:xfrm>
          <a:prstGeom prst="rect">
            <a:avLst/>
          </a:prstGeom>
          <a:noFill/>
        </p:spPr>
        <p:txBody>
          <a:bodyPr wrap="square" rtlCol="0">
            <a:spAutoFit/>
          </a:bodyPr>
          <a:lstStyle/>
          <a:p>
            <a:r>
              <a:rPr lang="en-GB" sz="2000" dirty="0" err="1" smtClean="0"/>
              <a:t>rda</a:t>
            </a:r>
            <a:r>
              <a:rPr lang="en-GB" sz="2000" dirty="0" smtClean="0"/>
              <a:t>: Resource Description and Access</a:t>
            </a:r>
            <a:endParaRPr lang="en-GB" sz="2000" dirty="0"/>
          </a:p>
        </p:txBody>
      </p:sp>
      <p:sp>
        <p:nvSpPr>
          <p:cNvPr id="29" name="TextBox 28"/>
          <p:cNvSpPr txBox="1"/>
          <p:nvPr/>
        </p:nvSpPr>
        <p:spPr>
          <a:xfrm>
            <a:off x="5725350" y="4303575"/>
            <a:ext cx="2419174" cy="400110"/>
          </a:xfrm>
          <a:prstGeom prst="rect">
            <a:avLst/>
          </a:prstGeom>
          <a:noFill/>
        </p:spPr>
        <p:txBody>
          <a:bodyPr wrap="square" rtlCol="0">
            <a:spAutoFit/>
          </a:bodyPr>
          <a:lstStyle/>
          <a:p>
            <a:r>
              <a:rPr lang="en-GB" sz="2000" dirty="0" smtClean="0"/>
              <a:t>m21: marc21rdf.info</a:t>
            </a:r>
            <a:endParaRPr lang="en-GB" sz="2000" dirty="0"/>
          </a:p>
        </p:txBody>
      </p:sp>
      <p:sp>
        <p:nvSpPr>
          <p:cNvPr id="30" name="TextBox 29"/>
          <p:cNvSpPr txBox="1"/>
          <p:nvPr/>
        </p:nvSpPr>
        <p:spPr>
          <a:xfrm>
            <a:off x="5725350" y="4829750"/>
            <a:ext cx="3096344" cy="1323439"/>
          </a:xfrm>
          <a:prstGeom prst="rect">
            <a:avLst/>
          </a:prstGeom>
          <a:noFill/>
        </p:spPr>
        <p:txBody>
          <a:bodyPr wrap="square" rtlCol="0">
            <a:spAutoFit/>
          </a:bodyPr>
          <a:lstStyle/>
          <a:p>
            <a:r>
              <a:rPr lang="en-GB" sz="2000" dirty="0" err="1" smtClean="0"/>
              <a:t>frbrer</a:t>
            </a:r>
            <a:r>
              <a:rPr lang="en-GB" sz="2000" dirty="0" smtClean="0"/>
              <a:t>: Functional Requirements for Bibliographic Records, entity-relationship model</a:t>
            </a:r>
            <a:endParaRPr lang="en-GB" sz="2000" dirty="0"/>
          </a:p>
        </p:txBody>
      </p:sp>
      <p:sp>
        <p:nvSpPr>
          <p:cNvPr id="31" name="TextBox 30"/>
          <p:cNvSpPr txBox="1"/>
          <p:nvPr/>
        </p:nvSpPr>
        <p:spPr>
          <a:xfrm>
            <a:off x="5725350" y="1057153"/>
            <a:ext cx="3096344" cy="400110"/>
          </a:xfrm>
          <a:prstGeom prst="rect">
            <a:avLst/>
          </a:prstGeom>
          <a:noFill/>
        </p:spPr>
        <p:txBody>
          <a:bodyPr wrap="square" rtlCol="0">
            <a:spAutoFit/>
          </a:bodyPr>
          <a:lstStyle/>
          <a:p>
            <a:r>
              <a:rPr lang="en-GB" sz="2000" dirty="0" err="1" smtClean="0"/>
              <a:t>unc</a:t>
            </a:r>
            <a:r>
              <a:rPr lang="en-GB" sz="2000" dirty="0" smtClean="0"/>
              <a:t>: unconstrained version</a:t>
            </a:r>
            <a:endParaRPr lang="en-GB" sz="2000" dirty="0"/>
          </a:p>
        </p:txBody>
      </p:sp>
      <p:sp>
        <p:nvSpPr>
          <p:cNvPr id="32" name="TextBox 31"/>
          <p:cNvSpPr txBox="1"/>
          <p:nvPr/>
        </p:nvSpPr>
        <p:spPr>
          <a:xfrm>
            <a:off x="3349658" y="190594"/>
            <a:ext cx="5544044" cy="584775"/>
          </a:xfrm>
          <a:prstGeom prst="rect">
            <a:avLst/>
          </a:prstGeom>
          <a:noFill/>
        </p:spPr>
        <p:txBody>
          <a:bodyPr wrap="square" rtlCol="0">
            <a:spAutoFit/>
          </a:bodyPr>
          <a:lstStyle/>
          <a:p>
            <a:pPr algn="r"/>
            <a:r>
              <a:rPr lang="en-GB" sz="3200" dirty="0" smtClean="0">
                <a:solidFill>
                  <a:srgbClr val="002060"/>
                </a:solidFill>
              </a:rPr>
              <a:t>Possible Audience map (partial)</a:t>
            </a:r>
            <a:endParaRPr lang="en-GB" sz="3200" dirty="0">
              <a:solidFill>
                <a:srgbClr val="002060"/>
              </a:solidFill>
            </a:endParaRPr>
          </a:p>
        </p:txBody>
      </p:sp>
      <p:cxnSp>
        <p:nvCxnSpPr>
          <p:cNvPr id="43" name="Straight Arrow Connector 42"/>
          <p:cNvCxnSpPr>
            <a:stCxn id="31" idx="1"/>
            <a:endCxn id="65" idx="6"/>
          </p:cNvCxnSpPr>
          <p:nvPr/>
        </p:nvCxnSpPr>
        <p:spPr>
          <a:xfrm flipH="1" flipV="1">
            <a:off x="2831163" y="1050529"/>
            <a:ext cx="2894187" cy="206679"/>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5" idx="1"/>
            <a:endCxn id="67" idx="6"/>
          </p:cNvCxnSpPr>
          <p:nvPr/>
        </p:nvCxnSpPr>
        <p:spPr>
          <a:xfrm flipH="1">
            <a:off x="4083620" y="1937270"/>
            <a:ext cx="1641730" cy="335958"/>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1"/>
            <a:endCxn id="68" idx="6"/>
          </p:cNvCxnSpPr>
          <p:nvPr/>
        </p:nvCxnSpPr>
        <p:spPr>
          <a:xfrm flipH="1">
            <a:off x="2199801" y="1257208"/>
            <a:ext cx="3525549" cy="1291968"/>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6" idx="1"/>
            <a:endCxn id="77" idx="7"/>
          </p:cNvCxnSpPr>
          <p:nvPr/>
        </p:nvCxnSpPr>
        <p:spPr>
          <a:xfrm flipH="1">
            <a:off x="5257036" y="2617332"/>
            <a:ext cx="468314" cy="259281"/>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8" idx="1"/>
            <a:endCxn id="71" idx="7"/>
          </p:cNvCxnSpPr>
          <p:nvPr/>
        </p:nvCxnSpPr>
        <p:spPr>
          <a:xfrm flipH="1">
            <a:off x="3644579" y="3823568"/>
            <a:ext cx="2080771" cy="586440"/>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9" idx="1"/>
            <a:endCxn id="73" idx="6"/>
          </p:cNvCxnSpPr>
          <p:nvPr/>
        </p:nvCxnSpPr>
        <p:spPr>
          <a:xfrm flipH="1">
            <a:off x="2285319" y="4503630"/>
            <a:ext cx="3440031" cy="412857"/>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27" idx="1"/>
            <a:endCxn id="84" idx="6"/>
          </p:cNvCxnSpPr>
          <p:nvPr/>
        </p:nvCxnSpPr>
        <p:spPr>
          <a:xfrm flipH="1">
            <a:off x="4260148" y="3143506"/>
            <a:ext cx="1465202" cy="543954"/>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30" idx="1"/>
            <a:endCxn id="75" idx="6"/>
          </p:cNvCxnSpPr>
          <p:nvPr/>
        </p:nvCxnSpPr>
        <p:spPr>
          <a:xfrm flipH="1" flipV="1">
            <a:off x="5436095" y="5290491"/>
            <a:ext cx="289255" cy="200979"/>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29" idx="1"/>
            <a:endCxn id="79" idx="7"/>
          </p:cNvCxnSpPr>
          <p:nvPr/>
        </p:nvCxnSpPr>
        <p:spPr>
          <a:xfrm flipH="1">
            <a:off x="3484326" y="4503630"/>
            <a:ext cx="2241024" cy="1285250"/>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296616" y="368313"/>
            <a:ext cx="5139479" cy="6301047"/>
            <a:chOff x="276520" y="237150"/>
            <a:chExt cx="4873373" cy="4300582"/>
          </a:xfrm>
        </p:grpSpPr>
        <p:sp>
          <p:nvSpPr>
            <p:cNvPr id="64" name="Text Box 44"/>
            <p:cNvSpPr txBox="1"/>
            <p:nvPr/>
          </p:nvSpPr>
          <p:spPr>
            <a:xfrm>
              <a:off x="276520" y="2077653"/>
              <a:ext cx="1167765" cy="4495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GB" sz="1100" b="1">
                  <a:effectLst/>
                  <a:latin typeface="Arial"/>
                  <a:ea typeface="Calibri"/>
                  <a:cs typeface="Times New Roman"/>
                </a:rPr>
                <a:t>rdfs:</a:t>
              </a:r>
              <a:endParaRPr lang="en-GB" sz="1100">
                <a:effectLst/>
                <a:ea typeface="Calibri"/>
                <a:cs typeface="Times New Roman"/>
              </a:endParaRPr>
            </a:p>
            <a:p>
              <a:pPr>
                <a:lnSpc>
                  <a:spcPct val="115000"/>
                </a:lnSpc>
                <a:spcAft>
                  <a:spcPts val="1000"/>
                </a:spcAft>
              </a:pPr>
              <a:r>
                <a:rPr lang="en-GB" sz="1100" b="1">
                  <a:effectLst/>
                  <a:latin typeface="Arial"/>
                  <a:ea typeface="Calibri"/>
                </a:rPr>
                <a:t>subPropertyOf</a:t>
              </a:r>
              <a:endParaRPr lang="en-GB" sz="1200">
                <a:effectLst/>
                <a:latin typeface="Times New Roman"/>
                <a:ea typeface="Times New Roman"/>
              </a:endParaRPr>
            </a:p>
          </p:txBody>
        </p:sp>
        <p:sp>
          <p:nvSpPr>
            <p:cNvPr id="65" name="Text Box 13"/>
            <p:cNvSpPr txBox="1"/>
            <p:nvPr/>
          </p:nvSpPr>
          <p:spPr>
            <a:xfrm>
              <a:off x="1287899" y="237150"/>
              <a:ext cx="1391938" cy="9312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unc:</a:t>
              </a:r>
              <a:endParaRPr lang="en-GB" sz="1200">
                <a:effectLst/>
                <a:latin typeface="Times New Roman"/>
                <a:ea typeface="Times New Roman"/>
              </a:endParaRPr>
            </a:p>
            <a:p>
              <a:pPr algn="ctr">
                <a:spcAft>
                  <a:spcPts val="0"/>
                </a:spcAft>
              </a:pPr>
              <a:r>
                <a:rPr lang="en-GB" sz="1100" b="1">
                  <a:effectLst/>
                  <a:latin typeface="Arial"/>
                  <a:ea typeface="Times New Roman"/>
                </a:rPr>
                <a:t>“has note on use or audience”</a:t>
              </a:r>
              <a:endParaRPr lang="en-GB" sz="1200">
                <a:effectLst/>
                <a:latin typeface="Times New Roman"/>
                <a:ea typeface="Times New Roman"/>
              </a:endParaRPr>
            </a:p>
          </p:txBody>
        </p:sp>
        <p:cxnSp>
          <p:nvCxnSpPr>
            <p:cNvPr id="66" name="Curved Connector 65"/>
            <p:cNvCxnSpPr/>
            <p:nvPr/>
          </p:nvCxnSpPr>
          <p:spPr>
            <a:xfrm rot="10800000">
              <a:off x="1524097" y="2077655"/>
              <a:ext cx="2466414" cy="71325"/>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Text Box 13"/>
            <p:cNvSpPr txBox="1"/>
            <p:nvPr/>
          </p:nvSpPr>
          <p:spPr>
            <a:xfrm>
              <a:off x="2475525" y="1071835"/>
              <a:ext cx="1391920" cy="93091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isbd:</a:t>
              </a:r>
              <a:endParaRPr lang="en-GB" sz="1200">
                <a:effectLst/>
                <a:latin typeface="Times New Roman"/>
                <a:ea typeface="Times New Roman"/>
              </a:endParaRPr>
            </a:p>
            <a:p>
              <a:pPr algn="ctr">
                <a:spcAft>
                  <a:spcPts val="0"/>
                </a:spcAft>
              </a:pPr>
              <a:r>
                <a:rPr lang="en-GB" sz="1100" b="1">
                  <a:effectLst/>
                  <a:latin typeface="Arial"/>
                  <a:ea typeface="Times New Roman"/>
                </a:rPr>
                <a:t>“has note on use or audience”</a:t>
              </a:r>
              <a:endParaRPr lang="en-GB" sz="1200">
                <a:effectLst/>
                <a:latin typeface="Times New Roman"/>
                <a:ea typeface="Times New Roman"/>
              </a:endParaRPr>
            </a:p>
          </p:txBody>
        </p:sp>
        <p:sp>
          <p:nvSpPr>
            <p:cNvPr id="68" name="Text Box 13"/>
            <p:cNvSpPr txBox="1"/>
            <p:nvPr/>
          </p:nvSpPr>
          <p:spPr>
            <a:xfrm>
              <a:off x="967030" y="1373604"/>
              <a:ext cx="1114134"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unc:</a:t>
              </a:r>
              <a:endParaRPr lang="en-GB" sz="1200">
                <a:effectLst/>
                <a:latin typeface="Times New Roman"/>
                <a:ea typeface="Times New Roman"/>
              </a:endParaRPr>
            </a:p>
            <a:p>
              <a:pPr algn="ctr">
                <a:spcAft>
                  <a:spcPts val="0"/>
                </a:spcAft>
              </a:pPr>
              <a:r>
                <a:rPr lang="en-GB" sz="1100" b="1">
                  <a:effectLst/>
                  <a:latin typeface="Arial"/>
                  <a:ea typeface="Times New Roman"/>
                </a:rPr>
                <a:t>“Intended audience”</a:t>
              </a:r>
              <a:endParaRPr lang="en-GB" sz="1200">
                <a:effectLst/>
                <a:latin typeface="Times New Roman"/>
                <a:ea typeface="Times New Roman"/>
              </a:endParaRPr>
            </a:p>
          </p:txBody>
        </p:sp>
        <p:cxnSp>
          <p:nvCxnSpPr>
            <p:cNvPr id="69" name="Curved Connector 68"/>
            <p:cNvCxnSpPr/>
            <p:nvPr/>
          </p:nvCxnSpPr>
          <p:spPr>
            <a:xfrm rot="10800000">
              <a:off x="1983869" y="1168400"/>
              <a:ext cx="491657" cy="368890"/>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Curved Connector 69"/>
            <p:cNvCxnSpPr/>
            <p:nvPr/>
          </p:nvCxnSpPr>
          <p:spPr>
            <a:xfrm rot="5400000" flipH="1" flipV="1">
              <a:off x="1651380" y="1041117"/>
              <a:ext cx="205204" cy="459771"/>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Text Box 13"/>
            <p:cNvSpPr txBox="1"/>
            <p:nvPr/>
          </p:nvSpPr>
          <p:spPr>
            <a:xfrm>
              <a:off x="2475525" y="2892576"/>
              <a:ext cx="1143000"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rda:</a:t>
              </a:r>
              <a:endParaRPr lang="en-GB" sz="1200">
                <a:effectLst/>
                <a:latin typeface="Times New Roman"/>
                <a:ea typeface="Times New Roman"/>
              </a:endParaRPr>
            </a:p>
            <a:p>
              <a:pPr algn="ctr">
                <a:spcAft>
                  <a:spcPts val="0"/>
                </a:spcAft>
              </a:pPr>
              <a:r>
                <a:rPr lang="en-GB" sz="1100" b="1">
                  <a:effectLst/>
                  <a:latin typeface="Arial"/>
                  <a:ea typeface="Times New Roman"/>
                </a:rPr>
                <a:t>“Intended audience”</a:t>
              </a:r>
              <a:endParaRPr lang="en-GB" sz="1200">
                <a:effectLst/>
                <a:latin typeface="Times New Roman"/>
                <a:ea typeface="Times New Roman"/>
              </a:endParaRPr>
            </a:p>
          </p:txBody>
        </p:sp>
        <p:cxnSp>
          <p:nvCxnSpPr>
            <p:cNvPr id="72" name="Curved Connector 71"/>
            <p:cNvCxnSpPr/>
            <p:nvPr/>
          </p:nvCxnSpPr>
          <p:spPr>
            <a:xfrm rot="10800000">
              <a:off x="1524097" y="2077655"/>
              <a:ext cx="951428" cy="1166947"/>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3" name="Text Box 13"/>
            <p:cNvSpPr txBox="1"/>
            <p:nvPr/>
          </p:nvSpPr>
          <p:spPr>
            <a:xfrm>
              <a:off x="561975" y="2989338"/>
              <a:ext cx="1600279"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m21:</a:t>
              </a:r>
              <a:endParaRPr lang="en-GB" sz="1200">
                <a:effectLst/>
                <a:latin typeface="Times New Roman"/>
                <a:ea typeface="Times New Roman"/>
              </a:endParaRPr>
            </a:p>
            <a:p>
              <a:pPr algn="ctr">
                <a:spcAft>
                  <a:spcPts val="0"/>
                </a:spcAft>
              </a:pPr>
              <a:r>
                <a:rPr lang="en-GB" sz="1100" b="1">
                  <a:effectLst/>
                  <a:latin typeface="Arial"/>
                  <a:ea typeface="Times New Roman"/>
                </a:rPr>
                <a:t>“Target audience”</a:t>
              </a:r>
              <a:endParaRPr lang="en-GB" sz="1200">
                <a:effectLst/>
                <a:latin typeface="Times New Roman"/>
                <a:ea typeface="Times New Roman"/>
              </a:endParaRPr>
            </a:p>
          </p:txBody>
        </p:sp>
        <p:cxnSp>
          <p:nvCxnSpPr>
            <p:cNvPr id="74" name="Curved Connector 73"/>
            <p:cNvCxnSpPr/>
            <p:nvPr/>
          </p:nvCxnSpPr>
          <p:spPr>
            <a:xfrm rot="5400000" flipH="1" flipV="1">
              <a:off x="652818" y="2221166"/>
              <a:ext cx="1014790" cy="727767"/>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5" name="Text Box 13"/>
            <p:cNvSpPr txBox="1"/>
            <p:nvPr/>
          </p:nvSpPr>
          <p:spPr>
            <a:xfrm>
              <a:off x="3700482" y="3244603"/>
              <a:ext cx="1449411" cy="704051"/>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frbrer:</a:t>
              </a:r>
              <a:endParaRPr lang="en-GB" sz="1200">
                <a:effectLst/>
                <a:latin typeface="Times New Roman"/>
                <a:ea typeface="Times New Roman"/>
              </a:endParaRPr>
            </a:p>
            <a:p>
              <a:pPr algn="ctr">
                <a:spcAft>
                  <a:spcPts val="0"/>
                </a:spcAft>
              </a:pPr>
              <a:r>
                <a:rPr lang="en-GB" sz="1100" b="1">
                  <a:effectLst/>
                  <a:latin typeface="Arial"/>
                  <a:ea typeface="Times New Roman"/>
                </a:rPr>
                <a:t>“has intended audience”</a:t>
              </a:r>
              <a:endParaRPr lang="en-GB" sz="1200">
                <a:effectLst/>
                <a:latin typeface="Times New Roman"/>
                <a:ea typeface="Times New Roman"/>
              </a:endParaRPr>
            </a:p>
          </p:txBody>
        </p:sp>
        <p:cxnSp>
          <p:nvCxnSpPr>
            <p:cNvPr id="76" name="Curved Connector 75"/>
            <p:cNvCxnSpPr/>
            <p:nvPr/>
          </p:nvCxnSpPr>
          <p:spPr>
            <a:xfrm rot="16200000" flipV="1">
              <a:off x="2083393" y="1518359"/>
              <a:ext cx="1270055" cy="2388646"/>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7" name="Text Box 13"/>
            <p:cNvSpPr txBox="1"/>
            <p:nvPr/>
          </p:nvSpPr>
          <p:spPr>
            <a:xfrm>
              <a:off x="3990511" y="1866324"/>
              <a:ext cx="1159382" cy="565309"/>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100" b="1">
                  <a:effectLst/>
                  <a:latin typeface="Arial"/>
                  <a:ea typeface="Times New Roman"/>
                </a:rPr>
                <a:t>dct:</a:t>
              </a:r>
              <a:endParaRPr lang="en-GB" sz="1200">
                <a:effectLst/>
                <a:latin typeface="Times New Roman"/>
                <a:ea typeface="Times New Roman"/>
              </a:endParaRPr>
            </a:p>
            <a:p>
              <a:pPr algn="ctr">
                <a:spcAft>
                  <a:spcPts val="0"/>
                </a:spcAft>
              </a:pPr>
              <a:r>
                <a:rPr lang="en-GB" sz="1100" b="1">
                  <a:effectLst/>
                  <a:latin typeface="Arial"/>
                  <a:ea typeface="Times New Roman"/>
                </a:rPr>
                <a:t>“audience”</a:t>
              </a:r>
              <a:endParaRPr lang="en-GB" sz="1200">
                <a:effectLst/>
                <a:latin typeface="Times New Roman"/>
                <a:ea typeface="Times New Roman"/>
              </a:endParaRPr>
            </a:p>
          </p:txBody>
        </p:sp>
        <p:sp>
          <p:nvSpPr>
            <p:cNvPr id="78" name="Text Box 44"/>
            <p:cNvSpPr txBox="1"/>
            <p:nvPr/>
          </p:nvSpPr>
          <p:spPr>
            <a:xfrm>
              <a:off x="276520" y="924659"/>
              <a:ext cx="1167765" cy="4489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GB" sz="1100" b="1">
                  <a:effectLst/>
                  <a:latin typeface="Arial"/>
                  <a:ea typeface="Calibri"/>
                </a:rPr>
                <a:t>rdfs:</a:t>
              </a:r>
              <a:endParaRPr lang="en-GB" sz="1200">
                <a:effectLst/>
                <a:latin typeface="Times New Roman"/>
                <a:ea typeface="Times New Roman"/>
              </a:endParaRPr>
            </a:p>
            <a:p>
              <a:pPr>
                <a:lnSpc>
                  <a:spcPct val="115000"/>
                </a:lnSpc>
                <a:spcAft>
                  <a:spcPts val="1000"/>
                </a:spcAft>
              </a:pPr>
              <a:r>
                <a:rPr lang="en-GB" sz="1100" b="1">
                  <a:effectLst/>
                  <a:latin typeface="Arial"/>
                  <a:ea typeface="Calibri"/>
                </a:rPr>
                <a:t>subPropertyOf</a:t>
              </a:r>
              <a:endParaRPr lang="en-GB" sz="1200">
                <a:effectLst/>
                <a:latin typeface="Times New Roman"/>
                <a:ea typeface="Times New Roman"/>
              </a:endParaRPr>
            </a:p>
          </p:txBody>
        </p:sp>
        <p:sp>
          <p:nvSpPr>
            <p:cNvPr id="79" name="Text Box 13"/>
            <p:cNvSpPr txBox="1"/>
            <p:nvPr/>
          </p:nvSpPr>
          <p:spPr>
            <a:xfrm>
              <a:off x="2234137" y="3833682"/>
              <a:ext cx="1247776"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200" b="1">
                  <a:effectLst/>
                  <a:latin typeface="Times New Roman"/>
                  <a:ea typeface="Times New Roman"/>
                </a:rPr>
                <a:t> </a:t>
              </a:r>
              <a:endParaRPr lang="en-GB" sz="1200">
                <a:effectLst/>
                <a:latin typeface="Times New Roman"/>
                <a:ea typeface="Times New Roman"/>
              </a:endParaRPr>
            </a:p>
            <a:p>
              <a:pPr algn="ctr">
                <a:spcAft>
                  <a:spcPts val="0"/>
                </a:spcAft>
              </a:pPr>
              <a:r>
                <a:rPr lang="en-GB" sz="1200" b="1">
                  <a:effectLst/>
                  <a:latin typeface="Times New Roman"/>
                  <a:ea typeface="Times New Roman"/>
                </a:rPr>
                <a:t> </a:t>
              </a:r>
              <a:endParaRPr lang="en-GB" sz="1200">
                <a:effectLst/>
                <a:latin typeface="Times New Roman"/>
                <a:ea typeface="Times New Roman"/>
              </a:endParaRPr>
            </a:p>
          </p:txBody>
        </p:sp>
        <p:sp>
          <p:nvSpPr>
            <p:cNvPr id="80" name="Text Box 13"/>
            <p:cNvSpPr txBox="1"/>
            <p:nvPr/>
          </p:nvSpPr>
          <p:spPr>
            <a:xfrm>
              <a:off x="1814062" y="3825938"/>
              <a:ext cx="1467826" cy="711794"/>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200" b="1">
                  <a:effectLst/>
                  <a:latin typeface="Times New Roman"/>
                  <a:ea typeface="Times New Roman"/>
                </a:rPr>
                <a:t> </a:t>
              </a:r>
              <a:endParaRPr lang="en-GB" sz="1200">
                <a:effectLst/>
                <a:latin typeface="Times New Roman"/>
                <a:ea typeface="Times New Roman"/>
              </a:endParaRPr>
            </a:p>
            <a:p>
              <a:pPr algn="ctr">
                <a:spcAft>
                  <a:spcPts val="0"/>
                </a:spcAft>
              </a:pPr>
              <a:r>
                <a:rPr lang="en-GB" sz="1200" b="1">
                  <a:effectLst/>
                  <a:latin typeface="Times New Roman"/>
                  <a:ea typeface="Times New Roman"/>
                </a:rPr>
                <a:t> </a:t>
              </a:r>
              <a:endParaRPr lang="en-GB" sz="1200">
                <a:effectLst/>
                <a:latin typeface="Times New Roman"/>
                <a:ea typeface="Times New Roman"/>
              </a:endParaRPr>
            </a:p>
          </p:txBody>
        </p:sp>
        <p:sp>
          <p:nvSpPr>
            <p:cNvPr id="81" name="Text Box 13"/>
            <p:cNvSpPr txBox="1"/>
            <p:nvPr/>
          </p:nvSpPr>
          <p:spPr>
            <a:xfrm>
              <a:off x="1538811" y="3833682"/>
              <a:ext cx="1505379"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m21:</a:t>
              </a:r>
              <a:endParaRPr lang="en-GB" sz="1200">
                <a:effectLst/>
                <a:latin typeface="Times New Roman"/>
                <a:ea typeface="Times New Roman"/>
              </a:endParaRPr>
            </a:p>
            <a:p>
              <a:pPr algn="ctr">
                <a:spcAft>
                  <a:spcPts val="0"/>
                </a:spcAft>
              </a:pPr>
              <a:r>
                <a:rPr lang="en-GB" sz="1100" b="1">
                  <a:effectLst/>
                  <a:latin typeface="Arial"/>
                  <a:ea typeface="Times New Roman"/>
                </a:rPr>
                <a:t>“Target audience of …”</a:t>
              </a:r>
              <a:endParaRPr lang="en-GB" sz="1200">
                <a:effectLst/>
                <a:latin typeface="Times New Roman"/>
                <a:ea typeface="Times New Roman"/>
              </a:endParaRPr>
            </a:p>
          </p:txBody>
        </p:sp>
        <p:cxnSp>
          <p:nvCxnSpPr>
            <p:cNvPr id="82" name="Curved Connector 81"/>
            <p:cNvCxnSpPr/>
            <p:nvPr/>
          </p:nvCxnSpPr>
          <p:spPr>
            <a:xfrm rot="16200000" flipV="1">
              <a:off x="1756661" y="3298842"/>
              <a:ext cx="140294" cy="929386"/>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 Box 44"/>
            <p:cNvSpPr txBox="1"/>
            <p:nvPr/>
          </p:nvSpPr>
          <p:spPr>
            <a:xfrm>
              <a:off x="276520" y="3725665"/>
              <a:ext cx="1167765" cy="4489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GB" sz="1100" b="1">
                  <a:effectLst/>
                  <a:latin typeface="Arial"/>
                  <a:ea typeface="Calibri"/>
                </a:rPr>
                <a:t>rdfs:</a:t>
              </a:r>
              <a:endParaRPr lang="en-GB" sz="1200">
                <a:effectLst/>
                <a:latin typeface="Times New Roman"/>
                <a:ea typeface="Times New Roman"/>
              </a:endParaRPr>
            </a:p>
            <a:p>
              <a:pPr>
                <a:lnSpc>
                  <a:spcPct val="115000"/>
                </a:lnSpc>
                <a:spcAft>
                  <a:spcPts val="1000"/>
                </a:spcAft>
              </a:pPr>
              <a:r>
                <a:rPr lang="en-GB" sz="1100" b="1">
                  <a:effectLst/>
                  <a:latin typeface="Arial"/>
                  <a:ea typeface="Calibri"/>
                </a:rPr>
                <a:t>subPropertyOf</a:t>
              </a:r>
              <a:endParaRPr lang="en-GB" sz="1200">
                <a:effectLst/>
                <a:latin typeface="Times New Roman"/>
                <a:ea typeface="Times New Roman"/>
              </a:endParaRPr>
            </a:p>
          </p:txBody>
        </p:sp>
        <p:sp>
          <p:nvSpPr>
            <p:cNvPr id="84" name="Text Box 13"/>
            <p:cNvSpPr txBox="1"/>
            <p:nvPr/>
          </p:nvSpPr>
          <p:spPr>
            <a:xfrm>
              <a:off x="2919773" y="2219955"/>
              <a:ext cx="1115060" cy="5651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100" b="1">
                  <a:effectLst/>
                  <a:latin typeface="Arial"/>
                  <a:ea typeface="Times New Roman"/>
                </a:rPr>
                <a:t>schema:</a:t>
              </a:r>
              <a:endParaRPr lang="en-GB" sz="1200">
                <a:effectLst/>
                <a:latin typeface="Times New Roman"/>
                <a:ea typeface="Times New Roman"/>
              </a:endParaRPr>
            </a:p>
            <a:p>
              <a:pPr algn="ctr">
                <a:spcAft>
                  <a:spcPts val="0"/>
                </a:spcAft>
              </a:pPr>
              <a:r>
                <a:rPr lang="en-GB" sz="1100" b="1">
                  <a:effectLst/>
                  <a:latin typeface="Arial"/>
                  <a:ea typeface="Times New Roman"/>
                </a:rPr>
                <a:t>“audience”</a:t>
              </a:r>
              <a:endParaRPr lang="en-GB" sz="1200">
                <a:effectLst/>
                <a:latin typeface="Times New Roman"/>
                <a:ea typeface="Times New Roman"/>
              </a:endParaRPr>
            </a:p>
          </p:txBody>
        </p:sp>
        <p:cxnSp>
          <p:nvCxnSpPr>
            <p:cNvPr id="85" name="Curved Connector 84"/>
            <p:cNvCxnSpPr/>
            <p:nvPr/>
          </p:nvCxnSpPr>
          <p:spPr>
            <a:xfrm rot="10800000">
              <a:off x="1524097" y="2077654"/>
              <a:ext cx="1395676" cy="424876"/>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14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500"/>
                                        <p:tgtEl>
                                          <p:spTgt spid="9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99" y="231766"/>
            <a:ext cx="5188665" cy="584775"/>
          </a:xfrm>
          <a:prstGeom prst="rect">
            <a:avLst/>
          </a:prstGeom>
          <a:noFill/>
        </p:spPr>
        <p:txBody>
          <a:bodyPr wrap="none" rtlCol="0">
            <a:spAutoFit/>
          </a:bodyPr>
          <a:lstStyle/>
          <a:p>
            <a:r>
              <a:rPr lang="en-GB" sz="3200" dirty="0" smtClean="0">
                <a:solidFill>
                  <a:srgbClr val="002060"/>
                </a:solidFill>
              </a:rPr>
              <a:t>What is the aspect described?</a:t>
            </a:r>
            <a:endParaRPr lang="en-GB" sz="3200" dirty="0">
              <a:solidFill>
                <a:srgbClr val="002060"/>
              </a:solidFill>
            </a:endParaRPr>
          </a:p>
        </p:txBody>
      </p:sp>
      <p:sp>
        <p:nvSpPr>
          <p:cNvPr id="3" name="TextBox 2"/>
          <p:cNvSpPr txBox="1"/>
          <p:nvPr/>
        </p:nvSpPr>
        <p:spPr>
          <a:xfrm>
            <a:off x="4416609" y="2268084"/>
            <a:ext cx="3241978" cy="523220"/>
          </a:xfrm>
          <a:prstGeom prst="rect">
            <a:avLst/>
          </a:prstGeom>
          <a:noFill/>
        </p:spPr>
        <p:txBody>
          <a:bodyPr wrap="none" rtlCol="0">
            <a:spAutoFit/>
          </a:bodyPr>
          <a:lstStyle/>
          <a:p>
            <a:pPr algn="just"/>
            <a:r>
              <a:rPr lang="en-GB" sz="2800" dirty="0" smtClean="0"/>
              <a:t>Manifestation record</a:t>
            </a:r>
            <a:endParaRPr lang="en-GB" sz="2800" dirty="0"/>
          </a:p>
        </p:txBody>
      </p:sp>
      <p:sp>
        <p:nvSpPr>
          <p:cNvPr id="4" name="TextBox 3"/>
          <p:cNvSpPr txBox="1"/>
          <p:nvPr/>
        </p:nvSpPr>
        <p:spPr>
          <a:xfrm>
            <a:off x="4205861" y="2767176"/>
            <a:ext cx="2459328" cy="584775"/>
          </a:xfrm>
          <a:prstGeom prst="rect">
            <a:avLst/>
          </a:prstGeom>
          <a:noFill/>
        </p:spPr>
        <p:txBody>
          <a:bodyPr wrap="none" rtlCol="0">
            <a:spAutoFit/>
          </a:bodyPr>
          <a:lstStyle/>
          <a:p>
            <a:r>
              <a:rPr lang="en-GB" sz="3200" dirty="0" smtClean="0"/>
              <a:t>Title and </a:t>
            </a:r>
            <a:r>
              <a:rPr lang="en-GB" sz="3200" dirty="0" err="1" smtClean="0"/>
              <a:t>s.o.r</a:t>
            </a:r>
            <a:endParaRPr lang="en-GB" sz="3200" dirty="0"/>
          </a:p>
        </p:txBody>
      </p:sp>
      <p:sp>
        <p:nvSpPr>
          <p:cNvPr id="5" name="TextBox 4"/>
          <p:cNvSpPr txBox="1"/>
          <p:nvPr/>
        </p:nvSpPr>
        <p:spPr>
          <a:xfrm>
            <a:off x="4089356" y="3380480"/>
            <a:ext cx="3016852" cy="646331"/>
          </a:xfrm>
          <a:prstGeom prst="rect">
            <a:avLst/>
          </a:prstGeom>
          <a:noFill/>
        </p:spPr>
        <p:txBody>
          <a:bodyPr wrap="none" rtlCol="0">
            <a:spAutoFit/>
          </a:bodyPr>
          <a:lstStyle/>
          <a:p>
            <a:r>
              <a:rPr lang="en-GB" sz="3600" dirty="0" smtClean="0"/>
              <a:t>Title statement</a:t>
            </a:r>
            <a:endParaRPr lang="en-GB" sz="3600" dirty="0"/>
          </a:p>
        </p:txBody>
      </p:sp>
      <p:sp>
        <p:nvSpPr>
          <p:cNvPr id="6" name="TextBox 5"/>
          <p:cNvSpPr txBox="1"/>
          <p:nvPr/>
        </p:nvSpPr>
        <p:spPr>
          <a:xfrm>
            <a:off x="4740371" y="1782291"/>
            <a:ext cx="2210990" cy="461665"/>
          </a:xfrm>
          <a:prstGeom prst="rect">
            <a:avLst/>
          </a:prstGeom>
          <a:noFill/>
        </p:spPr>
        <p:txBody>
          <a:bodyPr wrap="none" rtlCol="0">
            <a:spAutoFit/>
          </a:bodyPr>
          <a:lstStyle/>
          <a:p>
            <a:r>
              <a:rPr lang="en-GB" sz="2400" dirty="0" smtClean="0"/>
              <a:t>Resource record</a:t>
            </a:r>
            <a:endParaRPr lang="en-GB" sz="2400" dirty="0"/>
          </a:p>
        </p:txBody>
      </p:sp>
      <p:sp>
        <p:nvSpPr>
          <p:cNvPr id="8" name="TextBox 7"/>
          <p:cNvSpPr txBox="1"/>
          <p:nvPr/>
        </p:nvSpPr>
        <p:spPr>
          <a:xfrm>
            <a:off x="4416609" y="4594979"/>
            <a:ext cx="1654364" cy="523220"/>
          </a:xfrm>
          <a:prstGeom prst="rect">
            <a:avLst/>
          </a:prstGeom>
          <a:noFill/>
        </p:spPr>
        <p:txBody>
          <a:bodyPr wrap="none" rtlCol="0">
            <a:spAutoFit/>
          </a:bodyPr>
          <a:lstStyle/>
          <a:p>
            <a:r>
              <a:rPr lang="en-GB" sz="2800" dirty="0" smtClean="0"/>
              <a:t>Title word</a:t>
            </a:r>
            <a:endParaRPr lang="en-GB" sz="2800" dirty="0"/>
          </a:p>
        </p:txBody>
      </p:sp>
      <p:sp>
        <p:nvSpPr>
          <p:cNvPr id="9" name="TextBox 8"/>
          <p:cNvSpPr txBox="1"/>
          <p:nvPr/>
        </p:nvSpPr>
        <p:spPr>
          <a:xfrm>
            <a:off x="4740371" y="5131847"/>
            <a:ext cx="2324867" cy="461665"/>
          </a:xfrm>
          <a:prstGeom prst="rect">
            <a:avLst/>
          </a:prstGeom>
          <a:noFill/>
        </p:spPr>
        <p:txBody>
          <a:bodyPr wrap="none" rtlCol="0">
            <a:spAutoFit/>
          </a:bodyPr>
          <a:lstStyle/>
          <a:p>
            <a:r>
              <a:rPr lang="en-GB" sz="2400" dirty="0" smtClean="0"/>
              <a:t>First word of title</a:t>
            </a:r>
            <a:endParaRPr lang="en-GB" sz="2400" dirty="0"/>
          </a:p>
        </p:txBody>
      </p:sp>
      <p:sp>
        <p:nvSpPr>
          <p:cNvPr id="16" name="TextBox 15"/>
          <p:cNvSpPr txBox="1"/>
          <p:nvPr/>
        </p:nvSpPr>
        <p:spPr>
          <a:xfrm>
            <a:off x="4205861" y="4023852"/>
            <a:ext cx="3745384" cy="584775"/>
          </a:xfrm>
          <a:prstGeom prst="rect">
            <a:avLst/>
          </a:prstGeom>
          <a:noFill/>
        </p:spPr>
        <p:txBody>
          <a:bodyPr wrap="none" rtlCol="0">
            <a:spAutoFit/>
          </a:bodyPr>
          <a:lstStyle/>
          <a:p>
            <a:r>
              <a:rPr lang="en-GB" sz="3200" dirty="0" smtClean="0"/>
              <a:t>Title of manifestation</a:t>
            </a:r>
            <a:endParaRPr lang="en-GB" sz="3200" dirty="0"/>
          </a:p>
        </p:txBody>
      </p:sp>
      <p:grpSp>
        <p:nvGrpSpPr>
          <p:cNvPr id="38" name="Group 37"/>
          <p:cNvGrpSpPr/>
          <p:nvPr/>
        </p:nvGrpSpPr>
        <p:grpSpPr>
          <a:xfrm>
            <a:off x="231047" y="1756912"/>
            <a:ext cx="3490821" cy="3869219"/>
            <a:chOff x="231047" y="1756912"/>
            <a:chExt cx="3490821" cy="3869219"/>
          </a:xfrm>
        </p:grpSpPr>
        <p:sp>
          <p:nvSpPr>
            <p:cNvPr id="22" name="TextBox 21"/>
            <p:cNvSpPr txBox="1"/>
            <p:nvPr/>
          </p:nvSpPr>
          <p:spPr>
            <a:xfrm>
              <a:off x="690852" y="4023852"/>
              <a:ext cx="2152577" cy="584775"/>
            </a:xfrm>
            <a:prstGeom prst="rect">
              <a:avLst/>
            </a:prstGeom>
            <a:noFill/>
          </p:spPr>
          <p:txBody>
            <a:bodyPr wrap="none" rtlCol="0">
              <a:spAutoFit/>
            </a:bodyPr>
            <a:lstStyle/>
            <a:p>
              <a:r>
                <a:rPr lang="en-GB" sz="3200" dirty="0" smtClean="0">
                  <a:solidFill>
                    <a:schemeClr val="bg1"/>
                  </a:solidFill>
                </a:rPr>
                <a:t>Component</a:t>
              </a:r>
              <a:endParaRPr lang="en-GB" sz="3200" dirty="0">
                <a:solidFill>
                  <a:schemeClr val="bg1"/>
                </a:solidFill>
              </a:endParaRPr>
            </a:p>
          </p:txBody>
        </p:sp>
        <p:sp>
          <p:nvSpPr>
            <p:cNvPr id="23" name="TextBox 22"/>
            <p:cNvSpPr txBox="1"/>
            <p:nvPr/>
          </p:nvSpPr>
          <p:spPr>
            <a:xfrm>
              <a:off x="231047" y="2218578"/>
              <a:ext cx="2612382" cy="523220"/>
            </a:xfrm>
            <a:prstGeom prst="rect">
              <a:avLst/>
            </a:prstGeom>
            <a:noFill/>
          </p:spPr>
          <p:txBody>
            <a:bodyPr wrap="none" rtlCol="0">
              <a:spAutoFit/>
            </a:bodyPr>
            <a:lstStyle/>
            <a:p>
              <a:r>
                <a:rPr lang="en-GB" sz="2800" dirty="0" smtClean="0">
                  <a:solidFill>
                    <a:schemeClr val="bg1"/>
                  </a:solidFill>
                </a:rPr>
                <a:t>Super-Aggregate</a:t>
              </a:r>
              <a:endParaRPr lang="en-GB" sz="2800" dirty="0">
                <a:solidFill>
                  <a:schemeClr val="bg1"/>
                </a:solidFill>
              </a:endParaRPr>
            </a:p>
          </p:txBody>
        </p:sp>
        <p:sp>
          <p:nvSpPr>
            <p:cNvPr id="24" name="TextBox 23"/>
            <p:cNvSpPr txBox="1"/>
            <p:nvPr/>
          </p:nvSpPr>
          <p:spPr>
            <a:xfrm>
              <a:off x="286447" y="4608627"/>
              <a:ext cx="2556982" cy="523220"/>
            </a:xfrm>
            <a:prstGeom prst="rect">
              <a:avLst/>
            </a:prstGeom>
            <a:noFill/>
          </p:spPr>
          <p:txBody>
            <a:bodyPr wrap="none" rtlCol="0">
              <a:spAutoFit/>
            </a:bodyPr>
            <a:lstStyle/>
            <a:p>
              <a:r>
                <a:rPr lang="en-GB" sz="2800" dirty="0" smtClean="0">
                  <a:solidFill>
                    <a:schemeClr val="bg1"/>
                  </a:solidFill>
                </a:rPr>
                <a:t>Sub-Component</a:t>
              </a:r>
              <a:endParaRPr lang="en-GB" sz="2800" dirty="0">
                <a:solidFill>
                  <a:schemeClr val="bg1"/>
                </a:solidFill>
              </a:endParaRPr>
            </a:p>
          </p:txBody>
        </p:sp>
        <p:sp>
          <p:nvSpPr>
            <p:cNvPr id="25" name="TextBox 24"/>
            <p:cNvSpPr txBox="1"/>
            <p:nvPr/>
          </p:nvSpPr>
          <p:spPr>
            <a:xfrm>
              <a:off x="972211" y="2741798"/>
              <a:ext cx="1871218" cy="584775"/>
            </a:xfrm>
            <a:prstGeom prst="rect">
              <a:avLst/>
            </a:prstGeom>
            <a:noFill/>
          </p:spPr>
          <p:txBody>
            <a:bodyPr wrap="none" rtlCol="0">
              <a:spAutoFit/>
            </a:bodyPr>
            <a:lstStyle/>
            <a:p>
              <a:r>
                <a:rPr lang="en-GB" sz="3200" dirty="0" smtClean="0">
                  <a:solidFill>
                    <a:schemeClr val="bg1"/>
                  </a:solidFill>
                </a:rPr>
                <a:t>Aggregate</a:t>
              </a:r>
              <a:endParaRPr lang="en-GB" sz="3200" dirty="0">
                <a:solidFill>
                  <a:schemeClr val="bg1"/>
                </a:solidFill>
              </a:endParaRPr>
            </a:p>
          </p:txBody>
        </p:sp>
        <p:sp>
          <p:nvSpPr>
            <p:cNvPr id="26" name="TextBox 25"/>
            <p:cNvSpPr txBox="1"/>
            <p:nvPr/>
          </p:nvSpPr>
          <p:spPr>
            <a:xfrm>
              <a:off x="1591035" y="3377265"/>
              <a:ext cx="1252394" cy="646331"/>
            </a:xfrm>
            <a:prstGeom prst="rect">
              <a:avLst/>
            </a:prstGeom>
            <a:noFill/>
          </p:spPr>
          <p:txBody>
            <a:bodyPr wrap="none" rtlCol="0">
              <a:spAutoFit/>
            </a:bodyPr>
            <a:lstStyle/>
            <a:p>
              <a:r>
                <a:rPr lang="en-GB" sz="3600" dirty="0" smtClean="0">
                  <a:solidFill>
                    <a:schemeClr val="bg1"/>
                  </a:solidFill>
                </a:rPr>
                <a:t>Focus</a:t>
              </a:r>
              <a:endParaRPr lang="en-GB" sz="3600" dirty="0">
                <a:solidFill>
                  <a:schemeClr val="bg1"/>
                </a:solidFill>
              </a:endParaRPr>
            </a:p>
          </p:txBody>
        </p:sp>
        <p:sp>
          <p:nvSpPr>
            <p:cNvPr id="27" name="TextBox 26"/>
            <p:cNvSpPr txBox="1"/>
            <p:nvPr/>
          </p:nvSpPr>
          <p:spPr>
            <a:xfrm>
              <a:off x="1664741" y="1756912"/>
              <a:ext cx="1104982" cy="461665"/>
            </a:xfrm>
            <a:prstGeom prst="rect">
              <a:avLst/>
            </a:prstGeom>
            <a:noFill/>
          </p:spPr>
          <p:txBody>
            <a:bodyPr wrap="none" rtlCol="0">
              <a:spAutoFit/>
            </a:bodyPr>
            <a:lstStyle/>
            <a:p>
              <a:r>
                <a:rPr lang="en-GB" sz="2400" dirty="0" smtClean="0">
                  <a:solidFill>
                    <a:schemeClr val="bg1"/>
                  </a:solidFill>
                </a:rPr>
                <a:t>coarser</a:t>
              </a:r>
              <a:endParaRPr lang="en-GB" sz="2400" dirty="0">
                <a:solidFill>
                  <a:schemeClr val="bg1"/>
                </a:solidFill>
              </a:endParaRPr>
            </a:p>
          </p:txBody>
        </p:sp>
        <p:sp>
          <p:nvSpPr>
            <p:cNvPr id="28" name="TextBox 27"/>
            <p:cNvSpPr txBox="1"/>
            <p:nvPr/>
          </p:nvSpPr>
          <p:spPr>
            <a:xfrm>
              <a:off x="2070460" y="5164466"/>
              <a:ext cx="772969" cy="461665"/>
            </a:xfrm>
            <a:prstGeom prst="rect">
              <a:avLst/>
            </a:prstGeom>
            <a:noFill/>
          </p:spPr>
          <p:txBody>
            <a:bodyPr wrap="none" rtlCol="0">
              <a:spAutoFit/>
            </a:bodyPr>
            <a:lstStyle/>
            <a:p>
              <a:r>
                <a:rPr lang="en-GB" sz="2400" dirty="0" smtClean="0">
                  <a:solidFill>
                    <a:schemeClr val="bg1"/>
                  </a:solidFill>
                </a:rPr>
                <a:t>finer</a:t>
              </a:r>
              <a:endParaRPr lang="en-GB" sz="2400" dirty="0">
                <a:solidFill>
                  <a:schemeClr val="bg1"/>
                </a:solidFill>
              </a:endParaRPr>
            </a:p>
          </p:txBody>
        </p:sp>
        <p:grpSp>
          <p:nvGrpSpPr>
            <p:cNvPr id="29" name="Group 28"/>
            <p:cNvGrpSpPr/>
            <p:nvPr/>
          </p:nvGrpSpPr>
          <p:grpSpPr>
            <a:xfrm>
              <a:off x="2917080" y="1796033"/>
              <a:ext cx="792088" cy="3808792"/>
              <a:chOff x="3363077" y="2350860"/>
              <a:chExt cx="792088" cy="3808792"/>
            </a:xfrm>
          </p:grpSpPr>
          <p:sp>
            <p:nvSpPr>
              <p:cNvPr id="30" name="Curved Right Arrow 29"/>
              <p:cNvSpPr/>
              <p:nvPr/>
            </p:nvSpPr>
            <p:spPr>
              <a:xfrm flipH="1" flipV="1">
                <a:off x="3363077" y="2350860"/>
                <a:ext cx="792088" cy="18915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Curved Right Arrow 30"/>
              <p:cNvSpPr/>
              <p:nvPr/>
            </p:nvSpPr>
            <p:spPr>
              <a:xfrm flipH="1">
                <a:off x="3363077" y="4268121"/>
                <a:ext cx="792088" cy="18915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cxnSp>
          <p:nvCxnSpPr>
            <p:cNvPr id="34" name="Curved Connector 33"/>
            <p:cNvCxnSpPr>
              <a:stCxn id="30" idx="0"/>
              <a:endCxn id="31" idx="0"/>
            </p:cNvCxnSpPr>
            <p:nvPr/>
          </p:nvCxnSpPr>
          <p:spPr>
            <a:xfrm>
              <a:off x="3709168" y="2791304"/>
              <a:ext cx="12700" cy="1818250"/>
            </a:xfrm>
            <a:prstGeom prst="curvedConnector3">
              <a:avLst>
                <a:gd name="adj1" fmla="val 180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280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6" grpId="0"/>
    </p:bldLst>
  </p:timing>
</p:sld>
</file>

<file path=ppt/theme/theme1.xml><?xml version="1.0" encoding="utf-8"?>
<a:theme xmlns:a="http://schemas.openxmlformats.org/drawingml/2006/main" name="Gordon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GordonPPT</Template>
  <TotalTime>635</TotalTime>
  <Words>1027</Words>
  <Application>Microsoft Office PowerPoint</Application>
  <PresentationFormat>On-screen Show (4:3)</PresentationFormat>
  <Paragraphs>309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GordonPPT</vt:lpstr>
      <vt:lpstr>Granularity in Library Linked Open Data</vt:lpstr>
      <vt:lpstr>Overview</vt:lpstr>
      <vt:lpstr>PowerPoint Presentation</vt:lpstr>
      <vt:lpstr>Multi-faceted granularity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Granularity in Library Linked Open Data</dc:title>
  <dc:creator>Gordon Dunsire</dc:creator>
  <cp:lastModifiedBy>Gordon Dunsire</cp:lastModifiedBy>
  <cp:revision>81</cp:revision>
  <dcterms:created xsi:type="dcterms:W3CDTF">2013-02-06T10:23:23Z</dcterms:created>
  <dcterms:modified xsi:type="dcterms:W3CDTF">2013-02-13T19:52:44Z</dcterms:modified>
</cp:coreProperties>
</file>