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7" r:id="rId3"/>
    <p:sldId id="268" r:id="rId4"/>
    <p:sldId id="261" r:id="rId5"/>
    <p:sldId id="269" r:id="rId6"/>
    <p:sldId id="258" r:id="rId7"/>
    <p:sldId id="259" r:id="rId8"/>
    <p:sldId id="271" r:id="rId9"/>
    <p:sldId id="260" r:id="rId10"/>
    <p:sldId id="262" r:id="rId11"/>
    <p:sldId id="263" r:id="rId12"/>
    <p:sldId id="264" r:id="rId13"/>
    <p:sldId id="272" r:id="rId14"/>
    <p:sldId id="265" r:id="rId15"/>
    <p:sldId id="266" r:id="rId16"/>
    <p:sldId id="27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A2320-492D-4716-8B57-4897DA263095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2E3E1-C553-4026-8E97-E5D12A6BF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02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0950"/>
            <a:ext cx="4498975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E55A1-B5C4-43AB-B7A3-7E1A9581DFF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3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7996-353D-4DB0-8281-81FFCD531818}" type="datetimeFigureOut">
              <a:rPr lang="en-GB" smtClean="0"/>
              <a:t>30/08/2016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35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BC37996-353D-4DB0-8281-81FFCD531818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80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BC37996-353D-4DB0-8281-81FFCD531818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4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BC37996-353D-4DB0-8281-81FFCD531818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8BC37996-353D-4DB0-8281-81FFCD531818}" type="datetimeFigureOut">
              <a:rPr lang="en-GB" smtClean="0"/>
              <a:t>30/08/2016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3336"/>
            <a:ext cx="1590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0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cofquality.com/wiki/rimmf3/" TargetMode="External"/><Relationship Id="rId3" Type="http://schemas.openxmlformats.org/officeDocument/2006/relationships/hyperlink" Target="mailto:rscchair@rdatoolkit.org" TargetMode="External"/><Relationship Id="rId7" Type="http://schemas.openxmlformats.org/officeDocument/2006/relationships/hyperlink" Target="http://metadataregistr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daregistry.info/" TargetMode="External"/><Relationship Id="rId5" Type="http://schemas.openxmlformats.org/officeDocument/2006/relationships/hyperlink" Target="http://www.rdatoolkit.org/" TargetMode="External"/><Relationship Id="rId4" Type="http://schemas.openxmlformats.org/officeDocument/2006/relationships/hyperlink" Target="http://www.rda-rsc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Future directions for RDA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Gordon Dunsire, Chair, RDA Steering Committee</a:t>
            </a:r>
          </a:p>
          <a:p>
            <a:r>
              <a:rPr lang="en-GB" dirty="0"/>
              <a:t>Presented at the CIG Conference 2016, Swansea, Wales, </a:t>
            </a:r>
            <a:r>
              <a:rPr lang="en-GB"/>
              <a:t>1 September </a:t>
            </a:r>
            <a:r>
              <a:rPr lang="en-GB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90669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LRM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Additional entities (</a:t>
            </a:r>
            <a:r>
              <a:rPr lang="en-GB" dirty="0" err="1"/>
              <a:t>Nomen</a:t>
            </a:r>
            <a:r>
              <a:rPr lang="en-GB" dirty="0"/>
              <a:t>, Place, Time-span, Agent, Collective Agent)</a:t>
            </a:r>
          </a:p>
          <a:p>
            <a:r>
              <a:rPr lang="en-GB" dirty="0"/>
              <a:t>From attributes to relationships</a:t>
            </a:r>
          </a:p>
          <a:p>
            <a:r>
              <a:rPr lang="en-GB" dirty="0"/>
              <a:t>RDA as a refinement of LRM high-level entities, attributes, and relationships</a:t>
            </a:r>
          </a:p>
          <a:p>
            <a:r>
              <a:rPr lang="en-GB" dirty="0"/>
              <a:t>The four-fold path</a:t>
            </a:r>
          </a:p>
          <a:p>
            <a:pPr lvl="1"/>
            <a:r>
              <a:rPr lang="en-GB" dirty="0" err="1"/>
              <a:t>Unstructure</a:t>
            </a:r>
            <a:r>
              <a:rPr lang="en-GB" dirty="0"/>
              <a:t> description, structured description, identifier, URI: for related entities.</a:t>
            </a:r>
          </a:p>
        </p:txBody>
      </p:sp>
    </p:spTree>
    <p:extLst>
      <p:ext uri="{BB962C8B-B14F-4D97-AF65-F5344CB8AC3E}">
        <p14:creationId xmlns:p14="http://schemas.microsoft.com/office/powerpoint/2010/main" val="87377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59" y="1330592"/>
            <a:ext cx="81247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LRM “a high-level conceptual model … intended as a guide or basis on which to elaborate cataloguing rules”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" y="493776"/>
            <a:ext cx="3835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FRBR-LRM and RDA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10212" y="2347967"/>
            <a:ext cx="480891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RDA guidance, instructions, elements</a:t>
            </a:r>
          </a:p>
        </p:txBody>
      </p:sp>
      <p:sp>
        <p:nvSpPr>
          <p:cNvPr id="5" name="Bent Arrow 4"/>
          <p:cNvSpPr/>
          <p:nvPr/>
        </p:nvSpPr>
        <p:spPr>
          <a:xfrm flipV="1">
            <a:off x="3085173" y="2170797"/>
            <a:ext cx="825039" cy="5544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4712824"/>
            <a:ext cx="81247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LRM “this model is developed very much with semantic web technologies in mind”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0620" y="5751699"/>
            <a:ext cx="38885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RDA linked data communities</a:t>
            </a:r>
          </a:p>
        </p:txBody>
      </p:sp>
      <p:sp>
        <p:nvSpPr>
          <p:cNvPr id="8" name="Bent Arrow 7"/>
          <p:cNvSpPr/>
          <p:nvPr/>
        </p:nvSpPr>
        <p:spPr>
          <a:xfrm flipV="1">
            <a:off x="4005581" y="5552748"/>
            <a:ext cx="825039" cy="5544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58" y="3019768"/>
            <a:ext cx="812476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“operates at a greater level of generality than </a:t>
            </a:r>
            <a:r>
              <a:rPr lang="en-GB" sz="2400" dirty="0" err="1"/>
              <a:t>FRBRoo</a:t>
            </a:r>
            <a:r>
              <a:rPr lang="en-GB" sz="2400" dirty="0"/>
              <a:t>, which seeks to be comparable in terms of generality with CIDOC CRM”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2544" y="4058643"/>
            <a:ext cx="451658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RDA cultural heritage communities</a:t>
            </a:r>
          </a:p>
        </p:txBody>
      </p:sp>
      <p:sp>
        <p:nvSpPr>
          <p:cNvPr id="11" name="Bent Arrow 10"/>
          <p:cNvSpPr/>
          <p:nvPr/>
        </p:nvSpPr>
        <p:spPr>
          <a:xfrm flipV="1">
            <a:off x="3377505" y="3850765"/>
            <a:ext cx="825039" cy="5544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6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52813" y="1481622"/>
            <a:ext cx="914400" cy="932688"/>
            <a:chOff x="1821080" y="2121408"/>
            <a:chExt cx="914400" cy="932688"/>
          </a:xfrm>
        </p:grpSpPr>
        <p:sp>
          <p:nvSpPr>
            <p:cNvPr id="5" name="Oval 4"/>
            <p:cNvSpPr/>
            <p:nvPr/>
          </p:nvSpPr>
          <p:spPr>
            <a:xfrm>
              <a:off x="1821080" y="2121408"/>
              <a:ext cx="914400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31807" y="2326142"/>
              <a:ext cx="6929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</a:t>
              </a:r>
              <a:endParaRPr lang="en-US" sz="2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94026" y="2209576"/>
            <a:ext cx="1530096" cy="932688"/>
            <a:chOff x="1737360" y="2121408"/>
            <a:chExt cx="1530096" cy="932688"/>
          </a:xfrm>
        </p:grpSpPr>
        <p:sp>
          <p:nvSpPr>
            <p:cNvPr id="8" name="Oval 7"/>
            <p:cNvSpPr/>
            <p:nvPr/>
          </p:nvSpPr>
          <p:spPr>
            <a:xfrm>
              <a:off x="1737360" y="2121408"/>
              <a:ext cx="1530096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72268" y="2326142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err="1"/>
                <a:t>Nomen</a:t>
              </a:r>
              <a:endParaRPr lang="en-US" sz="2800" dirty="0"/>
            </a:p>
          </p:txBody>
        </p:sp>
      </p:grpSp>
      <p:cxnSp>
        <p:nvCxnSpPr>
          <p:cNvPr id="10" name="Curved Connector 9"/>
          <p:cNvCxnSpPr>
            <a:stCxn id="5" idx="6"/>
            <a:endCxn id="8" idx="2"/>
          </p:cNvCxnSpPr>
          <p:nvPr/>
        </p:nvCxnSpPr>
        <p:spPr>
          <a:xfrm>
            <a:off x="5167213" y="1947966"/>
            <a:ext cx="1826813" cy="727954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04191" y="1785202"/>
            <a:ext cx="177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appellation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105278" y="3666518"/>
            <a:ext cx="1307592" cy="932688"/>
            <a:chOff x="1737360" y="2121408"/>
            <a:chExt cx="1307592" cy="932688"/>
          </a:xfrm>
        </p:grpSpPr>
        <p:sp>
          <p:nvSpPr>
            <p:cNvPr id="15" name="Oval 14"/>
            <p:cNvSpPr/>
            <p:nvPr/>
          </p:nvSpPr>
          <p:spPr>
            <a:xfrm>
              <a:off x="1737360" y="2121408"/>
              <a:ext cx="1307592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4103" y="2326142"/>
              <a:ext cx="9541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Place</a:t>
              </a:r>
              <a:endParaRPr lang="en-U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27889" y="5102553"/>
            <a:ext cx="1862370" cy="932688"/>
            <a:chOff x="1914102" y="3569053"/>
            <a:chExt cx="1862370" cy="932688"/>
          </a:xfrm>
        </p:grpSpPr>
        <p:sp>
          <p:nvSpPr>
            <p:cNvPr id="18" name="Oval 17"/>
            <p:cNvSpPr/>
            <p:nvPr/>
          </p:nvSpPr>
          <p:spPr>
            <a:xfrm>
              <a:off x="1914102" y="3569053"/>
              <a:ext cx="1862370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46831" y="3773787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Timespan</a:t>
              </a:r>
              <a:endParaRPr lang="en-U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40692" y="4442499"/>
            <a:ext cx="1849003" cy="1190409"/>
            <a:chOff x="1737359" y="1863687"/>
            <a:chExt cx="1849003" cy="1190409"/>
          </a:xfrm>
        </p:grpSpPr>
        <p:sp>
          <p:nvSpPr>
            <p:cNvPr id="21" name="Oval 20"/>
            <p:cNvSpPr/>
            <p:nvPr/>
          </p:nvSpPr>
          <p:spPr>
            <a:xfrm>
              <a:off x="1737359" y="1863687"/>
              <a:ext cx="1849003" cy="119040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39064" y="2036642"/>
              <a:ext cx="15965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Collective</a:t>
              </a:r>
            </a:p>
            <a:p>
              <a:pPr algn="ctr"/>
              <a:r>
                <a:rPr lang="en-GB" sz="2800" dirty="0"/>
                <a:t>agent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47725" y="6035241"/>
            <a:ext cx="555904" cy="523220"/>
            <a:chOff x="1737360" y="2326142"/>
            <a:chExt cx="555904" cy="523220"/>
          </a:xfrm>
        </p:grpSpPr>
        <p:sp>
          <p:nvSpPr>
            <p:cNvPr id="24" name="Oval 23"/>
            <p:cNvSpPr/>
            <p:nvPr/>
          </p:nvSpPr>
          <p:spPr>
            <a:xfrm>
              <a:off x="1737360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42448" y="2326142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</a:t>
              </a:r>
              <a:endParaRPr lang="en-US" sz="28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83214" y="6035241"/>
            <a:ext cx="555904" cy="523220"/>
            <a:chOff x="1737360" y="2326142"/>
            <a:chExt cx="555904" cy="523220"/>
          </a:xfrm>
        </p:grpSpPr>
        <p:sp>
          <p:nvSpPr>
            <p:cNvPr id="27" name="Oval 26"/>
            <p:cNvSpPr/>
            <p:nvPr/>
          </p:nvSpPr>
          <p:spPr>
            <a:xfrm>
              <a:off x="1737360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27600" y="2326142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</a:t>
              </a:r>
              <a:endParaRPr lang="en-US" sz="2800" dirty="0"/>
            </a:p>
          </p:txBody>
        </p:sp>
      </p:grpSp>
      <p:cxnSp>
        <p:nvCxnSpPr>
          <p:cNvPr id="29" name="Curved Connector 28"/>
          <p:cNvCxnSpPr>
            <a:stCxn id="24" idx="0"/>
            <a:endCxn id="21" idx="4"/>
          </p:cNvCxnSpPr>
          <p:nvPr/>
        </p:nvCxnSpPr>
        <p:spPr>
          <a:xfrm rot="5400000" flipH="1" flipV="1">
            <a:off x="4444269" y="5614317"/>
            <a:ext cx="402333" cy="439517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7" idx="0"/>
            <a:endCxn id="21" idx="4"/>
          </p:cNvCxnSpPr>
          <p:nvPr/>
        </p:nvCxnSpPr>
        <p:spPr>
          <a:xfrm rot="16200000" flipV="1">
            <a:off x="4912014" y="5586089"/>
            <a:ext cx="402333" cy="495972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920571" y="3211198"/>
            <a:ext cx="1307592" cy="932688"/>
            <a:chOff x="1781507" y="2112867"/>
            <a:chExt cx="1307592" cy="932688"/>
          </a:xfrm>
        </p:grpSpPr>
        <p:sp>
          <p:nvSpPr>
            <p:cNvPr id="32" name="Oval 31"/>
            <p:cNvSpPr/>
            <p:nvPr/>
          </p:nvSpPr>
          <p:spPr>
            <a:xfrm>
              <a:off x="1781507" y="2112867"/>
              <a:ext cx="1307592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14103" y="2317601"/>
              <a:ext cx="1042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Agent</a:t>
              </a:r>
              <a:endParaRPr lang="en-US" sz="28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80249" y="2854662"/>
            <a:ext cx="555904" cy="523220"/>
            <a:chOff x="1763784" y="2326142"/>
            <a:chExt cx="555904" cy="523220"/>
          </a:xfrm>
        </p:grpSpPr>
        <p:sp>
          <p:nvSpPr>
            <p:cNvPr id="35" name="Oval 34"/>
            <p:cNvSpPr/>
            <p:nvPr/>
          </p:nvSpPr>
          <p:spPr>
            <a:xfrm>
              <a:off x="1763784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9904" y="2326142"/>
              <a:ext cx="503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80249" y="3396907"/>
            <a:ext cx="555904" cy="523220"/>
            <a:chOff x="1737360" y="2326142"/>
            <a:chExt cx="555904" cy="523220"/>
          </a:xfrm>
        </p:grpSpPr>
        <p:sp>
          <p:nvSpPr>
            <p:cNvPr id="38" name="Oval 37"/>
            <p:cNvSpPr/>
            <p:nvPr/>
          </p:nvSpPr>
          <p:spPr>
            <a:xfrm>
              <a:off x="1737360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35615" y="232614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E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0249" y="3939152"/>
            <a:ext cx="555904" cy="523220"/>
            <a:chOff x="1758173" y="2326142"/>
            <a:chExt cx="555904" cy="523220"/>
          </a:xfrm>
        </p:grpSpPr>
        <p:sp>
          <p:nvSpPr>
            <p:cNvPr id="41" name="Oval 40"/>
            <p:cNvSpPr/>
            <p:nvPr/>
          </p:nvSpPr>
          <p:spPr>
            <a:xfrm>
              <a:off x="1758173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89904" y="2326142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</a:t>
              </a:r>
              <a:endParaRPr lang="en-US" sz="2800" dirty="0"/>
            </a:p>
          </p:txBody>
        </p:sp>
      </p:grpSp>
      <p:cxnSp>
        <p:nvCxnSpPr>
          <p:cNvPr id="46" name="Curved Connector 45"/>
          <p:cNvCxnSpPr>
            <a:stCxn id="5" idx="6"/>
            <a:endCxn id="15" idx="2"/>
          </p:cNvCxnSpPr>
          <p:nvPr/>
        </p:nvCxnSpPr>
        <p:spPr>
          <a:xfrm>
            <a:off x="5167213" y="1947966"/>
            <a:ext cx="1938065" cy="2184896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5" idx="6"/>
            <a:endCxn id="18" idx="2"/>
          </p:cNvCxnSpPr>
          <p:nvPr/>
        </p:nvCxnSpPr>
        <p:spPr>
          <a:xfrm>
            <a:off x="5167213" y="1947966"/>
            <a:ext cx="1660676" cy="3620931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785333" y="4489200"/>
            <a:ext cx="555904" cy="523220"/>
            <a:chOff x="1758173" y="2326142"/>
            <a:chExt cx="555904" cy="523220"/>
          </a:xfrm>
        </p:grpSpPr>
        <p:sp>
          <p:nvSpPr>
            <p:cNvPr id="53" name="Oval 52"/>
            <p:cNvSpPr/>
            <p:nvPr/>
          </p:nvSpPr>
          <p:spPr>
            <a:xfrm>
              <a:off x="1758173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98908" y="2326142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I</a:t>
              </a:r>
              <a:endParaRPr lang="en-US" sz="28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96415" y="6035241"/>
            <a:ext cx="555904" cy="523220"/>
            <a:chOff x="1737360" y="2326142"/>
            <a:chExt cx="555904" cy="523220"/>
          </a:xfrm>
        </p:grpSpPr>
        <p:sp>
          <p:nvSpPr>
            <p:cNvPr id="56" name="Oval 55"/>
            <p:cNvSpPr/>
            <p:nvPr/>
          </p:nvSpPr>
          <p:spPr>
            <a:xfrm>
              <a:off x="1737360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42448" y="2326142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</a:t>
              </a:r>
              <a:endParaRPr lang="en-US" sz="2800" dirty="0"/>
            </a:p>
          </p:txBody>
        </p:sp>
      </p:grpSp>
      <p:cxnSp>
        <p:nvCxnSpPr>
          <p:cNvPr id="58" name="Curved Connector 57"/>
          <p:cNvCxnSpPr>
            <a:stCxn id="57" idx="0"/>
            <a:endCxn id="32" idx="4"/>
          </p:cNvCxnSpPr>
          <p:nvPr/>
        </p:nvCxnSpPr>
        <p:spPr>
          <a:xfrm rot="16200000" flipV="1">
            <a:off x="2634912" y="5083342"/>
            <a:ext cx="1891355" cy="12443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21" idx="0"/>
            <a:endCxn id="32" idx="4"/>
          </p:cNvCxnSpPr>
          <p:nvPr/>
        </p:nvCxnSpPr>
        <p:spPr>
          <a:xfrm rot="16200000" flipV="1">
            <a:off x="4070475" y="3647779"/>
            <a:ext cx="298613" cy="1290827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35" idx="6"/>
            <a:endCxn id="32" idx="2"/>
          </p:cNvCxnSpPr>
          <p:nvPr/>
        </p:nvCxnSpPr>
        <p:spPr>
          <a:xfrm>
            <a:off x="1336153" y="3116272"/>
            <a:ext cx="1584418" cy="56127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38" idx="6"/>
            <a:endCxn id="32" idx="2"/>
          </p:cNvCxnSpPr>
          <p:nvPr/>
        </p:nvCxnSpPr>
        <p:spPr>
          <a:xfrm>
            <a:off x="1336153" y="3658517"/>
            <a:ext cx="1584418" cy="19025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41" idx="6"/>
            <a:endCxn id="32" idx="2"/>
          </p:cNvCxnSpPr>
          <p:nvPr/>
        </p:nvCxnSpPr>
        <p:spPr>
          <a:xfrm flipV="1">
            <a:off x="1336153" y="3677542"/>
            <a:ext cx="1584418" cy="52322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53" idx="6"/>
            <a:endCxn id="32" idx="2"/>
          </p:cNvCxnSpPr>
          <p:nvPr/>
        </p:nvCxnSpPr>
        <p:spPr>
          <a:xfrm flipV="1">
            <a:off x="1341237" y="3677542"/>
            <a:ext cx="1579334" cy="1073268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341237" y="2702748"/>
            <a:ext cx="1500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created by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213174" y="4599206"/>
            <a:ext cx="201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associated with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958765" y="3937932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type of</a:t>
            </a:r>
          </a:p>
        </p:txBody>
      </p:sp>
      <p:sp>
        <p:nvSpPr>
          <p:cNvPr id="79" name="Down Arrow 78"/>
          <p:cNvSpPr/>
          <p:nvPr/>
        </p:nvSpPr>
        <p:spPr>
          <a:xfrm>
            <a:off x="4382713" y="2465297"/>
            <a:ext cx="654601" cy="335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2284676" y="1436152"/>
            <a:ext cx="1856886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Any Thing:</a:t>
            </a:r>
          </a:p>
          <a:p>
            <a:r>
              <a:rPr lang="en-GB" sz="2000" dirty="0"/>
              <a:t>Covers all other types of thing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376478" y="4750810"/>
            <a:ext cx="1643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modified by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" y="493776"/>
            <a:ext cx="5336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FRBR-LRM and RDA entities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0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6" grpId="0"/>
      <p:bldP spid="77" grpId="0"/>
      <p:bldP spid="78" grpId="0"/>
      <p:bldP spid="79" grpId="0" animBg="1"/>
      <p:bldP spid="59" grpId="0" animBg="1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60781" y="1574931"/>
            <a:ext cx="914400" cy="1139094"/>
            <a:chOff x="1857088" y="2121408"/>
            <a:chExt cx="914400" cy="1139094"/>
          </a:xfrm>
        </p:grpSpPr>
        <p:sp>
          <p:nvSpPr>
            <p:cNvPr id="8" name="Oval 7"/>
            <p:cNvSpPr/>
            <p:nvPr/>
          </p:nvSpPr>
          <p:spPr>
            <a:xfrm>
              <a:off x="1857088" y="2121408"/>
              <a:ext cx="914400" cy="113909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76443" y="2261355"/>
              <a:ext cx="875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Res2</a:t>
              </a:r>
              <a:endParaRPr lang="en-US" sz="2800" dirty="0"/>
            </a:p>
          </p:txBody>
        </p:sp>
      </p:grpSp>
      <p:cxnSp>
        <p:nvCxnSpPr>
          <p:cNvPr id="10" name="Curved Connector 9"/>
          <p:cNvCxnSpPr>
            <a:stCxn id="12" idx="6"/>
            <a:endCxn id="8" idx="2"/>
          </p:cNvCxnSpPr>
          <p:nvPr/>
        </p:nvCxnSpPr>
        <p:spPr>
          <a:xfrm>
            <a:off x="2444925" y="2144478"/>
            <a:ext cx="2015856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530525" y="1549548"/>
            <a:ext cx="914400" cy="1189860"/>
            <a:chOff x="1857088" y="2182165"/>
            <a:chExt cx="914400" cy="1189860"/>
          </a:xfrm>
        </p:grpSpPr>
        <p:sp>
          <p:nvSpPr>
            <p:cNvPr id="12" name="Oval 11"/>
            <p:cNvSpPr/>
            <p:nvPr/>
          </p:nvSpPr>
          <p:spPr>
            <a:xfrm>
              <a:off x="1857088" y="2182165"/>
              <a:ext cx="914400" cy="118986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6444" y="2326142"/>
              <a:ext cx="875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Res1</a:t>
              </a:r>
              <a:endParaRPr lang="en-US" sz="2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25524" y="1579928"/>
            <a:ext cx="201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associated with</a:t>
            </a:r>
          </a:p>
        </p:txBody>
      </p:sp>
      <p:cxnSp>
        <p:nvCxnSpPr>
          <p:cNvPr id="15" name="Curved Connector 14"/>
          <p:cNvCxnSpPr>
            <a:stCxn id="12" idx="5"/>
            <a:endCxn id="8" idx="3"/>
          </p:cNvCxnSpPr>
          <p:nvPr/>
        </p:nvCxnSpPr>
        <p:spPr>
          <a:xfrm rot="5400000" flipH="1" flipV="1">
            <a:off x="3443879" y="1414344"/>
            <a:ext cx="17948" cy="2283678"/>
          </a:xfrm>
          <a:prstGeom prst="curvedConnector3">
            <a:avLst>
              <a:gd name="adj1" fmla="val -2244545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91389" y="2324457"/>
            <a:ext cx="1354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creator</a:t>
            </a:r>
          </a:p>
        </p:txBody>
      </p:sp>
      <p:cxnSp>
        <p:nvCxnSpPr>
          <p:cNvPr id="20" name="Curved Connector 19"/>
          <p:cNvCxnSpPr>
            <a:stCxn id="12" idx="4"/>
            <a:endCxn id="8" idx="4"/>
          </p:cNvCxnSpPr>
          <p:nvPr/>
        </p:nvCxnSpPr>
        <p:spPr>
          <a:xfrm rot="5400000" flipH="1" flipV="1">
            <a:off x="3440161" y="1261589"/>
            <a:ext cx="25383" cy="2930256"/>
          </a:xfrm>
          <a:prstGeom prst="curvedConnector3">
            <a:avLst>
              <a:gd name="adj1" fmla="val -900603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62823" y="2956860"/>
            <a:ext cx="114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artist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7204754" y="1779983"/>
            <a:ext cx="567852" cy="11768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260973" y="1152908"/>
            <a:ext cx="2455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Coarse/General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65002" y="3095360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Fine/Specific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561738" y="3549754"/>
            <a:ext cx="914400" cy="1196860"/>
            <a:chOff x="1857088" y="2121408"/>
            <a:chExt cx="914400" cy="1196860"/>
          </a:xfrm>
        </p:grpSpPr>
        <p:sp>
          <p:nvSpPr>
            <p:cNvPr id="28" name="Oval 27"/>
            <p:cNvSpPr/>
            <p:nvPr/>
          </p:nvSpPr>
          <p:spPr>
            <a:xfrm>
              <a:off x="1857088" y="2121408"/>
              <a:ext cx="914400" cy="119686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76444" y="2326142"/>
              <a:ext cx="875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Res2</a:t>
              </a:r>
              <a:endParaRPr lang="en-US" sz="2800" dirty="0"/>
            </a:p>
          </p:txBody>
        </p:sp>
      </p:grpSp>
      <p:cxnSp>
        <p:nvCxnSpPr>
          <p:cNvPr id="30" name="Curved Connector 29"/>
          <p:cNvCxnSpPr>
            <a:stCxn id="32" idx="6"/>
            <a:endCxn id="28" idx="2"/>
          </p:cNvCxnSpPr>
          <p:nvPr/>
        </p:nvCxnSpPr>
        <p:spPr>
          <a:xfrm>
            <a:off x="2545882" y="4148184"/>
            <a:ext cx="2015856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631482" y="3549754"/>
            <a:ext cx="914400" cy="1196860"/>
            <a:chOff x="1857088" y="2121408"/>
            <a:chExt cx="914400" cy="1196860"/>
          </a:xfrm>
        </p:grpSpPr>
        <p:sp>
          <p:nvSpPr>
            <p:cNvPr id="32" name="Oval 31"/>
            <p:cNvSpPr/>
            <p:nvPr/>
          </p:nvSpPr>
          <p:spPr>
            <a:xfrm>
              <a:off x="1857088" y="2121408"/>
              <a:ext cx="914400" cy="119686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76444" y="2326142"/>
              <a:ext cx="875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Res1</a:t>
              </a:r>
              <a:endParaRPr lang="en-US" sz="28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526481" y="3610512"/>
            <a:ext cx="201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associated with</a:t>
            </a:r>
          </a:p>
        </p:txBody>
      </p:sp>
      <p:cxnSp>
        <p:nvCxnSpPr>
          <p:cNvPr id="35" name="Curved Connector 34"/>
          <p:cNvCxnSpPr>
            <a:stCxn id="32" idx="5"/>
            <a:endCxn id="28" idx="3"/>
          </p:cNvCxnSpPr>
          <p:nvPr/>
        </p:nvCxnSpPr>
        <p:spPr>
          <a:xfrm rot="16200000" flipH="1">
            <a:off x="3553810" y="3429499"/>
            <a:ext cx="12700" cy="2283678"/>
          </a:xfrm>
          <a:prstGeom prst="curvedConnector3">
            <a:avLst>
              <a:gd name="adj1" fmla="val 3180126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51235" y="4399148"/>
            <a:ext cx="1774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derivative (E)</a:t>
            </a:r>
          </a:p>
        </p:txBody>
      </p:sp>
      <p:cxnSp>
        <p:nvCxnSpPr>
          <p:cNvPr id="37" name="Curved Connector 36"/>
          <p:cNvCxnSpPr>
            <a:stCxn id="32" idx="4"/>
            <a:endCxn id="28" idx="4"/>
          </p:cNvCxnSpPr>
          <p:nvPr/>
        </p:nvCxnSpPr>
        <p:spPr>
          <a:xfrm rot="16200000" flipH="1">
            <a:off x="3553810" y="3281486"/>
            <a:ext cx="12700" cy="2930256"/>
          </a:xfrm>
          <a:prstGeom prst="curvedConnector3">
            <a:avLst>
              <a:gd name="adj1" fmla="val 180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10635" y="4966214"/>
            <a:ext cx="1886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adapted as (E)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68288" y="5341545"/>
            <a:ext cx="333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adapted as graphic novel (E)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4403" y="415038"/>
            <a:ext cx="3655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RDA refines LRM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13622" y="2184776"/>
            <a:ext cx="554967" cy="51935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W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91890" y="2171151"/>
            <a:ext cx="455785" cy="51935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07352" y="4183123"/>
            <a:ext cx="417464" cy="51935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63593" y="4174320"/>
            <a:ext cx="417464" cy="51935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59983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/>
      <p:bldP spid="24" grpId="0" animBg="1"/>
      <p:bldP spid="25" grpId="0"/>
      <p:bldP spid="26" grpId="0"/>
      <p:bldP spid="34" grpId="0"/>
      <p:bldP spid="36" grpId="0"/>
      <p:bldP spid="38" grpId="0"/>
      <p:bldP spid="39" grpId="0"/>
      <p:bldP spid="22" grpId="0" animBg="1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493776"/>
            <a:ext cx="6096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From attributes to relationships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863375" y="3762881"/>
            <a:ext cx="555904" cy="523220"/>
            <a:chOff x="1758173" y="2326142"/>
            <a:chExt cx="555904" cy="523220"/>
          </a:xfrm>
        </p:grpSpPr>
        <p:sp>
          <p:nvSpPr>
            <p:cNvPr id="4" name="Oval 3"/>
            <p:cNvSpPr/>
            <p:nvPr/>
          </p:nvSpPr>
          <p:spPr>
            <a:xfrm>
              <a:off x="1758173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89904" y="2326142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</a:t>
              </a:r>
              <a:endParaRPr lang="en-US" sz="2800" dirty="0"/>
            </a:p>
          </p:txBody>
        </p:sp>
      </p:grpSp>
      <p:cxnSp>
        <p:nvCxnSpPr>
          <p:cNvPr id="6" name="Curved Connector 5"/>
          <p:cNvCxnSpPr>
            <a:stCxn id="5" idx="0"/>
            <a:endCxn id="8" idx="2"/>
          </p:cNvCxnSpPr>
          <p:nvPr/>
        </p:nvCxnSpPr>
        <p:spPr>
          <a:xfrm rot="5400000" flipH="1" flipV="1">
            <a:off x="2103306" y="2202095"/>
            <a:ext cx="598808" cy="2522765"/>
          </a:xfrm>
          <a:prstGeom prst="curvedConnector2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664093" y="2835578"/>
            <a:ext cx="1031764" cy="656990"/>
            <a:chOff x="1836446" y="2260272"/>
            <a:chExt cx="1031764" cy="656990"/>
          </a:xfrm>
        </p:grpSpPr>
        <p:sp>
          <p:nvSpPr>
            <p:cNvPr id="8" name="Oval 7"/>
            <p:cNvSpPr/>
            <p:nvPr/>
          </p:nvSpPr>
          <p:spPr>
            <a:xfrm>
              <a:off x="1836446" y="2260272"/>
              <a:ext cx="1031764" cy="65699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75275" y="2327157"/>
              <a:ext cx="9541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Place</a:t>
              </a:r>
              <a:endParaRPr lang="en-US" sz="2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46374" y="4549668"/>
            <a:ext cx="1667203" cy="720436"/>
            <a:chOff x="1976540" y="3666573"/>
            <a:chExt cx="1667203" cy="720436"/>
          </a:xfrm>
        </p:grpSpPr>
        <p:sp>
          <p:nvSpPr>
            <p:cNvPr id="11" name="Oval 10"/>
            <p:cNvSpPr/>
            <p:nvPr/>
          </p:nvSpPr>
          <p:spPr>
            <a:xfrm>
              <a:off x="1976540" y="3666573"/>
              <a:ext cx="1667203" cy="72043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11685" y="3765181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Timespan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02023" y="3759508"/>
            <a:ext cx="555904" cy="523220"/>
            <a:chOff x="1737360" y="2326142"/>
            <a:chExt cx="555904" cy="523220"/>
          </a:xfrm>
        </p:grpSpPr>
        <p:sp>
          <p:nvSpPr>
            <p:cNvPr id="17" name="Oval 16"/>
            <p:cNvSpPr/>
            <p:nvPr/>
          </p:nvSpPr>
          <p:spPr>
            <a:xfrm>
              <a:off x="1737360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27600" y="2326142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</a:t>
              </a:r>
              <a:endParaRPr lang="en-US" sz="28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13688" y="2763962"/>
            <a:ext cx="2650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place of publication</a:t>
            </a:r>
          </a:p>
        </p:txBody>
      </p:sp>
      <p:cxnSp>
        <p:nvCxnSpPr>
          <p:cNvPr id="21" name="Curved Connector 20"/>
          <p:cNvCxnSpPr>
            <a:stCxn id="4" idx="6"/>
            <a:endCxn id="17" idx="2"/>
          </p:cNvCxnSpPr>
          <p:nvPr/>
        </p:nvCxnSpPr>
        <p:spPr>
          <a:xfrm flipV="1">
            <a:off x="1419279" y="4021118"/>
            <a:ext cx="2482744" cy="3373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77789" y="3575077"/>
            <a:ext cx="2387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publisher’s name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3375" y="4943091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date of publication</a:t>
            </a:r>
          </a:p>
        </p:txBody>
      </p:sp>
      <p:cxnSp>
        <p:nvCxnSpPr>
          <p:cNvPr id="27" name="Curved Connector 26"/>
          <p:cNvCxnSpPr>
            <a:stCxn id="5" idx="2"/>
            <a:endCxn id="11" idx="2"/>
          </p:cNvCxnSpPr>
          <p:nvPr/>
        </p:nvCxnSpPr>
        <p:spPr>
          <a:xfrm rot="16200000" flipH="1">
            <a:off x="1931959" y="3495470"/>
            <a:ext cx="623785" cy="2205046"/>
          </a:xfrm>
          <a:prstGeom prst="curvedConnector2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240535" y="2831823"/>
            <a:ext cx="1589767" cy="656990"/>
            <a:chOff x="1836445" y="2260272"/>
            <a:chExt cx="1589767" cy="656990"/>
          </a:xfrm>
        </p:grpSpPr>
        <p:sp>
          <p:nvSpPr>
            <p:cNvPr id="34" name="Oval 33"/>
            <p:cNvSpPr/>
            <p:nvPr/>
          </p:nvSpPr>
          <p:spPr>
            <a:xfrm>
              <a:off x="1836445" y="2260272"/>
              <a:ext cx="1589767" cy="65699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01188" y="2327157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err="1"/>
                <a:t>Nomen</a:t>
              </a:r>
              <a:endParaRPr lang="en-US" sz="28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40534" y="3692623"/>
            <a:ext cx="1589767" cy="656990"/>
            <a:chOff x="1836445" y="2260272"/>
            <a:chExt cx="1589767" cy="656990"/>
          </a:xfrm>
        </p:grpSpPr>
        <p:sp>
          <p:nvSpPr>
            <p:cNvPr id="37" name="Oval 36"/>
            <p:cNvSpPr/>
            <p:nvPr/>
          </p:nvSpPr>
          <p:spPr>
            <a:xfrm>
              <a:off x="1836445" y="2260272"/>
              <a:ext cx="1589767" cy="65699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01188" y="2327157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err="1"/>
                <a:t>Nomen</a:t>
              </a:r>
              <a:endParaRPr 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40534" y="4581391"/>
            <a:ext cx="1589767" cy="656990"/>
            <a:chOff x="1836445" y="2260272"/>
            <a:chExt cx="1589767" cy="656990"/>
          </a:xfrm>
        </p:grpSpPr>
        <p:sp>
          <p:nvSpPr>
            <p:cNvPr id="40" name="Oval 39"/>
            <p:cNvSpPr/>
            <p:nvPr/>
          </p:nvSpPr>
          <p:spPr>
            <a:xfrm>
              <a:off x="1836445" y="2260272"/>
              <a:ext cx="1589767" cy="65699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01188" y="2327157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err="1"/>
                <a:t>Nomen</a:t>
              </a:r>
              <a:endParaRPr lang="en-US" sz="2800" dirty="0"/>
            </a:p>
          </p:txBody>
        </p:sp>
      </p:grpSp>
      <p:cxnSp>
        <p:nvCxnSpPr>
          <p:cNvPr id="42" name="Curved Connector 41"/>
          <p:cNvCxnSpPr>
            <a:stCxn id="11" idx="6"/>
            <a:endCxn id="40" idx="2"/>
          </p:cNvCxnSpPr>
          <p:nvPr/>
        </p:nvCxnSpPr>
        <p:spPr>
          <a:xfrm>
            <a:off x="5013577" y="4909886"/>
            <a:ext cx="226957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7" idx="6"/>
            <a:endCxn id="37" idx="2"/>
          </p:cNvCxnSpPr>
          <p:nvPr/>
        </p:nvCxnSpPr>
        <p:spPr>
          <a:xfrm>
            <a:off x="4457927" y="4021118"/>
            <a:ext cx="782607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8" idx="6"/>
            <a:endCxn id="34" idx="2"/>
          </p:cNvCxnSpPr>
          <p:nvPr/>
        </p:nvCxnSpPr>
        <p:spPr>
          <a:xfrm flipV="1">
            <a:off x="4695857" y="3160318"/>
            <a:ext cx="544678" cy="3755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4" idx="2"/>
            <a:endCxn id="55" idx="1"/>
          </p:cNvCxnSpPr>
          <p:nvPr/>
        </p:nvCxnSpPr>
        <p:spPr>
          <a:xfrm rot="10800000" flipH="1">
            <a:off x="863374" y="2118747"/>
            <a:ext cx="2852753" cy="1905745"/>
          </a:xfrm>
          <a:prstGeom prst="curvedConnector3">
            <a:avLst>
              <a:gd name="adj1" fmla="val -8013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716128" y="1857136"/>
            <a:ext cx="3378297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Publication statement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21931" y="1381146"/>
            <a:ext cx="2042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/>
              <a:t>has manifestation</a:t>
            </a:r>
          </a:p>
          <a:p>
            <a:pPr algn="r"/>
            <a:r>
              <a:rPr lang="en-GB" sz="2000" dirty="0"/>
              <a:t>statement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13855" y="1918691"/>
            <a:ext cx="1500338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Transcribed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13855" y="3821063"/>
            <a:ext cx="1500338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Recorded</a:t>
            </a:r>
          </a:p>
        </p:txBody>
      </p:sp>
    </p:spTree>
    <p:extLst>
      <p:ext uri="{BB962C8B-B14F-4D97-AF65-F5344CB8AC3E}">
        <p14:creationId xmlns:p14="http://schemas.microsoft.com/office/powerpoint/2010/main" val="247614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55" grpId="0" animBg="1"/>
      <p:bldP spid="61" grpId="0"/>
      <p:bldP spid="65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873" y="461819"/>
            <a:ext cx="3041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The 4-fold path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873" y="1620082"/>
            <a:ext cx="8238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“4-fold path” supports catalogue cards, flat file schema, RDBMS, and linked data (RDA database implementation scenarios)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873" y="3517009"/>
            <a:ext cx="4238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i="1" dirty="0"/>
              <a:t>Describing a related entity:</a:t>
            </a:r>
          </a:p>
          <a:p>
            <a:r>
              <a:rPr lang="en-GB" sz="2800" dirty="0"/>
              <a:t>Unstructured description</a:t>
            </a:r>
          </a:p>
          <a:p>
            <a:r>
              <a:rPr lang="en-GB" sz="2800" dirty="0"/>
              <a:t>Structured description</a:t>
            </a:r>
          </a:p>
          <a:p>
            <a:r>
              <a:rPr lang="en-GB" sz="2800" dirty="0"/>
              <a:t>Identifier</a:t>
            </a:r>
          </a:p>
          <a:p>
            <a:r>
              <a:rPr lang="en-GB" sz="2800" dirty="0"/>
              <a:t>URI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66146" y="3517009"/>
            <a:ext cx="3597563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i="1" dirty="0"/>
              <a:t>General guidance and instructions:</a:t>
            </a:r>
          </a:p>
          <a:p>
            <a:r>
              <a:rPr lang="en-GB" sz="2800" dirty="0"/>
              <a:t>Simple</a:t>
            </a:r>
          </a:p>
          <a:p>
            <a:r>
              <a:rPr lang="en-GB" sz="2800" dirty="0"/>
              <a:t>Less duplication</a:t>
            </a:r>
          </a:p>
          <a:p>
            <a:r>
              <a:rPr lang="en-GB" sz="2800" dirty="0"/>
              <a:t>Easier to translate</a:t>
            </a:r>
          </a:p>
        </p:txBody>
      </p:sp>
    </p:spTree>
    <p:extLst>
      <p:ext uri="{BB962C8B-B14F-4D97-AF65-F5344CB8AC3E}">
        <p14:creationId xmlns:p14="http://schemas.microsoft.com/office/powerpoint/2010/main" val="29217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new RDA Reference infrastructure provides a foundation for the development of RDA</a:t>
            </a:r>
          </a:p>
          <a:p>
            <a:r>
              <a:rPr lang="en-GB" dirty="0"/>
              <a:t>The next 2-3 years will bring about many more changes</a:t>
            </a:r>
          </a:p>
          <a:p>
            <a:pPr lvl="1"/>
            <a:r>
              <a:rPr lang="en-GB" dirty="0"/>
              <a:t>Implementation of LRM; Toolkit functionality</a:t>
            </a:r>
          </a:p>
          <a:p>
            <a:r>
              <a:rPr lang="en-GB" dirty="0"/>
              <a:t>We hope you will work with us to make RDA Toolkit and other services the best they can be</a:t>
            </a:r>
          </a:p>
        </p:txBody>
      </p:sp>
    </p:spTree>
    <p:extLst>
      <p:ext uri="{BB962C8B-B14F-4D97-AF65-F5344CB8AC3E}">
        <p14:creationId xmlns:p14="http://schemas.microsoft.com/office/powerpoint/2010/main" val="364378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hlinkClick r:id="rId3"/>
              </a:rPr>
              <a:t>rscchair@rdatoolkit.org</a:t>
            </a:r>
            <a:endParaRPr lang="en-GB" dirty="0"/>
          </a:p>
          <a:p>
            <a:r>
              <a:rPr lang="en-GB" dirty="0"/>
              <a:t>RDA Steering Committee</a:t>
            </a:r>
          </a:p>
          <a:p>
            <a:pPr lvl="1"/>
            <a:r>
              <a:rPr lang="en-GB" dirty="0">
                <a:hlinkClick r:id="rId4"/>
              </a:rPr>
              <a:t>http://www.rda-rsc.org/</a:t>
            </a:r>
            <a:endParaRPr lang="en-GB" dirty="0"/>
          </a:p>
          <a:p>
            <a:r>
              <a:rPr lang="en-GB" dirty="0"/>
              <a:t>RDA Toolkit</a:t>
            </a:r>
          </a:p>
          <a:p>
            <a:pPr lvl="1"/>
            <a:r>
              <a:rPr lang="en-GB" dirty="0">
                <a:hlinkClick r:id="rId5"/>
              </a:rPr>
              <a:t>http://www.rdatoolkit.org/</a:t>
            </a:r>
            <a:endParaRPr lang="en-GB" dirty="0"/>
          </a:p>
          <a:p>
            <a:r>
              <a:rPr lang="en-GB" dirty="0"/>
              <a:t>RDA Registry</a:t>
            </a:r>
          </a:p>
          <a:p>
            <a:pPr lvl="1"/>
            <a:r>
              <a:rPr lang="en-GB" dirty="0">
                <a:hlinkClick r:id="rId6"/>
              </a:rPr>
              <a:t>http://www.rdaregistry.info/</a:t>
            </a:r>
            <a:endParaRPr lang="en-GB" dirty="0"/>
          </a:p>
          <a:p>
            <a:r>
              <a:rPr lang="en-GB" dirty="0"/>
              <a:t>Open Metadata Registry</a:t>
            </a:r>
          </a:p>
          <a:p>
            <a:pPr lvl="1"/>
            <a:r>
              <a:rPr lang="en-GB" dirty="0">
                <a:hlinkClick r:id="rId7"/>
              </a:rPr>
              <a:t>http://metadataregistry.org/</a:t>
            </a:r>
            <a:endParaRPr lang="en-GB" dirty="0"/>
          </a:p>
          <a:p>
            <a:r>
              <a:rPr lang="en-GB" dirty="0"/>
              <a:t>RIMMF</a:t>
            </a:r>
          </a:p>
          <a:p>
            <a:pPr lvl="1"/>
            <a:r>
              <a:rPr lang="en-GB" dirty="0">
                <a:hlinkClick r:id="rId8"/>
              </a:rPr>
              <a:t>http://www.marcofquality.com/wiki/rimmf3/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72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RDA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Strategy for extending RDA communities</a:t>
            </a:r>
          </a:p>
          <a:p>
            <a:pPr lvl="1"/>
            <a:r>
              <a:rPr lang="en-GB" dirty="0"/>
              <a:t>International</a:t>
            </a:r>
          </a:p>
          <a:p>
            <a:pPr lvl="1"/>
            <a:r>
              <a:rPr lang="en-GB" dirty="0"/>
              <a:t>Cultural heritage (archives, museums)</a:t>
            </a:r>
          </a:p>
          <a:p>
            <a:pPr lvl="1"/>
            <a:r>
              <a:rPr lang="en-GB" dirty="0"/>
              <a:t>Linked data and Semantic Web</a:t>
            </a:r>
          </a:p>
          <a:p>
            <a:r>
              <a:rPr lang="en-GB" dirty="0"/>
              <a:t>Consolidation of FRBR models in FRBR-LRM</a:t>
            </a:r>
          </a:p>
          <a:p>
            <a:pPr lvl="1"/>
            <a:r>
              <a:rPr lang="en-GB" dirty="0"/>
              <a:t>Development of related standards, e.g. ISBD, ISSN</a:t>
            </a:r>
          </a:p>
          <a:p>
            <a:r>
              <a:rPr lang="en-GB" dirty="0"/>
              <a:t>Re-organization of Toolkit structure and functionality</a:t>
            </a:r>
          </a:p>
        </p:txBody>
      </p:sp>
    </p:spTree>
    <p:extLst>
      <p:ext uri="{BB962C8B-B14F-4D97-AF65-F5344CB8AC3E}">
        <p14:creationId xmlns:p14="http://schemas.microsoft.com/office/powerpoint/2010/main" val="405151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RDA content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RDA Reference data is used in several RDA services, not just RDA Toolkit</a:t>
            </a:r>
          </a:p>
          <a:p>
            <a:pPr lvl="1"/>
            <a:r>
              <a:rPr lang="en-GB" dirty="0"/>
              <a:t>RDA entities, relationships, designators, vocabulary encoding schemes </a:t>
            </a:r>
            <a:r>
              <a:rPr lang="en-GB" u="sng" dirty="0">
                <a:solidFill>
                  <a:srgbClr val="C00000"/>
                </a:solidFill>
              </a:rPr>
              <a:t>+ translations</a:t>
            </a:r>
          </a:p>
          <a:p>
            <a:pPr lvl="1"/>
            <a:r>
              <a:rPr lang="en-GB" dirty="0"/>
              <a:t>RDA Reference content has open CC0 license</a:t>
            </a:r>
          </a:p>
          <a:p>
            <a:r>
              <a:rPr lang="en-GB" dirty="0"/>
              <a:t>New development of content management infrastructure reduces duplicate updating in multiple services</a:t>
            </a:r>
          </a:p>
        </p:txBody>
      </p:sp>
    </p:spTree>
    <p:extLst>
      <p:ext uri="{BB962C8B-B14F-4D97-AF65-F5344CB8AC3E}">
        <p14:creationId xmlns:p14="http://schemas.microsoft.com/office/powerpoint/2010/main" val="401752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17"/>
          <p:cNvSpPr/>
          <p:nvPr/>
        </p:nvSpPr>
        <p:spPr>
          <a:xfrm>
            <a:off x="5487628" y="2843720"/>
            <a:ext cx="1751825" cy="465361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ext Box 3"/>
          <p:cNvSpPr txBox="1"/>
          <p:nvPr/>
        </p:nvSpPr>
        <p:spPr>
          <a:xfrm>
            <a:off x="2858641" y="1377866"/>
            <a:ext cx="2986615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Metadata Registry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RDA/RDF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3222242" y="2596793"/>
            <a:ext cx="2261547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 Vocabularies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(GitHub)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/>
          <p:nvPr/>
        </p:nvSpPr>
        <p:spPr>
          <a:xfrm>
            <a:off x="962909" y="3838824"/>
            <a:ext cx="1615075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 Toolkit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Glossary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6312320" y="3825528"/>
            <a:ext cx="1742377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 Registry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2865204" y="3830344"/>
            <a:ext cx="1275234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RIMMF3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own Arrow 3"/>
          <p:cNvSpPr/>
          <p:nvPr/>
        </p:nvSpPr>
        <p:spPr>
          <a:xfrm>
            <a:off x="4102879" y="2251605"/>
            <a:ext cx="498138" cy="332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Bent Arrow 8"/>
          <p:cNvSpPr/>
          <p:nvPr/>
        </p:nvSpPr>
        <p:spPr>
          <a:xfrm rot="5400000" flipV="1">
            <a:off x="2151735" y="2751796"/>
            <a:ext cx="858409" cy="128260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ent Arrow 11"/>
          <p:cNvSpPr/>
          <p:nvPr/>
        </p:nvSpPr>
        <p:spPr>
          <a:xfrm rot="16200000" flipH="1" flipV="1">
            <a:off x="5794618" y="2666409"/>
            <a:ext cx="832834" cy="144680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Box 2"/>
          <p:cNvSpPr txBox="1"/>
          <p:nvPr/>
        </p:nvSpPr>
        <p:spPr>
          <a:xfrm>
            <a:off x="376727" y="1156073"/>
            <a:ext cx="1692563" cy="1307760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 editors: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Translators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6708617" y="1548373"/>
            <a:ext cx="1550870" cy="53279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2110841" y="1619028"/>
            <a:ext cx="730603" cy="4141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5" name="Right Arrow 15"/>
          <p:cNvSpPr/>
          <p:nvPr/>
        </p:nvSpPr>
        <p:spPr>
          <a:xfrm>
            <a:off x="5874551" y="1577306"/>
            <a:ext cx="792593" cy="465361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Text Box 2"/>
          <p:cNvSpPr txBox="1"/>
          <p:nvPr/>
        </p:nvSpPr>
        <p:spPr>
          <a:xfrm>
            <a:off x="7269856" y="2815228"/>
            <a:ext cx="1550870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/>
          <p:nvPr/>
        </p:nvSpPr>
        <p:spPr>
          <a:xfrm>
            <a:off x="6408113" y="5337985"/>
            <a:ext cx="1550870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Down Arrow 20"/>
          <p:cNvSpPr/>
          <p:nvPr/>
        </p:nvSpPr>
        <p:spPr>
          <a:xfrm>
            <a:off x="3253752" y="4695908"/>
            <a:ext cx="498138" cy="620675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9" name="Down Arrow 21"/>
          <p:cNvSpPr/>
          <p:nvPr/>
        </p:nvSpPr>
        <p:spPr>
          <a:xfrm>
            <a:off x="1522445" y="4703507"/>
            <a:ext cx="498138" cy="621556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0" name="Down Arrow 22"/>
          <p:cNvSpPr/>
          <p:nvPr/>
        </p:nvSpPr>
        <p:spPr>
          <a:xfrm>
            <a:off x="4989490" y="4996529"/>
            <a:ext cx="498138" cy="332401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Text Box 2"/>
          <p:cNvSpPr txBox="1"/>
          <p:nvPr/>
        </p:nvSpPr>
        <p:spPr>
          <a:xfrm>
            <a:off x="960695" y="5351723"/>
            <a:ext cx="1620610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Cataloguers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/>
          <p:nvPr/>
        </p:nvSpPr>
        <p:spPr>
          <a:xfrm>
            <a:off x="2889636" y="5343684"/>
            <a:ext cx="1226527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/>
          <p:nvPr/>
        </p:nvSpPr>
        <p:spPr>
          <a:xfrm>
            <a:off x="4456518" y="3831226"/>
            <a:ext cx="1563047" cy="116530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Server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/>
          <p:nvPr/>
        </p:nvSpPr>
        <p:spPr>
          <a:xfrm>
            <a:off x="4403383" y="5343684"/>
            <a:ext cx="1669316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Down Arrow 28"/>
          <p:cNvSpPr/>
          <p:nvPr/>
        </p:nvSpPr>
        <p:spPr>
          <a:xfrm>
            <a:off x="3253752" y="3473829"/>
            <a:ext cx="498138" cy="332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" name="Down Arrow 29"/>
          <p:cNvSpPr/>
          <p:nvPr/>
        </p:nvSpPr>
        <p:spPr>
          <a:xfrm>
            <a:off x="6934439" y="4703066"/>
            <a:ext cx="498138" cy="620165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Down Arrow 31"/>
          <p:cNvSpPr/>
          <p:nvPr/>
        </p:nvSpPr>
        <p:spPr>
          <a:xfrm>
            <a:off x="4989486" y="3461036"/>
            <a:ext cx="498138" cy="332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81263" y="120073"/>
            <a:ext cx="6402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RDA Reference data maintenance and flow</a:t>
            </a:r>
          </a:p>
        </p:txBody>
      </p:sp>
    </p:spTree>
    <p:extLst>
      <p:ext uri="{BB962C8B-B14F-4D97-AF65-F5344CB8AC3E}">
        <p14:creationId xmlns:p14="http://schemas.microsoft.com/office/powerpoint/2010/main" val="19647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RDA Reference in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Expanded Glossary (from August 2016) is a listing of all entries, definitions, scope notes, and cross-references in RDA Reference</a:t>
            </a:r>
          </a:p>
          <a:p>
            <a:r>
              <a:rPr lang="en-GB" dirty="0"/>
              <a:t>New vocabulary encoding scheme (RDA Terms) for terminology used in RDA instructions</a:t>
            </a:r>
          </a:p>
          <a:p>
            <a:pPr lvl="1"/>
            <a:r>
              <a:rPr lang="en-GB" dirty="0"/>
              <a:t>Many terms included in previous Glossary</a:t>
            </a:r>
          </a:p>
        </p:txBody>
      </p:sp>
    </p:spTree>
    <p:extLst>
      <p:ext uri="{BB962C8B-B14F-4D97-AF65-F5344CB8AC3E}">
        <p14:creationId xmlns:p14="http://schemas.microsoft.com/office/powerpoint/2010/main" val="318990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3" y="720148"/>
            <a:ext cx="8778009" cy="5516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263" y="120073"/>
            <a:ext cx="6053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RDA Terms vocabulary encoding scheme</a:t>
            </a:r>
          </a:p>
        </p:txBody>
      </p:sp>
    </p:spTree>
    <p:extLst>
      <p:ext uri="{BB962C8B-B14F-4D97-AF65-F5344CB8AC3E}">
        <p14:creationId xmlns:p14="http://schemas.microsoft.com/office/powerpoint/2010/main" val="74576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63" y="120073"/>
            <a:ext cx="544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RDA Terms entry for "access point"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2" y="806738"/>
            <a:ext cx="8259401" cy="537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2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2" y="785091"/>
            <a:ext cx="8655627" cy="5448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263" y="120073"/>
            <a:ext cx="4980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"access point" in Toolkit Glossary</a:t>
            </a:r>
          </a:p>
        </p:txBody>
      </p:sp>
    </p:spTree>
    <p:extLst>
      <p:ext uri="{BB962C8B-B14F-4D97-AF65-F5344CB8AC3E}">
        <p14:creationId xmlns:p14="http://schemas.microsoft.com/office/powerpoint/2010/main" val="176524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0" y="839931"/>
            <a:ext cx="8592233" cy="4258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263" y="120073"/>
            <a:ext cx="622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"access point" in Open Metadata Registry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218" y="5295110"/>
            <a:ext cx="8944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Possibility of map between RDA Terms and </a:t>
            </a:r>
            <a:r>
              <a:rPr lang="en-GB" sz="3200" dirty="0" err="1"/>
              <a:t>MulDiCat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79069868"/>
      </p:ext>
    </p:extLst>
  </p:cSld>
  <p:clrMapOvr>
    <a:masterClrMapping/>
  </p:clrMapOvr>
</p:sld>
</file>

<file path=ppt/theme/theme1.xml><?xml version="1.0" encoding="utf-8"?>
<a:theme xmlns:a="http://schemas.openxmlformats.org/drawingml/2006/main" name="RDASmall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ASmallLogo" id="{4710AFFA-5DDA-48A3-9A1C-9977E65F7716}" vid="{150653F5-A674-4B7B-99B8-A37FD8EA78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RDASmallLogo</Template>
  <TotalTime>184</TotalTime>
  <Words>608</Words>
  <Application>Microsoft Office PowerPoint</Application>
  <PresentationFormat>On-screen Show (4:3)</PresentationFormat>
  <Paragraphs>144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RDASmallLogo</vt:lpstr>
      <vt:lpstr>Future directions for RDA</vt:lpstr>
      <vt:lpstr>RDA development</vt:lpstr>
      <vt:lpstr>RDA content infrastructure</vt:lpstr>
      <vt:lpstr>PowerPoint Presentation</vt:lpstr>
      <vt:lpstr>RDA Reference in Toolkit</vt:lpstr>
      <vt:lpstr>PowerPoint Presentation</vt:lpstr>
      <vt:lpstr>PowerPoint Presentation</vt:lpstr>
      <vt:lpstr>PowerPoint Presentation</vt:lpstr>
      <vt:lpstr>PowerPoint Presentation</vt:lpstr>
      <vt:lpstr>Impact of LRM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RDA work plan</dc:title>
  <dc:creator>Gordon Dunsire</dc:creator>
  <cp:lastModifiedBy>Gordon Dunsire</cp:lastModifiedBy>
  <cp:revision>29</cp:revision>
  <dcterms:created xsi:type="dcterms:W3CDTF">2016-08-09T08:57:04Z</dcterms:created>
  <dcterms:modified xsi:type="dcterms:W3CDTF">2016-08-30T08:08:42Z</dcterms:modified>
</cp:coreProperties>
</file>