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0" r:id="rId2"/>
    <p:sldId id="263" r:id="rId3"/>
    <p:sldId id="264" r:id="rId4"/>
    <p:sldId id="265" r:id="rId5"/>
    <p:sldId id="261" r:id="rId6"/>
    <p:sldId id="262" r:id="rId7"/>
    <p:sldId id="278" r:id="rId8"/>
    <p:sldId id="267" r:id="rId9"/>
    <p:sldId id="268" r:id="rId10"/>
    <p:sldId id="269" r:id="rId11"/>
    <p:sldId id="273" r:id="rId12"/>
    <p:sldId id="281" r:id="rId13"/>
    <p:sldId id="270" r:id="rId14"/>
    <p:sldId id="272" r:id="rId15"/>
    <p:sldId id="279" r:id="rId16"/>
    <p:sldId id="280" r:id="rId17"/>
    <p:sldId id="274" r:id="rId18"/>
    <p:sldId id="275" r:id="rId19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94651" autoAdjust="0"/>
  </p:normalViewPr>
  <p:slideViewPr>
    <p:cSldViewPr>
      <p:cViewPr varScale="1">
        <p:scale>
          <a:sx n="68" d="100"/>
          <a:sy n="68" d="100"/>
        </p:scale>
        <p:origin x="399" y="66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June 21, 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June 21, 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20D11E-C62D-46C5-97AC-FEF02646AE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</p:spPr>
        <p:txBody>
          <a:bodyPr/>
          <a:lstStyle>
            <a:lvl1pPr>
              <a:defRPr sz="1644"/>
            </a:lvl1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</p:spTree>
    <p:extLst>
      <p:ext uri="{BB962C8B-B14F-4D97-AF65-F5344CB8AC3E}">
        <p14:creationId xmlns:p14="http://schemas.microsoft.com/office/powerpoint/2010/main" val="3804575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fld id="{DD02AD68-BFEF-40C1-90D1-D37F2BFFA27B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3344904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From Big Bang to beta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5" r:id="rId7"/>
    <p:sldLayoutId id="2147483678" r:id="rId8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056225-C582-43EA-8598-CF590608D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C84627-B013-468F-8BBF-08275E2E15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0F9-5E83-4361-8966-5EAB53DF4D13}"/>
              </a:ext>
            </a:extLst>
          </p:cNvPr>
          <p:cNvSpPr txBox="1"/>
          <p:nvPr/>
        </p:nvSpPr>
        <p:spPr>
          <a:xfrm>
            <a:off x="1498600" y="1238250"/>
            <a:ext cx="1028897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solidFill>
                  <a:schemeClr val="tx2"/>
                </a:solidFill>
              </a:rPr>
              <a:t>From Big Bang to beta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35F3D0-FB49-44EB-9A90-5F65FCD1C923}"/>
              </a:ext>
            </a:extLst>
          </p:cNvPr>
          <p:cNvSpPr txBox="1"/>
          <p:nvPr/>
        </p:nvSpPr>
        <p:spPr>
          <a:xfrm>
            <a:off x="1877526" y="4286250"/>
            <a:ext cx="94894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Gordon Dunsire, Chair, RSC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Presented at “A Practical Introduction to the New RDA Toolkit”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June 22, 2018, New Orleans, USA</a:t>
            </a:r>
            <a:endParaRPr lang="en-GB" sz="40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20F18B-770B-4E4F-B736-DE96F0496A53}"/>
              </a:ext>
            </a:extLst>
          </p:cNvPr>
          <p:cNvSpPr txBox="1"/>
          <p:nvPr/>
        </p:nvSpPr>
        <p:spPr>
          <a:xfrm>
            <a:off x="1431306" y="2510579"/>
            <a:ext cx="1038188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solidFill>
                  <a:schemeClr val="tx2"/>
                </a:solidFill>
              </a:rPr>
              <a:t>An overview of the 3R Project</a:t>
            </a:r>
          </a:p>
        </p:txBody>
      </p:sp>
    </p:spTree>
    <p:extLst>
      <p:ext uri="{BB962C8B-B14F-4D97-AF65-F5344CB8AC3E}">
        <p14:creationId xmlns:p14="http://schemas.microsoft.com/office/powerpoint/2010/main" val="1918710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10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Optional instructions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A06E5-38DB-4476-8711-BF6FD72A643A}"/>
              </a:ext>
            </a:extLst>
          </p:cNvPr>
          <p:cNvSpPr txBox="1"/>
          <p:nvPr/>
        </p:nvSpPr>
        <p:spPr>
          <a:xfrm>
            <a:off x="812850" y="2152650"/>
            <a:ext cx="101661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Many instructions now clearly indicated as options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812850" y="5492056"/>
            <a:ext cx="82509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Choice of recording method</a:t>
            </a:r>
          </a:p>
          <a:p>
            <a:r>
              <a:rPr lang="en-GB" sz="4800" dirty="0"/>
              <a:t>	Depends on data application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FEE7AB-3F97-48F6-BCD0-9964DEF5C060}"/>
              </a:ext>
            </a:extLst>
          </p:cNvPr>
          <p:cNvSpPr txBox="1"/>
          <p:nvPr/>
        </p:nvSpPr>
        <p:spPr>
          <a:xfrm>
            <a:off x="812850" y="3822353"/>
            <a:ext cx="77608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Nothing is (or was) mandatory</a:t>
            </a:r>
          </a:p>
          <a:p>
            <a:r>
              <a:rPr lang="en-GB" sz="4800" dirty="0"/>
              <a:t>	Except “</a:t>
            </a:r>
            <a:r>
              <a:rPr lang="en-GB" sz="4800" dirty="0" err="1"/>
              <a:t>nomen</a:t>
            </a:r>
            <a:r>
              <a:rPr lang="en-GB" sz="4800" dirty="0"/>
              <a:t> string”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D091D21-3009-4360-A830-ECDC3B5A3134}"/>
              </a:ext>
            </a:extLst>
          </p:cNvPr>
          <p:cNvSpPr txBox="1"/>
          <p:nvPr/>
        </p:nvSpPr>
        <p:spPr>
          <a:xfrm>
            <a:off x="812850" y="7161759"/>
            <a:ext cx="81858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“Core” less useful at global level</a:t>
            </a:r>
          </a:p>
        </p:txBody>
      </p:sp>
    </p:spTree>
    <p:extLst>
      <p:ext uri="{BB962C8B-B14F-4D97-AF65-F5344CB8AC3E}">
        <p14:creationId xmlns:p14="http://schemas.microsoft.com/office/powerpoint/2010/main" val="4190147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11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Application profiles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628816" y="1550254"/>
            <a:ext cx="88521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elements must be recorded?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0FC36A-5CCE-44F7-BA8E-6F9A42DB9C82}"/>
              </a:ext>
            </a:extLst>
          </p:cNvPr>
          <p:cNvSpPr txBox="1"/>
          <p:nvPr/>
        </p:nvSpPr>
        <p:spPr>
          <a:xfrm>
            <a:off x="889000" y="2455604"/>
            <a:ext cx="92742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elements should be recorded?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137E1B-ACB5-47FE-B744-90565E02592C}"/>
              </a:ext>
            </a:extLst>
          </p:cNvPr>
          <p:cNvSpPr txBox="1"/>
          <p:nvPr/>
        </p:nvSpPr>
        <p:spPr>
          <a:xfrm>
            <a:off x="1270000" y="3361247"/>
            <a:ext cx="86597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elements may be repeated?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FF4EF4-3057-48EF-806D-7108BEE7B9AE}"/>
              </a:ext>
            </a:extLst>
          </p:cNvPr>
          <p:cNvSpPr txBox="1"/>
          <p:nvPr/>
        </p:nvSpPr>
        <p:spPr>
          <a:xfrm>
            <a:off x="1574800" y="4266890"/>
            <a:ext cx="73911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vocabularies are used?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02E6FF-DD8E-471B-A3F8-88ADA087104D}"/>
              </a:ext>
            </a:extLst>
          </p:cNvPr>
          <p:cNvSpPr txBox="1"/>
          <p:nvPr/>
        </p:nvSpPr>
        <p:spPr>
          <a:xfrm>
            <a:off x="1879600" y="5172533"/>
            <a:ext cx="89911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recording methods are used?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997A47-11EC-4E6C-B0ED-3F2B4450881B}"/>
              </a:ext>
            </a:extLst>
          </p:cNvPr>
          <p:cNvSpPr txBox="1"/>
          <p:nvPr/>
        </p:nvSpPr>
        <p:spPr>
          <a:xfrm>
            <a:off x="628817" y="6568320"/>
            <a:ext cx="11842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Multiple ways: bookmarks, policy statements, workflows, external documents</a:t>
            </a:r>
          </a:p>
        </p:txBody>
      </p:sp>
    </p:spTree>
    <p:extLst>
      <p:ext uri="{BB962C8B-B14F-4D97-AF65-F5344CB8AC3E}">
        <p14:creationId xmlns:p14="http://schemas.microsoft.com/office/powerpoint/2010/main" val="82445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8" grpId="0"/>
      <p:bldP spid="9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Data provenance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635068" y="1771650"/>
            <a:ext cx="94271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Who made the metadata statement?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3C2ADE-D805-4E00-A958-7CA23D51BE9C}"/>
              </a:ext>
            </a:extLst>
          </p:cNvPr>
          <p:cNvSpPr txBox="1"/>
          <p:nvPr/>
        </p:nvSpPr>
        <p:spPr>
          <a:xfrm>
            <a:off x="635068" y="2905847"/>
            <a:ext cx="52597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When was it stated?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79E7B-7283-458A-811C-39E043E8BA5F}"/>
              </a:ext>
            </a:extLst>
          </p:cNvPr>
          <p:cNvSpPr txBox="1"/>
          <p:nvPr/>
        </p:nvSpPr>
        <p:spPr>
          <a:xfrm>
            <a:off x="635068" y="4040044"/>
            <a:ext cx="86467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Where did the values come from?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0F0B56-CE2E-49C2-BE85-866E41191891}"/>
              </a:ext>
            </a:extLst>
          </p:cNvPr>
          <p:cNvSpPr txBox="1"/>
          <p:nvPr/>
        </p:nvSpPr>
        <p:spPr>
          <a:xfrm>
            <a:off x="635068" y="5174242"/>
            <a:ext cx="7806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standards were applied?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62D09B-8A8F-46F2-9E6E-56274BFF84D9}"/>
              </a:ext>
            </a:extLst>
          </p:cNvPr>
          <p:cNvSpPr txBox="1"/>
          <p:nvPr/>
        </p:nvSpPr>
        <p:spPr>
          <a:xfrm>
            <a:off x="628816" y="6404224"/>
            <a:ext cx="1196590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The trick: treat each statement or set as a work</a:t>
            </a:r>
          </a:p>
          <a:p>
            <a:r>
              <a:rPr lang="en-GB" sz="4800" dirty="0"/>
              <a:t>	Then apply RDA</a:t>
            </a:r>
          </a:p>
        </p:txBody>
      </p:sp>
    </p:spTree>
    <p:extLst>
      <p:ext uri="{BB962C8B-B14F-4D97-AF65-F5344CB8AC3E}">
        <p14:creationId xmlns:p14="http://schemas.microsoft.com/office/powerpoint/2010/main" val="119060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Instruction display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656170" y="1695450"/>
            <a:ext cx="96054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No options nested within options</a:t>
            </a:r>
          </a:p>
          <a:p>
            <a:pPr lvl="1"/>
            <a:r>
              <a:rPr lang="en-GB" sz="4800" dirty="0"/>
              <a:t>Exceptions and alternatives are just other options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D2C9D8-860F-44C4-A8BE-205904709E58}"/>
              </a:ext>
            </a:extLst>
          </p:cNvPr>
          <p:cNvSpPr txBox="1"/>
          <p:nvPr/>
        </p:nvSpPr>
        <p:spPr>
          <a:xfrm>
            <a:off x="5358601" y="5308065"/>
            <a:ext cx="4371710" cy="3046988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For</a:t>
            </a:r>
          </a:p>
          <a:p>
            <a:r>
              <a:rPr lang="en-GB" sz="4800" dirty="0"/>
              <a:t>	condition</a:t>
            </a:r>
          </a:p>
          <a:p>
            <a:r>
              <a:rPr lang="en-GB" sz="4800" dirty="0"/>
              <a:t>	condition</a:t>
            </a:r>
          </a:p>
          <a:p>
            <a:r>
              <a:rPr lang="en-GB" sz="4800" dirty="0"/>
              <a:t>		do action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9A85B2-A254-4B86-8B52-0D234F46FC13}"/>
              </a:ext>
            </a:extLst>
          </p:cNvPr>
          <p:cNvSpPr txBox="1"/>
          <p:nvPr/>
        </p:nvSpPr>
        <p:spPr>
          <a:xfrm>
            <a:off x="656170" y="4232374"/>
            <a:ext cx="47302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Structured display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E3A972F-77C1-4E11-8A35-5716C2A9F194}"/>
              </a:ext>
            </a:extLst>
          </p:cNvPr>
          <p:cNvGrpSpPr/>
          <p:nvPr/>
        </p:nvGrpSpPr>
        <p:grpSpPr>
          <a:xfrm>
            <a:off x="1498600" y="6046729"/>
            <a:ext cx="3727482" cy="1569660"/>
            <a:chOff x="2032000" y="5383590"/>
            <a:chExt cx="3727482" cy="1569660"/>
          </a:xfrm>
        </p:grpSpPr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81BAF3FA-43CC-456F-84E5-22D3A4BC4736}"/>
                </a:ext>
              </a:extLst>
            </p:cNvPr>
            <p:cNvSpPr/>
            <p:nvPr/>
          </p:nvSpPr>
          <p:spPr>
            <a:xfrm>
              <a:off x="2032000" y="5383590"/>
              <a:ext cx="3727482" cy="156966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053AE1C-2400-4CB9-B91D-507CD6977DB1}"/>
                </a:ext>
              </a:extLst>
            </p:cNvPr>
            <p:cNvSpPr txBox="1"/>
            <p:nvPr/>
          </p:nvSpPr>
          <p:spPr>
            <a:xfrm>
              <a:off x="2108200" y="5773213"/>
              <a:ext cx="335547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4000" dirty="0"/>
                <a:t>Decision points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136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Shredding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628816" y="1440900"/>
            <a:ext cx="91067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= Reformatting current instructions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C19EF9-0017-4EA1-9B71-FD8D53B4F2B9}"/>
              </a:ext>
            </a:extLst>
          </p:cNvPr>
          <p:cNvSpPr txBox="1"/>
          <p:nvPr/>
        </p:nvSpPr>
        <p:spPr>
          <a:xfrm>
            <a:off x="628816" y="2485099"/>
            <a:ext cx="59637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New element structure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D4D4E6-B4D0-4964-ADB1-EC9E0913762A}"/>
              </a:ext>
            </a:extLst>
          </p:cNvPr>
          <p:cNvSpPr txBox="1"/>
          <p:nvPr/>
        </p:nvSpPr>
        <p:spPr>
          <a:xfrm>
            <a:off x="628816" y="3529298"/>
            <a:ext cx="6837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Explicit recording methods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2E470F-9126-4658-9F9A-9475FC891D2B}"/>
              </a:ext>
            </a:extLst>
          </p:cNvPr>
          <p:cNvSpPr txBox="1"/>
          <p:nvPr/>
        </p:nvSpPr>
        <p:spPr>
          <a:xfrm>
            <a:off x="628816" y="4573497"/>
            <a:ext cx="119782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Flatten nested options, exceptions, alternatives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7DBAA94-DB52-4CD3-9F06-95A0E13B597C}"/>
              </a:ext>
            </a:extLst>
          </p:cNvPr>
          <p:cNvSpPr txBox="1"/>
          <p:nvPr/>
        </p:nvSpPr>
        <p:spPr>
          <a:xfrm>
            <a:off x="628816" y="5617696"/>
            <a:ext cx="119059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Layout of “for … do” and “if … then” conditions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66CB4C-D294-4E67-A8AF-C72B3759B53B}"/>
              </a:ext>
            </a:extLst>
          </p:cNvPr>
          <p:cNvSpPr txBox="1"/>
          <p:nvPr/>
        </p:nvSpPr>
        <p:spPr>
          <a:xfrm>
            <a:off x="628816" y="6661895"/>
            <a:ext cx="110770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Separation of transcription, recording, and access point construction</a:t>
            </a:r>
          </a:p>
        </p:txBody>
      </p:sp>
    </p:spTree>
    <p:extLst>
      <p:ext uri="{BB962C8B-B14F-4D97-AF65-F5344CB8AC3E}">
        <p14:creationId xmlns:p14="http://schemas.microsoft.com/office/powerpoint/2010/main" val="128121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Elements with new labels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C19EF9-0017-4EA1-9B71-FD8D53B4F2B9}"/>
              </a:ext>
            </a:extLst>
          </p:cNvPr>
          <p:cNvSpPr txBox="1"/>
          <p:nvPr/>
        </p:nvSpPr>
        <p:spPr>
          <a:xfrm>
            <a:off x="628816" y="2990850"/>
            <a:ext cx="109692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Element label changed for consistency</a:t>
            </a:r>
          </a:p>
          <a:p>
            <a:r>
              <a:rPr lang="en-GB" sz="4800" dirty="0"/>
              <a:t>Old label retained as alternative label = “see” reference in Glossary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ABFB85-0DE7-47F5-8F34-33B3B18D489A}"/>
              </a:ext>
            </a:extLst>
          </p:cNvPr>
          <p:cNvSpPr txBox="1"/>
          <p:nvPr/>
        </p:nvSpPr>
        <p:spPr>
          <a:xfrm>
            <a:off x="628815" y="5734050"/>
            <a:ext cx="109692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Example: “publisher’s name” see “name of publisher”</a:t>
            </a:r>
          </a:p>
        </p:txBody>
      </p:sp>
    </p:spTree>
    <p:extLst>
      <p:ext uri="{BB962C8B-B14F-4D97-AF65-F5344CB8AC3E}">
        <p14:creationId xmlns:p14="http://schemas.microsoft.com/office/powerpoint/2010/main" val="99435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Soft deprecation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C19EF9-0017-4EA1-9B71-FD8D53B4F2B9}"/>
              </a:ext>
            </a:extLst>
          </p:cNvPr>
          <p:cNvSpPr txBox="1"/>
          <p:nvPr/>
        </p:nvSpPr>
        <p:spPr>
          <a:xfrm>
            <a:off x="628815" y="1534029"/>
            <a:ext cx="978518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Element is same as a recording method of another element</a:t>
            </a:r>
          </a:p>
          <a:p>
            <a:pPr lvl="1"/>
            <a:r>
              <a:rPr lang="en-GB" sz="4800" dirty="0"/>
              <a:t>Element retained, but other element and method is a preferred option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ABFB85-0DE7-47F5-8F34-33B3B18D489A}"/>
              </a:ext>
            </a:extLst>
          </p:cNvPr>
          <p:cNvSpPr txBox="1"/>
          <p:nvPr/>
        </p:nvSpPr>
        <p:spPr>
          <a:xfrm>
            <a:off x="628814" y="4906103"/>
            <a:ext cx="109692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Example: “Details of …” prefer root element with unstructured description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66EECA-BCB1-4D7A-9670-8CA0DEAB188F}"/>
              </a:ext>
            </a:extLst>
          </p:cNvPr>
          <p:cNvSpPr txBox="1"/>
          <p:nvPr/>
        </p:nvSpPr>
        <p:spPr>
          <a:xfrm>
            <a:off x="628814" y="6800850"/>
            <a:ext cx="109692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Non-preferred elements will be reviewed down the line</a:t>
            </a:r>
          </a:p>
        </p:txBody>
      </p:sp>
    </p:spTree>
    <p:extLst>
      <p:ext uri="{BB962C8B-B14F-4D97-AF65-F5344CB8AC3E}">
        <p14:creationId xmlns:p14="http://schemas.microsoft.com/office/powerpoint/2010/main" val="232208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17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What’s left to do?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804863" y="1960719"/>
            <a:ext cx="85437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Editing for clarity and consistency</a:t>
            </a:r>
          </a:p>
          <a:p>
            <a:pPr lvl="1"/>
            <a:r>
              <a:rPr lang="en-GB" sz="4800" dirty="0"/>
              <a:t>(more shredding)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C19EF9-0017-4EA1-9B71-FD8D53B4F2B9}"/>
              </a:ext>
            </a:extLst>
          </p:cNvPr>
          <p:cNvSpPr txBox="1"/>
          <p:nvPr/>
        </p:nvSpPr>
        <p:spPr>
          <a:xfrm>
            <a:off x="804863" y="5631509"/>
            <a:ext cx="109093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New instructions for aggregates and serials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E3B77A-04D9-427B-A85C-D04DAD815CE7}"/>
              </a:ext>
            </a:extLst>
          </p:cNvPr>
          <p:cNvSpPr txBox="1"/>
          <p:nvPr/>
        </p:nvSpPr>
        <p:spPr>
          <a:xfrm>
            <a:off x="804863" y="3796114"/>
            <a:ext cx="99790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Distinguishing instructions for name/title and access point elements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D6DCF9-C38C-41BA-B2A9-D80DC15F1B36}"/>
              </a:ext>
            </a:extLst>
          </p:cNvPr>
          <p:cNvSpPr txBox="1"/>
          <p:nvPr/>
        </p:nvSpPr>
        <p:spPr>
          <a:xfrm>
            <a:off x="804863" y="6728241"/>
            <a:ext cx="7894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Tweaks, refinements, feedback</a:t>
            </a:r>
          </a:p>
          <a:p>
            <a:r>
              <a:rPr lang="en-GB" sz="4800" dirty="0"/>
              <a:t>	We want to hear from you</a:t>
            </a:r>
          </a:p>
        </p:txBody>
      </p:sp>
    </p:spTree>
    <p:extLst>
      <p:ext uri="{BB962C8B-B14F-4D97-AF65-F5344CB8AC3E}">
        <p14:creationId xmlns:p14="http://schemas.microsoft.com/office/powerpoint/2010/main" val="4047575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18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The product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628816" y="1619250"/>
            <a:ext cx="102662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A package of data elements, guidelines, and instructions for creating library and cultural heritage resource metadata that are well-formed according to international models for user-</a:t>
            </a:r>
            <a:r>
              <a:rPr lang="en-US" sz="4800" dirty="0" err="1"/>
              <a:t>focussed</a:t>
            </a:r>
            <a:r>
              <a:rPr lang="en-US" sz="4800" dirty="0"/>
              <a:t> linked data applications.</a:t>
            </a:r>
            <a:endParaRPr lang="en-GB" sz="4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1A4A8E-6487-4468-9BC0-AE4D612984A4}"/>
              </a:ext>
            </a:extLst>
          </p:cNvPr>
          <p:cNvSpPr txBox="1"/>
          <p:nvPr/>
        </p:nvSpPr>
        <p:spPr>
          <a:xfrm>
            <a:off x="628816" y="6419850"/>
            <a:ext cx="121092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A package that meets the resource description and access needs of the 21</a:t>
            </a:r>
            <a:r>
              <a:rPr lang="en-GB" sz="4800" baseline="30000" dirty="0"/>
              <a:t>st</a:t>
            </a:r>
            <a:r>
              <a:rPr lang="en-GB" sz="4800" dirty="0"/>
              <a:t> century</a:t>
            </a:r>
          </a:p>
        </p:txBody>
      </p:sp>
    </p:spTree>
    <p:extLst>
      <p:ext uri="{BB962C8B-B14F-4D97-AF65-F5344CB8AC3E}">
        <p14:creationId xmlns:p14="http://schemas.microsoft.com/office/powerpoint/2010/main" val="150015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21730-D6BA-43B9-A87B-F6E0448B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B5EBED-2DBA-46E7-BA36-28AA8713D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EDD62F-222F-4472-A2AC-803D805179A0}"/>
              </a:ext>
            </a:extLst>
          </p:cNvPr>
          <p:cNvSpPr txBox="1">
            <a:spLocks/>
          </p:cNvSpPr>
          <p:nvPr/>
        </p:nvSpPr>
        <p:spPr>
          <a:xfrm>
            <a:off x="628817" y="355409"/>
            <a:ext cx="5059602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Impact of LRM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229822-F48B-44A8-AADF-5625E44D8593}"/>
              </a:ext>
            </a:extLst>
          </p:cNvPr>
          <p:cNvSpPr txBox="1"/>
          <p:nvPr/>
        </p:nvSpPr>
        <p:spPr>
          <a:xfrm>
            <a:off x="628817" y="2152650"/>
            <a:ext cx="92612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IFLA Library Reference Model (2017)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0767D8-4EF1-4676-9ECB-1D3AB517B95C}"/>
              </a:ext>
            </a:extLst>
          </p:cNvPr>
          <p:cNvSpPr txBox="1"/>
          <p:nvPr/>
        </p:nvSpPr>
        <p:spPr>
          <a:xfrm>
            <a:off x="628816" y="3354229"/>
            <a:ext cx="109334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Agent, Collective Agent, </a:t>
            </a:r>
            <a:r>
              <a:rPr lang="en-GB" sz="4800" dirty="0" err="1"/>
              <a:t>Nomen</a:t>
            </a:r>
            <a:r>
              <a:rPr lang="en-GB" sz="4800" dirty="0"/>
              <a:t>, Place, Timespan entities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CACC10-F006-4F60-9173-37738B19ADEA}"/>
              </a:ext>
            </a:extLst>
          </p:cNvPr>
          <p:cNvSpPr txBox="1"/>
          <p:nvPr/>
        </p:nvSpPr>
        <p:spPr>
          <a:xfrm>
            <a:off x="578774" y="5294471"/>
            <a:ext cx="114901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Shift from attribute to relationship elements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2AD087-3FC4-4E73-8131-FB9C0D08BEA8}"/>
              </a:ext>
            </a:extLst>
          </p:cNvPr>
          <p:cNvSpPr txBox="1"/>
          <p:nvPr/>
        </p:nvSpPr>
        <p:spPr>
          <a:xfrm>
            <a:off x="628816" y="6496050"/>
            <a:ext cx="10210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Aggregate manifestations &amp; serial works</a:t>
            </a:r>
          </a:p>
        </p:txBody>
      </p:sp>
    </p:spTree>
    <p:extLst>
      <p:ext uri="{BB962C8B-B14F-4D97-AF65-F5344CB8AC3E}">
        <p14:creationId xmlns:p14="http://schemas.microsoft.com/office/powerpoint/2010/main" val="110564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21730-D6BA-43B9-A87B-F6E0448B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B5EBED-2DBA-46E7-BA36-28AA8713D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EDD62F-222F-4472-A2AC-803D805179A0}"/>
              </a:ext>
            </a:extLst>
          </p:cNvPr>
          <p:cNvSpPr txBox="1">
            <a:spLocks/>
          </p:cNvSpPr>
          <p:nvPr/>
        </p:nvSpPr>
        <p:spPr>
          <a:xfrm>
            <a:off x="628816" y="355409"/>
            <a:ext cx="7575383" cy="205387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Impact of internationalization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0767D8-4EF1-4676-9ECB-1D3AB517B95C}"/>
              </a:ext>
            </a:extLst>
          </p:cNvPr>
          <p:cNvSpPr txBox="1"/>
          <p:nvPr/>
        </p:nvSpPr>
        <p:spPr>
          <a:xfrm>
            <a:off x="628816" y="5001742"/>
            <a:ext cx="9364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No “one way” of describing an entity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CACC10-F006-4F60-9173-37738B19ADEA}"/>
              </a:ext>
            </a:extLst>
          </p:cNvPr>
          <p:cNvSpPr txBox="1"/>
          <p:nvPr/>
        </p:nvSpPr>
        <p:spPr>
          <a:xfrm>
            <a:off x="661181" y="2878842"/>
            <a:ext cx="80293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Different cataloguing practices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2AD087-3FC4-4E73-8131-FB9C0D08BEA8}"/>
              </a:ext>
            </a:extLst>
          </p:cNvPr>
          <p:cNvSpPr txBox="1"/>
          <p:nvPr/>
        </p:nvSpPr>
        <p:spPr>
          <a:xfrm>
            <a:off x="661181" y="3940292"/>
            <a:ext cx="103673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Different authority files and vocabularies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70BA8E-F83B-4EB7-B991-4F04777232EE}"/>
              </a:ext>
            </a:extLst>
          </p:cNvPr>
          <p:cNvSpPr txBox="1"/>
          <p:nvPr/>
        </p:nvSpPr>
        <p:spPr>
          <a:xfrm>
            <a:off x="661181" y="6063191"/>
            <a:ext cx="66347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Many ways, many choices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40A934-692E-4403-9220-A9B742C48B7E}"/>
              </a:ext>
            </a:extLst>
          </p:cNvPr>
          <p:cNvSpPr txBox="1"/>
          <p:nvPr/>
        </p:nvSpPr>
        <p:spPr>
          <a:xfrm>
            <a:off x="661180" y="7181850"/>
            <a:ext cx="80729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New elements for access points</a:t>
            </a:r>
          </a:p>
        </p:txBody>
      </p:sp>
    </p:spTree>
    <p:extLst>
      <p:ext uri="{BB962C8B-B14F-4D97-AF65-F5344CB8AC3E}">
        <p14:creationId xmlns:p14="http://schemas.microsoft.com/office/powerpoint/2010/main" val="2080566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21730-D6BA-43B9-A87B-F6E0448B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B5EBED-2DBA-46E7-BA36-28AA8713D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EDD62F-222F-4472-A2AC-803D805179A0}"/>
              </a:ext>
            </a:extLst>
          </p:cNvPr>
          <p:cNvSpPr txBox="1">
            <a:spLocks/>
          </p:cNvSpPr>
          <p:nvPr/>
        </p:nvSpPr>
        <p:spPr>
          <a:xfrm>
            <a:off x="628816" y="355409"/>
            <a:ext cx="6965784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Impact of other communities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52590F-D58F-4963-A6C1-BEA69B48DE6D}"/>
              </a:ext>
            </a:extLst>
          </p:cNvPr>
          <p:cNvSpPr txBox="1"/>
          <p:nvPr/>
        </p:nvSpPr>
        <p:spPr>
          <a:xfrm>
            <a:off x="628816" y="2532832"/>
            <a:ext cx="906017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Special library materials</a:t>
            </a:r>
          </a:p>
          <a:p>
            <a:r>
              <a:rPr lang="en-GB" sz="4800" dirty="0"/>
              <a:t>	New elements and vocabularies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744652-CCC8-41F8-965A-1A9F2274BF2F}"/>
              </a:ext>
            </a:extLst>
          </p:cNvPr>
          <p:cNvSpPr txBox="1"/>
          <p:nvPr/>
        </p:nvSpPr>
        <p:spPr>
          <a:xfrm>
            <a:off x="628816" y="4334773"/>
            <a:ext cx="94434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Archive and museum communities</a:t>
            </a:r>
          </a:p>
          <a:p>
            <a:r>
              <a:rPr lang="en-GB" sz="4800" dirty="0"/>
              <a:t>	Collections, curation, provenance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50F9B2-36C9-44BA-8675-8769D1BC9823}"/>
              </a:ext>
            </a:extLst>
          </p:cNvPr>
          <p:cNvSpPr txBox="1"/>
          <p:nvPr/>
        </p:nvSpPr>
        <p:spPr>
          <a:xfrm>
            <a:off x="628816" y="6136715"/>
            <a:ext cx="116802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Linked data communities</a:t>
            </a:r>
          </a:p>
          <a:p>
            <a:r>
              <a:rPr lang="en-GB" sz="4800" dirty="0"/>
              <a:t>	IRI recording method, vocabulary notation</a:t>
            </a:r>
          </a:p>
        </p:txBody>
      </p:sp>
    </p:spTree>
    <p:extLst>
      <p:ext uri="{BB962C8B-B14F-4D97-AF65-F5344CB8AC3E}">
        <p14:creationId xmlns:p14="http://schemas.microsoft.com/office/powerpoint/2010/main" val="88984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21730-D6BA-43B9-A87B-F6E0448B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B5EBED-2DBA-46E7-BA36-28AA8713D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EDD62F-222F-4472-A2AC-803D805179A0}"/>
              </a:ext>
            </a:extLst>
          </p:cNvPr>
          <p:cNvSpPr txBox="1">
            <a:spLocks/>
          </p:cNvSpPr>
          <p:nvPr/>
        </p:nvSpPr>
        <p:spPr>
          <a:xfrm>
            <a:off x="628817" y="355409"/>
            <a:ext cx="5059602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The Big Bang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229822-F48B-44A8-AADF-5625E44D8593}"/>
              </a:ext>
            </a:extLst>
          </p:cNvPr>
          <p:cNvSpPr txBox="1"/>
          <p:nvPr/>
        </p:nvSpPr>
        <p:spPr>
          <a:xfrm>
            <a:off x="628817" y="2911909"/>
            <a:ext cx="94961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One-time creation of all element files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0767D8-4EF1-4676-9ECB-1D3AB517B95C}"/>
              </a:ext>
            </a:extLst>
          </p:cNvPr>
          <p:cNvSpPr txBox="1"/>
          <p:nvPr/>
        </p:nvSpPr>
        <p:spPr>
          <a:xfrm>
            <a:off x="628817" y="4080598"/>
            <a:ext cx="110043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Automated generation using RDA Registry data and template for standard sections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CACC10-F006-4F60-9173-37738B19ADEA}"/>
              </a:ext>
            </a:extLst>
          </p:cNvPr>
          <p:cNvSpPr txBox="1"/>
          <p:nvPr/>
        </p:nvSpPr>
        <p:spPr>
          <a:xfrm>
            <a:off x="628817" y="5987950"/>
            <a:ext cx="109334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Specification refined over several test runs</a:t>
            </a:r>
          </a:p>
        </p:txBody>
      </p:sp>
    </p:spTree>
    <p:extLst>
      <p:ext uri="{BB962C8B-B14F-4D97-AF65-F5344CB8AC3E}">
        <p14:creationId xmlns:p14="http://schemas.microsoft.com/office/powerpoint/2010/main" val="56631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7" y="322918"/>
            <a:ext cx="5059602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The Wee Bang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A06E5-38DB-4476-8711-BF6FD72A643A}"/>
              </a:ext>
            </a:extLst>
          </p:cNvPr>
          <p:cNvSpPr txBox="1"/>
          <p:nvPr/>
        </p:nvSpPr>
        <p:spPr>
          <a:xfrm>
            <a:off x="660400" y="2628380"/>
            <a:ext cx="110614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One-time overlay of standard instructions for relationship elements (ex-designators)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124E2A-7970-4134-A4ED-0AD6DB025F60}"/>
              </a:ext>
            </a:extLst>
          </p:cNvPr>
          <p:cNvSpPr txBox="1"/>
          <p:nvPr/>
        </p:nvSpPr>
        <p:spPr>
          <a:xfrm>
            <a:off x="628817" y="4447915"/>
            <a:ext cx="115186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Template uses boiler-plate guidance and instructions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6D78FB-E32D-4C08-89CC-4350DC585F54}"/>
              </a:ext>
            </a:extLst>
          </p:cNvPr>
          <p:cNvSpPr txBox="1"/>
          <p:nvPr/>
        </p:nvSpPr>
        <p:spPr>
          <a:xfrm>
            <a:off x="628817" y="6267450"/>
            <a:ext cx="101368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Refined with “re-runs of the wee bang”</a:t>
            </a:r>
          </a:p>
        </p:txBody>
      </p:sp>
    </p:spTree>
    <p:extLst>
      <p:ext uri="{BB962C8B-B14F-4D97-AF65-F5344CB8AC3E}">
        <p14:creationId xmlns:p14="http://schemas.microsoft.com/office/powerpoint/2010/main" val="306311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7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7" y="322918"/>
            <a:ext cx="5059602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The numbers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A06E5-38DB-4476-8711-BF6FD72A643A}"/>
              </a:ext>
            </a:extLst>
          </p:cNvPr>
          <p:cNvSpPr txBox="1"/>
          <p:nvPr/>
        </p:nvSpPr>
        <p:spPr>
          <a:xfrm>
            <a:off x="866018" y="1706576"/>
            <a:ext cx="2815899" cy="83099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13 entities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2E380C-CCFF-445E-97ED-255D1FE52FA5}"/>
              </a:ext>
            </a:extLst>
          </p:cNvPr>
          <p:cNvSpPr txBox="1"/>
          <p:nvPr/>
        </p:nvSpPr>
        <p:spPr>
          <a:xfrm>
            <a:off x="4089400" y="1694098"/>
            <a:ext cx="4197688" cy="83099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1700+ elements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D7701F8-5FC6-4D2D-9B7F-71A18A294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277495"/>
              </p:ext>
            </p:extLst>
          </p:nvPr>
        </p:nvGraphicFramePr>
        <p:xfrm>
          <a:off x="866018" y="2695577"/>
          <a:ext cx="9166981" cy="4480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8962">
                  <a:extLst>
                    <a:ext uri="{9D8B030D-6E8A-4147-A177-3AD203B41FA5}">
                      <a16:colId xmlns:a16="http://schemas.microsoft.com/office/drawing/2014/main" val="2351244148"/>
                    </a:ext>
                  </a:extLst>
                </a:gridCol>
                <a:gridCol w="1103491">
                  <a:extLst>
                    <a:ext uri="{9D8B030D-6E8A-4147-A177-3AD203B41FA5}">
                      <a16:colId xmlns:a16="http://schemas.microsoft.com/office/drawing/2014/main" val="1902807445"/>
                    </a:ext>
                  </a:extLst>
                </a:gridCol>
                <a:gridCol w="547294">
                  <a:extLst>
                    <a:ext uri="{9D8B030D-6E8A-4147-A177-3AD203B41FA5}">
                      <a16:colId xmlns:a16="http://schemas.microsoft.com/office/drawing/2014/main" val="76765333"/>
                    </a:ext>
                  </a:extLst>
                </a:gridCol>
                <a:gridCol w="3597788">
                  <a:extLst>
                    <a:ext uri="{9D8B030D-6E8A-4147-A177-3AD203B41FA5}">
                      <a16:colId xmlns:a16="http://schemas.microsoft.com/office/drawing/2014/main" val="2134271122"/>
                    </a:ext>
                  </a:extLst>
                </a:gridCol>
                <a:gridCol w="899446">
                  <a:extLst>
                    <a:ext uri="{9D8B030D-6E8A-4147-A177-3AD203B41FA5}">
                      <a16:colId xmlns:a16="http://schemas.microsoft.com/office/drawing/2014/main" val="6472322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Work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388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Agent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175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9339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Expression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291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Person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85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338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Manifestation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282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Collective Agent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34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1414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Item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70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Corporate Body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84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9287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Place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45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Family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46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9834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Timespan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54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 err="1"/>
                        <a:t>Nomen</a:t>
                      </a:r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169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3907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RDA Entity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27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280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8294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8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127583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Focus on elements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A06E5-38DB-4476-8711-BF6FD72A643A}"/>
              </a:ext>
            </a:extLst>
          </p:cNvPr>
          <p:cNvSpPr txBox="1"/>
          <p:nvPr/>
        </p:nvSpPr>
        <p:spPr>
          <a:xfrm>
            <a:off x="632724" y="6437299"/>
            <a:ext cx="113313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Navigation to “nearest neighbour” elements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DB9C68-315B-41BA-9D13-28E4C6EAB8FB}"/>
              </a:ext>
            </a:extLst>
          </p:cNvPr>
          <p:cNvSpPr txBox="1"/>
          <p:nvPr/>
        </p:nvSpPr>
        <p:spPr>
          <a:xfrm>
            <a:off x="632724" y="1771650"/>
            <a:ext cx="76616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Each element has own “page”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E3E715-3CA6-48EB-AE57-F91EC423002A}"/>
              </a:ext>
            </a:extLst>
          </p:cNvPr>
          <p:cNvSpPr txBox="1"/>
          <p:nvPr/>
        </p:nvSpPr>
        <p:spPr>
          <a:xfrm>
            <a:off x="632724" y="2938062"/>
            <a:ext cx="96460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Elements grouped by entity “chapter”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0F596C-6829-4180-AFCD-FAC76AA14626}"/>
              </a:ext>
            </a:extLst>
          </p:cNvPr>
          <p:cNvSpPr txBox="1"/>
          <p:nvPr/>
        </p:nvSpPr>
        <p:spPr>
          <a:xfrm>
            <a:off x="632724" y="4104474"/>
            <a:ext cx="67270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Element reference section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D07906-F01C-4191-A6CE-13F3F13F8346}"/>
              </a:ext>
            </a:extLst>
          </p:cNvPr>
          <p:cNvSpPr txBox="1"/>
          <p:nvPr/>
        </p:nvSpPr>
        <p:spPr>
          <a:xfrm>
            <a:off x="632724" y="5270886"/>
            <a:ext cx="72680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Element recording methods </a:t>
            </a:r>
          </a:p>
        </p:txBody>
      </p:sp>
    </p:spTree>
    <p:extLst>
      <p:ext uri="{BB962C8B-B14F-4D97-AF65-F5344CB8AC3E}">
        <p14:creationId xmlns:p14="http://schemas.microsoft.com/office/powerpoint/2010/main" val="408677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9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127583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Navigation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A06E5-38DB-4476-8711-BF6FD72A643A}"/>
              </a:ext>
            </a:extLst>
          </p:cNvPr>
          <p:cNvSpPr txBox="1"/>
          <p:nvPr/>
        </p:nvSpPr>
        <p:spPr>
          <a:xfrm>
            <a:off x="628816" y="1619250"/>
            <a:ext cx="67982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Search</a:t>
            </a:r>
          </a:p>
          <a:p>
            <a:r>
              <a:rPr lang="en-GB" sz="4800" dirty="0"/>
              <a:t>	Exact match, keywords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DB9C68-315B-41BA-9D13-28E4C6EAB8FB}"/>
              </a:ext>
            </a:extLst>
          </p:cNvPr>
          <p:cNvSpPr txBox="1"/>
          <p:nvPr/>
        </p:nvSpPr>
        <p:spPr>
          <a:xfrm>
            <a:off x="628816" y="6667895"/>
            <a:ext cx="61857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Glossary</a:t>
            </a:r>
          </a:p>
          <a:p>
            <a:r>
              <a:rPr lang="en-GB" sz="4800" dirty="0"/>
              <a:t>	Alphabetical browse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E3E715-3CA6-48EB-AE57-F91EC423002A}"/>
              </a:ext>
            </a:extLst>
          </p:cNvPr>
          <p:cNvSpPr txBox="1"/>
          <p:nvPr/>
        </p:nvSpPr>
        <p:spPr>
          <a:xfrm>
            <a:off x="628816" y="3302132"/>
            <a:ext cx="93005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Entity page elements list</a:t>
            </a:r>
          </a:p>
          <a:p>
            <a:r>
              <a:rPr lang="en-GB" sz="4800" dirty="0"/>
              <a:t>	Alphabetical browse; active filter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D07906-F01C-4191-A6CE-13F3F13F8346}"/>
              </a:ext>
            </a:extLst>
          </p:cNvPr>
          <p:cNvSpPr txBox="1"/>
          <p:nvPr/>
        </p:nvSpPr>
        <p:spPr>
          <a:xfrm>
            <a:off x="628816" y="4985014"/>
            <a:ext cx="110620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Relationship matrix</a:t>
            </a:r>
          </a:p>
          <a:p>
            <a:r>
              <a:rPr lang="en-GB" sz="4800" dirty="0"/>
              <a:t>	Hierarchical browse; excludes attributes</a:t>
            </a:r>
          </a:p>
        </p:txBody>
      </p:sp>
    </p:spTree>
    <p:extLst>
      <p:ext uri="{BB962C8B-B14F-4D97-AF65-F5344CB8AC3E}">
        <p14:creationId xmlns:p14="http://schemas.microsoft.com/office/powerpoint/2010/main" val="300614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 template" id="{A9586000-ABCC-4F00-A5EB-CE79DC5CE2ED}" vid="{7EFD873D-87CF-4CB2-A974-3F483C95BD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2956</TotalTime>
  <Words>608</Words>
  <Application>Microsoft Office PowerPoint</Application>
  <PresentationFormat>Custom</PresentationFormat>
  <Paragraphs>167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Kimberly Thornton</dc:creator>
  <cp:lastModifiedBy>Gordon Dunsire</cp:lastModifiedBy>
  <cp:revision>81</cp:revision>
  <dcterms:created xsi:type="dcterms:W3CDTF">2018-05-30T16:51:30Z</dcterms:created>
  <dcterms:modified xsi:type="dcterms:W3CDTF">2018-06-21T17:00:36Z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