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6" r:id="rId10"/>
    <p:sldId id="263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E027-A853-402A-88B3-4D89E7AE0BDB}" type="datetimeFigureOut">
              <a:rPr lang="en-GB" smtClean="0"/>
              <a:t>06/09/2013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BC06E027-A853-402A-88B3-4D89E7AE0BDB}" type="datetimeFigureOut">
              <a:rPr lang="en-GB" smtClean="0"/>
              <a:t>06/09/2013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BC06E027-A853-402A-88B3-4D89E7AE0BDB}" type="datetimeFigureOut">
              <a:rPr lang="en-GB" smtClean="0"/>
              <a:t>06/09/2013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BC06E027-A853-402A-88B3-4D89E7AE0BDB}" type="datetimeFigureOut">
              <a:rPr lang="en-GB" smtClean="0"/>
              <a:t>06/09/2013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BC06E027-A853-402A-88B3-4D89E7AE0BDB}" type="datetimeFigureOut">
              <a:rPr lang="en-GB" smtClean="0"/>
              <a:t>06/09/2013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12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stockphotos.biz/stockphoto/696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FRBR ontology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Presented at the special session “</a:t>
            </a:r>
            <a:r>
              <a:rPr lang="en-GB" dirty="0"/>
              <a:t>Application Profiles as an alternative to OWL </a:t>
            </a:r>
            <a:r>
              <a:rPr lang="en-GB" dirty="0" smtClean="0"/>
              <a:t>Ontologies”</a:t>
            </a:r>
          </a:p>
          <a:p>
            <a:r>
              <a:rPr lang="en-GB" dirty="0" smtClean="0"/>
              <a:t>DC-2013, 3-5 September 2013, Lisbon, Portugal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495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Application profile?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No published RDF representation of DC AP!</a:t>
            </a:r>
          </a:p>
          <a:p>
            <a:r>
              <a:rPr lang="en-GB" dirty="0" smtClean="0"/>
              <a:t>How does an AP assure better quality than OWL in an un-bounded universe?</a:t>
            </a:r>
          </a:p>
          <a:p>
            <a:r>
              <a:rPr lang="en-GB" dirty="0" smtClean="0"/>
              <a:t>Is there any real difference between AP and OWL?</a:t>
            </a:r>
          </a:p>
          <a:p>
            <a:pPr lvl="1"/>
            <a:r>
              <a:rPr lang="en-GB" dirty="0" smtClean="0"/>
              <a:t>AP encodes “rules” outside of element set</a:t>
            </a:r>
          </a:p>
          <a:p>
            <a:pPr lvl="1"/>
            <a:r>
              <a:rPr lang="en-GB" dirty="0" smtClean="0"/>
              <a:t>OWL encodes within element set</a:t>
            </a:r>
          </a:p>
          <a:p>
            <a:pPr lvl="1"/>
            <a:r>
              <a:rPr lang="en-GB" dirty="0" smtClean="0"/>
              <a:t>Same requirements/rules for processing algorithms?</a:t>
            </a:r>
          </a:p>
          <a:p>
            <a:pPr lvl="2"/>
            <a:r>
              <a:rPr lang="en-GB" dirty="0" smtClean="0"/>
              <a:t>Isomorphic?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05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16" y="849753"/>
            <a:ext cx="8712968" cy="57420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702075"/>
            <a:ext cx="1219200" cy="1714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324930"/>
            <a:ext cx="1943100" cy="11525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5516" y="18756"/>
            <a:ext cx="29682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Thank you!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15516" y="5990801"/>
            <a:ext cx="27658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The Bog of RDA</a:t>
            </a:r>
            <a:endParaRPr lang="en-GB" sz="3200" dirty="0"/>
          </a:p>
        </p:txBody>
      </p:sp>
      <p:grpSp>
        <p:nvGrpSpPr>
          <p:cNvPr id="10" name="Group 9"/>
          <p:cNvGrpSpPr/>
          <p:nvPr/>
        </p:nvGrpSpPr>
        <p:grpSpPr>
          <a:xfrm>
            <a:off x="2445296" y="2096193"/>
            <a:ext cx="5082951" cy="2210445"/>
            <a:chOff x="2445296" y="2096193"/>
            <a:chExt cx="5082951" cy="221044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45296" y="2096193"/>
              <a:ext cx="5082951" cy="2210445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3287492" y="2515914"/>
              <a:ext cx="339855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4000" dirty="0" smtClean="0"/>
                <a:t>That’s all, folks!</a:t>
              </a:r>
              <a:endParaRPr lang="en-GB" sz="4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026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Graphics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Turtle cartoon: Church House </a:t>
            </a:r>
            <a:r>
              <a:rPr lang="en-GB" dirty="0" smtClean="0"/>
              <a:t>Clipart</a:t>
            </a:r>
          </a:p>
          <a:p>
            <a:pPr lvl="1"/>
            <a:r>
              <a:rPr lang="en-GB" dirty="0" smtClean="0"/>
              <a:t> </a:t>
            </a:r>
            <a:r>
              <a:rPr lang="en-GB" u="sng" dirty="0"/>
              <a:t>http://www.churchhouseclipart.com</a:t>
            </a:r>
            <a:r>
              <a:rPr lang="en-GB" u="sng" dirty="0" smtClean="0"/>
              <a:t>/</a:t>
            </a:r>
          </a:p>
          <a:p>
            <a:r>
              <a:rPr lang="en-GB" dirty="0" smtClean="0"/>
              <a:t>Swamp640: </a:t>
            </a:r>
            <a:r>
              <a:rPr lang="en-GB" dirty="0"/>
              <a:t>Copyright Brian S. </a:t>
            </a:r>
            <a:r>
              <a:rPr lang="en-GB" dirty="0" smtClean="0"/>
              <a:t>Kissinger</a:t>
            </a:r>
          </a:p>
          <a:p>
            <a:pPr lvl="1"/>
            <a:r>
              <a:rPr lang="en-GB" dirty="0" smtClean="0"/>
              <a:t>http</a:t>
            </a:r>
            <a:r>
              <a:rPr lang="en-GB" dirty="0"/>
              <a:t>://</a:t>
            </a:r>
            <a:r>
              <a:rPr lang="en-GB" dirty="0" smtClean="0"/>
              <a:t>visualparadox.com/wallpapers/wallpaper_640x480.asp?wallpaper=swamp</a:t>
            </a:r>
          </a:p>
          <a:p>
            <a:r>
              <a:rPr lang="en-GB" dirty="0" smtClean="0"/>
              <a:t>Speech bubble: Free Stock Photos.biz</a:t>
            </a:r>
          </a:p>
          <a:p>
            <a:pPr lvl="1"/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www.freestockphotos.biz/stockphoto/6969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0372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3969164" y="3598555"/>
            <a:ext cx="3312368" cy="1152127"/>
            <a:chOff x="899592" y="3501008"/>
            <a:chExt cx="3312368" cy="1152127"/>
          </a:xfrm>
        </p:grpSpPr>
        <p:sp>
          <p:nvSpPr>
            <p:cNvPr id="12" name="Oval 11"/>
            <p:cNvSpPr/>
            <p:nvPr/>
          </p:nvSpPr>
          <p:spPr>
            <a:xfrm>
              <a:off x="899592" y="3501008"/>
              <a:ext cx="3312368" cy="115212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6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159080" y="3753906"/>
              <a:ext cx="27933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600" dirty="0" smtClean="0"/>
                <a:t>Manifestation</a:t>
              </a:r>
              <a:endParaRPr lang="en-GB" sz="36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69164" y="2038746"/>
            <a:ext cx="3312368" cy="1152127"/>
            <a:chOff x="1025608" y="2111660"/>
            <a:chExt cx="3312368" cy="1152127"/>
          </a:xfrm>
        </p:grpSpPr>
        <p:sp>
          <p:nvSpPr>
            <p:cNvPr id="21" name="Oval 20"/>
            <p:cNvSpPr/>
            <p:nvPr/>
          </p:nvSpPr>
          <p:spPr>
            <a:xfrm>
              <a:off x="1025608" y="2111660"/>
              <a:ext cx="3312368" cy="115212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6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86621" y="2364558"/>
              <a:ext cx="21903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600" dirty="0" smtClean="0"/>
                <a:t>Expression</a:t>
              </a:r>
              <a:endParaRPr lang="en-GB" sz="36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969164" y="478937"/>
            <a:ext cx="3312368" cy="1152127"/>
            <a:chOff x="3969164" y="478937"/>
            <a:chExt cx="3312368" cy="1152127"/>
          </a:xfrm>
        </p:grpSpPr>
        <p:sp>
          <p:nvSpPr>
            <p:cNvPr id="22" name="Oval 21"/>
            <p:cNvSpPr/>
            <p:nvPr/>
          </p:nvSpPr>
          <p:spPr>
            <a:xfrm>
              <a:off x="3969164" y="478937"/>
              <a:ext cx="3312368" cy="115212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60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30538" y="731835"/>
              <a:ext cx="118962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600" dirty="0" smtClean="0"/>
                <a:t>Work</a:t>
              </a:r>
              <a:endParaRPr lang="en-GB" sz="36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969164" y="5158365"/>
            <a:ext cx="3312368" cy="1152127"/>
            <a:chOff x="838149" y="4976301"/>
            <a:chExt cx="3312368" cy="1152127"/>
          </a:xfrm>
        </p:grpSpPr>
        <p:sp>
          <p:nvSpPr>
            <p:cNvPr id="23" name="Oval 22"/>
            <p:cNvSpPr/>
            <p:nvPr/>
          </p:nvSpPr>
          <p:spPr>
            <a:xfrm>
              <a:off x="838149" y="4976301"/>
              <a:ext cx="3312368" cy="115212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60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70055" y="5229199"/>
              <a:ext cx="104855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3600" dirty="0" smtClean="0"/>
                <a:t>Item</a:t>
              </a:r>
              <a:endParaRPr lang="en-GB" sz="3600" dirty="0"/>
            </a:p>
          </p:txBody>
        </p:sp>
      </p:grpSp>
      <p:cxnSp>
        <p:nvCxnSpPr>
          <p:cNvPr id="29" name="Straight Arrow Connector 28"/>
          <p:cNvCxnSpPr/>
          <p:nvPr/>
        </p:nvCxnSpPr>
        <p:spPr>
          <a:xfrm flipV="1">
            <a:off x="5625348" y="1631064"/>
            <a:ext cx="0" cy="407682"/>
          </a:xfrm>
          <a:prstGeom prst="straightConnector1">
            <a:avLst/>
          </a:prstGeom>
          <a:ln w="63500" cmpd="dbl">
            <a:solidFill>
              <a:srgbClr val="00206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5625348" y="4750682"/>
            <a:ext cx="0" cy="407683"/>
          </a:xfrm>
          <a:prstGeom prst="straightConnector1">
            <a:avLst/>
          </a:prstGeom>
          <a:ln w="63500" cmpd="dbl">
            <a:solidFill>
              <a:srgbClr val="00206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5625348" y="3190873"/>
            <a:ext cx="0" cy="407682"/>
          </a:xfrm>
          <a:prstGeom prst="straightConnector1">
            <a:avLst/>
          </a:prstGeom>
          <a:ln w="63500">
            <a:solidFill>
              <a:srgbClr val="00206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616769" y="1573295"/>
            <a:ext cx="1967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1 and only 1</a:t>
            </a:r>
            <a:endParaRPr lang="en-GB" sz="2800" dirty="0"/>
          </a:p>
        </p:txBody>
      </p:sp>
      <p:sp>
        <p:nvSpPr>
          <p:cNvPr id="39" name="TextBox 38"/>
          <p:cNvSpPr txBox="1"/>
          <p:nvPr/>
        </p:nvSpPr>
        <p:spPr>
          <a:xfrm>
            <a:off x="6616769" y="4692913"/>
            <a:ext cx="1967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1 and only 1</a:t>
            </a:r>
            <a:endParaRPr lang="en-GB" sz="2800" dirty="0"/>
          </a:p>
        </p:txBody>
      </p:sp>
      <p:sp>
        <p:nvSpPr>
          <p:cNvPr id="40" name="TextBox 39"/>
          <p:cNvSpPr txBox="1"/>
          <p:nvPr/>
        </p:nvSpPr>
        <p:spPr>
          <a:xfrm>
            <a:off x="6830930" y="3133104"/>
            <a:ext cx="1538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At least 1</a:t>
            </a:r>
            <a:endParaRPr lang="en-GB" sz="2800" dirty="0"/>
          </a:p>
        </p:txBody>
      </p:sp>
      <p:sp>
        <p:nvSpPr>
          <p:cNvPr id="41" name="TextBox 40"/>
          <p:cNvSpPr txBox="1"/>
          <p:nvPr/>
        </p:nvSpPr>
        <p:spPr>
          <a:xfrm>
            <a:off x="2051720" y="2917660"/>
            <a:ext cx="1487908" cy="95410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GB" sz="2800" dirty="0" smtClean="0"/>
              <a:t>Mutually</a:t>
            </a:r>
          </a:p>
          <a:p>
            <a:pPr algn="ctr"/>
            <a:r>
              <a:rPr lang="en-GB" sz="2800" dirty="0" smtClean="0"/>
              <a:t>disjoint</a:t>
            </a:r>
            <a:endParaRPr lang="en-GB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395536" y="331349"/>
            <a:ext cx="2762872" cy="1200329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GB" sz="3600" dirty="0" smtClean="0"/>
              <a:t>FRBR Group 1</a:t>
            </a:r>
          </a:p>
          <a:p>
            <a:r>
              <a:rPr lang="en-GB" sz="3600" dirty="0" smtClean="0"/>
              <a:t>ontology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2138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9047"/>
            <a:ext cx="9144000" cy="583619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504" y="65286"/>
            <a:ext cx="57329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Bibliographic complexity: </a:t>
            </a:r>
            <a:r>
              <a:rPr lang="en-GB" sz="2800" dirty="0" err="1" smtClean="0"/>
              <a:t>Bladerunner</a:t>
            </a:r>
            <a:endParaRPr lang="en-GB" sz="2800" dirty="0" smtClean="0"/>
          </a:p>
          <a:p>
            <a:r>
              <a:rPr lang="en-GB" sz="2800" dirty="0" smtClean="0"/>
              <a:t> (from </a:t>
            </a:r>
            <a:r>
              <a:rPr lang="en-GB" sz="2800" dirty="0" err="1" smtClean="0"/>
              <a:t>Europeana</a:t>
            </a:r>
            <a:r>
              <a:rPr lang="en-GB" sz="2800" dirty="0" smtClean="0"/>
              <a:t> Data Model)</a:t>
            </a:r>
            <a:endParaRPr lang="en-GB" sz="2800" dirty="0"/>
          </a:p>
        </p:txBody>
      </p:sp>
      <p:sp>
        <p:nvSpPr>
          <p:cNvPr id="4" name="Oval 3"/>
          <p:cNvSpPr/>
          <p:nvPr/>
        </p:nvSpPr>
        <p:spPr>
          <a:xfrm>
            <a:off x="2051720" y="1009047"/>
            <a:ext cx="922242" cy="4037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598538" y="1412776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?</a:t>
            </a:r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12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8" y="1484784"/>
            <a:ext cx="8277225" cy="23050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504" y="65286"/>
            <a:ext cx="66262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Bibliographic complexity: </a:t>
            </a:r>
            <a:r>
              <a:rPr lang="en-GB" sz="2800" dirty="0" err="1" smtClean="0"/>
              <a:t>Pippi</a:t>
            </a:r>
            <a:r>
              <a:rPr lang="en-GB" sz="2800" dirty="0" smtClean="0"/>
              <a:t> </a:t>
            </a:r>
            <a:r>
              <a:rPr lang="en-GB" sz="2800" dirty="0" err="1" smtClean="0"/>
              <a:t>Longstocking</a:t>
            </a:r>
            <a:endParaRPr lang="en-GB" sz="2800" dirty="0" smtClean="0"/>
          </a:p>
          <a:p>
            <a:r>
              <a:rPr lang="en-GB" sz="2800" dirty="0" smtClean="0"/>
              <a:t> (from Ron Murray/Barbara Tillett)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38" y="1484784"/>
            <a:ext cx="8391525" cy="481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4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4891" y="188640"/>
            <a:ext cx="79709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Ontology constraints ensure coherency of</a:t>
            </a:r>
          </a:p>
          <a:p>
            <a:r>
              <a:rPr lang="en-GB" sz="3600" dirty="0" smtClean="0"/>
              <a:t>complex FRBR relationships</a:t>
            </a:r>
            <a:endParaRPr lang="en-GB" sz="36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4838994" y="1806542"/>
            <a:ext cx="3931812" cy="792088"/>
            <a:chOff x="3437574" y="2132856"/>
            <a:chExt cx="3931812" cy="792088"/>
          </a:xfrm>
        </p:grpSpPr>
        <p:grpSp>
          <p:nvGrpSpPr>
            <p:cNvPr id="16" name="Group 15"/>
            <p:cNvGrpSpPr/>
            <p:nvPr/>
          </p:nvGrpSpPr>
          <p:grpSpPr>
            <a:xfrm>
              <a:off x="3437574" y="2292146"/>
              <a:ext cx="458780" cy="461666"/>
              <a:chOff x="3084869" y="2031667"/>
              <a:chExt cx="458780" cy="461666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3123976" y="2031667"/>
                <a:ext cx="380567" cy="4616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084869" y="2031668"/>
                <a:ext cx="4587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W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6910606" y="2288340"/>
              <a:ext cx="458780" cy="461666"/>
              <a:chOff x="3084869" y="2031667"/>
              <a:chExt cx="458780" cy="461666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3123976" y="2031667"/>
                <a:ext cx="380567" cy="4616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084869" y="2031668"/>
                <a:ext cx="4587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W</a:t>
                </a: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4359364" y="2132856"/>
              <a:ext cx="2088232" cy="792088"/>
              <a:chOff x="4380986" y="3356992"/>
              <a:chExt cx="2088232" cy="792088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4380986" y="3356992"/>
                <a:ext cx="2088232" cy="792088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404630" y="3522204"/>
                <a:ext cx="20409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h</a:t>
                </a:r>
                <a:r>
                  <a:rPr lang="en-GB" sz="2400" dirty="0" smtClean="0"/>
                  <a:t>as adaptation</a:t>
                </a:r>
                <a:endParaRPr lang="en-GB" sz="2400" dirty="0"/>
              </a:p>
            </p:txBody>
          </p:sp>
        </p:grpSp>
        <p:cxnSp>
          <p:nvCxnSpPr>
            <p:cNvPr id="35" name="Straight Arrow Connector 34"/>
            <p:cNvCxnSpPr>
              <a:stCxn id="14" idx="2"/>
              <a:endCxn id="17" idx="6"/>
            </p:cNvCxnSpPr>
            <p:nvPr/>
          </p:nvCxnSpPr>
          <p:spPr>
            <a:xfrm flipH="1" flipV="1">
              <a:off x="3857248" y="2522979"/>
              <a:ext cx="502116" cy="5921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14" idx="6"/>
              <a:endCxn id="20" idx="2"/>
            </p:cNvCxnSpPr>
            <p:nvPr/>
          </p:nvCxnSpPr>
          <p:spPr>
            <a:xfrm flipV="1">
              <a:off x="6447596" y="2519173"/>
              <a:ext cx="502117" cy="9727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4879362" y="2782865"/>
            <a:ext cx="3851076" cy="792088"/>
            <a:chOff x="3518310" y="3356992"/>
            <a:chExt cx="3851076" cy="792088"/>
          </a:xfrm>
        </p:grpSpPr>
        <p:grpSp>
          <p:nvGrpSpPr>
            <p:cNvPr id="25" name="Group 24"/>
            <p:cNvGrpSpPr/>
            <p:nvPr/>
          </p:nvGrpSpPr>
          <p:grpSpPr>
            <a:xfrm>
              <a:off x="3518310" y="3516282"/>
              <a:ext cx="380567" cy="461666"/>
              <a:chOff x="3123976" y="2031667"/>
              <a:chExt cx="380567" cy="461666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3123976" y="2031667"/>
                <a:ext cx="380567" cy="4616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3146585" y="2031668"/>
                <a:ext cx="3353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 smtClean="0"/>
                  <a:t>E</a:t>
                </a:r>
                <a:endParaRPr lang="en-GB" sz="2400" dirty="0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6910606" y="3512476"/>
              <a:ext cx="458780" cy="461666"/>
              <a:chOff x="3084869" y="2031667"/>
              <a:chExt cx="458780" cy="461666"/>
            </a:xfrm>
          </p:grpSpPr>
          <p:sp>
            <p:nvSpPr>
              <p:cNvPr id="29" name="Oval 28"/>
              <p:cNvSpPr/>
              <p:nvPr/>
            </p:nvSpPr>
            <p:spPr>
              <a:xfrm>
                <a:off x="3123976" y="2031667"/>
                <a:ext cx="380567" cy="4616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084869" y="2031668"/>
                <a:ext cx="4587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W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4352056" y="3356992"/>
              <a:ext cx="2088232" cy="792088"/>
              <a:chOff x="4380986" y="3356992"/>
              <a:chExt cx="2088232" cy="792088"/>
            </a:xfrm>
          </p:grpSpPr>
          <p:sp>
            <p:nvSpPr>
              <p:cNvPr id="32" name="Oval 31"/>
              <p:cNvSpPr/>
              <p:nvPr/>
            </p:nvSpPr>
            <p:spPr>
              <a:xfrm>
                <a:off x="4380986" y="3356992"/>
                <a:ext cx="2088232" cy="792088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404630" y="3522204"/>
                <a:ext cx="20409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h</a:t>
                </a:r>
                <a:r>
                  <a:rPr lang="en-GB" sz="2400" dirty="0" smtClean="0"/>
                  <a:t>as adaptation</a:t>
                </a:r>
                <a:endParaRPr lang="en-GB" sz="2400" dirty="0"/>
              </a:p>
            </p:txBody>
          </p:sp>
        </p:grpSp>
        <p:cxnSp>
          <p:nvCxnSpPr>
            <p:cNvPr id="38" name="Straight Arrow Connector 37"/>
            <p:cNvCxnSpPr>
              <a:stCxn id="32" idx="2"/>
              <a:endCxn id="26" idx="6"/>
            </p:cNvCxnSpPr>
            <p:nvPr/>
          </p:nvCxnSpPr>
          <p:spPr>
            <a:xfrm flipH="1" flipV="1">
              <a:off x="3898877" y="3747115"/>
              <a:ext cx="453179" cy="5921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2" idx="6"/>
              <a:endCxn id="29" idx="2"/>
            </p:cNvCxnSpPr>
            <p:nvPr/>
          </p:nvCxnSpPr>
          <p:spPr>
            <a:xfrm flipV="1">
              <a:off x="6440288" y="3743309"/>
              <a:ext cx="509425" cy="9727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4889406" y="3759188"/>
            <a:ext cx="3830989" cy="815895"/>
            <a:chOff x="3524630" y="4548029"/>
            <a:chExt cx="3830989" cy="815895"/>
          </a:xfrm>
        </p:grpSpPr>
        <p:grpSp>
          <p:nvGrpSpPr>
            <p:cNvPr id="22" name="Group 21"/>
            <p:cNvGrpSpPr/>
            <p:nvPr/>
          </p:nvGrpSpPr>
          <p:grpSpPr>
            <a:xfrm>
              <a:off x="4224673" y="4548029"/>
              <a:ext cx="2357614" cy="815895"/>
              <a:chOff x="4302618" y="1532985"/>
              <a:chExt cx="2357614" cy="815895"/>
            </a:xfrm>
          </p:grpSpPr>
          <p:sp>
            <p:nvSpPr>
              <p:cNvPr id="3" name="Oval 2"/>
              <p:cNvSpPr/>
              <p:nvPr/>
            </p:nvSpPr>
            <p:spPr>
              <a:xfrm>
                <a:off x="4302618" y="1532985"/>
                <a:ext cx="2357614" cy="815895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4358938" y="1710100"/>
                <a:ext cx="22449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h</a:t>
                </a:r>
                <a:r>
                  <a:rPr lang="en-GB" sz="2400" dirty="0" smtClean="0"/>
                  <a:t>as a translation</a:t>
                </a:r>
                <a:endParaRPr lang="en-GB" sz="2400" dirty="0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3524630" y="4728950"/>
              <a:ext cx="380567" cy="461666"/>
              <a:chOff x="3123976" y="2031667"/>
              <a:chExt cx="380567" cy="461666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3123976" y="2031667"/>
                <a:ext cx="380567" cy="4616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146585" y="2031668"/>
                <a:ext cx="3353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 smtClean="0"/>
                  <a:t>E</a:t>
                </a:r>
                <a:endParaRPr lang="en-GB" sz="2400" dirty="0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6975052" y="4725144"/>
              <a:ext cx="380567" cy="461666"/>
              <a:chOff x="3123976" y="2031667"/>
              <a:chExt cx="380567" cy="46166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3123976" y="2031667"/>
                <a:ext cx="380567" cy="4616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146585" y="2031668"/>
                <a:ext cx="3353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 smtClean="0"/>
                  <a:t>E</a:t>
                </a:r>
                <a:endParaRPr lang="en-GB" sz="2400" dirty="0"/>
              </a:p>
            </p:txBody>
          </p:sp>
        </p:grpSp>
        <p:cxnSp>
          <p:nvCxnSpPr>
            <p:cNvPr id="41" name="Straight Arrow Connector 40"/>
            <p:cNvCxnSpPr>
              <a:stCxn id="3" idx="2"/>
              <a:endCxn id="7" idx="6"/>
            </p:cNvCxnSpPr>
            <p:nvPr/>
          </p:nvCxnSpPr>
          <p:spPr>
            <a:xfrm flipH="1">
              <a:off x="3905197" y="4955977"/>
              <a:ext cx="319476" cy="3806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3" idx="6"/>
              <a:endCxn id="11" idx="2"/>
            </p:cNvCxnSpPr>
            <p:nvPr/>
          </p:nvCxnSpPr>
          <p:spPr>
            <a:xfrm>
              <a:off x="6582287" y="4955977"/>
              <a:ext cx="392765" cy="0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4855909" y="4759318"/>
            <a:ext cx="3897981" cy="815895"/>
            <a:chOff x="4829677" y="4881350"/>
            <a:chExt cx="3897981" cy="815895"/>
          </a:xfrm>
        </p:grpSpPr>
        <p:grpSp>
          <p:nvGrpSpPr>
            <p:cNvPr id="63" name="Group 62"/>
            <p:cNvGrpSpPr/>
            <p:nvPr/>
          </p:nvGrpSpPr>
          <p:grpSpPr>
            <a:xfrm>
              <a:off x="5511815" y="4881350"/>
              <a:ext cx="2533707" cy="815895"/>
              <a:chOff x="4214573" y="1532985"/>
              <a:chExt cx="2533707" cy="815895"/>
            </a:xfrm>
          </p:grpSpPr>
          <p:sp>
            <p:nvSpPr>
              <p:cNvPr id="72" name="Oval 71"/>
              <p:cNvSpPr/>
              <p:nvPr/>
            </p:nvSpPr>
            <p:spPr>
              <a:xfrm>
                <a:off x="4222896" y="1532985"/>
                <a:ext cx="2525384" cy="815895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4214573" y="1710100"/>
                <a:ext cx="25337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h</a:t>
                </a:r>
                <a:r>
                  <a:rPr lang="en-GB" sz="2400" dirty="0" smtClean="0"/>
                  <a:t>as a reproduction</a:t>
                </a:r>
                <a:endParaRPr lang="en-GB" sz="2400" dirty="0"/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829677" y="5062271"/>
              <a:ext cx="447559" cy="461666"/>
              <a:chOff x="3090479" y="2031667"/>
              <a:chExt cx="447559" cy="461666"/>
            </a:xfrm>
          </p:grpSpPr>
          <p:sp>
            <p:nvSpPr>
              <p:cNvPr id="70" name="Oval 69"/>
              <p:cNvSpPr/>
              <p:nvPr/>
            </p:nvSpPr>
            <p:spPr>
              <a:xfrm>
                <a:off x="3123976" y="2031667"/>
                <a:ext cx="380567" cy="4616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3090479" y="2031668"/>
                <a:ext cx="44755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M</a:t>
                </a:r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8280100" y="5058465"/>
              <a:ext cx="447558" cy="461666"/>
              <a:chOff x="3090480" y="2031667"/>
              <a:chExt cx="447558" cy="461666"/>
            </a:xfrm>
          </p:grpSpPr>
          <p:sp>
            <p:nvSpPr>
              <p:cNvPr id="68" name="Oval 67"/>
              <p:cNvSpPr/>
              <p:nvPr/>
            </p:nvSpPr>
            <p:spPr>
              <a:xfrm>
                <a:off x="3123976" y="2031667"/>
                <a:ext cx="380567" cy="4616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3090480" y="2031668"/>
                <a:ext cx="4475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 smtClean="0"/>
                  <a:t>M</a:t>
                </a:r>
                <a:endParaRPr lang="en-GB" sz="2400" dirty="0"/>
              </a:p>
            </p:txBody>
          </p:sp>
        </p:grpSp>
        <p:cxnSp>
          <p:nvCxnSpPr>
            <p:cNvPr id="66" name="Straight Arrow Connector 65"/>
            <p:cNvCxnSpPr>
              <a:stCxn id="72" idx="2"/>
              <a:endCxn id="70" idx="6"/>
            </p:cNvCxnSpPr>
            <p:nvPr/>
          </p:nvCxnSpPr>
          <p:spPr>
            <a:xfrm flipH="1">
              <a:off x="5243741" y="5289298"/>
              <a:ext cx="276397" cy="3806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72" idx="6"/>
              <a:endCxn id="68" idx="2"/>
            </p:cNvCxnSpPr>
            <p:nvPr/>
          </p:nvCxnSpPr>
          <p:spPr>
            <a:xfrm>
              <a:off x="8045522" y="5289298"/>
              <a:ext cx="268074" cy="0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4889406" y="5759449"/>
            <a:ext cx="3864484" cy="815895"/>
            <a:chOff x="3524630" y="4548029"/>
            <a:chExt cx="3864484" cy="815895"/>
          </a:xfrm>
        </p:grpSpPr>
        <p:grpSp>
          <p:nvGrpSpPr>
            <p:cNvPr id="75" name="Group 74"/>
            <p:cNvGrpSpPr/>
            <p:nvPr/>
          </p:nvGrpSpPr>
          <p:grpSpPr>
            <a:xfrm>
              <a:off x="4136628" y="4548029"/>
              <a:ext cx="2533707" cy="815895"/>
              <a:chOff x="4214573" y="1532985"/>
              <a:chExt cx="2533707" cy="815895"/>
            </a:xfrm>
          </p:grpSpPr>
          <p:sp>
            <p:nvSpPr>
              <p:cNvPr id="84" name="Oval 83"/>
              <p:cNvSpPr/>
              <p:nvPr/>
            </p:nvSpPr>
            <p:spPr>
              <a:xfrm>
                <a:off x="4214573" y="1532985"/>
                <a:ext cx="2533707" cy="815895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4214573" y="1710100"/>
                <a:ext cx="25337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h</a:t>
                </a:r>
                <a:r>
                  <a:rPr lang="en-GB" sz="2400" dirty="0" smtClean="0"/>
                  <a:t>as a reproduction</a:t>
                </a:r>
                <a:endParaRPr lang="en-GB" sz="2400" dirty="0"/>
              </a:p>
            </p:txBody>
          </p:sp>
        </p:grpSp>
        <p:grpSp>
          <p:nvGrpSpPr>
            <p:cNvPr id="76" name="Group 75"/>
            <p:cNvGrpSpPr/>
            <p:nvPr/>
          </p:nvGrpSpPr>
          <p:grpSpPr>
            <a:xfrm>
              <a:off x="3524630" y="4728950"/>
              <a:ext cx="380567" cy="461666"/>
              <a:chOff x="3123976" y="2031667"/>
              <a:chExt cx="380567" cy="461666"/>
            </a:xfrm>
          </p:grpSpPr>
          <p:sp>
            <p:nvSpPr>
              <p:cNvPr id="82" name="Oval 81"/>
              <p:cNvSpPr/>
              <p:nvPr/>
            </p:nvSpPr>
            <p:spPr>
              <a:xfrm>
                <a:off x="3123976" y="2031667"/>
                <a:ext cx="380567" cy="4616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3183453" y="2031668"/>
                <a:ext cx="2616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I</a:t>
                </a:r>
              </a:p>
            </p:txBody>
          </p:sp>
        </p:grpSp>
        <p:grpSp>
          <p:nvGrpSpPr>
            <p:cNvPr id="77" name="Group 76"/>
            <p:cNvGrpSpPr/>
            <p:nvPr/>
          </p:nvGrpSpPr>
          <p:grpSpPr>
            <a:xfrm>
              <a:off x="6941555" y="4725144"/>
              <a:ext cx="447559" cy="461666"/>
              <a:chOff x="3090479" y="2031667"/>
              <a:chExt cx="447559" cy="461666"/>
            </a:xfrm>
          </p:grpSpPr>
          <p:sp>
            <p:nvSpPr>
              <p:cNvPr id="80" name="Oval 79"/>
              <p:cNvSpPr/>
              <p:nvPr/>
            </p:nvSpPr>
            <p:spPr>
              <a:xfrm>
                <a:off x="3123976" y="2031667"/>
                <a:ext cx="380567" cy="4616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3090479" y="2031668"/>
                <a:ext cx="44755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400" dirty="0"/>
                  <a:t>M</a:t>
                </a:r>
              </a:p>
            </p:txBody>
          </p:sp>
        </p:grpSp>
        <p:cxnSp>
          <p:nvCxnSpPr>
            <p:cNvPr id="78" name="Straight Arrow Connector 77"/>
            <p:cNvCxnSpPr>
              <a:stCxn id="84" idx="2"/>
              <a:endCxn id="82" idx="6"/>
            </p:cNvCxnSpPr>
            <p:nvPr/>
          </p:nvCxnSpPr>
          <p:spPr>
            <a:xfrm flipH="1">
              <a:off x="3905197" y="4955977"/>
              <a:ext cx="231431" cy="3806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84" idx="6"/>
              <a:endCxn id="80" idx="2"/>
            </p:cNvCxnSpPr>
            <p:nvPr/>
          </p:nvCxnSpPr>
          <p:spPr>
            <a:xfrm>
              <a:off x="6670335" y="4955977"/>
              <a:ext cx="304717" cy="0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TextBox 94"/>
          <p:cNvSpPr txBox="1"/>
          <p:nvPr/>
        </p:nvSpPr>
        <p:spPr>
          <a:xfrm>
            <a:off x="4730952" y="150036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domain</a:t>
            </a:r>
            <a:endParaRPr lang="en-GB" sz="2400" dirty="0"/>
          </a:p>
        </p:txBody>
      </p:sp>
      <p:sp>
        <p:nvSpPr>
          <p:cNvPr id="96" name="TextBox 95"/>
          <p:cNvSpPr txBox="1"/>
          <p:nvPr/>
        </p:nvSpPr>
        <p:spPr>
          <a:xfrm>
            <a:off x="7839681" y="1500360"/>
            <a:ext cx="890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range</a:t>
            </a:r>
            <a:endParaRPr lang="en-GB" sz="2400" dirty="0"/>
          </a:p>
        </p:txBody>
      </p:sp>
      <p:pic>
        <p:nvPicPr>
          <p:cNvPr id="100" name="Picture 9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68" y="4627661"/>
            <a:ext cx="792662" cy="1080000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437463"/>
            <a:ext cx="792662" cy="1080000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817859"/>
            <a:ext cx="792662" cy="1080000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25" y="3008057"/>
            <a:ext cx="792661" cy="1080000"/>
          </a:xfrm>
          <a:prstGeom prst="rect">
            <a:avLst/>
          </a:prstGeom>
        </p:spPr>
      </p:pic>
      <p:grpSp>
        <p:nvGrpSpPr>
          <p:cNvPr id="107" name="Group 106"/>
          <p:cNvGrpSpPr/>
          <p:nvPr/>
        </p:nvGrpSpPr>
        <p:grpSpPr>
          <a:xfrm>
            <a:off x="395536" y="1543626"/>
            <a:ext cx="4176464" cy="1625556"/>
            <a:chOff x="395536" y="1543626"/>
            <a:chExt cx="4176464" cy="1625556"/>
          </a:xfrm>
        </p:grpSpPr>
        <p:pic>
          <p:nvPicPr>
            <p:cNvPr id="105" name="Picture 10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1543626"/>
              <a:ext cx="4176464" cy="1625556"/>
            </a:xfrm>
            <a:prstGeom prst="rect">
              <a:avLst/>
            </a:prstGeom>
          </p:spPr>
        </p:pic>
        <p:sp>
          <p:nvSpPr>
            <p:cNvPr id="106" name="TextBox 105"/>
            <p:cNvSpPr txBox="1"/>
            <p:nvPr/>
          </p:nvSpPr>
          <p:spPr>
            <a:xfrm>
              <a:off x="1132404" y="1731192"/>
              <a:ext cx="270272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smtClean="0"/>
                <a:t>It keeps us together,</a:t>
              </a:r>
            </a:p>
            <a:p>
              <a:pPr algn="ctr"/>
              <a:r>
                <a:rPr lang="en-GB" sz="2400" dirty="0"/>
                <a:t>l</a:t>
              </a:r>
              <a:r>
                <a:rPr lang="en-GB" sz="2400" dirty="0" smtClean="0"/>
                <a:t>ike our shells</a:t>
              </a:r>
              <a:endParaRPr lang="en-GB" sz="2400" dirty="0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1476784" y="3400014"/>
            <a:ext cx="2807183" cy="3002021"/>
            <a:chOff x="1476784" y="3400014"/>
            <a:chExt cx="2807183" cy="3002021"/>
          </a:xfrm>
        </p:grpSpPr>
        <p:pic>
          <p:nvPicPr>
            <p:cNvPr id="108" name="Picture 10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 flipH="1">
              <a:off x="1379365" y="3497433"/>
              <a:ext cx="3002021" cy="2807183"/>
            </a:xfrm>
            <a:prstGeom prst="rect">
              <a:avLst/>
            </a:prstGeom>
          </p:spPr>
        </p:pic>
        <p:sp>
          <p:nvSpPr>
            <p:cNvPr id="109" name="TextBox 108"/>
            <p:cNvSpPr txBox="1"/>
            <p:nvPr/>
          </p:nvSpPr>
          <p:spPr>
            <a:xfrm>
              <a:off x="2464294" y="3928363"/>
              <a:ext cx="1436612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smtClean="0"/>
                <a:t>We are</a:t>
              </a:r>
            </a:p>
            <a:p>
              <a:pPr algn="ctr"/>
              <a:r>
                <a:rPr lang="en-GB" sz="2400" dirty="0"/>
                <a:t>t</a:t>
              </a:r>
              <a:r>
                <a:rPr lang="en-GB" sz="2400" dirty="0" smtClean="0"/>
                <a:t>he WEMI</a:t>
              </a:r>
            </a:p>
            <a:p>
              <a:pPr algn="ctr"/>
              <a:r>
                <a:rPr lang="en-GB" sz="2400" dirty="0" smtClean="0"/>
                <a:t>stack;</a:t>
              </a:r>
            </a:p>
            <a:p>
              <a:pPr algn="ctr"/>
              <a:r>
                <a:rPr lang="en-GB" sz="2400" dirty="0" smtClean="0"/>
                <a:t>We are</a:t>
              </a:r>
            </a:p>
            <a:p>
              <a:pPr algn="ctr"/>
              <a:r>
                <a:rPr lang="en-GB" sz="2400" dirty="0" err="1"/>
                <a:t>t</a:t>
              </a:r>
              <a:r>
                <a:rPr lang="en-GB" sz="2400" dirty="0" err="1" smtClean="0"/>
                <a:t>tl</a:t>
              </a:r>
              <a:r>
                <a:rPr lang="en-GB" sz="2400" dirty="0" smtClean="0"/>
                <a:t> graphs</a:t>
              </a:r>
              <a:endParaRPr lang="en-GB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4545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Intended users of FRBR ontology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End-users!</a:t>
            </a:r>
          </a:p>
          <a:p>
            <a:pPr lvl="1"/>
            <a:r>
              <a:rPr lang="en-GB" dirty="0" smtClean="0"/>
              <a:t>Find, Identify, Select, Obtain user tasks</a:t>
            </a:r>
          </a:p>
          <a:p>
            <a:pPr lvl="1"/>
            <a:r>
              <a:rPr lang="en-GB" dirty="0" smtClean="0"/>
              <a:t>Navigation through complex bibliographic relationships between multiple information resources</a:t>
            </a:r>
          </a:p>
          <a:p>
            <a:pPr lvl="2"/>
            <a:r>
              <a:rPr lang="en-GB" dirty="0" smtClean="0"/>
              <a:t>Complexity (mostly) concealed</a:t>
            </a:r>
          </a:p>
          <a:p>
            <a:r>
              <a:rPr lang="en-GB" dirty="0" smtClean="0"/>
              <a:t>Catalogue managers</a:t>
            </a:r>
          </a:p>
          <a:p>
            <a:pPr lvl="1"/>
            <a:r>
              <a:rPr lang="en-GB" dirty="0" smtClean="0"/>
              <a:t>Reduces duplication of data within “the record”</a:t>
            </a:r>
          </a:p>
          <a:p>
            <a:r>
              <a:rPr lang="en-GB" dirty="0" smtClean="0"/>
              <a:t>Researchers</a:t>
            </a:r>
          </a:p>
          <a:p>
            <a:pPr lvl="1"/>
            <a:r>
              <a:rPr lang="en-GB" dirty="0" smtClean="0"/>
              <a:t>Bibliography, Cultural history, Transmission of knowledge, etc.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813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RDA as a FRBR application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RDA has its own local FRBR classes</a:t>
            </a:r>
          </a:p>
          <a:p>
            <a:pPr lvl="1"/>
            <a:r>
              <a:rPr lang="en-GB" dirty="0" smtClean="0"/>
              <a:t>Not yet related to FRBR element set</a:t>
            </a:r>
          </a:p>
          <a:p>
            <a:pPr lvl="1"/>
            <a:r>
              <a:rPr lang="en-GB" dirty="0" smtClean="0"/>
              <a:t>No OWL constraints declared</a:t>
            </a:r>
          </a:p>
          <a:p>
            <a:r>
              <a:rPr lang="en-GB" dirty="0" smtClean="0"/>
              <a:t>RDA properties constrained by RDA/FRBR domain/range</a:t>
            </a:r>
          </a:p>
          <a:p>
            <a:r>
              <a:rPr lang="en-GB" dirty="0" smtClean="0"/>
              <a:t>Unconstrained properties with no domain/range will be published as super-properties</a:t>
            </a:r>
          </a:p>
          <a:p>
            <a:r>
              <a:rPr lang="en-GB" dirty="0" smtClean="0"/>
              <a:t>Development of AP(s) a goal of the “London” meeting in 2007</a:t>
            </a:r>
          </a:p>
          <a:p>
            <a:pPr lvl="1"/>
            <a:r>
              <a:rPr lang="en-GB" dirty="0" smtClean="0"/>
              <a:t>But RDA element set not yet “published”</a:t>
            </a:r>
          </a:p>
          <a:p>
            <a:pPr lvl="1"/>
            <a:r>
              <a:rPr lang="en-GB" dirty="0" smtClean="0"/>
              <a:t>And AP RDF representation 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6759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818894" y="3383557"/>
            <a:ext cx="2952328" cy="1008112"/>
            <a:chOff x="2123728" y="3861048"/>
            <a:chExt cx="2952328" cy="1008112"/>
          </a:xfrm>
        </p:grpSpPr>
        <p:sp>
          <p:nvSpPr>
            <p:cNvPr id="4" name="Oval 3"/>
            <p:cNvSpPr/>
            <p:nvPr/>
          </p:nvSpPr>
          <p:spPr>
            <a:xfrm>
              <a:off x="2123728" y="3861048"/>
              <a:ext cx="2952328" cy="100811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398281" y="3949606"/>
              <a:ext cx="240322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err="1" smtClean="0"/>
                <a:t>isbd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Edition statement</a:t>
              </a:r>
              <a:endParaRPr lang="en-GB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067838" y="3266108"/>
            <a:ext cx="3384376" cy="1243011"/>
            <a:chOff x="4716016" y="2185988"/>
            <a:chExt cx="3384376" cy="1243011"/>
          </a:xfrm>
        </p:grpSpPr>
        <p:sp>
          <p:nvSpPr>
            <p:cNvPr id="8" name="Oval 7"/>
            <p:cNvSpPr/>
            <p:nvPr/>
          </p:nvSpPr>
          <p:spPr>
            <a:xfrm>
              <a:off x="4716016" y="2185988"/>
              <a:ext cx="3384376" cy="12430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936332" y="2391995"/>
              <a:ext cx="294375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err="1" smtClean="0"/>
                <a:t>rda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Designation of edition</a:t>
              </a:r>
              <a:endParaRPr lang="en-GB" sz="24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067838" y="1484784"/>
            <a:ext cx="3384376" cy="1243011"/>
            <a:chOff x="4716016" y="2185988"/>
            <a:chExt cx="3384376" cy="1243011"/>
          </a:xfrm>
        </p:grpSpPr>
        <p:sp>
          <p:nvSpPr>
            <p:cNvPr id="12" name="Oval 11"/>
            <p:cNvSpPr/>
            <p:nvPr/>
          </p:nvSpPr>
          <p:spPr>
            <a:xfrm>
              <a:off x="4716016" y="2185988"/>
              <a:ext cx="3384376" cy="12430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936332" y="2391995"/>
              <a:ext cx="294375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err="1" smtClean="0"/>
                <a:t>rdaunc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Designation of edition</a:t>
              </a:r>
              <a:endParaRPr lang="en-GB" sz="2400" dirty="0"/>
            </a:p>
          </p:txBody>
        </p:sp>
      </p:grpSp>
      <p:cxnSp>
        <p:nvCxnSpPr>
          <p:cNvPr id="17" name="Curved Connector 16"/>
          <p:cNvCxnSpPr>
            <a:stCxn id="4" idx="0"/>
            <a:endCxn id="12" idx="4"/>
          </p:cNvCxnSpPr>
          <p:nvPr/>
        </p:nvCxnSpPr>
        <p:spPr>
          <a:xfrm rot="5400000" flipH="1" flipV="1">
            <a:off x="3699661" y="1323192"/>
            <a:ext cx="655762" cy="3464968"/>
          </a:xfrm>
          <a:prstGeom prst="curvedConnector3">
            <a:avLst>
              <a:gd name="adj1" fmla="val 50000"/>
            </a:avLst>
          </a:prstGeom>
          <a:ln w="25400">
            <a:solidFill>
              <a:srgbClr val="00206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/>
          <p:cNvCxnSpPr>
            <a:stCxn id="8" idx="0"/>
            <a:endCxn id="12" idx="4"/>
          </p:cNvCxnSpPr>
          <p:nvPr/>
        </p:nvCxnSpPr>
        <p:spPr>
          <a:xfrm rot="5400000" flipH="1" flipV="1">
            <a:off x="5490870" y="2996952"/>
            <a:ext cx="538313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206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945531" y="2772469"/>
            <a:ext cx="2572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r</a:t>
            </a:r>
            <a:r>
              <a:rPr lang="en-GB" sz="2400" dirty="0" err="1" smtClean="0"/>
              <a:t>dfs:subPropertyOf</a:t>
            </a:r>
            <a:endParaRPr lang="en-GB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190545" y="221875"/>
            <a:ext cx="353641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Unconstrained</a:t>
            </a:r>
          </a:p>
          <a:p>
            <a:r>
              <a:rPr lang="en-GB" sz="4400" dirty="0" smtClean="0"/>
              <a:t>properties</a:t>
            </a:r>
            <a:endParaRPr lang="en-GB" sz="4400" dirty="0"/>
          </a:p>
        </p:txBody>
      </p:sp>
      <p:sp>
        <p:nvSpPr>
          <p:cNvPr id="26" name="TextBox 25"/>
          <p:cNvSpPr txBox="1"/>
          <p:nvPr/>
        </p:nvSpPr>
        <p:spPr>
          <a:xfrm>
            <a:off x="622193" y="5013176"/>
            <a:ext cx="788010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Relationship between </a:t>
            </a:r>
            <a:r>
              <a:rPr lang="en-GB" sz="2800" dirty="0" err="1" smtClean="0"/>
              <a:t>isbd:Resource</a:t>
            </a:r>
            <a:r>
              <a:rPr lang="en-GB" sz="2800" dirty="0" smtClean="0"/>
              <a:t> and </a:t>
            </a:r>
            <a:r>
              <a:rPr lang="en-GB" sz="2800" dirty="0" err="1" smtClean="0"/>
              <a:t>frbr:WEMI</a:t>
            </a:r>
            <a:r>
              <a:rPr lang="en-GB" sz="2800" dirty="0" smtClean="0"/>
              <a:t>?</a:t>
            </a:r>
          </a:p>
          <a:p>
            <a:pPr algn="ctr"/>
            <a:r>
              <a:rPr lang="en-GB" sz="2800" dirty="0" smtClean="0"/>
              <a:t>Discussion paper tabled at IFLA 2013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7165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45" y="221875"/>
            <a:ext cx="28008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Aggregated</a:t>
            </a:r>
          </a:p>
          <a:p>
            <a:r>
              <a:rPr lang="en-GB" sz="4400" dirty="0" smtClean="0"/>
              <a:t>statements</a:t>
            </a:r>
            <a:endParaRPr lang="en-GB" sz="4400" dirty="0"/>
          </a:p>
        </p:txBody>
      </p:sp>
      <p:grpSp>
        <p:nvGrpSpPr>
          <p:cNvPr id="3" name="Group 2"/>
          <p:cNvGrpSpPr/>
          <p:nvPr/>
        </p:nvGrpSpPr>
        <p:grpSpPr>
          <a:xfrm>
            <a:off x="2879812" y="2060848"/>
            <a:ext cx="3384376" cy="1243011"/>
            <a:chOff x="4716016" y="2185988"/>
            <a:chExt cx="3384376" cy="1243011"/>
          </a:xfrm>
        </p:grpSpPr>
        <p:sp>
          <p:nvSpPr>
            <p:cNvPr id="4" name="Oval 3"/>
            <p:cNvSpPr/>
            <p:nvPr/>
          </p:nvSpPr>
          <p:spPr>
            <a:xfrm>
              <a:off x="4716016" y="2185988"/>
              <a:ext cx="3384376" cy="12430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948199" y="2391995"/>
              <a:ext cx="292003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err="1" smtClean="0"/>
                <a:t>rda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Publication statement</a:t>
              </a:r>
              <a:endParaRPr lang="en-GB" sz="24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58798" y="3661573"/>
            <a:ext cx="3009707" cy="1152127"/>
            <a:chOff x="683568" y="4077072"/>
            <a:chExt cx="3009707" cy="1152127"/>
          </a:xfrm>
        </p:grpSpPr>
        <p:sp>
          <p:nvSpPr>
            <p:cNvPr id="7" name="Oval 6"/>
            <p:cNvSpPr/>
            <p:nvPr/>
          </p:nvSpPr>
          <p:spPr>
            <a:xfrm>
              <a:off x="683568" y="4077072"/>
              <a:ext cx="3009707" cy="115212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70913" y="4237637"/>
              <a:ext cx="263501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err="1" smtClean="0"/>
                <a:t>rda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Place of publication</a:t>
              </a:r>
              <a:endParaRPr lang="en-GB" sz="2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240409" y="4492570"/>
            <a:ext cx="2663183" cy="1152127"/>
            <a:chOff x="4139952" y="4077072"/>
            <a:chExt cx="2663183" cy="1152127"/>
          </a:xfrm>
        </p:grpSpPr>
        <p:sp>
          <p:nvSpPr>
            <p:cNvPr id="11" name="Oval 10"/>
            <p:cNvSpPr/>
            <p:nvPr/>
          </p:nvSpPr>
          <p:spPr>
            <a:xfrm>
              <a:off x="4139952" y="4077072"/>
              <a:ext cx="2663183" cy="115212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313213" y="4237637"/>
              <a:ext cx="231666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err="1" smtClean="0"/>
                <a:t>rda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/>
                <a:t>Publisher's </a:t>
              </a:r>
              <a:r>
                <a:rPr lang="en-GB" sz="2400" dirty="0" smtClean="0"/>
                <a:t>name</a:t>
              </a:r>
              <a:endParaRPr lang="en-GB" sz="24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768159" y="3661573"/>
            <a:ext cx="2887318" cy="1152127"/>
            <a:chOff x="4565002" y="5381599"/>
            <a:chExt cx="2887318" cy="1152127"/>
          </a:xfrm>
        </p:grpSpPr>
        <p:sp>
          <p:nvSpPr>
            <p:cNvPr id="14" name="Oval 13"/>
            <p:cNvSpPr/>
            <p:nvPr/>
          </p:nvSpPr>
          <p:spPr>
            <a:xfrm>
              <a:off x="4565002" y="5381599"/>
              <a:ext cx="2887318" cy="115212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27926" y="5542163"/>
              <a:ext cx="256147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err="1" smtClean="0"/>
                <a:t>rda</a:t>
              </a:r>
              <a:r>
                <a:rPr lang="en-GB" sz="2400" dirty="0" smtClean="0"/>
                <a:t>:</a:t>
              </a:r>
            </a:p>
            <a:p>
              <a:pPr algn="ctr"/>
              <a:r>
                <a:rPr lang="en-GB" sz="2400" dirty="0" smtClean="0"/>
                <a:t>Date of publication</a:t>
              </a:r>
              <a:endParaRPr lang="en-GB" sz="2400" dirty="0"/>
            </a:p>
          </p:txBody>
        </p:sp>
      </p:grpSp>
      <p:cxnSp>
        <p:nvCxnSpPr>
          <p:cNvPr id="18" name="Curved Connector 17"/>
          <p:cNvCxnSpPr>
            <a:stCxn id="7" idx="6"/>
            <a:endCxn id="4" idx="4"/>
          </p:cNvCxnSpPr>
          <p:nvPr/>
        </p:nvCxnSpPr>
        <p:spPr>
          <a:xfrm flipV="1">
            <a:off x="3468505" y="3303859"/>
            <a:ext cx="1103495" cy="933778"/>
          </a:xfrm>
          <a:prstGeom prst="curvedConnector2">
            <a:avLst/>
          </a:prstGeom>
          <a:ln w="25400">
            <a:solidFill>
              <a:srgbClr val="00206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20"/>
          <p:cNvCxnSpPr>
            <a:stCxn id="14" idx="2"/>
            <a:endCxn id="4" idx="4"/>
          </p:cNvCxnSpPr>
          <p:nvPr/>
        </p:nvCxnSpPr>
        <p:spPr>
          <a:xfrm rot="10800000">
            <a:off x="4572001" y="3303859"/>
            <a:ext cx="1196159" cy="933778"/>
          </a:xfrm>
          <a:prstGeom prst="curvedConnector2">
            <a:avLst/>
          </a:prstGeom>
          <a:ln w="25400">
            <a:solidFill>
              <a:srgbClr val="00206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11" idx="0"/>
            <a:endCxn id="4" idx="4"/>
          </p:cNvCxnSpPr>
          <p:nvPr/>
        </p:nvCxnSpPr>
        <p:spPr>
          <a:xfrm rot="16200000" flipV="1">
            <a:off x="3977646" y="3898214"/>
            <a:ext cx="1188711" cy="1"/>
          </a:xfrm>
          <a:prstGeom prst="curvedConnector3">
            <a:avLst>
              <a:gd name="adj1" fmla="val 50000"/>
            </a:avLst>
          </a:prstGeom>
          <a:ln w="25400">
            <a:solidFill>
              <a:srgbClr val="00206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498927" y="3361027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???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391573" y="1378334"/>
            <a:ext cx="55029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“Edinburgh : Scotsman Books, 2013”</a:t>
            </a:r>
            <a:endParaRPr lang="en-GB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977932" y="5948490"/>
            <a:ext cx="19714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“Edinburgh”</a:t>
            </a:r>
            <a:endParaRPr lang="en-GB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3144301" y="5948490"/>
            <a:ext cx="2855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“Scotsman Books”</a:t>
            </a:r>
            <a:endParaRPr lang="en-GB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603318" y="5948490"/>
            <a:ext cx="1217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“2013”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0547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6" grpId="0"/>
      <p:bldP spid="20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Gordon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GordonPPT</Template>
  <TotalTime>388</TotalTime>
  <Words>413</Words>
  <Application>Microsoft Office PowerPoint</Application>
  <PresentationFormat>On-screen Show (4:3)</PresentationFormat>
  <Paragraphs>108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GordonPPT</vt:lpstr>
      <vt:lpstr>The FRBR ontology</vt:lpstr>
      <vt:lpstr>PowerPoint Presentation</vt:lpstr>
      <vt:lpstr>PowerPoint Presentation</vt:lpstr>
      <vt:lpstr>PowerPoint Presentation</vt:lpstr>
      <vt:lpstr>PowerPoint Presentation</vt:lpstr>
      <vt:lpstr>Intended users of FRBR ontology</vt:lpstr>
      <vt:lpstr>RDA as a FRBR application</vt:lpstr>
      <vt:lpstr>PowerPoint Presentation</vt:lpstr>
      <vt:lpstr>PowerPoint Presentation</vt:lpstr>
      <vt:lpstr>Application profile?</vt:lpstr>
      <vt:lpstr>PowerPoint Presentation</vt:lpstr>
      <vt:lpstr>Graphics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frbr</dc:title>
  <dc:creator>Gordon Dunsire</dc:creator>
  <cp:lastModifiedBy>Gordon Dunsire</cp:lastModifiedBy>
  <cp:revision>35</cp:revision>
  <dcterms:created xsi:type="dcterms:W3CDTF">2013-09-02T09:59:22Z</dcterms:created>
  <dcterms:modified xsi:type="dcterms:W3CDTF">2013-09-06T08:31:46Z</dcterms:modified>
</cp:coreProperties>
</file>