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59" r:id="rId3"/>
    <p:sldId id="260" r:id="rId4"/>
    <p:sldId id="258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75" d="100"/>
          <a:sy n="75" d="100"/>
        </p:scale>
        <p:origin x="-124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90" d="100"/>
          <a:sy n="90" d="100"/>
        </p:scale>
        <p:origin x="-2106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44D54-97E4-4E75-8D64-D356168D36C3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2E0379-4BE4-4F8C-81A4-2B4F8F0221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100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is a brief presentation on basic ways of extending RDA to accommodate the needs of local and specialized communities.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2E0379-4BE4-4F8C-81A4-2B4F8F02214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2019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diagram shows how RDA is a refinement of </a:t>
            </a:r>
            <a:r>
              <a:rPr lang="en-GB" dirty="0" err="1"/>
              <a:t>th</a:t>
            </a:r>
            <a:r>
              <a:rPr lang="en-GB" dirty="0"/>
              <a:t> new IFLA Library Reference Model (LRM).</a:t>
            </a:r>
          </a:p>
          <a:p>
            <a:endParaRPr lang="en-GB" dirty="0"/>
          </a:p>
          <a:p>
            <a:r>
              <a:rPr lang="en-GB" dirty="0"/>
              <a:t>RDA Entity is a super-entity of all other RDA entities. RDA Entity is a sub-type (sub-class in RDF) of the LRM super-entity Res.</a:t>
            </a:r>
          </a:p>
          <a:p>
            <a:endParaRPr lang="en-GB" dirty="0"/>
          </a:p>
          <a:p>
            <a:r>
              <a:rPr lang="en-GB" dirty="0"/>
              <a:t>This RDF graph shows new RDA entities taken from the LRM: </a:t>
            </a:r>
            <a:r>
              <a:rPr lang="en-GB" dirty="0" err="1"/>
              <a:t>Nomen</a:t>
            </a:r>
            <a:r>
              <a:rPr lang="en-GB" dirty="0"/>
              <a:t>, Place, Time-span, Collective Agent, and Agent. Current RDA entities are labelled only with their initials. The graph also shows the high-level relationships between the new and current entities.</a:t>
            </a:r>
          </a:p>
          <a:p>
            <a:endParaRPr lang="en-GB" dirty="0"/>
          </a:p>
          <a:p>
            <a:r>
              <a:rPr lang="en-GB" dirty="0"/>
              <a:t>The only RDA entity which does not fit without significant modification is Person. In the LRM, the definition of this entity restricts it to a human being, and non-humans including animals, fictitious and legendary beings, and natural phenomena, are excluded.</a:t>
            </a:r>
          </a:p>
          <a:p>
            <a:endParaRPr lang="en-GB" dirty="0"/>
          </a:p>
          <a:p>
            <a:r>
              <a:rPr lang="en-GB" dirty="0"/>
              <a:t>The integrated semantic structure of the LRM and RDA entities allows the RDA relationships to be refinements of the high-level LRM relationships, as element sub-types (sub-properties in RDF).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40ABC-08FF-40E9-9386-7C2CA2AB76A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780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Refining or extending RDA by adding a new entity requires justification and careful consideration.</a:t>
            </a:r>
          </a:p>
          <a:p>
            <a:endParaRPr lang="en-GB" dirty="0"/>
          </a:p>
          <a:p>
            <a:r>
              <a:rPr lang="en-GB" dirty="0"/>
              <a:t>Each entity will have a chapter of its own in the restructured RDA Toolkit.</a:t>
            </a:r>
          </a:p>
          <a:p>
            <a:endParaRPr lang="en-GB" dirty="0"/>
          </a:p>
          <a:p>
            <a:r>
              <a:rPr lang="en-GB" dirty="0"/>
              <a:t>Most RDA entities have a standard set of elements, such as "Identifier of entity" and "Name or title of entity). All RDA entities have a set of high-level relationships with each other. These elements are added for each new entity, requiring updates to RDA Reference, the RDA Registry, and the RDA Toolkit.</a:t>
            </a:r>
          </a:p>
          <a:p>
            <a:endParaRPr lang="en-GB" dirty="0"/>
          </a:p>
          <a:p>
            <a:r>
              <a:rPr lang="en-GB" dirty="0"/>
              <a:t>These are significant costs, and the benefits to RDA users as a whole must be demonstrated with use cases and other evidence.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2E0379-4BE4-4F8C-81A4-2B4F8F02214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1782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element set for an entity can be extended by:</a:t>
            </a:r>
          </a:p>
          <a:p>
            <a:endParaRPr lang="en-GB" dirty="0"/>
          </a:p>
          <a:p>
            <a:pPr marL="228600" indent="-228600">
              <a:buAutoNum type="alphaLcParenR"/>
            </a:pPr>
            <a:r>
              <a:rPr lang="en-GB" dirty="0"/>
              <a:t>Adding a local label to an element as an alternative label</a:t>
            </a:r>
          </a:p>
          <a:p>
            <a:pPr marL="228600" indent="-228600">
              <a:buAutoNum type="alphaLcParenR"/>
            </a:pPr>
            <a:r>
              <a:rPr lang="en-GB" dirty="0"/>
              <a:t>Refining an element by creating an element sub-type (sub-property in RDF linked data)</a:t>
            </a:r>
          </a:p>
          <a:p>
            <a:pPr marL="228600" indent="-228600">
              <a:buAutoNum type="alphaLcParenR"/>
            </a:pPr>
            <a:endParaRPr lang="en-GB" dirty="0"/>
          </a:p>
          <a:p>
            <a:r>
              <a:rPr lang="en-GB" dirty="0"/>
              <a:t>It is also possible to add a new element to an element set.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2E0379-4BE4-4F8C-81A4-2B4F8F02214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2847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Extending an RDA value vocabulary can use similar methods.</a:t>
            </a:r>
          </a:p>
          <a:p>
            <a:endParaRPr lang="en-GB" dirty="0"/>
          </a:p>
          <a:p>
            <a:r>
              <a:rPr lang="en-GB" dirty="0"/>
              <a:t>A local label can be used as an alternate label for a vocabulary term or concept, or a narrower term or concept can be added to the vocabulary.</a:t>
            </a:r>
          </a:p>
          <a:p>
            <a:endParaRPr lang="en-GB" dirty="0"/>
          </a:p>
          <a:p>
            <a:r>
              <a:rPr lang="en-GB" dirty="0"/>
              <a:t>RDA also allows a complete alternative vocabulary encoding scheme or value vocabulary to be used if it is named or otherwise identifiable.</a:t>
            </a:r>
          </a:p>
          <a:p>
            <a:endParaRPr lang="en-GB" dirty="0"/>
          </a:p>
          <a:p>
            <a:r>
              <a:rPr lang="en-GB" dirty="0"/>
              <a:t>The RDA Development Team is looking into support for the management of local alternative vocabularies.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2E0379-4BE4-4F8C-81A4-2B4F8F02214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1996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3CE808F-78FA-4A58-8FAC-EC6902EAE53D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FB7705C-108D-4F85-BB7D-3A733A743B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749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3CE808F-78FA-4A58-8FAC-EC6902EAE53D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FB7705C-108D-4F85-BB7D-3A733A743B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30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3CE808F-78FA-4A58-8FAC-EC6902EAE53D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FB7705C-108D-4F85-BB7D-3A733A743B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307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3CE808F-78FA-4A58-8FAC-EC6902EAE53D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FB7705C-108D-4F85-BB7D-3A733A743B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669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3CE808F-78FA-4A58-8FAC-EC6902EAE53D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FB7705C-108D-4F85-BB7D-3A733A743B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338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3CE808F-78FA-4A58-8FAC-EC6902EAE53D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FB7705C-108D-4F85-BB7D-3A733A743B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041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3CE808F-78FA-4A58-8FAC-EC6902EAE53D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FB7705C-108D-4F85-BB7D-3A733A743B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894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3CE808F-78FA-4A58-8FAC-EC6902EAE53D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FB7705C-108D-4F85-BB7D-3A733A743B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411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3CE808F-78FA-4A58-8FAC-EC6902EAE53D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FB7705C-108D-4F85-BB7D-3A733A743B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4876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3CE808F-78FA-4A58-8FAC-EC6902EAE53D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FB7705C-108D-4F85-BB7D-3A733A743B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243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3CE808F-78FA-4A58-8FAC-EC6902EAE53D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FB7705C-108D-4F85-BB7D-3A733A743B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553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325114"/>
            <a:ext cx="2121383" cy="38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81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A7DEAE-DC21-44C5-B74C-9FD97C7C80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Extending </a:t>
            </a:r>
            <a:r>
              <a:rPr lang="en-GB" dirty="0" smtClean="0"/>
              <a:t>RDA </a:t>
            </a:r>
            <a:r>
              <a:rPr lang="en-GB" smtClean="0"/>
              <a:t>(briefly)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C72E776-D106-4ED6-8C84-9B2E3C0973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Gordon Dunsire</a:t>
            </a:r>
          </a:p>
          <a:p>
            <a:r>
              <a:rPr lang="en-GB" dirty="0"/>
              <a:t>Presented to the RDA "pop-up" meeting, ALA Annual, Chicago, USA, 26 June 2017</a:t>
            </a:r>
          </a:p>
        </p:txBody>
      </p:sp>
    </p:spTree>
    <p:extLst>
      <p:ext uri="{BB962C8B-B14F-4D97-AF65-F5344CB8AC3E}">
        <p14:creationId xmlns:p14="http://schemas.microsoft.com/office/powerpoint/2010/main" val="3757882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urved Connector 9"/>
          <p:cNvCxnSpPr>
            <a:cxnSpLocks/>
            <a:stCxn id="83" idx="6"/>
            <a:endCxn id="87" idx="2"/>
          </p:cNvCxnSpPr>
          <p:nvPr/>
        </p:nvCxnSpPr>
        <p:spPr>
          <a:xfrm>
            <a:off x="5455310" y="2116076"/>
            <a:ext cx="1785918" cy="24651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461971" y="1692521"/>
            <a:ext cx="1777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appellation</a:t>
            </a:r>
          </a:p>
        </p:txBody>
      </p:sp>
      <p:cxnSp>
        <p:nvCxnSpPr>
          <p:cNvPr id="29" name="Curved Connector 28"/>
          <p:cNvCxnSpPr>
            <a:cxnSpLocks/>
            <a:stCxn id="80" idx="0"/>
            <a:endCxn id="100" idx="4"/>
          </p:cNvCxnSpPr>
          <p:nvPr/>
        </p:nvCxnSpPr>
        <p:spPr>
          <a:xfrm rot="5400000" flipH="1" flipV="1">
            <a:off x="4422206" y="5457584"/>
            <a:ext cx="264111" cy="349331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urved Connector 29"/>
          <p:cNvCxnSpPr>
            <a:cxnSpLocks/>
            <a:stCxn id="81" idx="0"/>
            <a:endCxn id="100" idx="4"/>
          </p:cNvCxnSpPr>
          <p:nvPr/>
        </p:nvCxnSpPr>
        <p:spPr>
          <a:xfrm rot="16200000" flipV="1">
            <a:off x="4768099" y="5461022"/>
            <a:ext cx="264111" cy="342453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urved Connector 45"/>
          <p:cNvCxnSpPr>
            <a:cxnSpLocks/>
            <a:stCxn id="83" idx="6"/>
            <a:endCxn id="89" idx="2"/>
          </p:cNvCxnSpPr>
          <p:nvPr/>
        </p:nvCxnSpPr>
        <p:spPr>
          <a:xfrm>
            <a:off x="5455310" y="2116076"/>
            <a:ext cx="2155595" cy="1063392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urved Connector 48"/>
          <p:cNvCxnSpPr>
            <a:cxnSpLocks/>
            <a:stCxn id="83" idx="6"/>
            <a:endCxn id="91" idx="2"/>
          </p:cNvCxnSpPr>
          <p:nvPr/>
        </p:nvCxnSpPr>
        <p:spPr>
          <a:xfrm>
            <a:off x="5455310" y="2116076"/>
            <a:ext cx="1229150" cy="2102133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urved Connector 57"/>
          <p:cNvCxnSpPr>
            <a:cxnSpLocks/>
            <a:stCxn id="75" idx="0"/>
            <a:endCxn id="93" idx="4"/>
          </p:cNvCxnSpPr>
          <p:nvPr/>
        </p:nvCxnSpPr>
        <p:spPr>
          <a:xfrm rot="5400000" flipH="1" flipV="1">
            <a:off x="2643136" y="4853535"/>
            <a:ext cx="1812483" cy="9056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urved Connector 60"/>
          <p:cNvCxnSpPr>
            <a:cxnSpLocks/>
            <a:stCxn id="100" idx="0"/>
            <a:endCxn id="93" idx="4"/>
          </p:cNvCxnSpPr>
          <p:nvPr/>
        </p:nvCxnSpPr>
        <p:spPr>
          <a:xfrm rot="16200000" flipV="1">
            <a:off x="3951500" y="3554227"/>
            <a:ext cx="379833" cy="1175022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urved Connector 63"/>
          <p:cNvCxnSpPr>
            <a:cxnSpLocks/>
            <a:stCxn id="65" idx="6"/>
            <a:endCxn id="93" idx="2"/>
          </p:cNvCxnSpPr>
          <p:nvPr/>
        </p:nvCxnSpPr>
        <p:spPr>
          <a:xfrm>
            <a:off x="1356098" y="2902803"/>
            <a:ext cx="1538114" cy="724424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urved Connector 66"/>
          <p:cNvCxnSpPr>
            <a:cxnSpLocks/>
            <a:stCxn id="66" idx="6"/>
            <a:endCxn id="93" idx="2"/>
          </p:cNvCxnSpPr>
          <p:nvPr/>
        </p:nvCxnSpPr>
        <p:spPr>
          <a:xfrm>
            <a:off x="1265933" y="3614436"/>
            <a:ext cx="1628279" cy="12791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urved Connector 69"/>
          <p:cNvCxnSpPr>
            <a:cxnSpLocks/>
            <a:stCxn id="68" idx="6"/>
            <a:endCxn id="93" idx="2"/>
          </p:cNvCxnSpPr>
          <p:nvPr/>
        </p:nvCxnSpPr>
        <p:spPr>
          <a:xfrm flipV="1">
            <a:off x="1314895" y="3627227"/>
            <a:ext cx="1579317" cy="698842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urved Connector 72"/>
          <p:cNvCxnSpPr>
            <a:cxnSpLocks/>
            <a:stCxn id="69" idx="6"/>
            <a:endCxn id="93" idx="2"/>
          </p:cNvCxnSpPr>
          <p:nvPr/>
        </p:nvCxnSpPr>
        <p:spPr>
          <a:xfrm flipV="1">
            <a:off x="1217469" y="3627227"/>
            <a:ext cx="1676743" cy="1410476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1332236" y="2540451"/>
            <a:ext cx="15005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created by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195452" y="3427172"/>
            <a:ext cx="20197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associated with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4139535" y="3742949"/>
            <a:ext cx="13452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dirty="0"/>
              <a:t>is sub-class</a:t>
            </a:r>
          </a:p>
          <a:p>
            <a:pPr algn="r"/>
            <a:r>
              <a:rPr lang="en-GB" sz="2000" dirty="0"/>
              <a:t>of</a:t>
            </a:r>
          </a:p>
        </p:txBody>
      </p:sp>
      <p:sp>
        <p:nvSpPr>
          <p:cNvPr id="79" name="Down Arrow 78"/>
          <p:cNvSpPr/>
          <p:nvPr/>
        </p:nvSpPr>
        <p:spPr>
          <a:xfrm>
            <a:off x="4471608" y="2706860"/>
            <a:ext cx="654601" cy="3352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6962682" y="309109"/>
            <a:ext cx="1856886" cy="1015663"/>
          </a:xfrm>
          <a:prstGeom prst="rect">
            <a:avLst/>
          </a:prstGeom>
          <a:solidFill>
            <a:srgbClr val="00B0F0"/>
          </a:solidFill>
          <a:ln w="19050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GB" sz="2000" dirty="0">
                <a:solidFill>
                  <a:schemeClr val="bg1"/>
                </a:solidFill>
              </a:rPr>
              <a:t>Any RDA Thing:</a:t>
            </a:r>
          </a:p>
          <a:p>
            <a:pPr algn="r"/>
            <a:r>
              <a:rPr lang="en-GB" sz="2000" dirty="0">
                <a:solidFill>
                  <a:schemeClr val="bg1"/>
                </a:solidFill>
              </a:rPr>
              <a:t>Covers all other types of entity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250492" y="4968382"/>
            <a:ext cx="1643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modified by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94360" y="493776"/>
            <a:ext cx="24803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RDA entities</a:t>
            </a:r>
            <a:endParaRPr lang="en-US" sz="3600" dirty="0"/>
          </a:p>
        </p:txBody>
      </p:sp>
      <p:sp>
        <p:nvSpPr>
          <p:cNvPr id="63" name="TextBox 62"/>
          <p:cNvSpPr txBox="1"/>
          <p:nvPr/>
        </p:nvSpPr>
        <p:spPr>
          <a:xfrm>
            <a:off x="6263161" y="4870484"/>
            <a:ext cx="2556407" cy="1323439"/>
          </a:xfrm>
          <a:prstGeom prst="rect">
            <a:avLst/>
          </a:prstGeom>
          <a:solidFill>
            <a:srgbClr val="00B0F0"/>
          </a:solidFill>
          <a:ln w="19050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GB" sz="2000" dirty="0">
                <a:solidFill>
                  <a:schemeClr val="bg1"/>
                </a:solidFill>
              </a:rPr>
              <a:t>RDA refines LRM relationships as element sub-types (RDF sub-properties)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04205" y="2578209"/>
            <a:ext cx="651893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W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94370" y="3289842"/>
            <a:ext cx="471563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E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45407" y="4001475"/>
            <a:ext cx="569488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M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842833" y="4713109"/>
            <a:ext cx="374636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I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191853" y="5764304"/>
            <a:ext cx="705992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P*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150577" y="5764304"/>
            <a:ext cx="458038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F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4826582" y="5764304"/>
            <a:ext cx="489596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C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4142506" y="1531806"/>
            <a:ext cx="1312804" cy="1168539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RDA</a:t>
            </a:r>
          </a:p>
          <a:p>
            <a:pPr algn="ctr"/>
            <a:r>
              <a:rPr lang="en-GB" sz="2400" b="1" dirty="0"/>
              <a:t>Entity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7241228" y="1816133"/>
            <a:ext cx="1578340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 err="1"/>
              <a:t>Nomen</a:t>
            </a:r>
            <a:endParaRPr lang="en-GB" sz="24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7610905" y="2854874"/>
            <a:ext cx="1208663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Place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6684460" y="3893615"/>
            <a:ext cx="2135108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Time-span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2894212" y="3302633"/>
            <a:ext cx="1319386" cy="649188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Agent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3724263" y="4331654"/>
            <a:ext cx="2009327" cy="1168539"/>
          </a:xfrm>
          <a:prstGeom prst="ellipse">
            <a:avLst/>
          </a:prstGeom>
          <a:noFill/>
          <a:ln w="28575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Collective</a:t>
            </a:r>
          </a:p>
          <a:p>
            <a:pPr algn="ctr"/>
            <a:r>
              <a:rPr lang="en-GB" sz="2400" b="1" dirty="0"/>
              <a:t>Agent</a:t>
            </a:r>
          </a:p>
        </p:txBody>
      </p:sp>
    </p:spTree>
    <p:extLst>
      <p:ext uri="{BB962C8B-B14F-4D97-AF65-F5344CB8AC3E}">
        <p14:creationId xmlns:p14="http://schemas.microsoft.com/office/powerpoint/2010/main" val="1276329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A131F82-5EDC-4701-9F31-676EC9015B2D}"/>
              </a:ext>
            </a:extLst>
          </p:cNvPr>
          <p:cNvSpPr txBox="1"/>
          <p:nvPr/>
        </p:nvSpPr>
        <p:spPr>
          <a:xfrm>
            <a:off x="492868" y="428017"/>
            <a:ext cx="30032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Adding entities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100C319-14DD-486D-ADB1-217AC239831E}"/>
              </a:ext>
            </a:extLst>
          </p:cNvPr>
          <p:cNvSpPr txBox="1"/>
          <p:nvPr/>
        </p:nvSpPr>
        <p:spPr>
          <a:xfrm>
            <a:off x="1499525" y="5101755"/>
            <a:ext cx="1747273" cy="523220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Expensive!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21BFBA38-3612-4602-9392-09539D19A756}"/>
              </a:ext>
            </a:extLst>
          </p:cNvPr>
          <p:cNvSpPr txBox="1"/>
          <p:nvPr/>
        </p:nvSpPr>
        <p:spPr>
          <a:xfrm>
            <a:off x="919680" y="1404025"/>
            <a:ext cx="1734193" cy="523220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RDA entity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E4953350-3923-40D3-A6FF-BF995CD88088}"/>
              </a:ext>
            </a:extLst>
          </p:cNvPr>
          <p:cNvSpPr txBox="1"/>
          <p:nvPr/>
        </p:nvSpPr>
        <p:spPr>
          <a:xfrm>
            <a:off x="4055229" y="1404025"/>
            <a:ext cx="3056286" cy="523220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RDA Toolkit chapter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AF73A851-6E1D-49EB-8B68-FFE06DBE20D4}"/>
              </a:ext>
            </a:extLst>
          </p:cNvPr>
          <p:cNvSpPr txBox="1"/>
          <p:nvPr/>
        </p:nvSpPr>
        <p:spPr>
          <a:xfrm>
            <a:off x="919680" y="2153054"/>
            <a:ext cx="3879267" cy="2677656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Standard elements:</a:t>
            </a:r>
          </a:p>
          <a:p>
            <a:r>
              <a:rPr lang="en-GB" sz="2800" dirty="0"/>
              <a:t> Identifier of …</a:t>
            </a:r>
          </a:p>
          <a:p>
            <a:r>
              <a:rPr lang="en-GB" sz="2800" dirty="0"/>
              <a:t> Name or title of …</a:t>
            </a:r>
          </a:p>
          <a:p>
            <a:r>
              <a:rPr lang="en-GB" sz="2800" dirty="0"/>
              <a:t> Association relationships</a:t>
            </a:r>
          </a:p>
          <a:p>
            <a:r>
              <a:rPr lang="en-GB" sz="2800" dirty="0"/>
              <a:t> with other entities</a:t>
            </a:r>
          </a:p>
          <a:p>
            <a:r>
              <a:rPr lang="en-GB" sz="2800" dirty="0"/>
              <a:t> …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0D32C81-EC6A-4D7D-856C-D75E140B48AF}"/>
              </a:ext>
            </a:extLst>
          </p:cNvPr>
          <p:cNvSpPr txBox="1"/>
          <p:nvPr/>
        </p:nvSpPr>
        <p:spPr>
          <a:xfrm>
            <a:off x="6039671" y="3014829"/>
            <a:ext cx="2575064" cy="954107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RDA Toolkit files</a:t>
            </a:r>
          </a:p>
          <a:p>
            <a:r>
              <a:rPr lang="en-GB" sz="2800" dirty="0"/>
              <a:t>(+ Registry stuff)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18CC86E5-199D-49EF-AF8D-60DB06B1BB25}"/>
              </a:ext>
            </a:extLst>
          </p:cNvPr>
          <p:cNvSpPr txBox="1"/>
          <p:nvPr/>
        </p:nvSpPr>
        <p:spPr>
          <a:xfrm>
            <a:off x="5025926" y="4886311"/>
            <a:ext cx="3326039" cy="954107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Requires justification,</a:t>
            </a:r>
          </a:p>
          <a:p>
            <a:r>
              <a:rPr lang="en-GB" sz="2800" dirty="0"/>
              <a:t>use cases, etc.</a:t>
            </a:r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xmlns="" id="{C05E988D-7F61-40F8-B484-F01AE1A53AC9}"/>
              </a:ext>
            </a:extLst>
          </p:cNvPr>
          <p:cNvSpPr/>
          <p:nvPr/>
        </p:nvSpPr>
        <p:spPr>
          <a:xfrm>
            <a:off x="2965445" y="1449261"/>
            <a:ext cx="778213" cy="4327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xmlns="" id="{68776602-0ADF-483E-8645-C95F7ED70C3C}"/>
              </a:ext>
            </a:extLst>
          </p:cNvPr>
          <p:cNvSpPr/>
          <p:nvPr/>
        </p:nvSpPr>
        <p:spPr>
          <a:xfrm>
            <a:off x="5030202" y="3275508"/>
            <a:ext cx="778213" cy="4327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xmlns="" id="{7B539BB9-B3A0-4C8E-B75A-B64AF353E5D6}"/>
              </a:ext>
            </a:extLst>
          </p:cNvPr>
          <p:cNvSpPr/>
          <p:nvPr/>
        </p:nvSpPr>
        <p:spPr>
          <a:xfrm>
            <a:off x="3747255" y="5146990"/>
            <a:ext cx="778213" cy="4327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8342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/>
      <p:bldP spid="13" grpId="0"/>
      <p:bldP spid="14" grpId="0"/>
      <p:bldP spid="15" grpId="0"/>
      <p:bldP spid="16" grpId="0"/>
      <p:bldP spid="17" grpId="0" animBg="1"/>
      <p:bldP spid="18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A131F82-5EDC-4701-9F31-676EC9015B2D}"/>
              </a:ext>
            </a:extLst>
          </p:cNvPr>
          <p:cNvSpPr txBox="1"/>
          <p:nvPr/>
        </p:nvSpPr>
        <p:spPr>
          <a:xfrm>
            <a:off x="492868" y="428017"/>
            <a:ext cx="45456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Extending element sets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100C319-14DD-486D-ADB1-217AC239831E}"/>
              </a:ext>
            </a:extLst>
          </p:cNvPr>
          <p:cNvSpPr txBox="1"/>
          <p:nvPr/>
        </p:nvSpPr>
        <p:spPr>
          <a:xfrm>
            <a:off x="1141379" y="2418945"/>
            <a:ext cx="2634760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RDA Element Set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C0880FA-7074-4C5D-80AA-4A12A5E1B5E1}"/>
              </a:ext>
            </a:extLst>
          </p:cNvPr>
          <p:cNvSpPr txBox="1"/>
          <p:nvPr/>
        </p:nvSpPr>
        <p:spPr>
          <a:xfrm>
            <a:off x="1141379" y="3338874"/>
            <a:ext cx="2091663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RDA Element</a:t>
            </a:r>
          </a:p>
        </p:txBody>
      </p:sp>
      <p:sp>
        <p:nvSpPr>
          <p:cNvPr id="5" name="Arrow: Up 4">
            <a:extLst>
              <a:ext uri="{FF2B5EF4-FFF2-40B4-BE49-F238E27FC236}">
                <a16:creationId xmlns:a16="http://schemas.microsoft.com/office/drawing/2014/main" xmlns="" id="{1E2794B6-AF75-481F-8C15-609C377F3798}"/>
              </a:ext>
            </a:extLst>
          </p:cNvPr>
          <p:cNvSpPr/>
          <p:nvPr/>
        </p:nvSpPr>
        <p:spPr>
          <a:xfrm>
            <a:off x="2144520" y="2970285"/>
            <a:ext cx="648511" cy="34371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Cross 5">
            <a:extLst>
              <a:ext uri="{FF2B5EF4-FFF2-40B4-BE49-F238E27FC236}">
                <a16:creationId xmlns:a16="http://schemas.microsoft.com/office/drawing/2014/main" xmlns="" id="{2E355BC6-2342-4AE0-BB51-AE797123B337}"/>
              </a:ext>
            </a:extLst>
          </p:cNvPr>
          <p:cNvSpPr/>
          <p:nvPr/>
        </p:nvSpPr>
        <p:spPr>
          <a:xfrm>
            <a:off x="3492835" y="3424217"/>
            <a:ext cx="330740" cy="328667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DF545CD-5730-48CE-988D-7B503EDB7038}"/>
              </a:ext>
            </a:extLst>
          </p:cNvPr>
          <p:cNvSpPr txBox="1"/>
          <p:nvPr/>
        </p:nvSpPr>
        <p:spPr>
          <a:xfrm>
            <a:off x="4083368" y="3313996"/>
            <a:ext cx="2573653" cy="523220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Alternative label</a:t>
            </a:r>
          </a:p>
        </p:txBody>
      </p:sp>
      <p:sp>
        <p:nvSpPr>
          <p:cNvPr id="8" name="Cross 7">
            <a:extLst>
              <a:ext uri="{FF2B5EF4-FFF2-40B4-BE49-F238E27FC236}">
                <a16:creationId xmlns:a16="http://schemas.microsoft.com/office/drawing/2014/main" xmlns="" id="{ED99A82F-FB61-444E-88B8-8D6094EBC7E9}"/>
              </a:ext>
            </a:extLst>
          </p:cNvPr>
          <p:cNvSpPr/>
          <p:nvPr/>
        </p:nvSpPr>
        <p:spPr>
          <a:xfrm>
            <a:off x="2303405" y="3935717"/>
            <a:ext cx="330740" cy="328667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24778417-40BE-428A-A53C-EBC30E832F5A}"/>
              </a:ext>
            </a:extLst>
          </p:cNvPr>
          <p:cNvSpPr txBox="1"/>
          <p:nvPr/>
        </p:nvSpPr>
        <p:spPr>
          <a:xfrm>
            <a:off x="1181948" y="4344146"/>
            <a:ext cx="2867260" cy="523220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Narrower element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341A1A6-DFB5-4296-9FE9-72A125CF56AC}"/>
              </a:ext>
            </a:extLst>
          </p:cNvPr>
          <p:cNvSpPr txBox="1"/>
          <p:nvPr/>
        </p:nvSpPr>
        <p:spPr>
          <a:xfrm>
            <a:off x="1141379" y="1485036"/>
            <a:ext cx="6731266" cy="523220"/>
          </a:xfrm>
          <a:prstGeom prst="rect">
            <a:avLst/>
          </a:prstGeom>
          <a:noFill/>
          <a:ln w="19050">
            <a:noFill/>
            <a:prstDash val="dash"/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Element = attribute/relationship (designator)</a:t>
            </a:r>
          </a:p>
        </p:txBody>
      </p:sp>
    </p:spTree>
    <p:extLst>
      <p:ext uri="{BB962C8B-B14F-4D97-AF65-F5344CB8AC3E}">
        <p14:creationId xmlns:p14="http://schemas.microsoft.com/office/powerpoint/2010/main" val="511808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A131F82-5EDC-4701-9F31-676EC9015B2D}"/>
              </a:ext>
            </a:extLst>
          </p:cNvPr>
          <p:cNvSpPr txBox="1"/>
          <p:nvPr/>
        </p:nvSpPr>
        <p:spPr>
          <a:xfrm>
            <a:off x="492868" y="428017"/>
            <a:ext cx="55971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Extending value vocabularies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100C319-14DD-486D-ADB1-217AC239831E}"/>
              </a:ext>
            </a:extLst>
          </p:cNvPr>
          <p:cNvSpPr txBox="1"/>
          <p:nvPr/>
        </p:nvSpPr>
        <p:spPr>
          <a:xfrm>
            <a:off x="1141379" y="2418945"/>
            <a:ext cx="2505109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RDA Vocabulary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C0880FA-7074-4C5D-80AA-4A12A5E1B5E1}"/>
              </a:ext>
            </a:extLst>
          </p:cNvPr>
          <p:cNvSpPr txBox="1"/>
          <p:nvPr/>
        </p:nvSpPr>
        <p:spPr>
          <a:xfrm>
            <a:off x="1141379" y="3338874"/>
            <a:ext cx="2965555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RDA Term/Concept</a:t>
            </a:r>
          </a:p>
        </p:txBody>
      </p:sp>
      <p:sp>
        <p:nvSpPr>
          <p:cNvPr id="5" name="Arrow: Up 4">
            <a:extLst>
              <a:ext uri="{FF2B5EF4-FFF2-40B4-BE49-F238E27FC236}">
                <a16:creationId xmlns:a16="http://schemas.microsoft.com/office/drawing/2014/main" xmlns="" id="{1E2794B6-AF75-481F-8C15-609C377F3798}"/>
              </a:ext>
            </a:extLst>
          </p:cNvPr>
          <p:cNvSpPr/>
          <p:nvPr/>
        </p:nvSpPr>
        <p:spPr>
          <a:xfrm>
            <a:off x="2144520" y="2970285"/>
            <a:ext cx="648511" cy="34371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Cross 5">
            <a:extLst>
              <a:ext uri="{FF2B5EF4-FFF2-40B4-BE49-F238E27FC236}">
                <a16:creationId xmlns:a16="http://schemas.microsoft.com/office/drawing/2014/main" xmlns="" id="{2E355BC6-2342-4AE0-BB51-AE797123B337}"/>
              </a:ext>
            </a:extLst>
          </p:cNvPr>
          <p:cNvSpPr/>
          <p:nvPr/>
        </p:nvSpPr>
        <p:spPr>
          <a:xfrm>
            <a:off x="4254230" y="3436150"/>
            <a:ext cx="330740" cy="328667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DF545CD-5730-48CE-988D-7B503EDB7038}"/>
              </a:ext>
            </a:extLst>
          </p:cNvPr>
          <p:cNvSpPr txBox="1"/>
          <p:nvPr/>
        </p:nvSpPr>
        <p:spPr>
          <a:xfrm>
            <a:off x="4744848" y="3313996"/>
            <a:ext cx="2329677" cy="523220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Alternate label</a:t>
            </a:r>
          </a:p>
        </p:txBody>
      </p:sp>
      <p:sp>
        <p:nvSpPr>
          <p:cNvPr id="8" name="Cross 7">
            <a:extLst>
              <a:ext uri="{FF2B5EF4-FFF2-40B4-BE49-F238E27FC236}">
                <a16:creationId xmlns:a16="http://schemas.microsoft.com/office/drawing/2014/main" xmlns="" id="{ED99A82F-FB61-444E-88B8-8D6094EBC7E9}"/>
              </a:ext>
            </a:extLst>
          </p:cNvPr>
          <p:cNvSpPr/>
          <p:nvPr/>
        </p:nvSpPr>
        <p:spPr>
          <a:xfrm>
            <a:off x="2303405" y="3935717"/>
            <a:ext cx="330740" cy="328667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24778417-40BE-428A-A53C-EBC30E832F5A}"/>
              </a:ext>
            </a:extLst>
          </p:cNvPr>
          <p:cNvSpPr txBox="1"/>
          <p:nvPr/>
        </p:nvSpPr>
        <p:spPr>
          <a:xfrm>
            <a:off x="1181948" y="4344146"/>
            <a:ext cx="2365006" cy="523220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Narrower term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7DB056E6-4E98-4570-9ADF-FCE2630F0B24}"/>
              </a:ext>
            </a:extLst>
          </p:cNvPr>
          <p:cNvSpPr txBox="1"/>
          <p:nvPr/>
        </p:nvSpPr>
        <p:spPr>
          <a:xfrm>
            <a:off x="4744847" y="2418945"/>
            <a:ext cx="3460371" cy="523220"/>
          </a:xfrm>
          <a:prstGeom prst="rect">
            <a:avLst/>
          </a:prstGeom>
          <a:noFill/>
          <a:ln w="19050">
            <a:solidFill>
              <a:schemeClr val="tx1"/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Alternative vocabulary</a:t>
            </a:r>
          </a:p>
        </p:txBody>
      </p:sp>
      <p:sp>
        <p:nvSpPr>
          <p:cNvPr id="11" name="Cross 10">
            <a:extLst>
              <a:ext uri="{FF2B5EF4-FFF2-40B4-BE49-F238E27FC236}">
                <a16:creationId xmlns:a16="http://schemas.microsoft.com/office/drawing/2014/main" xmlns="" id="{084A9247-100A-4B80-AE2C-F83AE7FEF4B9}"/>
              </a:ext>
            </a:extLst>
          </p:cNvPr>
          <p:cNvSpPr/>
          <p:nvPr/>
        </p:nvSpPr>
        <p:spPr>
          <a:xfrm>
            <a:off x="4030297" y="2516221"/>
            <a:ext cx="330740" cy="328667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369696"/>
      </p:ext>
    </p:extLst>
  </p:cSld>
  <p:clrMapOvr>
    <a:masterClrMapping/>
  </p:clrMapOvr>
</p:sld>
</file>

<file path=ppt/theme/theme1.xml><?xml version="1.0" encoding="utf-8"?>
<a:theme xmlns:a="http://schemas.openxmlformats.org/drawingml/2006/main" name="RDABig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DABigLogo" id="{75E69B61-E473-4FEA-9534-B0247DD63724}" vid="{A1F5EDC9-71C7-49B6-9A1E-916479D35A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RDABigLogo</Template>
  <TotalTime>59</TotalTime>
  <Words>599</Words>
  <Application>Microsoft Office PowerPoint</Application>
  <PresentationFormat>On-screen Show (4:3)</PresentationFormat>
  <Paragraphs>89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RDABigLogo</vt:lpstr>
      <vt:lpstr>Extending RDA (briefly)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Extending RDA</dc:title>
  <dc:creator>Gordon Dunsire</dc:creator>
  <cp:lastModifiedBy>Gordon Dunsire</cp:lastModifiedBy>
  <cp:revision>11</cp:revision>
  <dcterms:created xsi:type="dcterms:W3CDTF">2017-06-24T18:46:09Z</dcterms:created>
  <dcterms:modified xsi:type="dcterms:W3CDTF">2017-07-02T17:08:27Z</dcterms:modified>
</cp:coreProperties>
</file>