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0" r:id="rId3"/>
    <p:sldId id="261" r:id="rId4"/>
    <p:sldId id="262" r:id="rId5"/>
    <p:sldId id="263" r:id="rId6"/>
    <p:sldId id="264" r:id="rId7"/>
    <p:sldId id="265" r:id="rId8"/>
    <p:sldId id="266" r:id="rId9"/>
    <p:sldId id="267" r:id="rId10"/>
    <p:sldId id="268" r:id="rId11"/>
    <p:sldId id="269" r:id="rId12"/>
    <p:sldId id="257" r:id="rId13"/>
    <p:sldId id="271"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176" autoAdjust="0"/>
  </p:normalViewPr>
  <p:slideViewPr>
    <p:cSldViewPr>
      <p:cViewPr varScale="1">
        <p:scale>
          <a:sx n="68" d="100"/>
          <a:sy n="68" d="100"/>
        </p:scale>
        <p:origin x="-444" y="-102"/>
      </p:cViewPr>
      <p:guideLst>
        <p:guide orient="horz" pos="2160"/>
        <p:guide pos="2880"/>
      </p:guideLst>
    </p:cSldViewPr>
  </p:slideViewPr>
  <p:notesTextViewPr>
    <p:cViewPr>
      <p:scale>
        <a:sx n="100" d="100"/>
        <a:sy n="100" d="100"/>
      </p:scale>
      <p:origin x="0" y="0"/>
    </p:cViewPr>
  </p:notesTextViewPr>
  <p:notesViewPr>
    <p:cSldViewPr>
      <p:cViewPr varScale="1">
        <p:scale>
          <a:sx n="67" d="100"/>
          <a:sy n="67" d="100"/>
        </p:scale>
        <p:origin x="-203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342B30-AF7B-4F98-A87A-A1CA6975B6A9}" type="datetimeFigureOut">
              <a:rPr lang="en-GB" smtClean="0"/>
              <a:pPr/>
              <a:t>12/09/2010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4C58D9-8D66-4EFF-B1AF-21B340914A4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64C58D9-8D66-4EFF-B1AF-21B340914A45}"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VMF matrix can be downloaded</a:t>
            </a:r>
            <a:r>
              <a:rPr lang="en-GB" baseline="0" dirty="0" smtClean="0"/>
              <a:t> from the project website.</a:t>
            </a:r>
          </a:p>
          <a:p>
            <a:endParaRPr lang="en-GB" baseline="0" dirty="0" smtClean="0"/>
          </a:p>
          <a:p>
            <a:r>
              <a:rPr lang="en-GB" baseline="0" dirty="0" smtClean="0"/>
              <a:t>There are some constraints on its use because the intellectual property right is owned by JISC. It is freely available for research and study purposes.</a:t>
            </a:r>
          </a:p>
          <a:p>
            <a:endParaRPr lang="en-GB" baseline="0" dirty="0" smtClean="0"/>
          </a:p>
          <a:p>
            <a:r>
              <a:rPr lang="en-GB" baseline="0" dirty="0" smtClean="0"/>
              <a:t>The matrix is presented as a set of over 30 000 Resource Description Framework triples in terse RDF triple language (TTL) format.</a:t>
            </a:r>
          </a:p>
          <a:p>
            <a:endParaRPr lang="en-GB" baseline="0" dirty="0" smtClean="0"/>
          </a:p>
          <a:p>
            <a:r>
              <a:rPr lang="en-GB" baseline="0" dirty="0" smtClean="0"/>
              <a:t>A separate version of the matrix contains sample mappings from the external vocabularies used in phase 1 of the project.</a:t>
            </a:r>
          </a:p>
          <a:p>
            <a:endParaRPr lang="en-GB" baseline="0" dirty="0" smtClean="0"/>
          </a:p>
          <a:p>
            <a:r>
              <a:rPr lang="en-GB" baseline="0" dirty="0" smtClean="0"/>
              <a:t>The website also contains some documentation.</a:t>
            </a:r>
            <a:endParaRPr lang="en-GB" dirty="0"/>
          </a:p>
        </p:txBody>
      </p:sp>
      <p:sp>
        <p:nvSpPr>
          <p:cNvPr id="4" name="Slide Number Placeholder 3"/>
          <p:cNvSpPr>
            <a:spLocks noGrp="1"/>
          </p:cNvSpPr>
          <p:nvPr>
            <p:ph type="sldNum" sz="quarter" idx="10"/>
          </p:nvPr>
        </p:nvSpPr>
        <p:spPr/>
        <p:txBody>
          <a:bodyPr/>
          <a:lstStyle/>
          <a:p>
            <a:fld id="{FAD86BF6-7387-48BD-B41B-419C6A7E876A}"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Applications of the matrix include cross-walks between different vocabularies</a:t>
            </a:r>
            <a:r>
              <a:rPr lang="en-GB" baseline="0" dirty="0" smtClean="0"/>
              <a:t> which can support re-use of metadata, for example between publishers and libraries.</a:t>
            </a:r>
          </a:p>
          <a:p>
            <a:endParaRPr lang="en-GB" baseline="0" dirty="0" smtClean="0"/>
          </a:p>
          <a:p>
            <a:r>
              <a:rPr lang="en-GB" baseline="0" dirty="0" smtClean="0"/>
              <a:t>The matrix will also allow local vocabularies to be linked to general vocabularies in widespread use. Such local vocabularies are often highly specific and unique, and can contribute specialised terms to the global framework.</a:t>
            </a:r>
            <a:endParaRPr lang="en-GB" dirty="0"/>
          </a:p>
        </p:txBody>
      </p:sp>
      <p:sp>
        <p:nvSpPr>
          <p:cNvPr id="4" name="Slide Number Placeholder 3"/>
          <p:cNvSpPr>
            <a:spLocks noGrp="1"/>
          </p:cNvSpPr>
          <p:nvPr>
            <p:ph type="sldNum" sz="quarter" idx="10"/>
          </p:nvPr>
        </p:nvSpPr>
        <p:spPr/>
        <p:txBody>
          <a:bodyPr/>
          <a:lstStyle/>
          <a:p>
            <a:fld id="{FAD86BF6-7387-48BD-B41B-419C6A7E876A}"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Terms for</a:t>
            </a:r>
            <a:r>
              <a:rPr lang="en-GB" baseline="0" dirty="0" smtClean="0"/>
              <a:t> specific roles in </a:t>
            </a:r>
            <a:r>
              <a:rPr lang="en-GB" baseline="0" dirty="0" err="1" smtClean="0"/>
              <a:t>Eurovoc</a:t>
            </a:r>
            <a:r>
              <a:rPr lang="en-GB" baseline="0" dirty="0" smtClean="0"/>
              <a:t> are treated as non-preferred alternatives to broad groupings.</a:t>
            </a:r>
          </a:p>
          <a:p>
            <a:endParaRPr lang="en-GB" baseline="0" dirty="0" smtClean="0"/>
          </a:p>
          <a:p>
            <a:r>
              <a:rPr lang="en-GB" baseline="0" dirty="0" smtClean="0"/>
              <a:t>These broad groupings can be mapped to VMF nodes. The nearest equivalent nodes are shown.</a:t>
            </a:r>
          </a:p>
          <a:p>
            <a:endParaRPr lang="en-GB" baseline="0" dirty="0" smtClean="0"/>
          </a:p>
          <a:p>
            <a:r>
              <a:rPr lang="en-GB" baseline="0" dirty="0" smtClean="0"/>
              <a:t>Note that in the matrix “</a:t>
            </a:r>
            <a:r>
              <a:rPr lang="en-GB" baseline="0" dirty="0" err="1" smtClean="0"/>
              <a:t>Work_CreatorOfWork</a:t>
            </a:r>
            <a:r>
              <a:rPr lang="en-GB" baseline="0" dirty="0" smtClean="0"/>
              <a:t>” is “narrower” than “</a:t>
            </a:r>
            <a:r>
              <a:rPr lang="en-GB" baseline="0" dirty="0" err="1" smtClean="0"/>
              <a:t>Conceiver_Concept</a:t>
            </a:r>
            <a:r>
              <a:rPr lang="en-GB" baseline="0" dirty="0" smtClean="0"/>
              <a:t>” by one level. This does not reflect the </a:t>
            </a:r>
            <a:r>
              <a:rPr lang="en-GB" baseline="0" dirty="0" err="1" smtClean="0"/>
              <a:t>Eurovoc</a:t>
            </a:r>
            <a:r>
              <a:rPr lang="en-GB" baseline="0" dirty="0" smtClean="0"/>
              <a:t> hierarchy, which has “literary profession” at the same level as “artistic profession”.</a:t>
            </a:r>
          </a:p>
          <a:p>
            <a:endParaRPr lang="en-GB" baseline="0" dirty="0" smtClean="0"/>
          </a:p>
          <a:p>
            <a:r>
              <a:rPr lang="en-GB" baseline="0" dirty="0" smtClean="0"/>
              <a:t>This is not likely to have much impact on best fit mappings in the matrix from </a:t>
            </a:r>
            <a:r>
              <a:rPr lang="en-GB" baseline="0" dirty="0" err="1" smtClean="0"/>
              <a:t>Eurovoc</a:t>
            </a:r>
            <a:r>
              <a:rPr lang="en-GB" baseline="0" dirty="0" smtClean="0"/>
              <a:t> to another vocabulary, but does illustrate that relationships between terms within an external vocabulary are not relevant to the utility of the matrix.</a:t>
            </a:r>
            <a:endParaRPr lang="en-GB" dirty="0"/>
          </a:p>
        </p:txBody>
      </p:sp>
      <p:sp>
        <p:nvSpPr>
          <p:cNvPr id="4" name="Slide Number Placeholder 3"/>
          <p:cNvSpPr>
            <a:spLocks noGrp="1"/>
          </p:cNvSpPr>
          <p:nvPr>
            <p:ph type="sldNum" sz="quarter" idx="10"/>
          </p:nvPr>
        </p:nvSpPr>
        <p:spPr/>
        <p:txBody>
          <a:bodyPr/>
          <a:lstStyle/>
          <a:p>
            <a:fld id="{F64C58D9-8D66-4EFF-B1AF-21B340914A45}"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err="1" smtClean="0"/>
              <a:t>Rightscom</a:t>
            </a:r>
            <a:r>
              <a:rPr lang="en-GB" dirty="0" smtClean="0"/>
              <a:t> believes the VMF approach can be extended to cover all kinds of topic, and not just the roles considered so far.</a:t>
            </a:r>
          </a:p>
          <a:p>
            <a:endParaRPr lang="en-GB" dirty="0" smtClean="0"/>
          </a:p>
          <a:p>
            <a:r>
              <a:rPr lang="en-GB" dirty="0" smtClean="0"/>
              <a:t>The VMF</a:t>
            </a:r>
            <a:r>
              <a:rPr lang="en-GB" baseline="0" dirty="0" smtClean="0"/>
              <a:t> matrix constitutes a hub in a hub-and-spoke architecture. The spokes are external vocabularies and their terms.</a:t>
            </a:r>
          </a:p>
          <a:p>
            <a:endParaRPr lang="en-GB" baseline="0" dirty="0" smtClean="0"/>
          </a:p>
          <a:p>
            <a:r>
              <a:rPr lang="en-GB" baseline="0" dirty="0" smtClean="0"/>
              <a:t>This architecture meets the requirements for scaling, allowing any number of spokes to be attached to the hub, and extending, by increasing the scope of the hub.</a:t>
            </a:r>
          </a:p>
          <a:p>
            <a:endParaRPr lang="en-GB" baseline="0" dirty="0" smtClean="0"/>
          </a:p>
          <a:p>
            <a:r>
              <a:rPr lang="en-GB" baseline="0" dirty="0" smtClean="0"/>
              <a:t>Several initiatives have explored this architecture applied to interoperability between general subject vocabularies, both mono- and multi-lingual.</a:t>
            </a:r>
          </a:p>
          <a:p>
            <a:endParaRPr lang="en-GB" baseline="0" dirty="0" smtClean="0"/>
          </a:p>
          <a:p>
            <a:r>
              <a:rPr lang="en-GB" baseline="0" dirty="0" smtClean="0"/>
              <a:t>For example, the High-Level Thesaurus project used the Dewey Decimal Classification as a hub, linking it to spoke terms from a number of English vocabularies such as Library of Congress Subject Headings (LCSH) and the Joint Academic Coding System (JACS).</a:t>
            </a:r>
          </a:p>
          <a:p>
            <a:endParaRPr lang="en-GB" baseline="0" dirty="0" smtClean="0"/>
          </a:p>
          <a:p>
            <a:r>
              <a:rPr lang="en-GB" baseline="0" dirty="0" err="1" smtClean="0"/>
              <a:t>Dagobert</a:t>
            </a:r>
            <a:r>
              <a:rPr lang="en-GB" baseline="0" dirty="0" smtClean="0"/>
              <a:t> </a:t>
            </a:r>
            <a:r>
              <a:rPr lang="en-GB" baseline="0" dirty="0" err="1" smtClean="0"/>
              <a:t>Soergel</a:t>
            </a:r>
            <a:r>
              <a:rPr lang="en-GB" baseline="0" dirty="0" smtClean="0"/>
              <a:t> proposes a faceted classification or vocabulary as the hub. The use of facets is similar to the idea of concept families, and it is interesting to note the recent discussion by Rebecca Green and Michael Panzer on topic neighbourhoods in the DDC.</a:t>
            </a:r>
          </a:p>
          <a:p>
            <a:endParaRPr lang="en-GB" baseline="0" dirty="0" smtClean="0"/>
          </a:p>
          <a:p>
            <a:r>
              <a:rPr lang="en-GB" baseline="0" dirty="0" smtClean="0"/>
              <a:t>However, further investigation is required, both into the utility of the VMF matrix in real-world applications and its extension beyond role terms.</a:t>
            </a:r>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F64C58D9-8D66-4EFF-B1AF-21B340914A45}"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Other references:</a:t>
            </a:r>
          </a:p>
          <a:p>
            <a:endParaRPr lang="en-GB" dirty="0" smtClean="0"/>
          </a:p>
          <a:p>
            <a:r>
              <a:rPr lang="en-GB" dirty="0" smtClean="0"/>
              <a:t>Presentation on application</a:t>
            </a:r>
            <a:r>
              <a:rPr lang="en-GB" baseline="0" dirty="0" smtClean="0"/>
              <a:t> and future of the HILT approach: </a:t>
            </a:r>
            <a:r>
              <a:rPr lang="en-GB" dirty="0" smtClean="0"/>
              <a:t>http://www.udcc.org/seminar2009/presentations/dunsire_nicholson_UDCSeminar2009.pdf</a:t>
            </a:r>
          </a:p>
          <a:p>
            <a:endParaRPr lang="en-GB" dirty="0" smtClean="0"/>
          </a:p>
          <a:p>
            <a:r>
              <a:rPr lang="en-GB" dirty="0" smtClean="0"/>
              <a:t>HILT website: http://hilt.cdlr.strath.ac.uk/</a:t>
            </a:r>
          </a:p>
          <a:p>
            <a:endParaRPr lang="en-GB" dirty="0" smtClean="0"/>
          </a:p>
          <a:p>
            <a:r>
              <a:rPr lang="en-GB" dirty="0" smtClean="0"/>
              <a:t>Presentation by</a:t>
            </a:r>
            <a:r>
              <a:rPr lang="en-GB" baseline="0" dirty="0" smtClean="0"/>
              <a:t> </a:t>
            </a:r>
            <a:r>
              <a:rPr lang="en-GB" baseline="0" dirty="0" err="1" smtClean="0"/>
              <a:t>Dagobert</a:t>
            </a:r>
            <a:r>
              <a:rPr lang="en-GB" baseline="0" dirty="0" smtClean="0"/>
              <a:t> </a:t>
            </a:r>
            <a:r>
              <a:rPr lang="en-GB" baseline="0" dirty="0" err="1" smtClean="0"/>
              <a:t>Soergel</a:t>
            </a:r>
            <a:r>
              <a:rPr lang="en-GB" baseline="0" dirty="0" smtClean="0"/>
              <a:t>: </a:t>
            </a:r>
            <a:r>
              <a:rPr lang="en-GB" dirty="0" smtClean="0"/>
              <a:t>http://linux2.fbi.fh-koeln.de/cisko2010/praesentationen/2010-07-20_keynote_soergel.ppt</a:t>
            </a:r>
          </a:p>
          <a:p>
            <a:endParaRPr lang="en-GB" dirty="0" smtClean="0"/>
          </a:p>
          <a:p>
            <a:r>
              <a:rPr lang="en-GB" dirty="0" smtClean="0"/>
              <a:t>Paper by Rebecca Green and </a:t>
            </a:r>
            <a:r>
              <a:rPr lang="en-GB" smtClean="0"/>
              <a:t>Michael Panzer: http://www.comp.glam.ac.uk/pages/research/hypermedia/nkos/nkos2007/papers/panzer.pdf</a:t>
            </a:r>
          </a:p>
          <a:p>
            <a:endParaRPr lang="en-GB" dirty="0"/>
          </a:p>
        </p:txBody>
      </p:sp>
      <p:sp>
        <p:nvSpPr>
          <p:cNvPr id="4" name="Slide Number Placeholder 3"/>
          <p:cNvSpPr>
            <a:spLocks noGrp="1"/>
          </p:cNvSpPr>
          <p:nvPr>
            <p:ph type="sldNum" sz="quarter" idx="10"/>
          </p:nvPr>
        </p:nvSpPr>
        <p:spPr/>
        <p:txBody>
          <a:bodyPr/>
          <a:lstStyle/>
          <a:p>
            <a:fld id="{F64C58D9-8D66-4EFF-B1AF-21B340914A45}" type="slidenum">
              <a:rPr lang="en-GB" smtClean="0"/>
              <a:pPr/>
              <a:t>14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Vocabulary Mapping Framework (VMF) is a project funded by JISC,</a:t>
            </a:r>
            <a:r>
              <a:rPr lang="en-GB" baseline="0" dirty="0" smtClean="0"/>
              <a:t> the Joint Information Systems Committee, in the United Kingdom. Only the first stage of the project has been funded so far.</a:t>
            </a:r>
          </a:p>
          <a:p>
            <a:endParaRPr lang="en-GB" baseline="0" dirty="0" smtClean="0"/>
          </a:p>
          <a:p>
            <a:r>
              <a:rPr lang="en-GB" baseline="0" dirty="0" smtClean="0"/>
              <a:t>The project is intended to be an expansion of the RDA/ONIX framework for resource categorization. The</a:t>
            </a:r>
            <a:r>
              <a:rPr lang="en-GB" dirty="0" smtClean="0"/>
              <a:t> framework provides low-level attributes and vocabularies which can be combined to form high-level categories for the content and carriers of cultural heritage resources.</a:t>
            </a:r>
          </a:p>
          <a:p>
            <a:endParaRPr lang="en-GB" baseline="0" dirty="0" smtClean="0"/>
          </a:p>
          <a:p>
            <a:r>
              <a:rPr lang="en-GB" baseline="0" dirty="0" smtClean="0"/>
              <a:t>JISC’s aim in funding the VMF</a:t>
            </a:r>
            <a:r>
              <a:rPr lang="en-GB" dirty="0" smtClean="0"/>
              <a:t> project i</a:t>
            </a:r>
            <a:r>
              <a:rPr lang="en-GB" baseline="0" dirty="0" smtClean="0"/>
              <a:t>s to support the automated mapping of vocabularies contained in metadata standards of interest to the research, teaching and learning environments of the JISC community.</a:t>
            </a:r>
          </a:p>
          <a:p>
            <a:endParaRPr lang="en-GB" baseline="0" dirty="0" smtClean="0"/>
          </a:p>
          <a:p>
            <a:r>
              <a:rPr lang="en-GB" baseline="0" dirty="0" smtClean="0"/>
              <a:t>The first stage of the project was conducted during the second half of 2009.</a:t>
            </a:r>
            <a:r>
              <a:rPr lang="en-GB" dirty="0" smtClean="0"/>
              <a:t> culminating in a sold-out seminar at the British Library in November which launched the first version of the VMF tool.</a:t>
            </a:r>
            <a:endParaRPr lang="en-GB" dirty="0"/>
          </a:p>
        </p:txBody>
      </p:sp>
      <p:sp>
        <p:nvSpPr>
          <p:cNvPr id="4" name="Slide Number Placeholder 3"/>
          <p:cNvSpPr>
            <a:spLocks noGrp="1"/>
          </p:cNvSpPr>
          <p:nvPr>
            <p:ph type="sldNum" sz="quarter" idx="10"/>
          </p:nvPr>
        </p:nvSpPr>
        <p:spPr/>
        <p:txBody>
          <a:bodyPr/>
          <a:lstStyle/>
          <a:p>
            <a:fld id="{FAD86BF6-7387-48BD-B41B-419C6A7E876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VMF tool is designed to compute mappings between terms taken from different vocabularies. In its final form, the tool will determine a mapping which is the best fit between a term from one vocabulary and a term from another vocabulary.</a:t>
            </a:r>
          </a:p>
          <a:p>
            <a:endParaRPr lang="en-GB" dirty="0"/>
          </a:p>
          <a:p>
            <a:r>
              <a:rPr lang="en-GB" dirty="0" smtClean="0"/>
              <a:t>The tool has to be able to  be scaled and extended to  work with new vocabularies as well as the changing content of existing vocabularies.</a:t>
            </a:r>
          </a:p>
          <a:p>
            <a:endParaRPr lang="en-GB" dirty="0"/>
          </a:p>
          <a:p>
            <a:r>
              <a:rPr lang="en-GB" dirty="0" smtClean="0"/>
              <a:t>The tool must be flexible, so that it can be used by communities which are at different stages of developing and mapping their vocabularies.</a:t>
            </a:r>
          </a:p>
          <a:p>
            <a:endParaRPr lang="en-GB" dirty="0"/>
          </a:p>
          <a:p>
            <a:r>
              <a:rPr lang="en-GB" dirty="0" smtClean="0"/>
              <a:t>It also needs to be non-prescriptive, to be as open as possible to encourage its use by communities beyond the education focus and outside of the technical environment of Resource Description Framework (RDF).</a:t>
            </a:r>
            <a:endParaRPr lang="en-GB" dirty="0"/>
          </a:p>
        </p:txBody>
      </p:sp>
      <p:sp>
        <p:nvSpPr>
          <p:cNvPr id="4" name="Slide Number Placeholder 3"/>
          <p:cNvSpPr>
            <a:spLocks noGrp="1"/>
          </p:cNvSpPr>
          <p:nvPr>
            <p:ph type="sldNum" sz="quarter" idx="10"/>
          </p:nvPr>
        </p:nvSpPr>
        <p:spPr/>
        <p:txBody>
          <a:bodyPr/>
          <a:lstStyle/>
          <a:p>
            <a:fld id="{FAD86BF6-7387-48BD-B41B-419C6A7E876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vocabularies considered in the first phase of the VMF project include many of those in use by cultural heritage communities such as archives, libraries and museums, and the publishing communities.</a:t>
            </a:r>
          </a:p>
          <a:p>
            <a:endParaRPr lang="en-GB" dirty="0"/>
          </a:p>
          <a:p>
            <a:r>
              <a:rPr lang="en-GB" dirty="0" smtClean="0"/>
              <a:t>This reflects the interests of the original RDA/ONIX framework which was a collaboration between the library and publishing communities.</a:t>
            </a:r>
          </a:p>
          <a:p>
            <a:endParaRPr lang="en-GB" dirty="0"/>
          </a:p>
          <a:p>
            <a:r>
              <a:rPr lang="en-GB" dirty="0" smtClean="0"/>
              <a:t>There are a lot of acronyms. Some of the expansions are: Functional Requirements for Authority Data (FRAD) and Functional Requirements for Bibliographic Records (FRBR), maintained by the International Federation of Library Associations and Institutions; Resource description and access (RDA), the successor to the Anglo-American Cataloguing Rules);and the Conceptual Reference Model (CRM) , developed for the museum community.</a:t>
            </a:r>
          </a:p>
          <a:p>
            <a:endParaRPr lang="en-GB" dirty="0"/>
          </a:p>
          <a:p>
            <a:r>
              <a:rPr lang="en-GB" dirty="0" smtClean="0"/>
              <a:t>VMF is focussed on vocabularies describing resources such as the products of the publishing industry and items in archive, library and museum collections, and the parties or agents associated with such resources, such as their creators and publishers. In particular, the VMF concentrates on the relationships between resources and parties. These relationships are often referenced as </a:t>
            </a:r>
            <a:r>
              <a:rPr lang="en-GB" dirty="0" err="1" smtClean="0"/>
              <a:t>relators</a:t>
            </a:r>
            <a:r>
              <a:rPr lang="en-GB" dirty="0" smtClean="0"/>
              <a:t> in vocabularies rather than attributes of specific  types of resource or agent.</a:t>
            </a:r>
            <a:endParaRPr lang="en-GB" dirty="0"/>
          </a:p>
        </p:txBody>
      </p:sp>
      <p:sp>
        <p:nvSpPr>
          <p:cNvPr id="4" name="Slide Number Placeholder 3"/>
          <p:cNvSpPr>
            <a:spLocks noGrp="1"/>
          </p:cNvSpPr>
          <p:nvPr>
            <p:ph type="sldNum" sz="quarter" idx="10"/>
          </p:nvPr>
        </p:nvSpPr>
        <p:spPr/>
        <p:txBody>
          <a:bodyPr/>
          <a:lstStyle/>
          <a:p>
            <a:fld id="{FAD86BF6-7387-48BD-B41B-419C6A7E876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VMF data model is based on the Contextual Ontology architecture model developed by the company </a:t>
            </a:r>
            <a:r>
              <a:rPr lang="en-GB" dirty="0" err="1" smtClean="0"/>
              <a:t>Rightscom</a:t>
            </a:r>
            <a:r>
              <a:rPr lang="en-GB" dirty="0" smtClean="0"/>
              <a:t>. </a:t>
            </a:r>
            <a:r>
              <a:rPr lang="en-GB" dirty="0" err="1" smtClean="0"/>
              <a:t>Rightscom</a:t>
            </a:r>
            <a:r>
              <a:rPr lang="en-GB" dirty="0" smtClean="0"/>
              <a:t> is the leader of phase 1 of the project.</a:t>
            </a:r>
          </a:p>
          <a:p>
            <a:endParaRPr lang="en-GB" dirty="0" smtClean="0"/>
          </a:p>
          <a:p>
            <a:r>
              <a:rPr lang="en-GB" dirty="0" smtClean="0"/>
              <a:t>The model uses a central ontology, known as the VMF matrix, which is constructed from groups of concepts based on the verbs describing the </a:t>
            </a:r>
            <a:r>
              <a:rPr lang="en-GB" dirty="0" err="1" smtClean="0"/>
              <a:t>relators</a:t>
            </a:r>
            <a:r>
              <a:rPr lang="en-GB" dirty="0" smtClean="0"/>
              <a:t> of interest. These groups are known as concept families.</a:t>
            </a:r>
          </a:p>
          <a:p>
            <a:endParaRPr lang="en-GB" dirty="0" smtClean="0"/>
          </a:p>
          <a:p>
            <a:r>
              <a:rPr lang="en-GB" dirty="0" smtClean="0"/>
              <a:t>A concept family contains all possible resource and agent classes that are specific to the </a:t>
            </a:r>
            <a:r>
              <a:rPr lang="en-GB" dirty="0" err="1" smtClean="0"/>
              <a:t>relator</a:t>
            </a:r>
            <a:r>
              <a:rPr lang="en-GB" dirty="0" smtClean="0"/>
              <a:t> verb. The family therefore provides all possible points to which terms from a vocabulary might be mapped. Those points, or nodes, are automatically generated from the concept family.</a:t>
            </a:r>
          </a:p>
          <a:p>
            <a:endParaRPr lang="en-GB" dirty="0" smtClean="0"/>
          </a:p>
          <a:p>
            <a:r>
              <a:rPr lang="en-GB" dirty="0" smtClean="0"/>
              <a:t>Terms from any external vocabulary can then be mapped to a node in the central ontology.</a:t>
            </a:r>
          </a:p>
          <a:p>
            <a:endParaRPr lang="en-GB" dirty="0"/>
          </a:p>
        </p:txBody>
      </p:sp>
      <p:sp>
        <p:nvSpPr>
          <p:cNvPr id="4" name="Slide Number Placeholder 3"/>
          <p:cNvSpPr>
            <a:spLocks noGrp="1"/>
          </p:cNvSpPr>
          <p:nvPr>
            <p:ph type="sldNum" sz="quarter" idx="10"/>
          </p:nvPr>
        </p:nvSpPr>
        <p:spPr/>
        <p:txBody>
          <a:bodyPr/>
          <a:lstStyle/>
          <a:p>
            <a:fld id="{FAD86BF6-7387-48BD-B41B-419C6A7E876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concept family exhausts the possible ways that an external vocabulary can be constructed and expressed. It therefore accommodates terms designating roles, </a:t>
            </a:r>
            <a:r>
              <a:rPr lang="en-GB" dirty="0" err="1" smtClean="0"/>
              <a:t>relators</a:t>
            </a:r>
            <a:r>
              <a:rPr lang="en-GB" dirty="0" smtClean="0"/>
              <a:t> which are inverse pairs or </a:t>
            </a:r>
            <a:r>
              <a:rPr lang="en-GB" dirty="0" err="1" smtClean="0"/>
              <a:t>uni</a:t>
            </a:r>
            <a:r>
              <a:rPr lang="en-GB" dirty="0" smtClean="0"/>
              <a:t>-directional, classes and attributes.</a:t>
            </a:r>
          </a:p>
          <a:p>
            <a:endParaRPr lang="en-GB" dirty="0" smtClean="0"/>
          </a:p>
          <a:p>
            <a:r>
              <a:rPr lang="en-GB" dirty="0" smtClean="0"/>
              <a:t>For example, the FRBR term “Choreography”, which designates a class ,can be mapped to the VMF node labelled “</a:t>
            </a:r>
            <a:r>
              <a:rPr lang="en-GB" dirty="0" err="1" smtClean="0"/>
              <a:t>ChoreographedDance</a:t>
            </a:r>
            <a:r>
              <a:rPr lang="en-GB" dirty="0" smtClean="0"/>
              <a:t>”.</a:t>
            </a:r>
          </a:p>
          <a:p>
            <a:endParaRPr lang="en-GB" dirty="0" smtClean="0"/>
          </a:p>
          <a:p>
            <a:r>
              <a:rPr lang="en-GB" dirty="0" smtClean="0"/>
              <a:t>The RDA term “choreographer”, which designates a role, can be mapped to the node “</a:t>
            </a:r>
            <a:r>
              <a:rPr lang="en-GB" dirty="0" err="1" smtClean="0"/>
              <a:t>ChoreographedDance_DanceChoreographer</a:t>
            </a:r>
            <a:r>
              <a:rPr lang="en-GB" dirty="0" smtClean="0"/>
              <a:t>”.</a:t>
            </a:r>
          </a:p>
          <a:p>
            <a:endParaRPr lang="en-GB" dirty="0" smtClean="0"/>
          </a:p>
          <a:p>
            <a:r>
              <a:rPr lang="en-GB" dirty="0" smtClean="0"/>
              <a:t>The RDA/ONIX </a:t>
            </a:r>
            <a:r>
              <a:rPr lang="en-GB" dirty="0" err="1" smtClean="0"/>
              <a:t>term”language</a:t>
            </a:r>
            <a:r>
              <a:rPr lang="en-GB" dirty="0" smtClean="0"/>
              <a:t>” is mapped to the node “</a:t>
            </a:r>
            <a:r>
              <a:rPr lang="en-GB" dirty="0" err="1" smtClean="0"/>
              <a:t>LexicalWork</a:t>
            </a:r>
            <a:r>
              <a:rPr lang="en-GB" dirty="0" smtClean="0"/>
              <a:t>”.</a:t>
            </a:r>
          </a:p>
          <a:p>
            <a:endParaRPr lang="en-GB" dirty="0" smtClean="0"/>
          </a:p>
          <a:p>
            <a:r>
              <a:rPr lang="en-GB" dirty="0" smtClean="0"/>
              <a:t>The DDEX term “Author” maps to the node “</a:t>
            </a:r>
            <a:r>
              <a:rPr lang="en-GB" dirty="0" err="1" smtClean="0"/>
              <a:t>LexicalWork_Writer</a:t>
            </a:r>
            <a:r>
              <a:rPr lang="en-GB" dirty="0" smtClean="0"/>
              <a:t>”.</a:t>
            </a:r>
          </a:p>
          <a:p>
            <a:endParaRPr lang="en-GB" dirty="0" smtClean="0"/>
          </a:p>
          <a:p>
            <a:r>
              <a:rPr lang="en-GB" dirty="0" smtClean="0"/>
              <a:t>The artificial labels for VMF nodes are a result of the automatic generation of the nodes from the concept family. The labels are not intended to be consumed by end-users because the VMF matrix acts as a black box, and only the labels for terms from external vocabularies will normally be displayed in an application.</a:t>
            </a:r>
            <a:endParaRPr lang="en-GB" dirty="0"/>
          </a:p>
        </p:txBody>
      </p:sp>
      <p:sp>
        <p:nvSpPr>
          <p:cNvPr id="4" name="Slide Number Placeholder 3"/>
          <p:cNvSpPr>
            <a:spLocks noGrp="1"/>
          </p:cNvSpPr>
          <p:nvPr>
            <p:ph type="sldNum" sz="quarter" idx="10"/>
          </p:nvPr>
        </p:nvSpPr>
        <p:spPr/>
        <p:txBody>
          <a:bodyPr/>
          <a:lstStyle/>
          <a:p>
            <a:fld id="{FAD86BF6-7387-48BD-B41B-419C6A7E876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3840CC-186B-407A-8F2E-0530C0851E9A}" type="slidenum">
              <a:rPr lang="en-GB"/>
              <a:pPr/>
              <a:t>7</a:t>
            </a:fld>
            <a:endParaRPr lang="en-GB"/>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dirty="0" smtClean="0"/>
              <a:t>In this diagram, the red nodes are related to VMF concept families. The</a:t>
            </a:r>
            <a:r>
              <a:rPr lang="en-US" baseline="0" dirty="0" smtClean="0"/>
              <a:t> concept families are linked within the matrix using hierarchical relationships. </a:t>
            </a:r>
            <a:r>
              <a:rPr lang="en-US" dirty="0" smtClean="0"/>
              <a:t>The blue nodes are terms from the DDEX (Digital Date Exchange) vocabulary,</a:t>
            </a:r>
            <a:r>
              <a:rPr lang="en-US" baseline="0" dirty="0" smtClean="0"/>
              <a:t> and the green nodes are terms from the ONIX (Online Information Exchange) vocabulary.</a:t>
            </a:r>
          </a:p>
          <a:p>
            <a:endParaRPr lang="en-US" dirty="0"/>
          </a:p>
          <a:p>
            <a:r>
              <a:rPr lang="en-US" dirty="0" smtClean="0"/>
              <a:t>Each term from the external vocabularies is linked to the most appropriate node in the VMF concept family.</a:t>
            </a:r>
          </a:p>
          <a:p>
            <a:endParaRPr lang="en-US" dirty="0" smtClean="0"/>
          </a:p>
          <a:p>
            <a:r>
              <a:rPr lang="en-US" dirty="0" smtClean="0"/>
              <a:t>In this example the DDEX term “Translator” and the ONIX term “Translated by” both map to the VMF node “Translator”. The node itself constitutes a direct</a:t>
            </a:r>
            <a:r>
              <a:rPr lang="en-US" baseline="0" dirty="0" smtClean="0"/>
              <a:t> mapping between the DDEX and ONIX terms. This is the simplest utility of the matrix.</a:t>
            </a:r>
          </a:p>
          <a:p>
            <a:endParaRPr lang="en-US" baseline="0" dirty="0" smtClean="0"/>
          </a:p>
          <a:p>
            <a:r>
              <a:rPr lang="en-US" baseline="0" dirty="0" smtClean="0"/>
              <a:t>Other DDEX and ONIX terms can by linked to appropriate nodes in the matrix, as shown.</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074EE3-FFF0-43F6-A03F-ECA3089D1548}" type="slidenum">
              <a:rPr lang="en-GB"/>
              <a:pPr/>
              <a:t>8</a:t>
            </a:fld>
            <a:endParaRPr lang="en-GB"/>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r>
              <a:rPr lang="en-US" dirty="0" smtClean="0"/>
              <a:t>If there is no simple, single node mapping for a</a:t>
            </a:r>
            <a:r>
              <a:rPr lang="en-US" baseline="0" dirty="0" smtClean="0"/>
              <a:t> DDEX term and an ONIX term, then the internal node links can be used to compute the best fit between them. This will usually be a path that involves the least number of internal matrix nodes, although the hierarchical distance may require a weighting factor.</a:t>
            </a:r>
          </a:p>
          <a:p>
            <a:endParaRPr lang="en-US" baseline="0" dirty="0" smtClean="0"/>
          </a:p>
          <a:p>
            <a:r>
              <a:rPr lang="en-US" baseline="0" dirty="0" smtClean="0"/>
              <a:t>Here, the DDEX term “</a:t>
            </a:r>
            <a:r>
              <a:rPr lang="en-US" baseline="0" dirty="0" err="1" smtClean="0"/>
              <a:t>SubtitlesTranslator</a:t>
            </a:r>
            <a:r>
              <a:rPr lang="en-US" baseline="0" dirty="0" smtClean="0"/>
              <a:t>” is mapped to the nearest ONIX term “Translated by” via two matrix nodes.</a:t>
            </a:r>
          </a:p>
          <a:p>
            <a:endParaRPr lang="en-US" baseline="0" dirty="0" smtClean="0"/>
          </a:p>
          <a:p>
            <a:r>
              <a:rPr lang="en-US" baseline="0" dirty="0" smtClean="0"/>
              <a:t>Note that the structure of the external vocabularies is not required, so it is irrelevant if DDEX has a hierarchical link between “</a:t>
            </a:r>
            <a:r>
              <a:rPr lang="en-US" baseline="0" dirty="0" err="1" smtClean="0"/>
              <a:t>SubtitlesTranslator</a:t>
            </a:r>
            <a:r>
              <a:rPr lang="en-US" baseline="0" dirty="0" smtClean="0"/>
              <a:t>” and “Translator”.</a:t>
            </a:r>
          </a:p>
          <a:p>
            <a:endParaRPr lang="en-US" baseline="0" dirty="0" smtClean="0"/>
          </a:p>
          <a:p>
            <a:r>
              <a:rPr lang="en-US" baseline="0" dirty="0" smtClean="0"/>
              <a:t>The development of algorithms for computing best fit mappings has yet to be funded as a later phase of the VMF project.</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3C9B91-D317-4C49-BA04-5E13D608675D}" type="slidenum">
              <a:rPr lang="en-GB"/>
              <a:pPr/>
              <a:t>9</a:t>
            </a:fld>
            <a:endParaRPr lang="en-GB"/>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dirty="0" smtClean="0"/>
              <a:t>Here is another example, where the ONIX term “Translated</a:t>
            </a:r>
            <a:r>
              <a:rPr lang="en-US" baseline="0" dirty="0" smtClean="0"/>
              <a:t> with commentary by” is mapped to the nearest equivalent DDEX term “Translator”.</a:t>
            </a:r>
          </a:p>
          <a:p>
            <a:endParaRPr lang="en-US" baseline="0" dirty="0" smtClean="0"/>
          </a:p>
          <a:p>
            <a:r>
              <a:rPr lang="en-US" baseline="0" dirty="0" smtClean="0"/>
              <a:t>The matrix prevents the ONIX term being mapped to “</a:t>
            </a:r>
            <a:r>
              <a:rPr lang="en-US" baseline="0" dirty="0" err="1" smtClean="0"/>
              <a:t>SubtitlesTranslator</a:t>
            </a:r>
            <a:r>
              <a:rPr lang="en-US" baseline="0" dirty="0" smtClean="0"/>
              <a:t>”, which would be wrong even though the hierarchical level of this DDEX term, within the DDEX vocabulary, appears to be the same as the level of the ONIX term within the ONIX vocabulary</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00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5" name="Footer Placeholder 4"/>
          <p:cNvSpPr>
            <a:spLocks noGrp="1"/>
          </p:cNvSpPr>
          <p:nvPr>
            <p:ph type="ftr" sz="quarter" idx="11"/>
          </p:nvPr>
        </p:nvSpPr>
        <p:spPr/>
        <p:txBody>
          <a:bodyPr/>
          <a:lstStyle/>
          <a:p>
            <a:r>
              <a:rPr lang="en-GB" dirty="0" smtClean="0"/>
              <a:t>www.gordondunsire.com</a:t>
            </a:r>
            <a:endParaRPr lang="en-GB" dirty="0"/>
          </a:p>
        </p:txBody>
      </p:sp>
      <p:sp>
        <p:nvSpPr>
          <p:cNvPr id="4" name="Date Placeholder 3"/>
          <p:cNvSpPr>
            <a:spLocks noGrp="1"/>
          </p:cNvSpPr>
          <p:nvPr>
            <p:ph type="dt" sz="half" idx="10"/>
          </p:nvPr>
        </p:nvSpPr>
        <p:spPr/>
        <p:txBody>
          <a:bodyPr/>
          <a:lstStyle/>
          <a:p>
            <a:fld id="{EF630764-DCE9-4CA6-8878-852FE894571D}" type="datetimeFigureOut">
              <a:rPr lang="en-GB" smtClean="0"/>
              <a:pPr/>
              <a:t>12/09/2010</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lgn="r">
              <a:defRPr/>
            </a:lvl1pPr>
          </a:lstStyle>
          <a:p>
            <a:fld id="{EF630764-DCE9-4CA6-8878-852FE894571D}" type="datetimeFigureOut">
              <a:rPr lang="en-GB" smtClean="0"/>
              <a:pPr/>
              <a:t>12/09/2010</a:t>
            </a:fld>
            <a:endParaRPr lang="en-GB"/>
          </a:p>
        </p:txBody>
      </p:sp>
      <p:sp>
        <p:nvSpPr>
          <p:cNvPr id="5" name="Footer Placeholder 4"/>
          <p:cNvSpPr>
            <a:spLocks noGrp="1"/>
          </p:cNvSpPr>
          <p:nvPr>
            <p:ph type="ftr" sz="quarter" idx="11"/>
          </p:nvPr>
        </p:nvSpPr>
        <p:spPr/>
        <p:txBody>
          <a:bodyPr/>
          <a:lstStyle/>
          <a:p>
            <a:r>
              <a:rPr lang="en-GB" dirty="0" smtClean="0"/>
              <a:t>www.gordondunsire.com</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lgn="r">
              <a:defRPr/>
            </a:lvl1pPr>
          </a:lstStyle>
          <a:p>
            <a:fld id="{EF630764-DCE9-4CA6-8878-852FE894571D}" type="datetimeFigureOut">
              <a:rPr lang="en-GB" smtClean="0"/>
              <a:pPr/>
              <a:t>12/09/2010</a:t>
            </a:fld>
            <a:endParaRPr lang="en-GB"/>
          </a:p>
        </p:txBody>
      </p:sp>
      <p:sp>
        <p:nvSpPr>
          <p:cNvPr id="4" name="Footer Placeholder 3"/>
          <p:cNvSpPr>
            <a:spLocks noGrp="1"/>
          </p:cNvSpPr>
          <p:nvPr>
            <p:ph type="ftr" sz="quarter" idx="11"/>
          </p:nvPr>
        </p:nvSpPr>
        <p:spPr/>
        <p:txBody>
          <a:bodyPr/>
          <a:lstStyle/>
          <a:p>
            <a:r>
              <a:rPr lang="en-GB" dirty="0" smtClean="0"/>
              <a:t>www.gordondunsire.com</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EF630764-DCE9-4CA6-8878-852FE894571D}" type="datetimeFigureOut">
              <a:rPr lang="en-GB" smtClean="0"/>
              <a:pPr/>
              <a:t>12/09/2010</a:t>
            </a:fld>
            <a:endParaRPr lang="en-GB"/>
          </a:p>
        </p:txBody>
      </p:sp>
      <p:sp>
        <p:nvSpPr>
          <p:cNvPr id="3" name="Footer Placeholder 2"/>
          <p:cNvSpPr>
            <a:spLocks noGrp="1"/>
          </p:cNvSpPr>
          <p:nvPr>
            <p:ph type="ftr" sz="quarter" idx="11"/>
          </p:nvPr>
        </p:nvSpPr>
        <p:spPr/>
        <p:txBody>
          <a:bodyPr/>
          <a:lstStyle/>
          <a:p>
            <a:r>
              <a:rPr lang="en-GB" dirty="0" smtClean="0"/>
              <a:t>www.gordondunsire.com</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skin.png"/>
          <p:cNvPicPr>
            <a:picLocks noChangeAspect="1"/>
          </p:cNvPicPr>
          <p:nvPr/>
        </p:nvPicPr>
        <p:blipFill>
          <a:blip r:embed="rId6" cstate="print"/>
          <a:stretch>
            <a:fillRect/>
          </a:stretch>
        </p:blipFill>
        <p:spPr>
          <a:xfrm>
            <a:off x="6341" y="0"/>
            <a:ext cx="9131318"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67544" y="6309320"/>
            <a:ext cx="2895600" cy="365125"/>
          </a:xfrm>
          <a:prstGeom prst="rect">
            <a:avLst/>
          </a:prstGeom>
        </p:spPr>
        <p:txBody>
          <a:bodyPr vert="horz" lIns="91440" tIns="45720" rIns="91440" bIns="45720" rtlCol="0" anchor="ctr"/>
          <a:lstStyle>
            <a:lvl1pPr algn="l">
              <a:defRPr sz="1200">
                <a:solidFill>
                  <a:srgbClr val="000099"/>
                </a:solidFill>
              </a:defRPr>
            </a:lvl1pPr>
          </a:lstStyle>
          <a:p>
            <a:r>
              <a:rPr lang="en-GB" dirty="0" smtClean="0"/>
              <a:t>www.gordondunsire.com</a:t>
            </a:r>
            <a:endParaRPr lang="en-GB" dirty="0"/>
          </a:p>
        </p:txBody>
      </p:sp>
      <p:sp>
        <p:nvSpPr>
          <p:cNvPr id="4" name="Date Placeholder 3"/>
          <p:cNvSpPr>
            <a:spLocks noGrp="1"/>
          </p:cNvSpPr>
          <p:nvPr>
            <p:ph type="dt" sz="half" idx="2"/>
          </p:nvPr>
        </p:nvSpPr>
        <p:spPr>
          <a:xfrm>
            <a:off x="6588224" y="6309320"/>
            <a:ext cx="2133600" cy="365125"/>
          </a:xfrm>
          <a:prstGeom prst="rect">
            <a:avLst/>
          </a:prstGeom>
        </p:spPr>
        <p:txBody>
          <a:bodyPr vert="horz" lIns="91440" tIns="45720" rIns="91440" bIns="45720" rtlCol="0" anchor="ctr"/>
          <a:lstStyle>
            <a:lvl1pPr algn="l">
              <a:defRPr sz="1200">
                <a:solidFill>
                  <a:srgbClr val="000099"/>
                </a:solidFill>
              </a:defRPr>
            </a:lvl1pPr>
          </a:lstStyle>
          <a:p>
            <a:fld id="{EF630764-DCE9-4CA6-8878-852FE894571D}" type="datetimeFigureOut">
              <a:rPr lang="en-GB" smtClean="0"/>
              <a:pPr/>
              <a:t>12/09/2010</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914400" rtl="0" eaLnBrk="1" latinLnBrk="0" hangingPunct="1">
        <a:spcBef>
          <a:spcPct val="0"/>
        </a:spcBef>
        <a:buNone/>
        <a:defRPr sz="4400" kern="1200">
          <a:solidFill>
            <a:srgbClr val="000099"/>
          </a:solidFill>
          <a:latin typeface="+mj-lt"/>
          <a:ea typeface="+mj-ea"/>
          <a:cs typeface="+mj-cs"/>
        </a:defRPr>
      </a:lvl1pPr>
    </p:titleStyle>
    <p:bodyStyle>
      <a:lvl1pPr marL="342900" indent="-342900" algn="l" defTabSz="914400" rtl="0" eaLnBrk="1" latinLnBrk="0" hangingPunct="1">
        <a:spcBef>
          <a:spcPct val="20000"/>
        </a:spcBef>
        <a:buClr>
          <a:schemeClr val="bg1"/>
        </a:buClr>
        <a:buFont typeface="Wingdings" pitchFamily="2" charset="2"/>
        <a:buChar char="v"/>
        <a:defRPr sz="3200" kern="1200">
          <a:solidFill>
            <a:srgbClr val="000099"/>
          </a:solidFill>
          <a:latin typeface="+mn-lt"/>
          <a:ea typeface="+mn-ea"/>
          <a:cs typeface="+mn-cs"/>
        </a:defRPr>
      </a:lvl1pPr>
      <a:lvl2pPr marL="742950" indent="-285750" algn="l" defTabSz="914400" rtl="0" eaLnBrk="1" latinLnBrk="0" hangingPunct="1">
        <a:spcBef>
          <a:spcPct val="20000"/>
        </a:spcBef>
        <a:buClr>
          <a:schemeClr val="bg1"/>
        </a:buClr>
        <a:buFont typeface="Wingdings" pitchFamily="2" charset="2"/>
        <a:buChar char="v"/>
        <a:defRPr sz="2800" kern="1200">
          <a:solidFill>
            <a:srgbClr val="000099"/>
          </a:solidFill>
          <a:latin typeface="+mn-lt"/>
          <a:ea typeface="+mn-ea"/>
          <a:cs typeface="+mn-cs"/>
        </a:defRPr>
      </a:lvl2pPr>
      <a:lvl3pPr marL="1143000" indent="-228600" algn="l" defTabSz="914400" rtl="0" eaLnBrk="1" latinLnBrk="0" hangingPunct="1">
        <a:spcBef>
          <a:spcPct val="20000"/>
        </a:spcBef>
        <a:buClr>
          <a:schemeClr val="bg1"/>
        </a:buClr>
        <a:buFont typeface="Wingdings" pitchFamily="2" charset="2"/>
        <a:buChar char="v"/>
        <a:defRPr sz="2400" kern="1200">
          <a:solidFill>
            <a:srgbClr val="000099"/>
          </a:solidFill>
          <a:latin typeface="+mn-lt"/>
          <a:ea typeface="+mn-ea"/>
          <a:cs typeface="+mn-cs"/>
        </a:defRPr>
      </a:lvl3pPr>
      <a:lvl4pPr marL="16002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4pPr>
      <a:lvl5pPr marL="20574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0728"/>
            <a:ext cx="7772400" cy="2619723"/>
          </a:xfrm>
        </p:spPr>
        <p:txBody>
          <a:bodyPr>
            <a:normAutofit fontScale="90000"/>
          </a:bodyPr>
          <a:lstStyle/>
          <a:p>
            <a:r>
              <a:rPr lang="en-GB" dirty="0"/>
              <a:t>The Vocabulary Mapping Framework and its potential for improving metadata interoperability in the Semantic Web.</a:t>
            </a:r>
          </a:p>
        </p:txBody>
      </p:sp>
      <p:sp>
        <p:nvSpPr>
          <p:cNvPr id="3" name="Subtitle 2"/>
          <p:cNvSpPr>
            <a:spLocks noGrp="1"/>
          </p:cNvSpPr>
          <p:nvPr>
            <p:ph type="subTitle" idx="1"/>
          </p:nvPr>
        </p:nvSpPr>
        <p:spPr/>
        <p:txBody>
          <a:bodyPr>
            <a:normAutofit fontScale="92500"/>
          </a:bodyPr>
          <a:lstStyle/>
          <a:p>
            <a:r>
              <a:rPr lang="en-GB" dirty="0" smtClean="0"/>
              <a:t>Gordon Dunsire</a:t>
            </a:r>
          </a:p>
          <a:p>
            <a:r>
              <a:rPr lang="en-GB" dirty="0" smtClean="0"/>
              <a:t>Presented to the EUROVOC Conference, 18-19 November 2010, Luxembourg</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VMF matrix</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Available (some constraints) from:</a:t>
            </a:r>
          </a:p>
          <a:p>
            <a:pPr lvl="1"/>
            <a:r>
              <a:rPr lang="en-GB" dirty="0" smtClean="0"/>
              <a:t>http://cdlr.strath.ac.uk/VMF/documents.htm</a:t>
            </a:r>
          </a:p>
          <a:p>
            <a:r>
              <a:rPr lang="en-GB" dirty="0" smtClean="0"/>
              <a:t>Contains approximately:</a:t>
            </a:r>
          </a:p>
          <a:p>
            <a:pPr lvl="1"/>
            <a:r>
              <a:rPr lang="en-GB" dirty="0" smtClean="0"/>
              <a:t>10 schemes</a:t>
            </a:r>
          </a:p>
          <a:p>
            <a:pPr lvl="1"/>
            <a:r>
              <a:rPr lang="en-GB" dirty="0" smtClean="0"/>
              <a:t>53 vocabularies mapped in whole or part</a:t>
            </a:r>
          </a:p>
          <a:p>
            <a:pPr lvl="1"/>
            <a:r>
              <a:rPr lang="en-GB" dirty="0" smtClean="0"/>
              <a:t>500+ concept families</a:t>
            </a:r>
          </a:p>
          <a:p>
            <a:pPr lvl="1"/>
            <a:r>
              <a:rPr lang="en-GB" dirty="0" smtClean="0"/>
              <a:t>8000+ unique terms</a:t>
            </a:r>
          </a:p>
          <a:p>
            <a:pPr lvl="1"/>
            <a:r>
              <a:rPr lang="en-GB" dirty="0" smtClean="0"/>
              <a:t>30,000+ RDF triples</a:t>
            </a:r>
          </a:p>
          <a:p>
            <a:r>
              <a:rPr lang="en-GB" dirty="0" smtClean="0"/>
              <a:t>RDF triples in TTL format</a:t>
            </a:r>
          </a:p>
          <a:p>
            <a:pPr lvl="1"/>
            <a:r>
              <a:rPr lang="en-GB" dirty="0" smtClean="0"/>
              <a:t>With or without sample vocabulary mappings</a:t>
            </a:r>
          </a:p>
          <a:p>
            <a:r>
              <a:rPr lang="en-GB" dirty="0" smtClean="0"/>
              <a:t>Some documentation also available</a:t>
            </a:r>
          </a:p>
          <a:p>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Applications</a:t>
            </a:r>
            <a:endParaRPr lang="en-GB" dirty="0"/>
          </a:p>
        </p:txBody>
      </p:sp>
      <p:sp>
        <p:nvSpPr>
          <p:cNvPr id="3" name="Content Placeholder 2"/>
          <p:cNvSpPr>
            <a:spLocks noGrp="1"/>
          </p:cNvSpPr>
          <p:nvPr>
            <p:ph idx="1"/>
          </p:nvPr>
        </p:nvSpPr>
        <p:spPr/>
        <p:txBody>
          <a:bodyPr/>
          <a:lstStyle/>
          <a:p>
            <a:r>
              <a:rPr lang="en-GB" dirty="0" smtClean="0"/>
              <a:t>Metadata cross-walks</a:t>
            </a:r>
          </a:p>
          <a:p>
            <a:pPr lvl="1"/>
            <a:r>
              <a:rPr lang="en-GB" dirty="0" smtClean="0"/>
              <a:t>Between different vocabularies</a:t>
            </a:r>
          </a:p>
          <a:p>
            <a:pPr lvl="2"/>
            <a:r>
              <a:rPr lang="en-GB" dirty="0" smtClean="0"/>
              <a:t>E.g. Publisher metadata (ONIX) and library metadata (RDA)</a:t>
            </a:r>
          </a:p>
          <a:p>
            <a:r>
              <a:rPr lang="en-GB" dirty="0" smtClean="0"/>
              <a:t>Mapping of local, bespoke metadata schemes</a:t>
            </a:r>
          </a:p>
          <a:p>
            <a:pPr lvl="1"/>
            <a:r>
              <a:rPr lang="en-GB" dirty="0" smtClean="0"/>
              <a:t>From local scheme to global framework</a:t>
            </a:r>
          </a:p>
          <a:p>
            <a:pPr lvl="1"/>
            <a:r>
              <a:rPr lang="en-GB" dirty="0" smtClean="0"/>
              <a:t>Local metadata often specialised, specific, and unique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88024" y="1484784"/>
            <a:ext cx="2403158" cy="461665"/>
          </a:xfrm>
          <a:prstGeom prst="rect">
            <a:avLst/>
          </a:prstGeom>
          <a:noFill/>
        </p:spPr>
        <p:txBody>
          <a:bodyPr wrap="none" rtlCol="0">
            <a:spAutoFit/>
          </a:bodyPr>
          <a:lstStyle/>
          <a:p>
            <a:r>
              <a:rPr lang="en-GB" sz="2400" dirty="0"/>
              <a:t>a</a:t>
            </a:r>
            <a:r>
              <a:rPr lang="en-GB" sz="2400" dirty="0" smtClean="0"/>
              <a:t>rtistic profession</a:t>
            </a:r>
          </a:p>
        </p:txBody>
      </p:sp>
      <p:sp>
        <p:nvSpPr>
          <p:cNvPr id="6" name="TextBox 5"/>
          <p:cNvSpPr txBox="1"/>
          <p:nvPr/>
        </p:nvSpPr>
        <p:spPr>
          <a:xfrm>
            <a:off x="4788024" y="1988840"/>
            <a:ext cx="522900" cy="461665"/>
          </a:xfrm>
          <a:prstGeom prst="rect">
            <a:avLst/>
          </a:prstGeom>
          <a:noFill/>
        </p:spPr>
        <p:txBody>
          <a:bodyPr wrap="none" rtlCol="0">
            <a:spAutoFit/>
          </a:bodyPr>
          <a:lstStyle/>
          <a:p>
            <a:r>
              <a:rPr lang="en-GB" sz="2400" dirty="0" smtClean="0"/>
              <a:t>UF</a:t>
            </a:r>
            <a:endParaRPr lang="en-GB" sz="2400" dirty="0"/>
          </a:p>
        </p:txBody>
      </p:sp>
      <p:sp>
        <p:nvSpPr>
          <p:cNvPr id="7" name="TextBox 6"/>
          <p:cNvSpPr txBox="1"/>
          <p:nvPr/>
        </p:nvSpPr>
        <p:spPr>
          <a:xfrm>
            <a:off x="5580112" y="1988840"/>
            <a:ext cx="2076338" cy="4154984"/>
          </a:xfrm>
          <a:prstGeom prst="rect">
            <a:avLst/>
          </a:prstGeom>
          <a:noFill/>
        </p:spPr>
        <p:txBody>
          <a:bodyPr wrap="none" rtlCol="0">
            <a:spAutoFit/>
          </a:bodyPr>
          <a:lstStyle/>
          <a:p>
            <a:r>
              <a:rPr lang="en-GB" sz="2400" dirty="0"/>
              <a:t>a</a:t>
            </a:r>
            <a:r>
              <a:rPr lang="en-GB" sz="2400" dirty="0" smtClean="0"/>
              <a:t>ctor</a:t>
            </a:r>
          </a:p>
          <a:p>
            <a:r>
              <a:rPr lang="en-GB" sz="2400" dirty="0"/>
              <a:t>a</a:t>
            </a:r>
            <a:r>
              <a:rPr lang="en-GB" sz="2400" dirty="0" smtClean="0"/>
              <a:t>rtist</a:t>
            </a:r>
          </a:p>
          <a:p>
            <a:r>
              <a:rPr lang="en-GB" sz="2400" dirty="0"/>
              <a:t>c</a:t>
            </a:r>
            <a:r>
              <a:rPr lang="en-GB" sz="2400" dirty="0" smtClean="0"/>
              <a:t>omposer</a:t>
            </a:r>
          </a:p>
          <a:p>
            <a:r>
              <a:rPr lang="en-GB" sz="2400" dirty="0"/>
              <a:t>c</a:t>
            </a:r>
            <a:r>
              <a:rPr lang="en-GB" sz="2400" dirty="0" smtClean="0"/>
              <a:t>ultural worker</a:t>
            </a:r>
          </a:p>
          <a:p>
            <a:r>
              <a:rPr lang="en-GB" sz="2400" dirty="0"/>
              <a:t>d</a:t>
            </a:r>
            <a:r>
              <a:rPr lang="en-GB" sz="2400" dirty="0" smtClean="0"/>
              <a:t>ancer</a:t>
            </a:r>
          </a:p>
          <a:p>
            <a:r>
              <a:rPr lang="en-GB" sz="2400" dirty="0"/>
              <a:t>f</a:t>
            </a:r>
            <a:r>
              <a:rPr lang="en-GB" sz="2400" dirty="0" smtClean="0"/>
              <a:t>ilm-maker</a:t>
            </a:r>
          </a:p>
          <a:p>
            <a:r>
              <a:rPr lang="en-GB" sz="2400" dirty="0"/>
              <a:t>m</a:t>
            </a:r>
            <a:r>
              <a:rPr lang="en-GB" sz="2400" dirty="0" smtClean="0"/>
              <a:t>usician</a:t>
            </a:r>
          </a:p>
          <a:p>
            <a:r>
              <a:rPr lang="en-GB" sz="2400" dirty="0"/>
              <a:t>p</a:t>
            </a:r>
            <a:r>
              <a:rPr lang="en-GB" sz="2400" dirty="0" smtClean="0"/>
              <a:t>ainter</a:t>
            </a:r>
          </a:p>
          <a:p>
            <a:r>
              <a:rPr lang="en-GB" sz="2400" dirty="0"/>
              <a:t>p</a:t>
            </a:r>
            <a:r>
              <a:rPr lang="en-GB" sz="2400" dirty="0" smtClean="0"/>
              <a:t>hotographer</a:t>
            </a:r>
          </a:p>
          <a:p>
            <a:r>
              <a:rPr lang="en-GB" sz="2400" dirty="0"/>
              <a:t>s</a:t>
            </a:r>
            <a:r>
              <a:rPr lang="en-GB" sz="2400" dirty="0" smtClean="0"/>
              <a:t>culptor</a:t>
            </a:r>
          </a:p>
          <a:p>
            <a:r>
              <a:rPr lang="en-GB" sz="2400" dirty="0" smtClean="0"/>
              <a:t>singer</a:t>
            </a:r>
            <a:endParaRPr lang="en-GB" sz="2400" dirty="0"/>
          </a:p>
        </p:txBody>
      </p:sp>
      <p:sp>
        <p:nvSpPr>
          <p:cNvPr id="8" name="TextBox 7"/>
          <p:cNvSpPr txBox="1"/>
          <p:nvPr/>
        </p:nvSpPr>
        <p:spPr>
          <a:xfrm>
            <a:off x="1115616" y="1484784"/>
            <a:ext cx="2446567" cy="461665"/>
          </a:xfrm>
          <a:prstGeom prst="rect">
            <a:avLst/>
          </a:prstGeom>
          <a:noFill/>
        </p:spPr>
        <p:txBody>
          <a:bodyPr wrap="none" rtlCol="0">
            <a:spAutoFit/>
          </a:bodyPr>
          <a:lstStyle/>
          <a:p>
            <a:r>
              <a:rPr lang="en-GB" sz="2400" dirty="0"/>
              <a:t>l</a:t>
            </a:r>
            <a:r>
              <a:rPr lang="en-GB" sz="2400" dirty="0" smtClean="0"/>
              <a:t>iterary profession</a:t>
            </a:r>
            <a:endParaRPr lang="en-GB" sz="2400" dirty="0"/>
          </a:p>
        </p:txBody>
      </p:sp>
      <p:sp>
        <p:nvSpPr>
          <p:cNvPr id="9" name="TextBox 8"/>
          <p:cNvSpPr txBox="1"/>
          <p:nvPr/>
        </p:nvSpPr>
        <p:spPr>
          <a:xfrm>
            <a:off x="1115616" y="1988840"/>
            <a:ext cx="522900" cy="461665"/>
          </a:xfrm>
          <a:prstGeom prst="rect">
            <a:avLst/>
          </a:prstGeom>
          <a:noFill/>
        </p:spPr>
        <p:txBody>
          <a:bodyPr wrap="none" rtlCol="0">
            <a:spAutoFit/>
          </a:bodyPr>
          <a:lstStyle/>
          <a:p>
            <a:r>
              <a:rPr lang="en-GB" sz="2400" dirty="0" smtClean="0"/>
              <a:t>UF</a:t>
            </a:r>
            <a:endParaRPr lang="en-GB" sz="2400" dirty="0"/>
          </a:p>
        </p:txBody>
      </p:sp>
      <p:sp>
        <p:nvSpPr>
          <p:cNvPr id="10" name="TextBox 9"/>
          <p:cNvSpPr txBox="1"/>
          <p:nvPr/>
        </p:nvSpPr>
        <p:spPr>
          <a:xfrm>
            <a:off x="1835696" y="1988840"/>
            <a:ext cx="1027845" cy="1200329"/>
          </a:xfrm>
          <a:prstGeom prst="rect">
            <a:avLst/>
          </a:prstGeom>
          <a:noFill/>
        </p:spPr>
        <p:txBody>
          <a:bodyPr wrap="none" rtlCol="0">
            <a:spAutoFit/>
          </a:bodyPr>
          <a:lstStyle/>
          <a:p>
            <a:r>
              <a:rPr lang="en-GB" sz="2400" dirty="0"/>
              <a:t>a</a:t>
            </a:r>
            <a:r>
              <a:rPr lang="en-GB" sz="2400" dirty="0" smtClean="0"/>
              <a:t>uthor</a:t>
            </a:r>
          </a:p>
          <a:p>
            <a:r>
              <a:rPr lang="en-GB" sz="2400" dirty="0"/>
              <a:t>p</a:t>
            </a:r>
            <a:r>
              <a:rPr lang="en-GB" sz="2400" dirty="0" smtClean="0"/>
              <a:t>oet</a:t>
            </a:r>
          </a:p>
          <a:p>
            <a:r>
              <a:rPr lang="en-GB" sz="2400" dirty="0" smtClean="0"/>
              <a:t>writer</a:t>
            </a:r>
            <a:endParaRPr lang="en-GB" sz="2400" dirty="0"/>
          </a:p>
        </p:txBody>
      </p:sp>
      <p:sp>
        <p:nvSpPr>
          <p:cNvPr id="11" name="Title 10"/>
          <p:cNvSpPr>
            <a:spLocks noGrp="1"/>
          </p:cNvSpPr>
          <p:nvPr>
            <p:ph type="title"/>
          </p:nvPr>
        </p:nvSpPr>
        <p:spPr/>
        <p:txBody>
          <a:bodyPr/>
          <a:lstStyle/>
          <a:p>
            <a:r>
              <a:rPr lang="en-GB" dirty="0" smtClean="0"/>
              <a:t>VMF and </a:t>
            </a:r>
            <a:r>
              <a:rPr lang="en-GB" dirty="0" err="1" smtClean="0"/>
              <a:t>Eurovoc</a:t>
            </a:r>
            <a:r>
              <a:rPr lang="en-GB" dirty="0" smtClean="0"/>
              <a:t> roles</a:t>
            </a:r>
            <a:endParaRPr lang="en-GB" dirty="0"/>
          </a:p>
        </p:txBody>
      </p:sp>
      <p:sp>
        <p:nvSpPr>
          <p:cNvPr id="12" name="TextBox 11"/>
          <p:cNvSpPr txBox="1"/>
          <p:nvPr/>
        </p:nvSpPr>
        <p:spPr>
          <a:xfrm>
            <a:off x="1115616" y="6093296"/>
            <a:ext cx="3470053" cy="461665"/>
          </a:xfrm>
          <a:prstGeom prst="rect">
            <a:avLst/>
          </a:prstGeom>
          <a:noFill/>
        </p:spPr>
        <p:txBody>
          <a:bodyPr wrap="none" rtlCol="0">
            <a:spAutoFit/>
          </a:bodyPr>
          <a:lstStyle/>
          <a:p>
            <a:r>
              <a:rPr lang="en-GB" sz="2400" dirty="0" err="1" smtClean="0">
                <a:solidFill>
                  <a:srgbClr val="C00000"/>
                </a:solidFill>
              </a:rPr>
              <a:t>vmf:Work_CreatorOfWork</a:t>
            </a:r>
            <a:endParaRPr lang="en-GB" sz="2400" dirty="0">
              <a:solidFill>
                <a:srgbClr val="C00000"/>
              </a:solidFill>
            </a:endParaRPr>
          </a:p>
        </p:txBody>
      </p:sp>
      <p:sp>
        <p:nvSpPr>
          <p:cNvPr id="13" name="TextBox 12"/>
          <p:cNvSpPr txBox="1"/>
          <p:nvPr/>
        </p:nvSpPr>
        <p:spPr>
          <a:xfrm>
            <a:off x="4788024" y="6093296"/>
            <a:ext cx="3171317" cy="461665"/>
          </a:xfrm>
          <a:prstGeom prst="rect">
            <a:avLst/>
          </a:prstGeom>
          <a:noFill/>
        </p:spPr>
        <p:txBody>
          <a:bodyPr wrap="none" rtlCol="0">
            <a:spAutoFit/>
          </a:bodyPr>
          <a:lstStyle/>
          <a:p>
            <a:r>
              <a:rPr lang="en-GB" sz="2400" dirty="0" err="1" smtClean="0">
                <a:solidFill>
                  <a:srgbClr val="C00000"/>
                </a:solidFill>
              </a:rPr>
              <a:t>vmf:Conceiver_Concept</a:t>
            </a:r>
            <a:endParaRPr lang="en-GB" sz="2400"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Beyond roles</a:t>
            </a:r>
            <a:endParaRPr lang="en-GB" dirty="0"/>
          </a:p>
        </p:txBody>
      </p:sp>
      <p:sp>
        <p:nvSpPr>
          <p:cNvPr id="3" name="Content Placeholder 2"/>
          <p:cNvSpPr>
            <a:spLocks noGrp="1"/>
          </p:cNvSpPr>
          <p:nvPr>
            <p:ph idx="1"/>
          </p:nvPr>
        </p:nvSpPr>
        <p:spPr/>
        <p:txBody>
          <a:bodyPr>
            <a:normAutofit lnSpcReduction="10000"/>
          </a:bodyPr>
          <a:lstStyle/>
          <a:p>
            <a:r>
              <a:rPr lang="en-GB" dirty="0" err="1" smtClean="0"/>
              <a:t>Rightscom</a:t>
            </a:r>
            <a:r>
              <a:rPr lang="en-GB" dirty="0" smtClean="0"/>
              <a:t> believes the VMF matrix approach can be extended to cover all kinds of topic</a:t>
            </a:r>
          </a:p>
          <a:p>
            <a:pPr lvl="1"/>
            <a:r>
              <a:rPr lang="en-GB" dirty="0" smtClean="0"/>
              <a:t>Not just roles</a:t>
            </a:r>
          </a:p>
          <a:p>
            <a:r>
              <a:rPr lang="en-GB" dirty="0" smtClean="0"/>
              <a:t>Hub-and-spoke architecture</a:t>
            </a:r>
          </a:p>
          <a:p>
            <a:pPr lvl="1"/>
            <a:r>
              <a:rPr lang="en-GB" dirty="0" smtClean="0"/>
              <a:t>High-Level Thesaurus (HILT) project used Dewey Decimal Classification as hub</a:t>
            </a:r>
          </a:p>
          <a:p>
            <a:pPr lvl="1"/>
            <a:r>
              <a:rPr lang="en-GB" dirty="0" smtClean="0"/>
              <a:t>And others</a:t>
            </a:r>
          </a:p>
          <a:p>
            <a:pPr lvl="2"/>
            <a:r>
              <a:rPr lang="en-GB" dirty="0" smtClean="0"/>
              <a:t>E.g. </a:t>
            </a:r>
            <a:r>
              <a:rPr lang="en-GB" dirty="0" err="1" smtClean="0"/>
              <a:t>Soergel</a:t>
            </a:r>
            <a:r>
              <a:rPr lang="en-GB" dirty="0" smtClean="0"/>
              <a:t> proposes faceted classification hub</a:t>
            </a:r>
          </a:p>
          <a:p>
            <a:r>
              <a:rPr lang="en-GB" dirty="0" smtClean="0"/>
              <a:t>Topic clusters = concept families?</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Content Placeholder 2"/>
          <p:cNvSpPr>
            <a:spLocks noGrp="1"/>
          </p:cNvSpPr>
          <p:nvPr>
            <p:ph idx="1"/>
          </p:nvPr>
        </p:nvSpPr>
        <p:spPr/>
        <p:txBody>
          <a:bodyPr/>
          <a:lstStyle/>
          <a:p>
            <a:r>
              <a:rPr lang="en-GB" dirty="0" smtClean="0"/>
              <a:t>gordon@gordondunsire.com</a:t>
            </a:r>
          </a:p>
          <a:p>
            <a:r>
              <a:rPr lang="en-GB" dirty="0" smtClean="0"/>
              <a:t>http://cdlr.strath.ac.uk/vmf/</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Vocabulary Mapping Framework</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Funded by UK’s Joint Information Systems Committee (JISC)</a:t>
            </a:r>
          </a:p>
          <a:p>
            <a:pPr lvl="1"/>
            <a:r>
              <a:rPr lang="en-GB" dirty="0" smtClean="0"/>
              <a:t>Only first stage funded</a:t>
            </a:r>
          </a:p>
          <a:p>
            <a:r>
              <a:rPr lang="en-GB" dirty="0" smtClean="0"/>
              <a:t>Major expansion of the RDA/ONIX framework for resource categorization</a:t>
            </a:r>
          </a:p>
          <a:p>
            <a:pPr lvl="1"/>
            <a:r>
              <a:rPr lang="en-GB" dirty="0" smtClean="0"/>
              <a:t>To create a tool to support the automated mapping of vocabularies from metadata standards of use to the JISC community</a:t>
            </a:r>
          </a:p>
          <a:p>
            <a:pPr lvl="1"/>
            <a:r>
              <a:rPr lang="en-GB" dirty="0" smtClean="0"/>
              <a:t>Research, teaching, learning environments</a:t>
            </a:r>
          </a:p>
          <a:p>
            <a:r>
              <a:rPr lang="en-GB" dirty="0" smtClean="0"/>
              <a:t>Project conducted during second half of 2009</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VMF requirements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VMF goal is to automatically compute the “best fit” mappings between any two pre-defined vocabularies</a:t>
            </a:r>
          </a:p>
          <a:p>
            <a:r>
              <a:rPr lang="en-GB" dirty="0" smtClean="0"/>
              <a:t>Scalable and extensible to accommodate new and changing vocabularies</a:t>
            </a:r>
          </a:p>
          <a:p>
            <a:r>
              <a:rPr lang="en-GB" dirty="0" smtClean="0"/>
              <a:t>Flexible to allow engagement by different communities in various stages of vocabulary development and mapping</a:t>
            </a:r>
          </a:p>
          <a:p>
            <a:r>
              <a:rPr lang="en-GB" dirty="0" smtClean="0"/>
              <a:t>Non-prescriptive to encourage uptake</a:t>
            </a:r>
          </a:p>
          <a:p>
            <a:pPr lvl="1"/>
            <a:r>
              <a:rPr lang="en-GB" dirty="0" smtClean="0"/>
              <a:t>And allow use beyond VMF (and RDF) environment</a:t>
            </a:r>
          </a:p>
          <a:p>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VMF vocabularies</a:t>
            </a:r>
            <a:endParaRPr lang="en-GB" dirty="0"/>
          </a:p>
        </p:txBody>
      </p:sp>
      <p:sp>
        <p:nvSpPr>
          <p:cNvPr id="3" name="Content Placeholder 2"/>
          <p:cNvSpPr>
            <a:spLocks noGrp="1"/>
          </p:cNvSpPr>
          <p:nvPr>
            <p:ph idx="1"/>
          </p:nvPr>
        </p:nvSpPr>
        <p:spPr>
          <a:xfrm>
            <a:off x="684213" y="1412875"/>
            <a:ext cx="7772400" cy="4873645"/>
          </a:xfrm>
        </p:spPr>
        <p:txBody>
          <a:bodyPr>
            <a:normAutofit lnSpcReduction="10000"/>
          </a:bodyPr>
          <a:lstStyle/>
          <a:p>
            <a:pPr lvl="1"/>
            <a:r>
              <a:rPr lang="en-GB" sz="2000" dirty="0" smtClean="0"/>
              <a:t>FRAD, FRBR, MARC21, RDA (libraries)</a:t>
            </a:r>
          </a:p>
          <a:p>
            <a:pPr lvl="1"/>
            <a:r>
              <a:rPr lang="en-GB" sz="2000" dirty="0" smtClean="0"/>
              <a:t>ONIX (book/serials publishing)</a:t>
            </a:r>
          </a:p>
          <a:p>
            <a:pPr lvl="1"/>
            <a:r>
              <a:rPr lang="en-GB" sz="2000" dirty="0" smtClean="0"/>
              <a:t>DDEX (recorded music)</a:t>
            </a:r>
          </a:p>
          <a:p>
            <a:pPr lvl="1"/>
            <a:r>
              <a:rPr lang="en-GB" sz="2000" dirty="0" smtClean="0"/>
              <a:t>Dublin Core (web metadata)</a:t>
            </a:r>
          </a:p>
          <a:p>
            <a:pPr lvl="1"/>
            <a:r>
              <a:rPr lang="en-GB" sz="2000" dirty="0" smtClean="0"/>
              <a:t>LOM SCORM (education)</a:t>
            </a:r>
          </a:p>
          <a:p>
            <a:pPr lvl="1"/>
            <a:r>
              <a:rPr lang="en-GB" sz="2000" dirty="0" smtClean="0"/>
              <a:t>DOI (any content)</a:t>
            </a:r>
          </a:p>
          <a:p>
            <a:pPr lvl="1"/>
            <a:r>
              <a:rPr lang="en-GB" sz="2000" dirty="0" smtClean="0"/>
              <a:t>CIDOC CRM (museums and archives)</a:t>
            </a:r>
          </a:p>
          <a:p>
            <a:pPr lvl="1"/>
            <a:r>
              <a:rPr lang="en-GB" sz="2000" dirty="0" smtClean="0"/>
              <a:t>MPEG21 RDD (digital rights)</a:t>
            </a:r>
          </a:p>
          <a:p>
            <a:pPr lvl="1"/>
            <a:r>
              <a:rPr lang="en-GB" sz="2000" dirty="0" smtClean="0"/>
              <a:t>RDA ONIX Framework (libraries and publishing)</a:t>
            </a:r>
          </a:p>
          <a:p>
            <a:r>
              <a:rPr lang="en-GB" dirty="0" smtClean="0"/>
              <a:t>Focus on Resource and Party (Agent) categories and </a:t>
            </a:r>
            <a:r>
              <a:rPr lang="en-GB" dirty="0" err="1" smtClean="0"/>
              <a:t>relators</a:t>
            </a:r>
            <a:r>
              <a:rPr lang="en-GB" dirty="0" smtClean="0"/>
              <a:t> between them</a:t>
            </a:r>
          </a:p>
          <a:p>
            <a:pPr lvl="1"/>
            <a:r>
              <a:rPr lang="en-GB" dirty="0" smtClean="0"/>
              <a:t>Increasing use of </a:t>
            </a:r>
            <a:r>
              <a:rPr lang="en-GB" dirty="0" err="1" smtClean="0"/>
              <a:t>relators</a:t>
            </a:r>
            <a:r>
              <a:rPr lang="en-GB" dirty="0" smtClean="0"/>
              <a:t> instead of attributes</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VMF data model</a:t>
            </a:r>
            <a:endParaRPr lang="en-GB" dirty="0"/>
          </a:p>
        </p:txBody>
      </p:sp>
      <p:sp>
        <p:nvSpPr>
          <p:cNvPr id="3" name="Content Placeholder 2"/>
          <p:cNvSpPr>
            <a:spLocks noGrp="1"/>
          </p:cNvSpPr>
          <p:nvPr>
            <p:ph idx="1"/>
          </p:nvPr>
        </p:nvSpPr>
        <p:spPr/>
        <p:txBody>
          <a:bodyPr>
            <a:normAutofit lnSpcReduction="10000"/>
          </a:bodyPr>
          <a:lstStyle/>
          <a:p>
            <a:r>
              <a:rPr lang="en-GB" dirty="0" smtClean="0"/>
              <a:t>Based on the Contextual ontology architecture (COA) model developed by </a:t>
            </a:r>
            <a:r>
              <a:rPr lang="en-GB" dirty="0" err="1" smtClean="0"/>
              <a:t>Rightscom</a:t>
            </a:r>
            <a:r>
              <a:rPr lang="en-GB" dirty="0" smtClean="0"/>
              <a:t>, the leader of the VMF project</a:t>
            </a:r>
          </a:p>
          <a:p>
            <a:r>
              <a:rPr lang="en-GB" dirty="0" smtClean="0"/>
              <a:t>Terms are mapped into an ontology (the VMF matrix) built up from “families” of concepts based on verbs</a:t>
            </a:r>
          </a:p>
          <a:p>
            <a:r>
              <a:rPr lang="en-GB" dirty="0" smtClean="0"/>
              <a:t>Concept families provide all possible points (“nodes”) to which terms might be mapped.</a:t>
            </a:r>
          </a:p>
          <a:p>
            <a:pPr lvl="1"/>
            <a:r>
              <a:rPr lang="en-GB" dirty="0" smtClean="0"/>
              <a:t>Nodes are generated automatically</a:t>
            </a:r>
          </a:p>
          <a:p>
            <a:endParaRPr lang="en-GB" dirty="0" smtClean="0"/>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Concept family</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Accommodates terms for roles, bi-directional </a:t>
            </a:r>
            <a:r>
              <a:rPr lang="en-GB" dirty="0" err="1" smtClean="0"/>
              <a:t>relator</a:t>
            </a:r>
            <a:r>
              <a:rPr lang="en-GB" dirty="0" smtClean="0"/>
              <a:t> pairs, </a:t>
            </a:r>
            <a:r>
              <a:rPr lang="en-GB" dirty="0" err="1" smtClean="0"/>
              <a:t>uni</a:t>
            </a:r>
            <a:r>
              <a:rPr lang="en-GB" dirty="0" smtClean="0"/>
              <a:t>-directional </a:t>
            </a:r>
            <a:r>
              <a:rPr lang="en-GB" dirty="0" err="1" smtClean="0"/>
              <a:t>relators</a:t>
            </a:r>
            <a:r>
              <a:rPr lang="en-GB" dirty="0" smtClean="0"/>
              <a:t> (properties), classes and attributes</a:t>
            </a:r>
          </a:p>
          <a:p>
            <a:r>
              <a:rPr lang="en-GB" dirty="0" smtClean="0"/>
              <a:t>FRBR class “Choreography”</a:t>
            </a:r>
          </a:p>
          <a:p>
            <a:pPr lvl="1"/>
            <a:r>
              <a:rPr lang="en-GB" dirty="0" err="1" smtClean="0"/>
              <a:t>vmf:ChoreographedDance</a:t>
            </a:r>
            <a:endParaRPr lang="en-GB" dirty="0" smtClean="0"/>
          </a:p>
          <a:p>
            <a:r>
              <a:rPr lang="en-GB" dirty="0" smtClean="0"/>
              <a:t>RDA role “choreographer”</a:t>
            </a:r>
          </a:p>
          <a:p>
            <a:pPr lvl="1"/>
            <a:r>
              <a:rPr lang="en-GB" dirty="0" err="1" smtClean="0"/>
              <a:t>vmf:ChoreographedDance_DanceChoreographer</a:t>
            </a:r>
            <a:endParaRPr lang="en-GB" dirty="0" smtClean="0"/>
          </a:p>
          <a:p>
            <a:r>
              <a:rPr lang="en-GB" dirty="0" smtClean="0"/>
              <a:t>RDA/ONIX attribute “language”</a:t>
            </a:r>
          </a:p>
          <a:p>
            <a:pPr lvl="1"/>
            <a:r>
              <a:rPr lang="en-GB" dirty="0" err="1" smtClean="0"/>
              <a:t>vmf:LexicalWork</a:t>
            </a:r>
            <a:endParaRPr lang="en-GB" dirty="0" smtClean="0"/>
          </a:p>
          <a:p>
            <a:r>
              <a:rPr lang="en-GB" dirty="0" smtClean="0"/>
              <a:t>DDEX role “Author”</a:t>
            </a:r>
          </a:p>
          <a:p>
            <a:pPr lvl="1"/>
            <a:r>
              <a:rPr lang="en-GB" dirty="0" err="1" smtClean="0"/>
              <a:t>vmf:LexicalWork_Writer</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a:grpSpLocks/>
          </p:cNvGrpSpPr>
          <p:nvPr/>
        </p:nvGrpSpPr>
        <p:grpSpPr bwMode="auto">
          <a:xfrm>
            <a:off x="2555875" y="2201863"/>
            <a:ext cx="2952750" cy="3168650"/>
            <a:chOff x="1610" y="1797"/>
            <a:chExt cx="1860" cy="1996"/>
          </a:xfrm>
        </p:grpSpPr>
        <p:sp>
          <p:nvSpPr>
            <p:cNvPr id="39940" name="Oval 4"/>
            <p:cNvSpPr>
              <a:spLocks noChangeArrowheads="1"/>
            </p:cNvSpPr>
            <p:nvPr/>
          </p:nvSpPr>
          <p:spPr bwMode="auto">
            <a:xfrm>
              <a:off x="3288" y="2159"/>
              <a:ext cx="136" cy="13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vmf:Adaptor</a:t>
              </a:r>
            </a:p>
          </p:txBody>
        </p:sp>
        <p:sp>
          <p:nvSpPr>
            <p:cNvPr id="39941" name="Oval 5"/>
            <p:cNvSpPr>
              <a:spLocks noChangeArrowheads="1"/>
            </p:cNvSpPr>
            <p:nvPr/>
          </p:nvSpPr>
          <p:spPr bwMode="auto">
            <a:xfrm>
              <a:off x="2653" y="2476"/>
              <a:ext cx="136" cy="137"/>
            </a:xfrm>
            <a:prstGeom prst="ellipse">
              <a:avLst/>
            </a:prstGeom>
            <a:solidFill>
              <a:srgbClr val="FF3300"/>
            </a:solidFill>
            <a:ln w="9525">
              <a:solidFill>
                <a:schemeClr val="tx1"/>
              </a:solidFill>
              <a:round/>
              <a:headEnd/>
              <a:tailEnd/>
            </a:ln>
            <a:effectLst/>
          </p:spPr>
          <p:txBody>
            <a:bodyPr wrap="none" anchor="ctr"/>
            <a:lstStyle/>
            <a:p>
              <a:pPr algn="ctr"/>
              <a:r>
                <a:rPr lang="en-GB" sz="1200" b="1"/>
                <a:t>    </a:t>
              </a:r>
            </a:p>
            <a:p>
              <a:pPr algn="ctr"/>
              <a:endParaRPr lang="en-GB" sz="1200" b="1"/>
            </a:p>
            <a:p>
              <a:pPr algn="ctr"/>
              <a:r>
                <a:rPr lang="en-GB" sz="1200" b="1"/>
                <a:t>vmf:WordsAdaptor</a:t>
              </a:r>
            </a:p>
          </p:txBody>
        </p:sp>
        <p:sp>
          <p:nvSpPr>
            <p:cNvPr id="39942" name="Oval 6"/>
            <p:cNvSpPr>
              <a:spLocks noChangeArrowheads="1"/>
            </p:cNvSpPr>
            <p:nvPr/>
          </p:nvSpPr>
          <p:spPr bwMode="auto">
            <a:xfrm>
              <a:off x="2653" y="2885"/>
              <a:ext cx="136" cy="13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r>
                <a:rPr lang="en-GB" sz="1200" b="1"/>
                <a:t>    </a:t>
              </a:r>
            </a:p>
            <a:p>
              <a:pPr algn="ctr"/>
              <a:r>
                <a:rPr lang="en-GB" sz="1200" b="1"/>
                <a:t>vmf:Translator</a:t>
              </a:r>
            </a:p>
          </p:txBody>
        </p:sp>
        <p:sp>
          <p:nvSpPr>
            <p:cNvPr id="39943" name="Oval 7"/>
            <p:cNvSpPr>
              <a:spLocks noChangeArrowheads="1"/>
            </p:cNvSpPr>
            <p:nvPr/>
          </p:nvSpPr>
          <p:spPr bwMode="auto">
            <a:xfrm>
              <a:off x="3334" y="3293"/>
              <a:ext cx="136" cy="137"/>
            </a:xfrm>
            <a:prstGeom prst="ellipse">
              <a:avLst/>
            </a:prstGeom>
            <a:solidFill>
              <a:srgbClr val="FF3300"/>
            </a:solidFill>
            <a:ln w="9525">
              <a:solidFill>
                <a:schemeClr val="tx1"/>
              </a:solidFill>
              <a:round/>
              <a:headEnd/>
              <a:tailEnd/>
            </a:ln>
            <a:effectLst/>
          </p:spPr>
          <p:txBody>
            <a:bodyPr wrap="none" anchor="ctr"/>
            <a:lstStyle/>
            <a:p>
              <a:r>
                <a:rPr lang="en-GB" sz="1200" b="1"/>
                <a:t>    vmf:SubtitlesTranslator</a:t>
              </a:r>
            </a:p>
          </p:txBody>
        </p:sp>
        <p:sp>
          <p:nvSpPr>
            <p:cNvPr id="39944" name="Oval 8"/>
            <p:cNvSpPr>
              <a:spLocks noChangeArrowheads="1"/>
            </p:cNvSpPr>
            <p:nvPr/>
          </p:nvSpPr>
          <p:spPr bwMode="auto">
            <a:xfrm>
              <a:off x="2154" y="2023"/>
              <a:ext cx="136" cy="13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endParaRPr lang="en-GB" sz="1200" b="1"/>
            </a:p>
            <a:p>
              <a:pPr algn="ctr"/>
              <a:r>
                <a:rPr lang="en-GB" sz="1200" b="1"/>
                <a:t>vmf:WordsCreator</a:t>
              </a:r>
            </a:p>
          </p:txBody>
        </p:sp>
        <p:sp>
          <p:nvSpPr>
            <p:cNvPr id="39945" name="Oval 9"/>
            <p:cNvSpPr>
              <a:spLocks noChangeArrowheads="1"/>
            </p:cNvSpPr>
            <p:nvPr/>
          </p:nvSpPr>
          <p:spPr bwMode="auto">
            <a:xfrm>
              <a:off x="2426" y="3656"/>
              <a:ext cx="136" cy="13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vmf:TranslatorAndCommentator</a:t>
              </a:r>
            </a:p>
          </p:txBody>
        </p:sp>
        <p:sp>
          <p:nvSpPr>
            <p:cNvPr id="39946" name="Oval 10"/>
            <p:cNvSpPr>
              <a:spLocks noChangeArrowheads="1"/>
            </p:cNvSpPr>
            <p:nvPr/>
          </p:nvSpPr>
          <p:spPr bwMode="auto">
            <a:xfrm>
              <a:off x="1610" y="2613"/>
              <a:ext cx="136" cy="13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vmf:Commentator</a:t>
              </a:r>
            </a:p>
          </p:txBody>
        </p:sp>
        <p:cxnSp>
          <p:nvCxnSpPr>
            <p:cNvPr id="39947" name="AutoShape 11"/>
            <p:cNvCxnSpPr>
              <a:cxnSpLocks noChangeShapeType="1"/>
              <a:stCxn id="39944" idx="5"/>
              <a:endCxn id="39941" idx="1"/>
            </p:cNvCxnSpPr>
            <p:nvPr/>
          </p:nvCxnSpPr>
          <p:spPr bwMode="auto">
            <a:xfrm>
              <a:off x="2270" y="2140"/>
              <a:ext cx="403" cy="356"/>
            </a:xfrm>
            <a:prstGeom prst="straightConnector1">
              <a:avLst/>
            </a:prstGeom>
            <a:noFill/>
            <a:ln w="9525">
              <a:solidFill>
                <a:schemeClr val="tx1"/>
              </a:solidFill>
              <a:round/>
              <a:headEnd/>
              <a:tailEnd/>
            </a:ln>
            <a:effectLst/>
          </p:spPr>
        </p:cxnSp>
        <p:cxnSp>
          <p:nvCxnSpPr>
            <p:cNvPr id="39948" name="AutoShape 12"/>
            <p:cNvCxnSpPr>
              <a:cxnSpLocks noChangeShapeType="1"/>
              <a:endCxn id="39941" idx="7"/>
            </p:cNvCxnSpPr>
            <p:nvPr/>
          </p:nvCxnSpPr>
          <p:spPr bwMode="auto">
            <a:xfrm flipH="1">
              <a:off x="2769" y="2250"/>
              <a:ext cx="520" cy="246"/>
            </a:xfrm>
            <a:prstGeom prst="straightConnector1">
              <a:avLst/>
            </a:prstGeom>
            <a:noFill/>
            <a:ln w="9525">
              <a:solidFill>
                <a:schemeClr val="tx1"/>
              </a:solidFill>
              <a:round/>
              <a:headEnd/>
              <a:tailEnd/>
            </a:ln>
            <a:effectLst/>
          </p:spPr>
        </p:cxnSp>
        <p:cxnSp>
          <p:nvCxnSpPr>
            <p:cNvPr id="39949" name="AutoShape 13"/>
            <p:cNvCxnSpPr>
              <a:cxnSpLocks noChangeShapeType="1"/>
              <a:stCxn id="39941" idx="4"/>
              <a:endCxn id="39942" idx="0"/>
            </p:cNvCxnSpPr>
            <p:nvPr/>
          </p:nvCxnSpPr>
          <p:spPr bwMode="auto">
            <a:xfrm>
              <a:off x="2721" y="2613"/>
              <a:ext cx="0" cy="272"/>
            </a:xfrm>
            <a:prstGeom prst="straightConnector1">
              <a:avLst/>
            </a:prstGeom>
            <a:noFill/>
            <a:ln w="9525">
              <a:solidFill>
                <a:schemeClr val="tx1"/>
              </a:solidFill>
              <a:round/>
              <a:headEnd/>
              <a:tailEnd/>
            </a:ln>
            <a:effectLst/>
          </p:spPr>
        </p:cxnSp>
        <p:cxnSp>
          <p:nvCxnSpPr>
            <p:cNvPr id="39950" name="AutoShape 14"/>
            <p:cNvCxnSpPr>
              <a:cxnSpLocks noChangeShapeType="1"/>
              <a:stCxn id="39942" idx="5"/>
              <a:endCxn id="39943" idx="1"/>
            </p:cNvCxnSpPr>
            <p:nvPr/>
          </p:nvCxnSpPr>
          <p:spPr bwMode="auto">
            <a:xfrm>
              <a:off x="2769" y="3002"/>
              <a:ext cx="585" cy="311"/>
            </a:xfrm>
            <a:prstGeom prst="straightConnector1">
              <a:avLst/>
            </a:prstGeom>
            <a:noFill/>
            <a:ln w="9525">
              <a:solidFill>
                <a:schemeClr val="tx1"/>
              </a:solidFill>
              <a:round/>
              <a:headEnd/>
              <a:tailEnd/>
            </a:ln>
            <a:effectLst/>
          </p:spPr>
        </p:cxnSp>
        <p:cxnSp>
          <p:nvCxnSpPr>
            <p:cNvPr id="39951" name="AutoShape 15"/>
            <p:cNvCxnSpPr>
              <a:cxnSpLocks noChangeShapeType="1"/>
              <a:stCxn id="39945" idx="7"/>
              <a:endCxn id="39942" idx="3"/>
            </p:cNvCxnSpPr>
            <p:nvPr/>
          </p:nvCxnSpPr>
          <p:spPr bwMode="auto">
            <a:xfrm flipV="1">
              <a:off x="2542" y="3002"/>
              <a:ext cx="131" cy="674"/>
            </a:xfrm>
            <a:prstGeom prst="straightConnector1">
              <a:avLst/>
            </a:prstGeom>
            <a:noFill/>
            <a:ln w="9525">
              <a:solidFill>
                <a:schemeClr val="tx1"/>
              </a:solidFill>
              <a:round/>
              <a:headEnd/>
              <a:tailEnd/>
            </a:ln>
            <a:effectLst/>
          </p:spPr>
        </p:cxnSp>
        <p:cxnSp>
          <p:nvCxnSpPr>
            <p:cNvPr id="39952" name="AutoShape 16"/>
            <p:cNvCxnSpPr>
              <a:cxnSpLocks noChangeShapeType="1"/>
              <a:stCxn id="39946" idx="5"/>
              <a:endCxn id="39945" idx="1"/>
            </p:cNvCxnSpPr>
            <p:nvPr/>
          </p:nvCxnSpPr>
          <p:spPr bwMode="auto">
            <a:xfrm>
              <a:off x="1726" y="2730"/>
              <a:ext cx="720" cy="946"/>
            </a:xfrm>
            <a:prstGeom prst="straightConnector1">
              <a:avLst/>
            </a:prstGeom>
            <a:noFill/>
            <a:ln w="9525">
              <a:solidFill>
                <a:schemeClr val="tx1"/>
              </a:solidFill>
              <a:round/>
              <a:headEnd/>
              <a:tailEnd/>
            </a:ln>
            <a:effectLst/>
          </p:spPr>
        </p:cxnSp>
        <p:cxnSp>
          <p:nvCxnSpPr>
            <p:cNvPr id="39953" name="AutoShape 17"/>
            <p:cNvCxnSpPr>
              <a:cxnSpLocks noChangeShapeType="1"/>
              <a:endCxn id="39940" idx="7"/>
            </p:cNvCxnSpPr>
            <p:nvPr/>
          </p:nvCxnSpPr>
          <p:spPr bwMode="auto">
            <a:xfrm flipH="1">
              <a:off x="3404" y="1797"/>
              <a:ext cx="66" cy="382"/>
            </a:xfrm>
            <a:prstGeom prst="straightConnector1">
              <a:avLst/>
            </a:prstGeom>
            <a:noFill/>
            <a:ln w="9525">
              <a:solidFill>
                <a:schemeClr val="tx1"/>
              </a:solidFill>
              <a:round/>
              <a:headEnd/>
              <a:tailEnd/>
            </a:ln>
            <a:effectLst/>
          </p:spPr>
        </p:cxnSp>
        <p:cxnSp>
          <p:nvCxnSpPr>
            <p:cNvPr id="39954" name="AutoShape 18"/>
            <p:cNvCxnSpPr>
              <a:cxnSpLocks noChangeShapeType="1"/>
              <a:endCxn id="39944" idx="0"/>
            </p:cNvCxnSpPr>
            <p:nvPr/>
          </p:nvCxnSpPr>
          <p:spPr bwMode="auto">
            <a:xfrm>
              <a:off x="2200" y="1797"/>
              <a:ext cx="22" cy="226"/>
            </a:xfrm>
            <a:prstGeom prst="straightConnector1">
              <a:avLst/>
            </a:prstGeom>
            <a:noFill/>
            <a:ln w="9525">
              <a:solidFill>
                <a:schemeClr val="tx1"/>
              </a:solidFill>
              <a:round/>
              <a:headEnd/>
              <a:tailEnd/>
            </a:ln>
            <a:effectLst/>
          </p:spPr>
        </p:cxnSp>
      </p:grpSp>
      <p:sp>
        <p:nvSpPr>
          <p:cNvPr id="39955" name="Oval 19"/>
          <p:cNvSpPr>
            <a:spLocks noChangeArrowheads="1"/>
          </p:cNvSpPr>
          <p:nvPr/>
        </p:nvSpPr>
        <p:spPr bwMode="auto">
          <a:xfrm>
            <a:off x="7019925" y="3497263"/>
            <a:ext cx="215900" cy="217487"/>
          </a:xfrm>
          <a:prstGeom prst="ellipse">
            <a:avLst/>
          </a:prstGeom>
          <a:solidFill>
            <a:srgbClr val="00FF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onix:Translated by</a:t>
            </a:r>
          </a:p>
        </p:txBody>
      </p:sp>
      <p:sp>
        <p:nvSpPr>
          <p:cNvPr id="39956" name="Oval 20"/>
          <p:cNvSpPr>
            <a:spLocks noChangeArrowheads="1"/>
          </p:cNvSpPr>
          <p:nvPr/>
        </p:nvSpPr>
        <p:spPr bwMode="auto">
          <a:xfrm>
            <a:off x="7092950" y="5154613"/>
            <a:ext cx="215900" cy="217487"/>
          </a:xfrm>
          <a:prstGeom prst="ellipse">
            <a:avLst/>
          </a:prstGeom>
          <a:solidFill>
            <a:srgbClr val="00FF00"/>
          </a:solidFill>
          <a:ln w="9525">
            <a:solidFill>
              <a:schemeClr val="tx1"/>
            </a:solidFill>
            <a:round/>
            <a:headEnd/>
            <a:tailEnd/>
          </a:ln>
          <a:effectLst/>
        </p:spPr>
        <p:txBody>
          <a:bodyPr wrap="none" anchor="ctr"/>
          <a:lstStyle/>
          <a:p>
            <a:pPr algn="ctr"/>
            <a:endParaRPr lang="en-GB" sz="1200" b="1"/>
          </a:p>
          <a:p>
            <a:pPr algn="ctr"/>
            <a:endParaRPr lang="en-GB" sz="1200" b="1"/>
          </a:p>
          <a:p>
            <a:pPr algn="ctr"/>
            <a:endParaRPr lang="en-GB" sz="1200" b="1"/>
          </a:p>
          <a:p>
            <a:pPr algn="ctr"/>
            <a:endParaRPr lang="en-GB" sz="1200" b="1"/>
          </a:p>
          <a:p>
            <a:pPr algn="ctr"/>
            <a:r>
              <a:rPr lang="en-GB" sz="1200" b="1"/>
              <a:t>onix:Translated with</a:t>
            </a:r>
          </a:p>
          <a:p>
            <a:pPr algn="ctr"/>
            <a:r>
              <a:rPr lang="en-GB" sz="1200" b="1"/>
              <a:t>commentary by</a:t>
            </a:r>
          </a:p>
        </p:txBody>
      </p:sp>
      <p:cxnSp>
        <p:nvCxnSpPr>
          <p:cNvPr id="39957" name="AutoShape 21"/>
          <p:cNvCxnSpPr>
            <a:cxnSpLocks noChangeShapeType="1"/>
            <a:stCxn id="39942" idx="6"/>
          </p:cNvCxnSpPr>
          <p:nvPr/>
        </p:nvCxnSpPr>
        <p:spPr bwMode="auto">
          <a:xfrm flipV="1">
            <a:off x="4427538" y="3641725"/>
            <a:ext cx="2592387" cy="396875"/>
          </a:xfrm>
          <a:prstGeom prst="straightConnector1">
            <a:avLst/>
          </a:prstGeom>
          <a:noFill/>
          <a:ln w="9525">
            <a:solidFill>
              <a:srgbClr val="00FF00"/>
            </a:solidFill>
            <a:round/>
            <a:headEnd/>
            <a:tailEnd/>
          </a:ln>
          <a:effectLst/>
        </p:spPr>
      </p:cxnSp>
      <p:cxnSp>
        <p:nvCxnSpPr>
          <p:cNvPr id="39958" name="AutoShape 22"/>
          <p:cNvCxnSpPr>
            <a:cxnSpLocks noChangeShapeType="1"/>
            <a:stCxn id="39945" idx="6"/>
            <a:endCxn id="39956" idx="2"/>
          </p:cNvCxnSpPr>
          <p:nvPr/>
        </p:nvCxnSpPr>
        <p:spPr bwMode="auto">
          <a:xfrm>
            <a:off x="4067175" y="5262563"/>
            <a:ext cx="3025775" cy="1587"/>
          </a:xfrm>
          <a:prstGeom prst="straightConnector1">
            <a:avLst/>
          </a:prstGeom>
          <a:noFill/>
          <a:ln w="9525">
            <a:solidFill>
              <a:srgbClr val="00FF00"/>
            </a:solidFill>
            <a:round/>
            <a:headEnd/>
            <a:tailEnd/>
          </a:ln>
          <a:effectLst/>
        </p:spPr>
      </p:cxnSp>
      <p:sp>
        <p:nvSpPr>
          <p:cNvPr id="39959" name="Oval 23"/>
          <p:cNvSpPr>
            <a:spLocks noChangeArrowheads="1"/>
          </p:cNvSpPr>
          <p:nvPr/>
        </p:nvSpPr>
        <p:spPr bwMode="auto">
          <a:xfrm>
            <a:off x="1116013" y="4000500"/>
            <a:ext cx="215900" cy="217488"/>
          </a:xfrm>
          <a:prstGeom prst="ellipse">
            <a:avLst/>
          </a:prstGeom>
          <a:solidFill>
            <a:srgbClr val="00CCFF"/>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ddex:Translator</a:t>
            </a:r>
          </a:p>
        </p:txBody>
      </p:sp>
      <p:sp>
        <p:nvSpPr>
          <p:cNvPr id="39960" name="Oval 24"/>
          <p:cNvSpPr>
            <a:spLocks noChangeArrowheads="1"/>
          </p:cNvSpPr>
          <p:nvPr/>
        </p:nvSpPr>
        <p:spPr bwMode="auto">
          <a:xfrm>
            <a:off x="1187450" y="4794250"/>
            <a:ext cx="215900" cy="217488"/>
          </a:xfrm>
          <a:prstGeom prst="ellipse">
            <a:avLst/>
          </a:prstGeom>
          <a:solidFill>
            <a:srgbClr val="00CCFF"/>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Ddex:SubtitlesTranslator</a:t>
            </a:r>
          </a:p>
        </p:txBody>
      </p:sp>
      <p:cxnSp>
        <p:nvCxnSpPr>
          <p:cNvPr id="39961" name="AutoShape 25"/>
          <p:cNvCxnSpPr>
            <a:cxnSpLocks noChangeShapeType="1"/>
          </p:cNvCxnSpPr>
          <p:nvPr/>
        </p:nvCxnSpPr>
        <p:spPr bwMode="auto">
          <a:xfrm flipV="1">
            <a:off x="1331913" y="4073525"/>
            <a:ext cx="2879725" cy="71438"/>
          </a:xfrm>
          <a:prstGeom prst="straightConnector1">
            <a:avLst/>
          </a:prstGeom>
          <a:noFill/>
          <a:ln w="9525">
            <a:solidFill>
              <a:srgbClr val="00CCFF"/>
            </a:solidFill>
            <a:round/>
            <a:headEnd/>
            <a:tailEnd/>
          </a:ln>
          <a:effectLst/>
        </p:spPr>
      </p:cxnSp>
      <p:cxnSp>
        <p:nvCxnSpPr>
          <p:cNvPr id="39962" name="AutoShape 26"/>
          <p:cNvCxnSpPr>
            <a:cxnSpLocks noChangeShapeType="1"/>
            <a:stCxn id="39960" idx="6"/>
          </p:cNvCxnSpPr>
          <p:nvPr/>
        </p:nvCxnSpPr>
        <p:spPr bwMode="auto">
          <a:xfrm flipV="1">
            <a:off x="1403350" y="4722813"/>
            <a:ext cx="3889375" cy="180975"/>
          </a:xfrm>
          <a:prstGeom prst="straightConnector1">
            <a:avLst/>
          </a:prstGeom>
          <a:noFill/>
          <a:ln w="9525">
            <a:solidFill>
              <a:srgbClr val="00CCFF"/>
            </a:solidFill>
            <a:round/>
            <a:headEnd/>
            <a:tailEnd/>
          </a:ln>
          <a:effectLst/>
        </p:spPr>
      </p:cxnSp>
      <p:cxnSp>
        <p:nvCxnSpPr>
          <p:cNvPr id="39963" name="AutoShape 27"/>
          <p:cNvCxnSpPr>
            <a:cxnSpLocks noChangeShapeType="1"/>
          </p:cNvCxnSpPr>
          <p:nvPr/>
        </p:nvCxnSpPr>
        <p:spPr bwMode="auto">
          <a:xfrm>
            <a:off x="2195513" y="2205038"/>
            <a:ext cx="392112" cy="1327150"/>
          </a:xfrm>
          <a:prstGeom prst="straightConnector1">
            <a:avLst/>
          </a:prstGeom>
          <a:noFill/>
          <a:ln w="9525">
            <a:solidFill>
              <a:schemeClr val="tx1"/>
            </a:solidFill>
            <a:round/>
            <a:headEnd/>
            <a:tailEnd/>
          </a:ln>
          <a:effectLst/>
        </p:spPr>
      </p:cxnSp>
      <p:sp>
        <p:nvSpPr>
          <p:cNvPr id="39965" name="Rectangle 29"/>
          <p:cNvSpPr>
            <a:spLocks noChangeArrowheads="1"/>
          </p:cNvSpPr>
          <p:nvPr/>
        </p:nvSpPr>
        <p:spPr bwMode="auto">
          <a:xfrm>
            <a:off x="904875" y="444500"/>
            <a:ext cx="3352800" cy="701675"/>
          </a:xfrm>
          <a:prstGeom prst="rect">
            <a:avLst/>
          </a:prstGeom>
          <a:noFill/>
          <a:ln w="9525">
            <a:noFill/>
            <a:miter lim="800000"/>
            <a:headEnd/>
            <a:tailEnd/>
          </a:ln>
          <a:effectLst/>
        </p:spPr>
        <p:txBody>
          <a:bodyPr wrap="none">
            <a:spAutoFit/>
          </a:bodyPr>
          <a:lstStyle/>
          <a:p>
            <a:r>
              <a:rPr lang="en-GB" sz="2000" b="1">
                <a:solidFill>
                  <a:srgbClr val="6600CC"/>
                </a:solidFill>
                <a:latin typeface="Verdana" pitchFamily="34" charset="0"/>
              </a:rPr>
              <a:t>Mapping to the matrix</a:t>
            </a:r>
          </a:p>
          <a:p>
            <a:endParaRPr lang="en-GB" sz="2000">
              <a:solidFill>
                <a:srgbClr val="6600CC"/>
              </a:solidFill>
              <a:latin typeface="Verdana" pitchFamily="34" charset="0"/>
            </a:endParaRPr>
          </a:p>
        </p:txBody>
      </p:sp>
      <p:sp>
        <p:nvSpPr>
          <p:cNvPr id="40035" name="Rectangle 99"/>
          <p:cNvSpPr>
            <a:spLocks noChangeArrowheads="1"/>
          </p:cNvSpPr>
          <p:nvPr/>
        </p:nvSpPr>
        <p:spPr bwMode="auto">
          <a:xfrm>
            <a:off x="755650" y="1125538"/>
            <a:ext cx="4321175" cy="581025"/>
          </a:xfrm>
          <a:prstGeom prst="rect">
            <a:avLst/>
          </a:prstGeom>
          <a:solidFill>
            <a:srgbClr val="FFFF66"/>
          </a:solidFill>
          <a:ln w="9525">
            <a:noFill/>
            <a:miter lim="800000"/>
            <a:headEnd/>
            <a:tailEnd/>
          </a:ln>
          <a:effectLst>
            <a:outerShdw dist="107763" dir="2700000" algn="ctr" rotWithShape="0">
              <a:schemeClr val="bg2">
                <a:alpha val="50000"/>
              </a:schemeClr>
            </a:outerShdw>
          </a:effectLst>
        </p:spPr>
        <p:txBody>
          <a:bodyPr>
            <a:spAutoFit/>
          </a:bodyPr>
          <a:lstStyle/>
          <a:p>
            <a:r>
              <a:rPr lang="en-GB" sz="1600">
                <a:latin typeface="Comic Sans MS" pitchFamily="66" charset="0"/>
              </a:rPr>
              <a:t>Every term in a vocabulary is given an equivalent term in a VMF concept family…</a:t>
            </a:r>
          </a:p>
        </p:txBody>
      </p:sp>
      <p:sp>
        <p:nvSpPr>
          <p:cNvPr id="29" name="TextBox 28"/>
          <p:cNvSpPr txBox="1"/>
          <p:nvPr/>
        </p:nvSpPr>
        <p:spPr>
          <a:xfrm>
            <a:off x="928662" y="6215082"/>
            <a:ext cx="7215238" cy="369332"/>
          </a:xfrm>
          <a:prstGeom prst="rect">
            <a:avLst/>
          </a:prstGeom>
          <a:noFill/>
        </p:spPr>
        <p:txBody>
          <a:bodyPr wrap="square" rtlCol="0">
            <a:spAutoFit/>
          </a:bodyPr>
          <a:lstStyle/>
          <a:p>
            <a:pPr algn="ctr"/>
            <a:r>
              <a:rPr lang="en-GB" dirty="0" smtClean="0"/>
              <a:t>From: Godfrey Rust (</a:t>
            </a:r>
            <a:r>
              <a:rPr lang="en-GB" dirty="0" err="1" smtClean="0"/>
              <a:t>Rightscom</a:t>
            </a:r>
            <a:r>
              <a:rPr lang="en-GB" dirty="0" smtClean="0"/>
              <a:t>) – How the VMF matrix works, Nov 2009</a:t>
            </a:r>
            <a:endParaRPr lang="en-GB"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val 2"/>
          <p:cNvSpPr>
            <a:spLocks noChangeArrowheads="1"/>
          </p:cNvSpPr>
          <p:nvPr/>
        </p:nvSpPr>
        <p:spPr bwMode="auto">
          <a:xfrm>
            <a:off x="5219700" y="2778125"/>
            <a:ext cx="215900" cy="217488"/>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vmf:Adaptor</a:t>
            </a:r>
          </a:p>
        </p:txBody>
      </p:sp>
      <p:sp>
        <p:nvSpPr>
          <p:cNvPr id="41987" name="Oval 3"/>
          <p:cNvSpPr>
            <a:spLocks noChangeArrowheads="1"/>
          </p:cNvSpPr>
          <p:nvPr/>
        </p:nvSpPr>
        <p:spPr bwMode="auto">
          <a:xfrm>
            <a:off x="4211638" y="3281363"/>
            <a:ext cx="215900" cy="217487"/>
          </a:xfrm>
          <a:prstGeom prst="ellipse">
            <a:avLst/>
          </a:prstGeom>
          <a:solidFill>
            <a:srgbClr val="FF3300"/>
          </a:solidFill>
          <a:ln w="9525">
            <a:solidFill>
              <a:schemeClr val="tx1"/>
            </a:solidFill>
            <a:round/>
            <a:headEnd/>
            <a:tailEnd/>
          </a:ln>
          <a:effectLst/>
        </p:spPr>
        <p:txBody>
          <a:bodyPr wrap="none" anchor="ctr"/>
          <a:lstStyle/>
          <a:p>
            <a:pPr algn="ctr"/>
            <a:r>
              <a:rPr lang="en-GB" sz="1200" b="1"/>
              <a:t>    </a:t>
            </a:r>
          </a:p>
          <a:p>
            <a:pPr algn="ctr"/>
            <a:endParaRPr lang="en-GB" sz="1200" b="1"/>
          </a:p>
          <a:p>
            <a:pPr algn="ctr"/>
            <a:r>
              <a:rPr lang="en-GB" sz="1200" b="1"/>
              <a:t>vmf:WordsAdaptor</a:t>
            </a:r>
          </a:p>
        </p:txBody>
      </p:sp>
      <p:sp>
        <p:nvSpPr>
          <p:cNvPr id="41988" name="Oval 4"/>
          <p:cNvSpPr>
            <a:spLocks noChangeArrowheads="1"/>
          </p:cNvSpPr>
          <p:nvPr/>
        </p:nvSpPr>
        <p:spPr bwMode="auto">
          <a:xfrm>
            <a:off x="4211638" y="3930650"/>
            <a:ext cx="215900" cy="217488"/>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r>
              <a:rPr lang="en-GB" sz="1200" b="1"/>
              <a:t>    </a:t>
            </a:r>
          </a:p>
          <a:p>
            <a:pPr algn="ctr"/>
            <a:r>
              <a:rPr lang="en-GB" sz="1200" b="1"/>
              <a:t>vmf:Translator</a:t>
            </a:r>
          </a:p>
        </p:txBody>
      </p:sp>
      <p:sp>
        <p:nvSpPr>
          <p:cNvPr id="41989" name="Oval 5"/>
          <p:cNvSpPr>
            <a:spLocks noChangeArrowheads="1"/>
          </p:cNvSpPr>
          <p:nvPr/>
        </p:nvSpPr>
        <p:spPr bwMode="auto">
          <a:xfrm>
            <a:off x="5292725" y="4578350"/>
            <a:ext cx="215900" cy="217488"/>
          </a:xfrm>
          <a:prstGeom prst="ellipse">
            <a:avLst/>
          </a:prstGeom>
          <a:solidFill>
            <a:srgbClr val="FF3300"/>
          </a:solidFill>
          <a:ln w="9525">
            <a:solidFill>
              <a:schemeClr val="tx1"/>
            </a:solidFill>
            <a:round/>
            <a:headEnd/>
            <a:tailEnd/>
          </a:ln>
          <a:effectLst/>
        </p:spPr>
        <p:txBody>
          <a:bodyPr wrap="none" anchor="ctr"/>
          <a:lstStyle/>
          <a:p>
            <a:r>
              <a:rPr lang="en-GB" sz="1200" b="1"/>
              <a:t>    vmf:SubtitlesTranslator</a:t>
            </a:r>
          </a:p>
        </p:txBody>
      </p:sp>
      <p:sp>
        <p:nvSpPr>
          <p:cNvPr id="41990" name="Oval 6"/>
          <p:cNvSpPr>
            <a:spLocks noChangeArrowheads="1"/>
          </p:cNvSpPr>
          <p:nvPr/>
        </p:nvSpPr>
        <p:spPr bwMode="auto">
          <a:xfrm>
            <a:off x="3419475" y="2562225"/>
            <a:ext cx="215900" cy="217488"/>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endParaRPr lang="en-GB" sz="1200" b="1"/>
          </a:p>
          <a:p>
            <a:pPr algn="ctr"/>
            <a:r>
              <a:rPr lang="en-GB" sz="1200" b="1"/>
              <a:t>vmf:WordsCreator</a:t>
            </a:r>
          </a:p>
        </p:txBody>
      </p:sp>
      <p:sp>
        <p:nvSpPr>
          <p:cNvPr id="41991" name="Oval 7"/>
          <p:cNvSpPr>
            <a:spLocks noChangeArrowheads="1"/>
          </p:cNvSpPr>
          <p:nvPr/>
        </p:nvSpPr>
        <p:spPr bwMode="auto">
          <a:xfrm>
            <a:off x="3851275" y="5154613"/>
            <a:ext cx="215900" cy="21748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vmf:TranslatorAndCommentator</a:t>
            </a:r>
          </a:p>
        </p:txBody>
      </p:sp>
      <p:sp>
        <p:nvSpPr>
          <p:cNvPr id="41992" name="Oval 8"/>
          <p:cNvSpPr>
            <a:spLocks noChangeArrowheads="1"/>
          </p:cNvSpPr>
          <p:nvPr/>
        </p:nvSpPr>
        <p:spPr bwMode="auto">
          <a:xfrm>
            <a:off x="2555875" y="3498850"/>
            <a:ext cx="215900" cy="217488"/>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vmf:Commentator</a:t>
            </a:r>
          </a:p>
        </p:txBody>
      </p:sp>
      <p:cxnSp>
        <p:nvCxnSpPr>
          <p:cNvPr id="41993" name="AutoShape 9"/>
          <p:cNvCxnSpPr>
            <a:cxnSpLocks noChangeShapeType="1"/>
            <a:stCxn id="41990" idx="5"/>
            <a:endCxn id="41987" idx="1"/>
          </p:cNvCxnSpPr>
          <p:nvPr/>
        </p:nvCxnSpPr>
        <p:spPr bwMode="auto">
          <a:xfrm>
            <a:off x="3603625" y="2747963"/>
            <a:ext cx="639763" cy="565150"/>
          </a:xfrm>
          <a:prstGeom prst="straightConnector1">
            <a:avLst/>
          </a:prstGeom>
          <a:noFill/>
          <a:ln w="9525">
            <a:solidFill>
              <a:schemeClr val="tx1"/>
            </a:solidFill>
            <a:round/>
            <a:headEnd/>
            <a:tailEnd/>
          </a:ln>
          <a:effectLst/>
        </p:spPr>
      </p:cxnSp>
      <p:cxnSp>
        <p:nvCxnSpPr>
          <p:cNvPr id="41994" name="AutoShape 10"/>
          <p:cNvCxnSpPr>
            <a:cxnSpLocks noChangeShapeType="1"/>
            <a:endCxn id="41987" idx="7"/>
          </p:cNvCxnSpPr>
          <p:nvPr/>
        </p:nvCxnSpPr>
        <p:spPr bwMode="auto">
          <a:xfrm flipH="1">
            <a:off x="4395788" y="2922588"/>
            <a:ext cx="825500" cy="390525"/>
          </a:xfrm>
          <a:prstGeom prst="straightConnector1">
            <a:avLst/>
          </a:prstGeom>
          <a:noFill/>
          <a:ln w="9525">
            <a:solidFill>
              <a:schemeClr val="tx1"/>
            </a:solidFill>
            <a:round/>
            <a:headEnd/>
            <a:tailEnd/>
          </a:ln>
          <a:effectLst/>
        </p:spPr>
      </p:cxnSp>
      <p:cxnSp>
        <p:nvCxnSpPr>
          <p:cNvPr id="41995" name="AutoShape 11"/>
          <p:cNvCxnSpPr>
            <a:cxnSpLocks noChangeShapeType="1"/>
            <a:stCxn id="41987" idx="4"/>
            <a:endCxn id="41988" idx="0"/>
          </p:cNvCxnSpPr>
          <p:nvPr/>
        </p:nvCxnSpPr>
        <p:spPr bwMode="auto">
          <a:xfrm>
            <a:off x="4319588" y="3498850"/>
            <a:ext cx="0" cy="431800"/>
          </a:xfrm>
          <a:prstGeom prst="straightConnector1">
            <a:avLst/>
          </a:prstGeom>
          <a:noFill/>
          <a:ln w="9525">
            <a:solidFill>
              <a:schemeClr val="tx1"/>
            </a:solidFill>
            <a:round/>
            <a:headEnd/>
            <a:tailEnd/>
          </a:ln>
          <a:effectLst/>
        </p:spPr>
      </p:cxnSp>
      <p:cxnSp>
        <p:nvCxnSpPr>
          <p:cNvPr id="41996" name="AutoShape 12"/>
          <p:cNvCxnSpPr>
            <a:cxnSpLocks noChangeShapeType="1"/>
            <a:stCxn id="41988" idx="5"/>
            <a:endCxn id="41989" idx="1"/>
          </p:cNvCxnSpPr>
          <p:nvPr/>
        </p:nvCxnSpPr>
        <p:spPr bwMode="auto">
          <a:xfrm>
            <a:off x="4395788" y="4116388"/>
            <a:ext cx="928687" cy="493712"/>
          </a:xfrm>
          <a:prstGeom prst="straightConnector1">
            <a:avLst/>
          </a:prstGeom>
          <a:noFill/>
          <a:ln w="57150">
            <a:solidFill>
              <a:schemeClr val="accent2"/>
            </a:solidFill>
            <a:round/>
            <a:headEnd/>
            <a:tailEnd/>
          </a:ln>
          <a:effectLst/>
        </p:spPr>
      </p:cxnSp>
      <p:cxnSp>
        <p:nvCxnSpPr>
          <p:cNvPr id="41997" name="AutoShape 13"/>
          <p:cNvCxnSpPr>
            <a:cxnSpLocks noChangeShapeType="1"/>
            <a:stCxn id="41991" idx="7"/>
            <a:endCxn id="41988" idx="3"/>
          </p:cNvCxnSpPr>
          <p:nvPr/>
        </p:nvCxnSpPr>
        <p:spPr bwMode="auto">
          <a:xfrm flipV="1">
            <a:off x="4035425" y="4116388"/>
            <a:ext cx="207963" cy="1069975"/>
          </a:xfrm>
          <a:prstGeom prst="straightConnector1">
            <a:avLst/>
          </a:prstGeom>
          <a:noFill/>
          <a:ln w="9525">
            <a:solidFill>
              <a:schemeClr val="tx1"/>
            </a:solidFill>
            <a:round/>
            <a:headEnd/>
            <a:tailEnd/>
          </a:ln>
          <a:effectLst/>
        </p:spPr>
      </p:cxnSp>
      <p:cxnSp>
        <p:nvCxnSpPr>
          <p:cNvPr id="41998" name="AutoShape 14"/>
          <p:cNvCxnSpPr>
            <a:cxnSpLocks noChangeShapeType="1"/>
            <a:stCxn id="41992" idx="5"/>
            <a:endCxn id="41991" idx="1"/>
          </p:cNvCxnSpPr>
          <p:nvPr/>
        </p:nvCxnSpPr>
        <p:spPr bwMode="auto">
          <a:xfrm>
            <a:off x="2740025" y="3684588"/>
            <a:ext cx="1143000" cy="1501775"/>
          </a:xfrm>
          <a:prstGeom prst="straightConnector1">
            <a:avLst/>
          </a:prstGeom>
          <a:noFill/>
          <a:ln w="9525">
            <a:solidFill>
              <a:schemeClr val="tx1"/>
            </a:solidFill>
            <a:round/>
            <a:headEnd/>
            <a:tailEnd/>
          </a:ln>
          <a:effectLst/>
        </p:spPr>
      </p:cxnSp>
      <p:cxnSp>
        <p:nvCxnSpPr>
          <p:cNvPr id="41999" name="AutoShape 15"/>
          <p:cNvCxnSpPr>
            <a:cxnSpLocks noChangeShapeType="1"/>
            <a:endCxn id="41986" idx="7"/>
          </p:cNvCxnSpPr>
          <p:nvPr/>
        </p:nvCxnSpPr>
        <p:spPr bwMode="auto">
          <a:xfrm flipH="1">
            <a:off x="5403850" y="2203450"/>
            <a:ext cx="104775" cy="606425"/>
          </a:xfrm>
          <a:prstGeom prst="straightConnector1">
            <a:avLst/>
          </a:prstGeom>
          <a:noFill/>
          <a:ln w="9525">
            <a:solidFill>
              <a:schemeClr val="tx1"/>
            </a:solidFill>
            <a:round/>
            <a:headEnd/>
            <a:tailEnd/>
          </a:ln>
          <a:effectLst/>
        </p:spPr>
      </p:cxnSp>
      <p:cxnSp>
        <p:nvCxnSpPr>
          <p:cNvPr id="42000" name="AutoShape 16"/>
          <p:cNvCxnSpPr>
            <a:cxnSpLocks noChangeShapeType="1"/>
            <a:endCxn id="41990" idx="0"/>
          </p:cNvCxnSpPr>
          <p:nvPr/>
        </p:nvCxnSpPr>
        <p:spPr bwMode="auto">
          <a:xfrm>
            <a:off x="3492500" y="2203450"/>
            <a:ext cx="34925" cy="358775"/>
          </a:xfrm>
          <a:prstGeom prst="straightConnector1">
            <a:avLst/>
          </a:prstGeom>
          <a:noFill/>
          <a:ln w="9525">
            <a:solidFill>
              <a:schemeClr val="tx1"/>
            </a:solidFill>
            <a:round/>
            <a:headEnd/>
            <a:tailEnd/>
          </a:ln>
          <a:effectLst/>
        </p:spPr>
      </p:cxnSp>
      <p:sp>
        <p:nvSpPr>
          <p:cNvPr id="42001" name="Oval 17"/>
          <p:cNvSpPr>
            <a:spLocks noChangeArrowheads="1"/>
          </p:cNvSpPr>
          <p:nvPr/>
        </p:nvSpPr>
        <p:spPr bwMode="auto">
          <a:xfrm>
            <a:off x="7019925" y="3498850"/>
            <a:ext cx="215900" cy="217488"/>
          </a:xfrm>
          <a:prstGeom prst="ellipse">
            <a:avLst/>
          </a:prstGeom>
          <a:solidFill>
            <a:srgbClr val="00FF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onix:Translated by</a:t>
            </a:r>
          </a:p>
        </p:txBody>
      </p:sp>
      <p:sp>
        <p:nvSpPr>
          <p:cNvPr id="42002" name="Oval 18"/>
          <p:cNvSpPr>
            <a:spLocks noChangeArrowheads="1"/>
          </p:cNvSpPr>
          <p:nvPr/>
        </p:nvSpPr>
        <p:spPr bwMode="auto">
          <a:xfrm>
            <a:off x="7092950" y="5156200"/>
            <a:ext cx="215900" cy="217488"/>
          </a:xfrm>
          <a:prstGeom prst="ellipse">
            <a:avLst/>
          </a:prstGeom>
          <a:solidFill>
            <a:srgbClr val="00FF00"/>
          </a:solidFill>
          <a:ln w="9525">
            <a:solidFill>
              <a:schemeClr val="tx1"/>
            </a:solidFill>
            <a:round/>
            <a:headEnd/>
            <a:tailEnd/>
          </a:ln>
          <a:effectLst/>
        </p:spPr>
        <p:txBody>
          <a:bodyPr wrap="none" anchor="ctr"/>
          <a:lstStyle/>
          <a:p>
            <a:pPr algn="ctr"/>
            <a:endParaRPr lang="en-GB" sz="1200" b="1"/>
          </a:p>
          <a:p>
            <a:pPr algn="ctr"/>
            <a:endParaRPr lang="en-GB" sz="1200" b="1"/>
          </a:p>
          <a:p>
            <a:pPr algn="ctr"/>
            <a:endParaRPr lang="en-GB" sz="1200" b="1"/>
          </a:p>
          <a:p>
            <a:pPr algn="ctr"/>
            <a:endParaRPr lang="en-GB" sz="1200" b="1"/>
          </a:p>
          <a:p>
            <a:pPr algn="ctr"/>
            <a:r>
              <a:rPr lang="en-GB" sz="1200" b="1"/>
              <a:t>onix:Translated with</a:t>
            </a:r>
          </a:p>
          <a:p>
            <a:pPr algn="ctr"/>
            <a:r>
              <a:rPr lang="en-GB" sz="1200" b="1"/>
              <a:t>commentary by</a:t>
            </a:r>
          </a:p>
        </p:txBody>
      </p:sp>
      <p:cxnSp>
        <p:nvCxnSpPr>
          <p:cNvPr id="42003" name="AutoShape 19"/>
          <p:cNvCxnSpPr>
            <a:cxnSpLocks noChangeShapeType="1"/>
            <a:stCxn id="41988" idx="6"/>
          </p:cNvCxnSpPr>
          <p:nvPr/>
        </p:nvCxnSpPr>
        <p:spPr bwMode="auto">
          <a:xfrm flipV="1">
            <a:off x="4427538" y="3643313"/>
            <a:ext cx="2592387" cy="396875"/>
          </a:xfrm>
          <a:prstGeom prst="straightConnector1">
            <a:avLst/>
          </a:prstGeom>
          <a:noFill/>
          <a:ln w="57150">
            <a:solidFill>
              <a:schemeClr val="accent2"/>
            </a:solidFill>
            <a:round/>
            <a:headEnd/>
            <a:tailEnd/>
          </a:ln>
          <a:effectLst/>
        </p:spPr>
      </p:cxnSp>
      <p:cxnSp>
        <p:nvCxnSpPr>
          <p:cNvPr id="42004" name="AutoShape 20"/>
          <p:cNvCxnSpPr>
            <a:cxnSpLocks noChangeShapeType="1"/>
            <a:stCxn id="41991" idx="6"/>
            <a:endCxn id="42002" idx="2"/>
          </p:cNvCxnSpPr>
          <p:nvPr/>
        </p:nvCxnSpPr>
        <p:spPr bwMode="auto">
          <a:xfrm>
            <a:off x="4067175" y="5264150"/>
            <a:ext cx="3025775" cy="1588"/>
          </a:xfrm>
          <a:prstGeom prst="straightConnector1">
            <a:avLst/>
          </a:prstGeom>
          <a:noFill/>
          <a:ln w="9525">
            <a:solidFill>
              <a:srgbClr val="00FF00"/>
            </a:solidFill>
            <a:round/>
            <a:headEnd/>
            <a:tailEnd/>
          </a:ln>
          <a:effectLst/>
        </p:spPr>
      </p:cxnSp>
      <p:sp>
        <p:nvSpPr>
          <p:cNvPr id="42005" name="Oval 21"/>
          <p:cNvSpPr>
            <a:spLocks noChangeArrowheads="1"/>
          </p:cNvSpPr>
          <p:nvPr/>
        </p:nvSpPr>
        <p:spPr bwMode="auto">
          <a:xfrm>
            <a:off x="1116013" y="4002088"/>
            <a:ext cx="215900" cy="217487"/>
          </a:xfrm>
          <a:prstGeom prst="ellipse">
            <a:avLst/>
          </a:prstGeom>
          <a:solidFill>
            <a:srgbClr val="00CCFF"/>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ddex:Translator</a:t>
            </a:r>
          </a:p>
        </p:txBody>
      </p:sp>
      <p:sp>
        <p:nvSpPr>
          <p:cNvPr id="42006" name="Oval 22"/>
          <p:cNvSpPr>
            <a:spLocks noChangeArrowheads="1"/>
          </p:cNvSpPr>
          <p:nvPr/>
        </p:nvSpPr>
        <p:spPr bwMode="auto">
          <a:xfrm>
            <a:off x="1187450" y="4795838"/>
            <a:ext cx="215900" cy="217487"/>
          </a:xfrm>
          <a:prstGeom prst="ellipse">
            <a:avLst/>
          </a:prstGeom>
          <a:solidFill>
            <a:srgbClr val="00CCFF"/>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ddex:SubtitlesTranslator</a:t>
            </a:r>
          </a:p>
        </p:txBody>
      </p:sp>
      <p:cxnSp>
        <p:nvCxnSpPr>
          <p:cNvPr id="42007" name="AutoShape 23"/>
          <p:cNvCxnSpPr>
            <a:cxnSpLocks noChangeShapeType="1"/>
          </p:cNvCxnSpPr>
          <p:nvPr/>
        </p:nvCxnSpPr>
        <p:spPr bwMode="auto">
          <a:xfrm flipV="1">
            <a:off x="1331913" y="4075113"/>
            <a:ext cx="2879725" cy="71437"/>
          </a:xfrm>
          <a:prstGeom prst="straightConnector1">
            <a:avLst/>
          </a:prstGeom>
          <a:noFill/>
          <a:ln w="9525">
            <a:solidFill>
              <a:srgbClr val="00CCFF"/>
            </a:solidFill>
            <a:round/>
            <a:headEnd/>
            <a:tailEnd/>
          </a:ln>
          <a:effectLst/>
        </p:spPr>
      </p:cxnSp>
      <p:cxnSp>
        <p:nvCxnSpPr>
          <p:cNvPr id="42008" name="AutoShape 24"/>
          <p:cNvCxnSpPr>
            <a:cxnSpLocks noChangeShapeType="1"/>
            <a:stCxn id="42006" idx="6"/>
            <a:endCxn id="41989" idx="2"/>
          </p:cNvCxnSpPr>
          <p:nvPr/>
        </p:nvCxnSpPr>
        <p:spPr bwMode="auto">
          <a:xfrm flipV="1">
            <a:off x="1403350" y="4687888"/>
            <a:ext cx="3889375" cy="217487"/>
          </a:xfrm>
          <a:prstGeom prst="straightConnector1">
            <a:avLst/>
          </a:prstGeom>
          <a:noFill/>
          <a:ln w="57150">
            <a:solidFill>
              <a:schemeClr val="accent2"/>
            </a:solidFill>
            <a:round/>
            <a:headEnd/>
            <a:tailEnd/>
          </a:ln>
          <a:effectLst/>
        </p:spPr>
      </p:cxnSp>
      <p:cxnSp>
        <p:nvCxnSpPr>
          <p:cNvPr id="42009" name="AutoShape 25"/>
          <p:cNvCxnSpPr>
            <a:cxnSpLocks noChangeShapeType="1"/>
          </p:cNvCxnSpPr>
          <p:nvPr/>
        </p:nvCxnSpPr>
        <p:spPr bwMode="auto">
          <a:xfrm>
            <a:off x="2195513" y="2205038"/>
            <a:ext cx="392112" cy="1327150"/>
          </a:xfrm>
          <a:prstGeom prst="straightConnector1">
            <a:avLst/>
          </a:prstGeom>
          <a:noFill/>
          <a:ln w="9525">
            <a:solidFill>
              <a:schemeClr val="tx1"/>
            </a:solidFill>
            <a:round/>
            <a:headEnd/>
            <a:tailEnd/>
          </a:ln>
          <a:effectLst/>
        </p:spPr>
      </p:cxnSp>
      <p:sp>
        <p:nvSpPr>
          <p:cNvPr id="42014" name="Rectangle 30"/>
          <p:cNvSpPr>
            <a:spLocks noChangeArrowheads="1"/>
          </p:cNvSpPr>
          <p:nvPr/>
        </p:nvSpPr>
        <p:spPr bwMode="auto">
          <a:xfrm>
            <a:off x="6300788" y="1125538"/>
            <a:ext cx="1943100" cy="1803400"/>
          </a:xfrm>
          <a:prstGeom prst="rect">
            <a:avLst/>
          </a:prstGeom>
          <a:solidFill>
            <a:srgbClr val="FFFF66"/>
          </a:solidFill>
          <a:ln w="9525">
            <a:noFill/>
            <a:miter lim="800000"/>
            <a:headEnd/>
            <a:tailEnd/>
          </a:ln>
          <a:effectLst>
            <a:outerShdw dist="107763" dir="2700000" algn="ctr" rotWithShape="0">
              <a:schemeClr val="bg2">
                <a:alpha val="50000"/>
              </a:schemeClr>
            </a:outerShdw>
          </a:effectLst>
        </p:spPr>
        <p:txBody>
          <a:bodyPr>
            <a:spAutoFit/>
          </a:bodyPr>
          <a:lstStyle/>
          <a:p>
            <a:r>
              <a:rPr lang="en-GB" sz="1600">
                <a:latin typeface="Comic Sans MS" pitchFamily="66" charset="0"/>
              </a:rPr>
              <a:t>Queries can then be used to find the “best fit” mappings between two terms or complete vocabularies.</a:t>
            </a:r>
          </a:p>
        </p:txBody>
      </p:sp>
      <p:sp>
        <p:nvSpPr>
          <p:cNvPr id="42015" name="Rectangle 31"/>
          <p:cNvSpPr>
            <a:spLocks noChangeArrowheads="1"/>
          </p:cNvSpPr>
          <p:nvPr/>
        </p:nvSpPr>
        <p:spPr bwMode="auto">
          <a:xfrm>
            <a:off x="900113" y="476250"/>
            <a:ext cx="4121150" cy="701675"/>
          </a:xfrm>
          <a:prstGeom prst="rect">
            <a:avLst/>
          </a:prstGeom>
          <a:noFill/>
          <a:ln w="9525">
            <a:noFill/>
            <a:miter lim="800000"/>
            <a:headEnd/>
            <a:tailEnd/>
          </a:ln>
          <a:effectLst/>
        </p:spPr>
        <p:txBody>
          <a:bodyPr wrap="none">
            <a:spAutoFit/>
          </a:bodyPr>
          <a:lstStyle/>
          <a:p>
            <a:r>
              <a:rPr lang="en-GB" sz="2000" b="1">
                <a:solidFill>
                  <a:srgbClr val="6600CC"/>
                </a:solidFill>
                <a:latin typeface="Verdana" pitchFamily="34" charset="0"/>
              </a:rPr>
              <a:t>Mapping scheme to scheme</a:t>
            </a:r>
          </a:p>
          <a:p>
            <a:endParaRPr lang="en-GB" sz="2000">
              <a:solidFill>
                <a:srgbClr val="6600CC"/>
              </a:solidFill>
              <a:latin typeface="Verdana" pitchFamily="34" charset="0"/>
            </a:endParaRPr>
          </a:p>
        </p:txBody>
      </p:sp>
      <p:sp>
        <p:nvSpPr>
          <p:cNvPr id="28" name="TextBox 27"/>
          <p:cNvSpPr txBox="1"/>
          <p:nvPr/>
        </p:nvSpPr>
        <p:spPr>
          <a:xfrm>
            <a:off x="928662" y="6215082"/>
            <a:ext cx="7215238" cy="369332"/>
          </a:xfrm>
          <a:prstGeom prst="rect">
            <a:avLst/>
          </a:prstGeom>
          <a:noFill/>
        </p:spPr>
        <p:txBody>
          <a:bodyPr wrap="square" rtlCol="0">
            <a:spAutoFit/>
          </a:bodyPr>
          <a:lstStyle/>
          <a:p>
            <a:pPr algn="ctr"/>
            <a:r>
              <a:rPr lang="en-GB" dirty="0" smtClean="0"/>
              <a:t>From: Godfrey Rust (</a:t>
            </a:r>
            <a:r>
              <a:rPr lang="en-GB" dirty="0" err="1" smtClean="0"/>
              <a:t>Rightscom</a:t>
            </a:r>
            <a:r>
              <a:rPr lang="en-GB" dirty="0" smtClean="0"/>
              <a:t>) – How the VMF matrix works, Nov 2009</a:t>
            </a:r>
            <a:endParaRPr lang="en-GB"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6095" name="AutoShape 15"/>
          <p:cNvCxnSpPr>
            <a:cxnSpLocks noChangeShapeType="1"/>
            <a:stCxn id="46089" idx="7"/>
            <a:endCxn id="46086" idx="4"/>
          </p:cNvCxnSpPr>
          <p:nvPr/>
        </p:nvCxnSpPr>
        <p:spPr bwMode="auto">
          <a:xfrm flipV="1">
            <a:off x="4035425" y="4149725"/>
            <a:ext cx="284163" cy="1038225"/>
          </a:xfrm>
          <a:prstGeom prst="straightConnector1">
            <a:avLst/>
          </a:prstGeom>
          <a:noFill/>
          <a:ln w="57150">
            <a:solidFill>
              <a:srgbClr val="00FF00"/>
            </a:solidFill>
            <a:round/>
            <a:headEnd/>
            <a:tailEnd/>
          </a:ln>
          <a:effectLst/>
        </p:spPr>
      </p:cxnSp>
      <p:sp>
        <p:nvSpPr>
          <p:cNvPr id="46084" name="Oval 4"/>
          <p:cNvSpPr>
            <a:spLocks noChangeArrowheads="1"/>
          </p:cNvSpPr>
          <p:nvPr/>
        </p:nvSpPr>
        <p:spPr bwMode="auto">
          <a:xfrm>
            <a:off x="5219700" y="2779713"/>
            <a:ext cx="215900" cy="21748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vmf:Adaptor</a:t>
            </a:r>
          </a:p>
        </p:txBody>
      </p:sp>
      <p:sp>
        <p:nvSpPr>
          <p:cNvPr id="46085" name="Oval 5"/>
          <p:cNvSpPr>
            <a:spLocks noChangeArrowheads="1"/>
          </p:cNvSpPr>
          <p:nvPr/>
        </p:nvSpPr>
        <p:spPr bwMode="auto">
          <a:xfrm>
            <a:off x="4211638" y="3282950"/>
            <a:ext cx="215900" cy="217488"/>
          </a:xfrm>
          <a:prstGeom prst="ellipse">
            <a:avLst/>
          </a:prstGeom>
          <a:solidFill>
            <a:srgbClr val="FF3300"/>
          </a:solidFill>
          <a:ln w="9525">
            <a:solidFill>
              <a:schemeClr val="tx1"/>
            </a:solidFill>
            <a:round/>
            <a:headEnd/>
            <a:tailEnd/>
          </a:ln>
          <a:effectLst/>
        </p:spPr>
        <p:txBody>
          <a:bodyPr wrap="none" anchor="ctr"/>
          <a:lstStyle/>
          <a:p>
            <a:pPr algn="ctr"/>
            <a:r>
              <a:rPr lang="en-GB" sz="1200" b="1"/>
              <a:t>    </a:t>
            </a:r>
          </a:p>
          <a:p>
            <a:pPr algn="ctr"/>
            <a:endParaRPr lang="en-GB" sz="1200" b="1"/>
          </a:p>
          <a:p>
            <a:pPr algn="ctr"/>
            <a:r>
              <a:rPr lang="en-GB" sz="1200" b="1"/>
              <a:t>vmf:WordsAdaptor</a:t>
            </a:r>
          </a:p>
        </p:txBody>
      </p:sp>
      <p:sp>
        <p:nvSpPr>
          <p:cNvPr id="46086" name="Oval 6"/>
          <p:cNvSpPr>
            <a:spLocks noChangeArrowheads="1"/>
          </p:cNvSpPr>
          <p:nvPr/>
        </p:nvSpPr>
        <p:spPr bwMode="auto">
          <a:xfrm>
            <a:off x="4211638" y="3932238"/>
            <a:ext cx="215900" cy="21748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r>
              <a:rPr lang="en-GB" sz="1200" b="1"/>
              <a:t>    </a:t>
            </a:r>
          </a:p>
          <a:p>
            <a:pPr algn="ctr"/>
            <a:r>
              <a:rPr lang="en-GB" sz="1200" b="1"/>
              <a:t>vmf:Translator</a:t>
            </a:r>
          </a:p>
        </p:txBody>
      </p:sp>
      <p:sp>
        <p:nvSpPr>
          <p:cNvPr id="46087" name="Oval 7"/>
          <p:cNvSpPr>
            <a:spLocks noChangeArrowheads="1"/>
          </p:cNvSpPr>
          <p:nvPr/>
        </p:nvSpPr>
        <p:spPr bwMode="auto">
          <a:xfrm>
            <a:off x="5292725" y="4579938"/>
            <a:ext cx="215900" cy="217487"/>
          </a:xfrm>
          <a:prstGeom prst="ellipse">
            <a:avLst/>
          </a:prstGeom>
          <a:solidFill>
            <a:srgbClr val="FF3300"/>
          </a:solidFill>
          <a:ln w="9525">
            <a:solidFill>
              <a:schemeClr val="tx1"/>
            </a:solidFill>
            <a:round/>
            <a:headEnd/>
            <a:tailEnd/>
          </a:ln>
          <a:effectLst/>
        </p:spPr>
        <p:txBody>
          <a:bodyPr wrap="none" anchor="ctr"/>
          <a:lstStyle/>
          <a:p>
            <a:r>
              <a:rPr lang="en-GB" sz="1200" b="1"/>
              <a:t>    vmf:SubtitlesTranslator</a:t>
            </a:r>
          </a:p>
        </p:txBody>
      </p:sp>
      <p:sp>
        <p:nvSpPr>
          <p:cNvPr id="46088" name="Oval 8"/>
          <p:cNvSpPr>
            <a:spLocks noChangeArrowheads="1"/>
          </p:cNvSpPr>
          <p:nvPr/>
        </p:nvSpPr>
        <p:spPr bwMode="auto">
          <a:xfrm>
            <a:off x="3419475" y="2563813"/>
            <a:ext cx="215900" cy="21748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endParaRPr lang="en-GB" sz="1200" b="1"/>
          </a:p>
          <a:p>
            <a:pPr algn="ctr"/>
            <a:r>
              <a:rPr lang="en-GB" sz="1200" b="1"/>
              <a:t>vmf:WordsCreator</a:t>
            </a:r>
          </a:p>
        </p:txBody>
      </p:sp>
      <p:sp>
        <p:nvSpPr>
          <p:cNvPr id="46089" name="Oval 9"/>
          <p:cNvSpPr>
            <a:spLocks noChangeArrowheads="1"/>
          </p:cNvSpPr>
          <p:nvPr/>
        </p:nvSpPr>
        <p:spPr bwMode="auto">
          <a:xfrm>
            <a:off x="3851275" y="5156200"/>
            <a:ext cx="215900" cy="217488"/>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vmf:TranslatorAndCommentator</a:t>
            </a:r>
          </a:p>
        </p:txBody>
      </p:sp>
      <p:sp>
        <p:nvSpPr>
          <p:cNvPr id="46090" name="Oval 10"/>
          <p:cNvSpPr>
            <a:spLocks noChangeArrowheads="1"/>
          </p:cNvSpPr>
          <p:nvPr/>
        </p:nvSpPr>
        <p:spPr bwMode="auto">
          <a:xfrm>
            <a:off x="2555875" y="3500438"/>
            <a:ext cx="215900" cy="217487"/>
          </a:xfrm>
          <a:prstGeom prst="ellipse">
            <a:avLst/>
          </a:prstGeom>
          <a:solidFill>
            <a:srgbClr val="FF33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vmf:Commentator</a:t>
            </a:r>
          </a:p>
        </p:txBody>
      </p:sp>
      <p:cxnSp>
        <p:nvCxnSpPr>
          <p:cNvPr id="46091" name="AutoShape 11"/>
          <p:cNvCxnSpPr>
            <a:cxnSpLocks noChangeShapeType="1"/>
            <a:stCxn id="46088" idx="5"/>
            <a:endCxn id="46085" idx="1"/>
          </p:cNvCxnSpPr>
          <p:nvPr/>
        </p:nvCxnSpPr>
        <p:spPr bwMode="auto">
          <a:xfrm>
            <a:off x="3603625" y="2749550"/>
            <a:ext cx="639763" cy="565150"/>
          </a:xfrm>
          <a:prstGeom prst="straightConnector1">
            <a:avLst/>
          </a:prstGeom>
          <a:noFill/>
          <a:ln w="9525">
            <a:solidFill>
              <a:schemeClr val="tx1"/>
            </a:solidFill>
            <a:round/>
            <a:headEnd/>
            <a:tailEnd/>
          </a:ln>
          <a:effectLst/>
        </p:spPr>
      </p:cxnSp>
      <p:cxnSp>
        <p:nvCxnSpPr>
          <p:cNvPr id="46092" name="AutoShape 12"/>
          <p:cNvCxnSpPr>
            <a:cxnSpLocks noChangeShapeType="1"/>
            <a:endCxn id="46085" idx="7"/>
          </p:cNvCxnSpPr>
          <p:nvPr/>
        </p:nvCxnSpPr>
        <p:spPr bwMode="auto">
          <a:xfrm flipH="1">
            <a:off x="4395788" y="2924175"/>
            <a:ext cx="825500" cy="390525"/>
          </a:xfrm>
          <a:prstGeom prst="straightConnector1">
            <a:avLst/>
          </a:prstGeom>
          <a:noFill/>
          <a:ln w="9525">
            <a:solidFill>
              <a:schemeClr val="tx1"/>
            </a:solidFill>
            <a:round/>
            <a:headEnd/>
            <a:tailEnd/>
          </a:ln>
          <a:effectLst/>
        </p:spPr>
      </p:cxnSp>
      <p:cxnSp>
        <p:nvCxnSpPr>
          <p:cNvPr id="46093" name="AutoShape 13"/>
          <p:cNvCxnSpPr>
            <a:cxnSpLocks noChangeShapeType="1"/>
            <a:stCxn id="46085" idx="4"/>
            <a:endCxn id="46086" idx="0"/>
          </p:cNvCxnSpPr>
          <p:nvPr/>
        </p:nvCxnSpPr>
        <p:spPr bwMode="auto">
          <a:xfrm>
            <a:off x="4319588" y="3500438"/>
            <a:ext cx="0" cy="431800"/>
          </a:xfrm>
          <a:prstGeom prst="straightConnector1">
            <a:avLst/>
          </a:prstGeom>
          <a:noFill/>
          <a:ln w="9525">
            <a:solidFill>
              <a:schemeClr val="tx1"/>
            </a:solidFill>
            <a:round/>
            <a:headEnd/>
            <a:tailEnd/>
          </a:ln>
          <a:effectLst/>
        </p:spPr>
      </p:cxnSp>
      <p:cxnSp>
        <p:nvCxnSpPr>
          <p:cNvPr id="46094" name="AutoShape 14"/>
          <p:cNvCxnSpPr>
            <a:cxnSpLocks noChangeShapeType="1"/>
            <a:stCxn id="46086" idx="5"/>
            <a:endCxn id="46087" idx="1"/>
          </p:cNvCxnSpPr>
          <p:nvPr/>
        </p:nvCxnSpPr>
        <p:spPr bwMode="auto">
          <a:xfrm>
            <a:off x="4395788" y="4117975"/>
            <a:ext cx="928687" cy="493713"/>
          </a:xfrm>
          <a:prstGeom prst="straightConnector1">
            <a:avLst/>
          </a:prstGeom>
          <a:noFill/>
          <a:ln w="9525">
            <a:solidFill>
              <a:schemeClr val="tx1"/>
            </a:solidFill>
            <a:round/>
            <a:headEnd/>
            <a:tailEnd/>
          </a:ln>
          <a:effectLst/>
        </p:spPr>
      </p:cxnSp>
      <p:cxnSp>
        <p:nvCxnSpPr>
          <p:cNvPr id="46096" name="AutoShape 16"/>
          <p:cNvCxnSpPr>
            <a:cxnSpLocks noChangeShapeType="1"/>
            <a:stCxn id="46090" idx="5"/>
            <a:endCxn id="46089" idx="1"/>
          </p:cNvCxnSpPr>
          <p:nvPr/>
        </p:nvCxnSpPr>
        <p:spPr bwMode="auto">
          <a:xfrm>
            <a:off x="2740025" y="3686175"/>
            <a:ext cx="1143000" cy="1501775"/>
          </a:xfrm>
          <a:prstGeom prst="straightConnector1">
            <a:avLst/>
          </a:prstGeom>
          <a:noFill/>
          <a:ln w="9525">
            <a:solidFill>
              <a:schemeClr val="tx1"/>
            </a:solidFill>
            <a:round/>
            <a:headEnd/>
            <a:tailEnd/>
          </a:ln>
          <a:effectLst/>
        </p:spPr>
      </p:cxnSp>
      <p:cxnSp>
        <p:nvCxnSpPr>
          <p:cNvPr id="46097" name="AutoShape 17"/>
          <p:cNvCxnSpPr>
            <a:cxnSpLocks noChangeShapeType="1"/>
            <a:endCxn id="46084" idx="7"/>
          </p:cNvCxnSpPr>
          <p:nvPr/>
        </p:nvCxnSpPr>
        <p:spPr bwMode="auto">
          <a:xfrm flipH="1">
            <a:off x="5403850" y="2205038"/>
            <a:ext cx="104775" cy="606425"/>
          </a:xfrm>
          <a:prstGeom prst="straightConnector1">
            <a:avLst/>
          </a:prstGeom>
          <a:noFill/>
          <a:ln w="9525">
            <a:solidFill>
              <a:schemeClr val="tx1"/>
            </a:solidFill>
            <a:round/>
            <a:headEnd/>
            <a:tailEnd/>
          </a:ln>
          <a:effectLst/>
        </p:spPr>
      </p:cxnSp>
      <p:cxnSp>
        <p:nvCxnSpPr>
          <p:cNvPr id="46098" name="AutoShape 18"/>
          <p:cNvCxnSpPr>
            <a:cxnSpLocks noChangeShapeType="1"/>
            <a:endCxn id="46088" idx="0"/>
          </p:cNvCxnSpPr>
          <p:nvPr/>
        </p:nvCxnSpPr>
        <p:spPr bwMode="auto">
          <a:xfrm>
            <a:off x="3492500" y="2205038"/>
            <a:ext cx="34925" cy="358775"/>
          </a:xfrm>
          <a:prstGeom prst="straightConnector1">
            <a:avLst/>
          </a:prstGeom>
          <a:noFill/>
          <a:ln w="9525">
            <a:solidFill>
              <a:schemeClr val="tx1"/>
            </a:solidFill>
            <a:round/>
            <a:headEnd/>
            <a:tailEnd/>
          </a:ln>
          <a:effectLst/>
        </p:spPr>
      </p:cxnSp>
      <p:sp>
        <p:nvSpPr>
          <p:cNvPr id="46099" name="Oval 19"/>
          <p:cNvSpPr>
            <a:spLocks noChangeArrowheads="1"/>
          </p:cNvSpPr>
          <p:nvPr/>
        </p:nvSpPr>
        <p:spPr bwMode="auto">
          <a:xfrm>
            <a:off x="7019925" y="3497263"/>
            <a:ext cx="215900" cy="217487"/>
          </a:xfrm>
          <a:prstGeom prst="ellipse">
            <a:avLst/>
          </a:prstGeom>
          <a:solidFill>
            <a:srgbClr val="00FF00"/>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onix:Translated by</a:t>
            </a:r>
          </a:p>
        </p:txBody>
      </p:sp>
      <p:sp>
        <p:nvSpPr>
          <p:cNvPr id="46100" name="Oval 20"/>
          <p:cNvSpPr>
            <a:spLocks noChangeArrowheads="1"/>
          </p:cNvSpPr>
          <p:nvPr/>
        </p:nvSpPr>
        <p:spPr bwMode="auto">
          <a:xfrm>
            <a:off x="7092950" y="5154613"/>
            <a:ext cx="215900" cy="217487"/>
          </a:xfrm>
          <a:prstGeom prst="ellipse">
            <a:avLst/>
          </a:prstGeom>
          <a:solidFill>
            <a:srgbClr val="00FF00"/>
          </a:solidFill>
          <a:ln w="9525">
            <a:solidFill>
              <a:schemeClr val="tx1"/>
            </a:solidFill>
            <a:round/>
            <a:headEnd/>
            <a:tailEnd/>
          </a:ln>
          <a:effectLst/>
        </p:spPr>
        <p:txBody>
          <a:bodyPr wrap="none" anchor="ctr"/>
          <a:lstStyle/>
          <a:p>
            <a:pPr algn="ctr"/>
            <a:endParaRPr lang="en-GB" sz="1200" b="1"/>
          </a:p>
          <a:p>
            <a:pPr algn="ctr"/>
            <a:endParaRPr lang="en-GB" sz="1200" b="1"/>
          </a:p>
          <a:p>
            <a:pPr algn="ctr"/>
            <a:endParaRPr lang="en-GB" sz="1200" b="1"/>
          </a:p>
          <a:p>
            <a:pPr algn="ctr"/>
            <a:endParaRPr lang="en-GB" sz="1200" b="1"/>
          </a:p>
          <a:p>
            <a:pPr algn="ctr"/>
            <a:r>
              <a:rPr lang="en-GB" sz="1200" b="1"/>
              <a:t>onix:Translated with</a:t>
            </a:r>
          </a:p>
          <a:p>
            <a:pPr algn="ctr"/>
            <a:r>
              <a:rPr lang="en-GB" sz="1200" b="1"/>
              <a:t>commentary by</a:t>
            </a:r>
          </a:p>
        </p:txBody>
      </p:sp>
      <p:cxnSp>
        <p:nvCxnSpPr>
          <p:cNvPr id="46101" name="AutoShape 21"/>
          <p:cNvCxnSpPr>
            <a:cxnSpLocks noChangeShapeType="1"/>
            <a:stCxn id="46086" idx="6"/>
          </p:cNvCxnSpPr>
          <p:nvPr/>
        </p:nvCxnSpPr>
        <p:spPr bwMode="auto">
          <a:xfrm flipV="1">
            <a:off x="4427538" y="3644900"/>
            <a:ext cx="2592387" cy="396875"/>
          </a:xfrm>
          <a:prstGeom prst="straightConnector1">
            <a:avLst/>
          </a:prstGeom>
          <a:noFill/>
          <a:ln w="9525">
            <a:solidFill>
              <a:srgbClr val="00FF00"/>
            </a:solidFill>
            <a:round/>
            <a:headEnd/>
            <a:tailEnd/>
          </a:ln>
          <a:effectLst/>
        </p:spPr>
      </p:cxnSp>
      <p:cxnSp>
        <p:nvCxnSpPr>
          <p:cNvPr id="46102" name="AutoShape 22"/>
          <p:cNvCxnSpPr>
            <a:cxnSpLocks noChangeShapeType="1"/>
          </p:cNvCxnSpPr>
          <p:nvPr/>
        </p:nvCxnSpPr>
        <p:spPr bwMode="auto">
          <a:xfrm>
            <a:off x="4067175" y="5299075"/>
            <a:ext cx="3025775" cy="1588"/>
          </a:xfrm>
          <a:prstGeom prst="straightConnector1">
            <a:avLst/>
          </a:prstGeom>
          <a:noFill/>
          <a:ln w="76200">
            <a:solidFill>
              <a:srgbClr val="00FF00"/>
            </a:solidFill>
            <a:round/>
            <a:headEnd/>
            <a:tailEnd/>
          </a:ln>
          <a:effectLst/>
        </p:spPr>
      </p:cxnSp>
      <p:sp>
        <p:nvSpPr>
          <p:cNvPr id="46103" name="Oval 23"/>
          <p:cNvSpPr>
            <a:spLocks noChangeArrowheads="1"/>
          </p:cNvSpPr>
          <p:nvPr/>
        </p:nvSpPr>
        <p:spPr bwMode="auto">
          <a:xfrm>
            <a:off x="1116013" y="4000500"/>
            <a:ext cx="215900" cy="217488"/>
          </a:xfrm>
          <a:prstGeom prst="ellipse">
            <a:avLst/>
          </a:prstGeom>
          <a:solidFill>
            <a:srgbClr val="00CCFF"/>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ddex:Translator</a:t>
            </a:r>
          </a:p>
        </p:txBody>
      </p:sp>
      <p:sp>
        <p:nvSpPr>
          <p:cNvPr id="46104" name="Oval 24"/>
          <p:cNvSpPr>
            <a:spLocks noChangeArrowheads="1"/>
          </p:cNvSpPr>
          <p:nvPr/>
        </p:nvSpPr>
        <p:spPr bwMode="auto">
          <a:xfrm>
            <a:off x="1187450" y="4794250"/>
            <a:ext cx="215900" cy="217488"/>
          </a:xfrm>
          <a:prstGeom prst="ellipse">
            <a:avLst/>
          </a:prstGeom>
          <a:solidFill>
            <a:srgbClr val="00CCFF"/>
          </a:solidFill>
          <a:ln w="9525">
            <a:solidFill>
              <a:schemeClr val="tx1"/>
            </a:solidFill>
            <a:round/>
            <a:headEnd/>
            <a:tailEnd/>
          </a:ln>
          <a:effectLst/>
        </p:spPr>
        <p:txBody>
          <a:bodyPr wrap="none" anchor="ctr"/>
          <a:lstStyle/>
          <a:p>
            <a:pPr algn="ctr"/>
            <a:endParaRPr lang="en-GB" sz="1200" b="1"/>
          </a:p>
          <a:p>
            <a:pPr algn="ctr"/>
            <a:endParaRPr lang="en-GB" sz="1200" b="1"/>
          </a:p>
          <a:p>
            <a:pPr algn="ctr"/>
            <a:r>
              <a:rPr lang="en-GB" sz="1200" b="1"/>
              <a:t>Ddex:SubtitlesTranslator</a:t>
            </a:r>
          </a:p>
        </p:txBody>
      </p:sp>
      <p:cxnSp>
        <p:nvCxnSpPr>
          <p:cNvPr id="46105" name="AutoShape 25"/>
          <p:cNvCxnSpPr>
            <a:cxnSpLocks noChangeShapeType="1"/>
          </p:cNvCxnSpPr>
          <p:nvPr/>
        </p:nvCxnSpPr>
        <p:spPr bwMode="auto">
          <a:xfrm flipV="1">
            <a:off x="1331913" y="4076700"/>
            <a:ext cx="2879725" cy="71438"/>
          </a:xfrm>
          <a:prstGeom prst="straightConnector1">
            <a:avLst/>
          </a:prstGeom>
          <a:noFill/>
          <a:ln w="76200">
            <a:solidFill>
              <a:srgbClr val="00FF00"/>
            </a:solidFill>
            <a:round/>
            <a:headEnd/>
            <a:tailEnd/>
          </a:ln>
          <a:effectLst/>
        </p:spPr>
      </p:cxnSp>
      <p:cxnSp>
        <p:nvCxnSpPr>
          <p:cNvPr id="46106" name="AutoShape 26"/>
          <p:cNvCxnSpPr>
            <a:cxnSpLocks noChangeShapeType="1"/>
            <a:stCxn id="46104" idx="6"/>
          </p:cNvCxnSpPr>
          <p:nvPr/>
        </p:nvCxnSpPr>
        <p:spPr bwMode="auto">
          <a:xfrm flipV="1">
            <a:off x="1403350" y="4722813"/>
            <a:ext cx="3889375" cy="180975"/>
          </a:xfrm>
          <a:prstGeom prst="straightConnector1">
            <a:avLst/>
          </a:prstGeom>
          <a:noFill/>
          <a:ln w="9525">
            <a:solidFill>
              <a:srgbClr val="00CCFF"/>
            </a:solidFill>
            <a:round/>
            <a:headEnd/>
            <a:tailEnd/>
          </a:ln>
          <a:effectLst/>
        </p:spPr>
      </p:cxnSp>
      <p:cxnSp>
        <p:nvCxnSpPr>
          <p:cNvPr id="46107" name="AutoShape 27"/>
          <p:cNvCxnSpPr>
            <a:cxnSpLocks noChangeShapeType="1"/>
          </p:cNvCxnSpPr>
          <p:nvPr/>
        </p:nvCxnSpPr>
        <p:spPr bwMode="auto">
          <a:xfrm>
            <a:off x="2195513" y="2205038"/>
            <a:ext cx="392112" cy="1327150"/>
          </a:xfrm>
          <a:prstGeom prst="straightConnector1">
            <a:avLst/>
          </a:prstGeom>
          <a:noFill/>
          <a:ln w="9525">
            <a:solidFill>
              <a:schemeClr val="tx1"/>
            </a:solidFill>
            <a:round/>
            <a:headEnd/>
            <a:tailEnd/>
          </a:ln>
          <a:effectLst/>
        </p:spPr>
      </p:cxnSp>
      <p:sp>
        <p:nvSpPr>
          <p:cNvPr id="46112" name="Rectangle 32"/>
          <p:cNvSpPr>
            <a:spLocks noChangeArrowheads="1"/>
          </p:cNvSpPr>
          <p:nvPr/>
        </p:nvSpPr>
        <p:spPr bwMode="auto">
          <a:xfrm>
            <a:off x="904875" y="444500"/>
            <a:ext cx="4121150" cy="701675"/>
          </a:xfrm>
          <a:prstGeom prst="rect">
            <a:avLst/>
          </a:prstGeom>
          <a:noFill/>
          <a:ln w="9525">
            <a:noFill/>
            <a:miter lim="800000"/>
            <a:headEnd/>
            <a:tailEnd/>
          </a:ln>
          <a:effectLst/>
        </p:spPr>
        <p:txBody>
          <a:bodyPr wrap="none">
            <a:spAutoFit/>
          </a:bodyPr>
          <a:lstStyle/>
          <a:p>
            <a:r>
              <a:rPr lang="en-GB" sz="2000" b="1">
                <a:solidFill>
                  <a:srgbClr val="6600CC"/>
                </a:solidFill>
                <a:latin typeface="Verdana" pitchFamily="34" charset="0"/>
              </a:rPr>
              <a:t>Mapping scheme to scheme</a:t>
            </a:r>
          </a:p>
          <a:p>
            <a:endParaRPr lang="en-GB" sz="2000">
              <a:solidFill>
                <a:srgbClr val="6600CC"/>
              </a:solidFill>
              <a:latin typeface="Verdana" pitchFamily="34" charset="0"/>
            </a:endParaRPr>
          </a:p>
        </p:txBody>
      </p:sp>
      <p:sp>
        <p:nvSpPr>
          <p:cNvPr id="46113" name="Rectangle 33"/>
          <p:cNvSpPr>
            <a:spLocks noChangeArrowheads="1"/>
          </p:cNvSpPr>
          <p:nvPr/>
        </p:nvSpPr>
        <p:spPr bwMode="auto">
          <a:xfrm>
            <a:off x="6300788" y="1125538"/>
            <a:ext cx="1943100" cy="1803400"/>
          </a:xfrm>
          <a:prstGeom prst="rect">
            <a:avLst/>
          </a:prstGeom>
          <a:solidFill>
            <a:srgbClr val="FFFF66"/>
          </a:solidFill>
          <a:ln w="9525">
            <a:noFill/>
            <a:miter lim="800000"/>
            <a:headEnd/>
            <a:tailEnd/>
          </a:ln>
          <a:effectLst>
            <a:outerShdw dist="107763" dir="2700000" algn="ctr" rotWithShape="0">
              <a:schemeClr val="bg2">
                <a:alpha val="50000"/>
              </a:schemeClr>
            </a:outerShdw>
          </a:effectLst>
        </p:spPr>
        <p:txBody>
          <a:bodyPr>
            <a:spAutoFit/>
          </a:bodyPr>
          <a:lstStyle/>
          <a:p>
            <a:r>
              <a:rPr lang="en-GB" sz="1600">
                <a:latin typeface="Comic Sans MS" pitchFamily="66" charset="0"/>
              </a:rPr>
              <a:t>Queries can then be used to find the “best fit” mappings between two terms or complete vocabularies.</a:t>
            </a:r>
          </a:p>
        </p:txBody>
      </p:sp>
      <p:sp>
        <p:nvSpPr>
          <p:cNvPr id="28" name="TextBox 27"/>
          <p:cNvSpPr txBox="1"/>
          <p:nvPr/>
        </p:nvSpPr>
        <p:spPr>
          <a:xfrm>
            <a:off x="928662" y="6215082"/>
            <a:ext cx="7215238" cy="369332"/>
          </a:xfrm>
          <a:prstGeom prst="rect">
            <a:avLst/>
          </a:prstGeom>
          <a:noFill/>
        </p:spPr>
        <p:txBody>
          <a:bodyPr wrap="square" rtlCol="0">
            <a:spAutoFit/>
          </a:bodyPr>
          <a:lstStyle/>
          <a:p>
            <a:pPr algn="ctr"/>
            <a:r>
              <a:rPr lang="en-GB" dirty="0" smtClean="0"/>
              <a:t>From: Godfrey Rust (</a:t>
            </a:r>
            <a:r>
              <a:rPr lang="en-GB" dirty="0" err="1" smtClean="0"/>
              <a:t>Rightscom</a:t>
            </a:r>
            <a:r>
              <a:rPr lang="en-GB" dirty="0" smtClean="0"/>
              <a:t>) – How the VMF matrix works, Nov 2009</a:t>
            </a:r>
            <a:endParaRPr lang="en-GB"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GordonDunsi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GordonDunsire</Template>
  <TotalTime>444</TotalTime>
  <Words>2345</Words>
  <Application>Microsoft Office PowerPoint</Application>
  <PresentationFormat>On-screen Show (4:3)</PresentationFormat>
  <Paragraphs>320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GordonDunsire</vt:lpstr>
      <vt:lpstr>The Vocabulary Mapping Framework and its potential for improving metadata interoperability in the Semantic Web.</vt:lpstr>
      <vt:lpstr>Vocabulary Mapping Framework</vt:lpstr>
      <vt:lpstr>VMF requirements</vt:lpstr>
      <vt:lpstr>VMF vocabularies</vt:lpstr>
      <vt:lpstr>VMF data model</vt:lpstr>
      <vt:lpstr>Concept family</vt:lpstr>
      <vt:lpstr>Slide 7</vt:lpstr>
      <vt:lpstr>Slide 8</vt:lpstr>
      <vt:lpstr>Slide 9</vt:lpstr>
      <vt:lpstr>VMF matrix</vt:lpstr>
      <vt:lpstr>Applications</vt:lpstr>
      <vt:lpstr>VMF and Eurovoc roles</vt:lpstr>
      <vt:lpstr>Beyond roles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Vocabulary Mapping Framework and its potential for improving metadata interoperability in the Semantic Web.</dc:title>
  <dc:creator>Dunsire</dc:creator>
  <cp:lastModifiedBy>Dunsire</cp:lastModifiedBy>
  <cp:revision>34</cp:revision>
  <dcterms:created xsi:type="dcterms:W3CDTF">2010-09-09T09:03:46Z</dcterms:created>
  <dcterms:modified xsi:type="dcterms:W3CDTF">2010-09-12T17:34:37Z</dcterms:modified>
</cp:coreProperties>
</file>