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57" r:id="rId5"/>
    <p:sldId id="263" r:id="rId6"/>
    <p:sldId id="261" r:id="rId7"/>
    <p:sldId id="262" r:id="rId8"/>
    <p:sldId id="264" r:id="rId9"/>
    <p:sldId id="274" r:id="rId10"/>
    <p:sldId id="260" r:id="rId11"/>
    <p:sldId id="258" r:id="rId12"/>
    <p:sldId id="265" r:id="rId13"/>
    <p:sldId id="266" r:id="rId14"/>
    <p:sldId id="269" r:id="rId15"/>
    <p:sldId id="271" r:id="rId16"/>
    <p:sldId id="267" r:id="rId17"/>
    <p:sldId id="270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8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5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89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6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8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5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FDDF-5798-4AF0-9A40-04B5C640BEBF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B630-808A-479F-92F4-89A08C73F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6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2E50-27D1-434D-A0C1-DB021A867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Ethical issues in cataloguing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62424-4A12-4DA3-B3A8-D2969D072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at “</a:t>
            </a:r>
            <a:r>
              <a:rPr lang="en-US" dirty="0"/>
              <a:t>Metadata: Create, Share and Enrich</a:t>
            </a:r>
            <a:r>
              <a:rPr lang="en-GB" dirty="0"/>
              <a:t>”,</a:t>
            </a:r>
          </a:p>
          <a:p>
            <a:r>
              <a:rPr lang="en-GB" dirty="0"/>
              <a:t>CILIP Cataloguing &amp; Indexing Group Conference 2018,</a:t>
            </a:r>
          </a:p>
          <a:p>
            <a:r>
              <a:rPr lang="en-GB" dirty="0"/>
              <a:t>Edinburgh, Scotland, 5-7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150385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176C5-D920-41F7-8925-8DD123B1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468"/>
            <a:ext cx="9144000" cy="2391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E061E-A907-417F-BC00-8D9AAB19AEE8}"/>
              </a:ext>
            </a:extLst>
          </p:cNvPr>
          <p:cNvSpPr txBox="1"/>
          <p:nvPr/>
        </p:nvSpPr>
        <p:spPr>
          <a:xfrm>
            <a:off x="102446" y="157748"/>
            <a:ext cx="343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Toolkit April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D0A74-20A1-4150-A9E9-5BEDD7FC8F0B}"/>
              </a:ext>
            </a:extLst>
          </p:cNvPr>
          <p:cNvSpPr txBox="1"/>
          <p:nvPr/>
        </p:nvSpPr>
        <p:spPr>
          <a:xfrm>
            <a:off x="428670" y="3429000"/>
            <a:ext cx="8353697" cy="267765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Outcomes</a:t>
            </a:r>
          </a:p>
          <a:p>
            <a:pPr marL="357188"/>
            <a:r>
              <a:rPr lang="en-GB" sz="2800" dirty="0"/>
              <a:t>Proposal: Add “transgender” – Rejected</a:t>
            </a:r>
          </a:p>
          <a:p>
            <a:pPr marL="357188"/>
            <a:r>
              <a:rPr lang="en-GB" sz="2800" dirty="0"/>
              <a:t>RDA vocabulary encoding scheme removed</a:t>
            </a:r>
          </a:p>
          <a:p>
            <a:pPr marL="357188"/>
            <a:r>
              <a:rPr lang="en-GB" sz="2800" dirty="0"/>
              <a:t>Element retained for legacy applications</a:t>
            </a:r>
          </a:p>
          <a:p>
            <a:pPr marL="357188"/>
            <a:r>
              <a:rPr lang="en-GB" sz="2800" dirty="0"/>
              <a:t>Utility may be questioned in future</a:t>
            </a:r>
          </a:p>
          <a:p>
            <a:pPr marL="719138"/>
            <a:r>
              <a:rPr lang="en-GB" sz="2800" dirty="0"/>
              <a:t>“Gender is not recorded as part of an access point”</a:t>
            </a:r>
          </a:p>
        </p:txBody>
      </p:sp>
    </p:spTree>
    <p:extLst>
      <p:ext uri="{BB962C8B-B14F-4D97-AF65-F5344CB8AC3E}">
        <p14:creationId xmlns:p14="http://schemas.microsoft.com/office/powerpoint/2010/main" val="26153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A2F75-1946-498E-BFC5-FF950361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826"/>
            <a:ext cx="9144000" cy="5335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B3835-92C4-449C-BA2D-ED82BB6E8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63" y="3171217"/>
            <a:ext cx="4563112" cy="310558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3A2DC16-0111-49E0-873D-9B82BAC8449C}"/>
              </a:ext>
            </a:extLst>
          </p:cNvPr>
          <p:cNvSpPr/>
          <p:nvPr/>
        </p:nvSpPr>
        <p:spPr>
          <a:xfrm>
            <a:off x="1021405" y="1916349"/>
            <a:ext cx="510702" cy="520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6AC9D-6780-4B52-A7EF-88B037E7C224}"/>
              </a:ext>
            </a:extLst>
          </p:cNvPr>
          <p:cNvSpPr txBox="1"/>
          <p:nvPr/>
        </p:nvSpPr>
        <p:spPr>
          <a:xfrm>
            <a:off x="2801566" y="1921213"/>
            <a:ext cx="6000361" cy="8309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These are not initials; no space between them</a:t>
            </a:r>
          </a:p>
          <a:p>
            <a:pPr marL="447675"/>
            <a:r>
              <a:rPr lang="en-GB" sz="2400" dirty="0"/>
              <a:t>Rowling does not want to identify a gender</a:t>
            </a:r>
          </a:p>
        </p:txBody>
      </p:sp>
    </p:spTree>
    <p:extLst>
      <p:ext uri="{BB962C8B-B14F-4D97-AF65-F5344CB8AC3E}">
        <p14:creationId xmlns:p14="http://schemas.microsoft.com/office/powerpoint/2010/main" val="30325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BB88C-0964-49D9-A65D-F5EE3566D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1" y="-53502"/>
            <a:ext cx="381059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35570-2D29-4F7F-A6E3-512CB6E0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611" y="3190910"/>
            <a:ext cx="1638529" cy="94310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994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9CCD1-DECF-4BB1-8A33-E73212BE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023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2E64B-3853-4174-8643-62943E30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74" y="0"/>
            <a:ext cx="378297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FC873-B8E1-4B58-A148-C34F8127AD0B}"/>
              </a:ext>
            </a:extLst>
          </p:cNvPr>
          <p:cNvSpPr txBox="1"/>
          <p:nvPr/>
        </p:nvSpPr>
        <p:spPr>
          <a:xfrm>
            <a:off x="6997033" y="3519487"/>
            <a:ext cx="2047875" cy="310854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No sex, please</a:t>
            </a:r>
          </a:p>
          <a:p>
            <a:r>
              <a:rPr lang="en-GB" sz="2800" dirty="0"/>
              <a:t>We have gender-free given names</a:t>
            </a:r>
          </a:p>
          <a:p>
            <a:r>
              <a:rPr lang="en-GB" sz="2800" dirty="0"/>
              <a:t>Or, we are fictional</a:t>
            </a:r>
          </a:p>
        </p:txBody>
      </p:sp>
    </p:spTree>
    <p:extLst>
      <p:ext uri="{BB962C8B-B14F-4D97-AF65-F5344CB8AC3E}">
        <p14:creationId xmlns:p14="http://schemas.microsoft.com/office/powerpoint/2010/main" val="28349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75A8F-6C46-4E5B-B673-D83B866D72EC}"/>
              </a:ext>
            </a:extLst>
          </p:cNvPr>
          <p:cNvSpPr txBox="1"/>
          <p:nvPr/>
        </p:nvSpPr>
        <p:spPr>
          <a:xfrm>
            <a:off x="4631380" y="228146"/>
            <a:ext cx="436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Who is responsible?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700A1-2D52-47A0-9B5B-14D744CFD3BD}"/>
              </a:ext>
            </a:extLst>
          </p:cNvPr>
          <p:cNvSpPr txBox="1"/>
          <p:nvPr/>
        </p:nvSpPr>
        <p:spPr>
          <a:xfrm>
            <a:off x="4631380" y="3512852"/>
            <a:ext cx="4172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And what is their gender?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ECBEF-5526-4C48-9C5D-8219D7646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200024"/>
            <a:ext cx="4243913" cy="6496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427667-AADA-49DD-B130-0F1CF3BF431F}"/>
              </a:ext>
            </a:extLst>
          </p:cNvPr>
          <p:cNvSpPr txBox="1"/>
          <p:nvPr/>
        </p:nvSpPr>
        <p:spPr>
          <a:xfrm>
            <a:off x="362110" y="6357521"/>
            <a:ext cx="83606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https://images-na.ssl-images-amazon.com/images/I/51gtwqlSMQL._SX324_BO1,204,203,200_.jpg</a:t>
            </a:r>
          </a:p>
        </p:txBody>
      </p:sp>
    </p:spTree>
    <p:extLst>
      <p:ext uri="{BB962C8B-B14F-4D97-AF65-F5344CB8AC3E}">
        <p14:creationId xmlns:p14="http://schemas.microsoft.com/office/powerpoint/2010/main" val="35693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A5F5D-4891-4BDD-B6A6-44A5B1FF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0"/>
            <a:ext cx="86214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F9505-D30D-46E0-A7F5-3C76D820D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9" y="3870584"/>
            <a:ext cx="8409562" cy="199692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30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1120E7-B0D2-4D76-A551-1B1ECE5F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3" y="0"/>
            <a:ext cx="363525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B219B3-3D23-45D6-B107-A35BCA82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95" y="0"/>
            <a:ext cx="4514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04FCA-27BB-46F0-8E12-587A1687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" y="94784"/>
            <a:ext cx="4610743" cy="6668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CFAC1-5654-4976-A369-863A1DAED831}"/>
              </a:ext>
            </a:extLst>
          </p:cNvPr>
          <p:cNvSpPr txBox="1"/>
          <p:nvPr/>
        </p:nvSpPr>
        <p:spPr>
          <a:xfrm>
            <a:off x="5127408" y="141813"/>
            <a:ext cx="3457252" cy="13234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Boxcar Children specials 1993-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BD192-8F22-4D5D-820F-C31C5D29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86" y="1886507"/>
            <a:ext cx="7335274" cy="362000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910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B3290-5C32-446C-B2B5-2D7E1AFA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200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1C2D0A4-CD55-4B94-ADA4-9BD2292EE42B}"/>
              </a:ext>
            </a:extLst>
          </p:cNvPr>
          <p:cNvSpPr/>
          <p:nvPr/>
        </p:nvSpPr>
        <p:spPr>
          <a:xfrm>
            <a:off x="5891212" y="2833688"/>
            <a:ext cx="3252787" cy="1800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E4EDD-57AC-4585-A234-AAAF2484AAB3}"/>
              </a:ext>
            </a:extLst>
          </p:cNvPr>
          <p:cNvSpPr txBox="1"/>
          <p:nvPr/>
        </p:nvSpPr>
        <p:spPr>
          <a:xfrm>
            <a:off x="2179493" y="5021075"/>
            <a:ext cx="4951099" cy="120032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/>
              <a:t>Posthumously by</a:t>
            </a:r>
          </a:p>
          <a:p>
            <a:pPr marL="358775"/>
            <a:r>
              <a:rPr lang="en-GB" sz="3600" dirty="0"/>
              <a:t>= Published or created?</a:t>
            </a:r>
          </a:p>
        </p:txBody>
      </p:sp>
    </p:spTree>
    <p:extLst>
      <p:ext uri="{BB962C8B-B14F-4D97-AF65-F5344CB8AC3E}">
        <p14:creationId xmlns:p14="http://schemas.microsoft.com/office/powerpoint/2010/main" val="40125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7DB6C-2A62-4404-A44F-7957C5AD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37" y="792300"/>
            <a:ext cx="41910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FF99F-C567-4FB8-A62B-A71124204868}"/>
              </a:ext>
            </a:extLst>
          </p:cNvPr>
          <p:cNvSpPr txBox="1"/>
          <p:nvPr/>
        </p:nvSpPr>
        <p:spPr>
          <a:xfrm>
            <a:off x="239138" y="3241571"/>
            <a:ext cx="3457252" cy="13849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It’s a poor sort of memory that only works backwards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33E4D-8B02-45B8-9229-BE517FDD24EC}"/>
              </a:ext>
            </a:extLst>
          </p:cNvPr>
          <p:cNvSpPr txBox="1"/>
          <p:nvPr/>
        </p:nvSpPr>
        <p:spPr>
          <a:xfrm>
            <a:off x="254764" y="1229787"/>
            <a:ext cx="3457252" cy="18158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Why, sometimes I've believed as many as six impossible things before breakfast.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2D95D-7D1E-4B4A-9B35-70114D892A5E}"/>
              </a:ext>
            </a:extLst>
          </p:cNvPr>
          <p:cNvSpPr txBox="1"/>
          <p:nvPr/>
        </p:nvSpPr>
        <p:spPr>
          <a:xfrm>
            <a:off x="239138" y="323397"/>
            <a:ext cx="4190999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Cataloguing in Wonderland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7836E-B666-4B86-8E5E-2363B3632910}"/>
              </a:ext>
            </a:extLst>
          </p:cNvPr>
          <p:cNvSpPr txBox="1"/>
          <p:nvPr/>
        </p:nvSpPr>
        <p:spPr>
          <a:xfrm>
            <a:off x="239138" y="4822468"/>
            <a:ext cx="3457252" cy="138499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question is which is to be master – that’s all.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01029-32E0-4A02-8DCE-F731E3428410}"/>
              </a:ext>
            </a:extLst>
          </p:cNvPr>
          <p:cNvSpPr txBox="1"/>
          <p:nvPr/>
        </p:nvSpPr>
        <p:spPr>
          <a:xfrm>
            <a:off x="4297113" y="3457014"/>
            <a:ext cx="4245799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Serials and other diachronic works!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69D87-6792-41BD-8CB5-8287D4268AD8}"/>
              </a:ext>
            </a:extLst>
          </p:cNvPr>
          <p:cNvSpPr txBox="1"/>
          <p:nvPr/>
        </p:nvSpPr>
        <p:spPr>
          <a:xfrm>
            <a:off x="4297113" y="1876118"/>
            <a:ext cx="4284911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Principle of representation!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D4BDA-0A53-4650-A476-2B990D42449E}"/>
              </a:ext>
            </a:extLst>
          </p:cNvPr>
          <p:cNvSpPr txBox="1"/>
          <p:nvPr/>
        </p:nvSpPr>
        <p:spPr>
          <a:xfrm>
            <a:off x="4297113" y="5253355"/>
            <a:ext cx="424579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Authority control!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F8BAC-129D-4A04-A655-74DFCF058F12}"/>
              </a:ext>
            </a:extLst>
          </p:cNvPr>
          <p:cNvSpPr txBox="1"/>
          <p:nvPr/>
        </p:nvSpPr>
        <p:spPr>
          <a:xfrm>
            <a:off x="179331" y="6349937"/>
            <a:ext cx="68323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https://upload.wikimedia.org/wikipedia/commons/8/8a/A-dressing_the_White_Queen.jpg</a:t>
            </a:r>
          </a:p>
        </p:txBody>
      </p:sp>
    </p:spTree>
    <p:extLst>
      <p:ext uri="{BB962C8B-B14F-4D97-AF65-F5344CB8AC3E}">
        <p14:creationId xmlns:p14="http://schemas.microsoft.com/office/powerpoint/2010/main" val="3690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794A8A-8388-4B1D-9326-2117C805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787"/>
            <a:ext cx="9144000" cy="61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05F77-6687-442C-AEF6-C5F71CF413E8}"/>
              </a:ext>
            </a:extLst>
          </p:cNvPr>
          <p:cNvSpPr txBox="1"/>
          <p:nvPr/>
        </p:nvSpPr>
        <p:spPr>
          <a:xfrm>
            <a:off x="239138" y="304347"/>
            <a:ext cx="4190999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/>
              <a:t>Thank you!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A04FB-BAA4-41EB-A0A3-421693864E22}"/>
              </a:ext>
            </a:extLst>
          </p:cNvPr>
          <p:cNvSpPr txBox="1"/>
          <p:nvPr/>
        </p:nvSpPr>
        <p:spPr>
          <a:xfrm>
            <a:off x="1267838" y="1637848"/>
            <a:ext cx="4190999" cy="954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RDA Steering Committee</a:t>
            </a:r>
          </a:p>
          <a:p>
            <a:pPr marL="357188"/>
            <a:r>
              <a:rPr lang="en-GB" sz="2800" dirty="0"/>
              <a:t>http://www.rda-rsc.org/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7BA72-43A6-45AE-84AB-23A03C85C939}"/>
              </a:ext>
            </a:extLst>
          </p:cNvPr>
          <p:cNvSpPr txBox="1"/>
          <p:nvPr/>
        </p:nvSpPr>
        <p:spPr>
          <a:xfrm>
            <a:off x="1267837" y="3080885"/>
            <a:ext cx="4704338" cy="954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RDA Toolkit</a:t>
            </a:r>
          </a:p>
          <a:p>
            <a:pPr marL="357188"/>
            <a:r>
              <a:rPr lang="en-GB" sz="2800" dirty="0"/>
              <a:t>https://www.rdatoolkit.org/</a:t>
            </a:r>
          </a:p>
        </p:txBody>
      </p:sp>
    </p:spTree>
    <p:extLst>
      <p:ext uri="{BB962C8B-B14F-4D97-AF65-F5344CB8AC3E}">
        <p14:creationId xmlns:p14="http://schemas.microsoft.com/office/powerpoint/2010/main" val="55549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499B6-6997-4515-9235-CB6C8891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218"/>
            <a:ext cx="9144000" cy="5400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453DCC-D982-4CE9-9970-BA4C56C157E9}"/>
              </a:ext>
            </a:extLst>
          </p:cNvPr>
          <p:cNvSpPr txBox="1"/>
          <p:nvPr/>
        </p:nvSpPr>
        <p:spPr>
          <a:xfrm>
            <a:off x="102446" y="157748"/>
            <a:ext cx="343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 Toolkit April 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2C3D1-232E-4361-98BC-F51B942C9640}"/>
              </a:ext>
            </a:extLst>
          </p:cNvPr>
          <p:cNvSpPr txBox="1"/>
          <p:nvPr/>
        </p:nvSpPr>
        <p:spPr>
          <a:xfrm>
            <a:off x="3857017" y="3391126"/>
            <a:ext cx="4379597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Proposal: Add “transgender”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4272B-FD51-43B8-B6D9-1E8CA0C689F7}"/>
              </a:ext>
            </a:extLst>
          </p:cNvPr>
          <p:cNvSpPr txBox="1"/>
          <p:nvPr/>
        </p:nvSpPr>
        <p:spPr>
          <a:xfrm>
            <a:off x="102446" y="3137330"/>
            <a:ext cx="2046052" cy="22467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Vocabulary encoding scheme</a:t>
            </a:r>
          </a:p>
          <a:p>
            <a:r>
              <a:rPr lang="en-GB" sz="2800" dirty="0"/>
              <a:t>(controlled terminology)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29B0C2-0388-47FD-853D-468041A566D1}"/>
              </a:ext>
            </a:extLst>
          </p:cNvPr>
          <p:cNvSpPr/>
          <p:nvPr/>
        </p:nvSpPr>
        <p:spPr>
          <a:xfrm>
            <a:off x="2148498" y="3431447"/>
            <a:ext cx="286966" cy="4425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A2F75-1946-498E-BFC5-FF950361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5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C2F007-8E4A-4ED3-A115-648F9D5FF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91" y="3162268"/>
            <a:ext cx="3143689" cy="19147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15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06984-4671-4134-A715-6882A761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6" y="0"/>
            <a:ext cx="20910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7E2A2-C284-49D1-82CC-C05F5992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853" y="0"/>
            <a:ext cx="371029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DD434-03FC-4315-818C-05A952C5D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87" y="1745536"/>
            <a:ext cx="2711113" cy="4069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017D-B983-4428-AB08-416868D23600}"/>
              </a:ext>
            </a:extLst>
          </p:cNvPr>
          <p:cNvSpPr txBox="1"/>
          <p:nvPr/>
        </p:nvSpPr>
        <p:spPr>
          <a:xfrm>
            <a:off x="6427147" y="1214694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Wikipedia:</a:t>
            </a:r>
          </a:p>
        </p:txBody>
      </p:sp>
    </p:spTree>
    <p:extLst>
      <p:ext uri="{BB962C8B-B14F-4D97-AF65-F5344CB8AC3E}">
        <p14:creationId xmlns:p14="http://schemas.microsoft.com/office/powerpoint/2010/main" val="34946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D18E0-3C84-412F-9837-8F988B3D0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1" y="0"/>
            <a:ext cx="72822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2377E-BD22-46C6-A9A4-B52AEF95127A}"/>
              </a:ext>
            </a:extLst>
          </p:cNvPr>
          <p:cNvSpPr txBox="1"/>
          <p:nvPr/>
        </p:nvSpPr>
        <p:spPr>
          <a:xfrm>
            <a:off x="557984" y="3667327"/>
            <a:ext cx="8028032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The origins of gender in modern cataloguing practice?</a:t>
            </a:r>
          </a:p>
        </p:txBody>
      </p:sp>
    </p:spTree>
    <p:extLst>
      <p:ext uri="{BB962C8B-B14F-4D97-AF65-F5344CB8AC3E}">
        <p14:creationId xmlns:p14="http://schemas.microsoft.com/office/powerpoint/2010/main" val="21658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071E5-DF7A-43C6-A784-350D2193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654"/>
            <a:ext cx="9144000" cy="741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7868AA-70E0-4F9B-802D-9F5D47F8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2018"/>
            <a:ext cx="9144000" cy="792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544AFB-C01C-4998-A5F6-20D7ACCA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2561"/>
            <a:ext cx="9144000" cy="674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1BA6CB-45DE-43AF-AD13-740ADCA31C6E}"/>
              </a:ext>
            </a:extLst>
          </p:cNvPr>
          <p:cNvSpPr txBox="1"/>
          <p:nvPr/>
        </p:nvSpPr>
        <p:spPr>
          <a:xfrm>
            <a:off x="102446" y="15774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FRAD: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0EACA-1B44-4B74-B1BA-602E8BE2CACC}"/>
              </a:ext>
            </a:extLst>
          </p:cNvPr>
          <p:cNvSpPr txBox="1"/>
          <p:nvPr/>
        </p:nvSpPr>
        <p:spPr>
          <a:xfrm>
            <a:off x="102446" y="4070801"/>
            <a:ext cx="90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RDA: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524D0-0743-417B-8D50-AF1BA95CAA3A}"/>
              </a:ext>
            </a:extLst>
          </p:cNvPr>
          <p:cNvSpPr txBox="1"/>
          <p:nvPr/>
        </p:nvSpPr>
        <p:spPr>
          <a:xfrm>
            <a:off x="2948363" y="2886190"/>
            <a:ext cx="3628622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Assigned by “authority”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DCCAF-DB5C-4CB9-A608-BC5215392D76}"/>
              </a:ext>
            </a:extLst>
          </p:cNvPr>
          <p:cNvSpPr txBox="1"/>
          <p:nvPr/>
        </p:nvSpPr>
        <p:spPr>
          <a:xfrm>
            <a:off x="3510633" y="3528008"/>
            <a:ext cx="2504083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Assigned by self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22F805C-7413-43EA-B665-00983EA22BB0}"/>
              </a:ext>
            </a:extLst>
          </p:cNvPr>
          <p:cNvSpPr/>
          <p:nvPr/>
        </p:nvSpPr>
        <p:spPr>
          <a:xfrm>
            <a:off x="4443587" y="2487905"/>
            <a:ext cx="638175" cy="39181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6589319-0160-4C53-AC60-DE60D69D849C}"/>
              </a:ext>
            </a:extLst>
          </p:cNvPr>
          <p:cNvSpPr/>
          <p:nvPr/>
        </p:nvSpPr>
        <p:spPr>
          <a:xfrm flipV="1">
            <a:off x="4443587" y="4051228"/>
            <a:ext cx="638175" cy="391813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5721E-ADB8-4BC3-BCB7-E7D93CB4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9" y="0"/>
            <a:ext cx="408561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50EBB-CFF4-46C1-AA1F-F2137CA4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24" y="4583852"/>
            <a:ext cx="2667372" cy="15051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35859-E71F-4944-A0CB-0EE3399CC440}"/>
              </a:ext>
            </a:extLst>
          </p:cNvPr>
          <p:cNvSpPr txBox="1"/>
          <p:nvPr/>
        </p:nvSpPr>
        <p:spPr>
          <a:xfrm>
            <a:off x="4488824" y="2181226"/>
            <a:ext cx="4090863" cy="19389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Gender</a:t>
            </a:r>
          </a:p>
          <a:p>
            <a:pPr marL="357188"/>
            <a:r>
              <a:rPr lang="en-US" sz="2400" dirty="0"/>
              <a:t>Females</a:t>
            </a:r>
          </a:p>
          <a:p>
            <a:pPr marL="357188"/>
            <a:r>
              <a:rPr lang="en-US" sz="2400" dirty="0"/>
              <a:t>Males</a:t>
            </a:r>
          </a:p>
          <a:p>
            <a:pPr marL="357188"/>
            <a:r>
              <a:rPr lang="en-US" sz="2400" dirty="0"/>
              <a:t>Transsexuals</a:t>
            </a:r>
          </a:p>
          <a:p>
            <a:pPr marL="357188"/>
            <a:r>
              <a:rPr lang="en-US" sz="2400" dirty="0"/>
              <a:t>Male-to-female transsexuals</a:t>
            </a:r>
            <a:endParaRPr lang="en-GB" sz="2400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C3FDCBB-C33C-4428-AB20-EB6248D73AC4}"/>
              </a:ext>
            </a:extLst>
          </p:cNvPr>
          <p:cNvSpPr/>
          <p:nvPr/>
        </p:nvSpPr>
        <p:spPr>
          <a:xfrm>
            <a:off x="4432469" y="1750165"/>
            <a:ext cx="4291012" cy="2833687"/>
          </a:xfrm>
          <a:prstGeom prst="mathMultiply">
            <a:avLst>
              <a:gd name="adj1" fmla="val 13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475D0-37B1-44BD-A720-0395AAC4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70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BDF71-D378-4B40-BC06-8F7140D7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667" y="5588174"/>
            <a:ext cx="1362265" cy="885949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DBA4B-3D25-46E0-8F6E-58FA1F9B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16" y="5688201"/>
            <a:ext cx="6258798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289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Ethical issues in cataloguing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 in cataloguing</dc:title>
  <dc:creator>Gordon Dunsire</dc:creator>
  <cp:lastModifiedBy>Gordon Dunsire</cp:lastModifiedBy>
  <cp:revision>44</cp:revision>
  <dcterms:created xsi:type="dcterms:W3CDTF">2018-08-30T09:34:32Z</dcterms:created>
  <dcterms:modified xsi:type="dcterms:W3CDTF">2018-09-06T07:02:58Z</dcterms:modified>
</cp:coreProperties>
</file>