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9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5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D7290-5533-4C22-B05E-FB20F3E99DD2}" type="datetimeFigureOut">
              <a:rPr lang="en-GB" smtClean="0"/>
              <a:t>23/04/2017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57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49BD7290-5533-4C22-B05E-FB20F3E99DD2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25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49BD7290-5533-4C22-B05E-FB20F3E99DD2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49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49BD7290-5533-4C22-B05E-FB20F3E99DD2}" type="datetimeFigureOut">
              <a:rPr lang="en-GB" smtClean="0"/>
              <a:t>23/04/2017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48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49BD7290-5533-4C22-B05E-FB20F3E99DD2}" type="datetimeFigureOut">
              <a:rPr lang="en-GB" smtClean="0"/>
              <a:t>23/04/2017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RDA and the IFLA Library Reference Model (LRM)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Chair, RDA Steering Committee</a:t>
            </a:r>
          </a:p>
          <a:p>
            <a:r>
              <a:rPr lang="en-GB" dirty="0"/>
              <a:t>Lightning presentation at LD4P / LD4L-Labs Community Input Meeting, </a:t>
            </a:r>
            <a:r>
              <a:rPr lang="en-GB"/>
              <a:t>Stanford University</a:t>
            </a:r>
          </a:p>
          <a:p>
            <a:r>
              <a:rPr lang="en-GB"/>
              <a:t>April </a:t>
            </a:r>
            <a:r>
              <a:rPr lang="en-GB" dirty="0"/>
              <a:t>24-25, 2017</a:t>
            </a:r>
          </a:p>
        </p:txBody>
      </p:sp>
    </p:spTree>
    <p:extLst>
      <p:ext uri="{BB962C8B-B14F-4D97-AF65-F5344CB8AC3E}">
        <p14:creationId xmlns:p14="http://schemas.microsoft.com/office/powerpoint/2010/main" val="1010837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2731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and RDA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04330" y="2704892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All* RDA entities are compatible refinements of LRM</a:t>
            </a:r>
          </a:p>
          <a:p>
            <a:r>
              <a:rPr lang="en-GB" sz="2800" dirty="0"/>
              <a:t>* except Person (non-humans excluded)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04330" y="3910694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RDA refines LRM attributes and relationships (strings and things) as RDF sub-properties.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4330" y="5116496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RDA "4-fold path" extension accommodates strings and things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330" y="1499090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Consolidation and extension of FRBR, FRAD, FRSAD; compatible with CIDOC-CRM</a:t>
            </a:r>
          </a:p>
        </p:txBody>
      </p:sp>
    </p:spTree>
    <p:extLst>
      <p:ext uri="{BB962C8B-B14F-4D97-AF65-F5344CB8AC3E}">
        <p14:creationId xmlns:p14="http://schemas.microsoft.com/office/powerpoint/2010/main" val="261029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/>
          <p:nvPr/>
        </p:nvSpPr>
        <p:spPr>
          <a:xfrm>
            <a:off x="3230731" y="5215487"/>
            <a:ext cx="2589179" cy="1017963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 property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(entity range)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Connector: Curved 7"/>
          <p:cNvCxnSpPr>
            <a:stCxn id="5" idx="5"/>
            <a:endCxn id="22" idx="1"/>
          </p:cNvCxnSpPr>
          <p:nvPr/>
        </p:nvCxnSpPr>
        <p:spPr>
          <a:xfrm rot="16200000" flipH="1">
            <a:off x="6164678" y="3601696"/>
            <a:ext cx="510296" cy="2154899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9"/>
          <p:cNvSpPr txBox="1"/>
          <p:nvPr/>
        </p:nvSpPr>
        <p:spPr>
          <a:xfrm>
            <a:off x="7457596" y="5730819"/>
            <a:ext cx="715004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range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3307" y="385157"/>
            <a:ext cx="4850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4-fold path in linked data</a:t>
            </a:r>
          </a:p>
        </p:txBody>
      </p:sp>
      <p:sp>
        <p:nvSpPr>
          <p:cNvPr id="19" name="Text Box 2"/>
          <p:cNvSpPr txBox="1"/>
          <p:nvPr/>
        </p:nvSpPr>
        <p:spPr>
          <a:xfrm>
            <a:off x="5841630" y="3132648"/>
            <a:ext cx="3006529" cy="415498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"Unstructured description"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2822453" y="3555112"/>
            <a:ext cx="2952275" cy="1017963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Datatype property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(literal range)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2"/>
          <p:cNvSpPr txBox="1"/>
          <p:nvPr/>
        </p:nvSpPr>
        <p:spPr>
          <a:xfrm>
            <a:off x="6120874" y="3687222"/>
            <a:ext cx="2727285" cy="738664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"Structured description"</a:t>
            </a: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SES/VES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2"/>
          <p:cNvSpPr txBox="1"/>
          <p:nvPr/>
        </p:nvSpPr>
        <p:spPr>
          <a:xfrm>
            <a:off x="7497276" y="4564962"/>
            <a:ext cx="1350883" cy="738664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"Identifier"</a:t>
            </a: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(local)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 Box 2"/>
          <p:cNvSpPr txBox="1"/>
          <p:nvPr/>
        </p:nvSpPr>
        <p:spPr>
          <a:xfrm>
            <a:off x="8212044" y="5442703"/>
            <a:ext cx="636115" cy="563531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IRI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Connector: Curved 12"/>
          <p:cNvCxnSpPr>
            <a:stCxn id="4" idx="6"/>
            <a:endCxn id="23" idx="2"/>
          </p:cNvCxnSpPr>
          <p:nvPr/>
        </p:nvCxnSpPr>
        <p:spPr>
          <a:xfrm>
            <a:off x="5819910" y="5724469"/>
            <a:ext cx="2392134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/>
          <p:cNvCxnSpPr>
            <a:stCxn id="5" idx="6"/>
            <a:endCxn id="20" idx="1"/>
          </p:cNvCxnSpPr>
          <p:nvPr/>
        </p:nvCxnSpPr>
        <p:spPr>
          <a:xfrm flipV="1">
            <a:off x="5774728" y="4056554"/>
            <a:ext cx="346146" cy="754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/>
          <p:cNvCxnSpPr>
            <a:stCxn id="5" idx="7"/>
            <a:endCxn id="19" idx="1"/>
          </p:cNvCxnSpPr>
          <p:nvPr/>
        </p:nvCxnSpPr>
        <p:spPr>
          <a:xfrm rot="5400000" flipH="1" flipV="1">
            <a:off x="5410107" y="3272667"/>
            <a:ext cx="363792" cy="499253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/>
          <p:cNvSpPr txBox="1"/>
          <p:nvPr/>
        </p:nvSpPr>
        <p:spPr>
          <a:xfrm>
            <a:off x="5841268" y="4401980"/>
            <a:ext cx="715004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>
                <a:effectLst/>
                <a:latin typeface="+mj-lt"/>
                <a:ea typeface="Times New Roman" panose="02020603050405020304" pitchFamily="18" charset="0"/>
              </a:rPr>
              <a:t>range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5902" y="1131178"/>
            <a:ext cx="8238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“4-fold path” supports catalogue cards, flat file schema, RDBMS, and linked data (RDA database implementation scenarios)</a:t>
            </a:r>
          </a:p>
        </p:txBody>
      </p:sp>
      <p:sp>
        <p:nvSpPr>
          <p:cNvPr id="25" name="Text Box 2"/>
          <p:cNvSpPr txBox="1"/>
          <p:nvPr/>
        </p:nvSpPr>
        <p:spPr>
          <a:xfrm>
            <a:off x="373307" y="4387173"/>
            <a:ext cx="3002497" cy="1038701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canonical property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range)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1" name="Connector: Curved 40"/>
          <p:cNvCxnSpPr>
            <a:cxnSpLocks/>
            <a:stCxn id="5" idx="4"/>
            <a:endCxn id="25" idx="6"/>
          </p:cNvCxnSpPr>
          <p:nvPr/>
        </p:nvCxnSpPr>
        <p:spPr>
          <a:xfrm rot="5400000">
            <a:off x="3670474" y="4278406"/>
            <a:ext cx="333449" cy="922787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Curved 43"/>
          <p:cNvCxnSpPr>
            <a:cxnSpLocks/>
            <a:stCxn id="4" idx="0"/>
            <a:endCxn id="25" idx="6"/>
          </p:cNvCxnSpPr>
          <p:nvPr/>
        </p:nvCxnSpPr>
        <p:spPr>
          <a:xfrm rot="16200000" flipV="1">
            <a:off x="3796082" y="4486247"/>
            <a:ext cx="308963" cy="1149517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"/>
          <p:cNvSpPr txBox="1"/>
          <p:nvPr/>
        </p:nvSpPr>
        <p:spPr>
          <a:xfrm>
            <a:off x="615786" y="2425425"/>
            <a:ext cx="1556323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 err="1">
                <a:latin typeface="+mj-lt"/>
                <a:ea typeface="Times New Roman" panose="02020603050405020304" pitchFamily="18" charset="0"/>
              </a:rPr>
              <a:t>s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ubPropertyOf</a:t>
            </a:r>
            <a:endParaRPr lang="en-GB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52" name="Text Box 9"/>
          <p:cNvSpPr txBox="1"/>
          <p:nvPr/>
        </p:nvSpPr>
        <p:spPr>
          <a:xfrm>
            <a:off x="4028066" y="4656279"/>
            <a:ext cx="1556323" cy="38593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dirty="0" err="1">
                <a:latin typeface="+mj-lt"/>
                <a:ea typeface="Times New Roman" panose="02020603050405020304" pitchFamily="18" charset="0"/>
              </a:rPr>
              <a:t>s</a:t>
            </a:r>
            <a:r>
              <a:rPr lang="en-GB" dirty="0" err="1">
                <a:effectLst/>
                <a:latin typeface="+mj-lt"/>
                <a:ea typeface="Times New Roman" panose="02020603050405020304" pitchFamily="18" charset="0"/>
              </a:rPr>
              <a:t>ubPropertyOf</a:t>
            </a:r>
            <a:endParaRPr lang="en-GB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67" name="Text Box 2"/>
          <p:cNvSpPr txBox="1"/>
          <p:nvPr/>
        </p:nvSpPr>
        <p:spPr>
          <a:xfrm>
            <a:off x="2398411" y="2049451"/>
            <a:ext cx="3376952" cy="947815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unconstrained property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domain, no range)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8" name="Connector: Curved 67"/>
          <p:cNvCxnSpPr>
            <a:cxnSpLocks/>
            <a:stCxn id="25" idx="0"/>
            <a:endCxn id="67" idx="2"/>
          </p:cNvCxnSpPr>
          <p:nvPr/>
        </p:nvCxnSpPr>
        <p:spPr>
          <a:xfrm rot="5400000" flipH="1" flipV="1">
            <a:off x="1204576" y="3193339"/>
            <a:ext cx="1863814" cy="523855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Curved 77"/>
          <p:cNvCxnSpPr>
            <a:cxnSpLocks/>
            <a:stCxn id="67" idx="6"/>
            <a:endCxn id="81" idx="2"/>
          </p:cNvCxnSpPr>
          <p:nvPr/>
        </p:nvCxnSpPr>
        <p:spPr>
          <a:xfrm flipV="1">
            <a:off x="5775363" y="2519665"/>
            <a:ext cx="508502" cy="369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 Box 2"/>
          <p:cNvSpPr txBox="1"/>
          <p:nvPr/>
        </p:nvSpPr>
        <p:spPr>
          <a:xfrm>
            <a:off x="6283865" y="2045757"/>
            <a:ext cx="2564294" cy="947815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external property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(non-FRBR)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93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5" grpId="0" animBg="1"/>
      <p:bldP spid="34" grpId="0"/>
      <p:bldP spid="25" grpId="0" animBg="1"/>
      <p:bldP spid="51" grpId="0"/>
      <p:bldP spid="52" grpId="0"/>
      <p:bldP spid="67" grpId="0" animBg="1"/>
      <p:bldP spid="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17"/>
          <p:cNvSpPr/>
          <p:nvPr/>
        </p:nvSpPr>
        <p:spPr>
          <a:xfrm>
            <a:off x="5507048" y="3043304"/>
            <a:ext cx="1751825" cy="465361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4" name="Text Box 3"/>
          <p:cNvSpPr txBox="1"/>
          <p:nvPr/>
        </p:nvSpPr>
        <p:spPr>
          <a:xfrm>
            <a:off x="2878061" y="1577450"/>
            <a:ext cx="2986615" cy="864242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Metadata Registry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RDA/RDF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3241662" y="2796377"/>
            <a:ext cx="2261547" cy="864242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 Vocabularies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(GitHub)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2"/>
          <p:cNvSpPr txBox="1"/>
          <p:nvPr/>
        </p:nvSpPr>
        <p:spPr>
          <a:xfrm>
            <a:off x="982329" y="4038408"/>
            <a:ext cx="1615075" cy="864242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 Toolkit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content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2"/>
          <p:cNvSpPr txBox="1"/>
          <p:nvPr/>
        </p:nvSpPr>
        <p:spPr>
          <a:xfrm>
            <a:off x="6331740" y="4025112"/>
            <a:ext cx="1742377" cy="864242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 Registry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2"/>
          <p:cNvSpPr txBox="1"/>
          <p:nvPr/>
        </p:nvSpPr>
        <p:spPr>
          <a:xfrm>
            <a:off x="2884624" y="4029928"/>
            <a:ext cx="1275234" cy="864242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RIMMF3</a:t>
            </a: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editor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own Arrow 3"/>
          <p:cNvSpPr/>
          <p:nvPr/>
        </p:nvSpPr>
        <p:spPr>
          <a:xfrm>
            <a:off x="4122299" y="2451189"/>
            <a:ext cx="498138" cy="332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0" name="Bent Arrow 8"/>
          <p:cNvSpPr/>
          <p:nvPr/>
        </p:nvSpPr>
        <p:spPr>
          <a:xfrm rot="5400000" flipV="1">
            <a:off x="2171155" y="2951380"/>
            <a:ext cx="858409" cy="1282603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" name="Bent Arrow 11"/>
          <p:cNvSpPr/>
          <p:nvPr/>
        </p:nvSpPr>
        <p:spPr>
          <a:xfrm rot="16200000" flipH="1" flipV="1">
            <a:off x="5814038" y="2865993"/>
            <a:ext cx="832834" cy="144680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2" name="Text Box 2"/>
          <p:cNvSpPr txBox="1"/>
          <p:nvPr/>
        </p:nvSpPr>
        <p:spPr>
          <a:xfrm>
            <a:off x="396147" y="1355657"/>
            <a:ext cx="1692563" cy="1307760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 editors: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Translators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6728037" y="1747957"/>
            <a:ext cx="1550870" cy="532791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Developers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Left-Right Arrow 13"/>
          <p:cNvSpPr/>
          <p:nvPr/>
        </p:nvSpPr>
        <p:spPr>
          <a:xfrm>
            <a:off x="2130261" y="1818612"/>
            <a:ext cx="730603" cy="41414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5" name="Right Arrow 15"/>
          <p:cNvSpPr/>
          <p:nvPr/>
        </p:nvSpPr>
        <p:spPr>
          <a:xfrm>
            <a:off x="5893971" y="1776890"/>
            <a:ext cx="792593" cy="465361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6" name="Text Box 2"/>
          <p:cNvSpPr txBox="1"/>
          <p:nvPr/>
        </p:nvSpPr>
        <p:spPr>
          <a:xfrm>
            <a:off x="7289276" y="3014812"/>
            <a:ext cx="1550870" cy="531841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Developers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2"/>
          <p:cNvSpPr txBox="1"/>
          <p:nvPr/>
        </p:nvSpPr>
        <p:spPr>
          <a:xfrm>
            <a:off x="6427533" y="5537569"/>
            <a:ext cx="1550870" cy="531841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Developers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Down Arrow 20"/>
          <p:cNvSpPr/>
          <p:nvPr/>
        </p:nvSpPr>
        <p:spPr>
          <a:xfrm>
            <a:off x="3273172" y="4895492"/>
            <a:ext cx="498138" cy="620675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9" name="Down Arrow 21"/>
          <p:cNvSpPr/>
          <p:nvPr/>
        </p:nvSpPr>
        <p:spPr>
          <a:xfrm>
            <a:off x="1541865" y="4903091"/>
            <a:ext cx="498138" cy="621556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0" name="Down Arrow 22"/>
          <p:cNvSpPr/>
          <p:nvPr/>
        </p:nvSpPr>
        <p:spPr>
          <a:xfrm>
            <a:off x="5008910" y="5196113"/>
            <a:ext cx="498138" cy="332401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" name="Text Box 2"/>
          <p:cNvSpPr txBox="1"/>
          <p:nvPr/>
        </p:nvSpPr>
        <p:spPr>
          <a:xfrm>
            <a:off x="980115" y="5551307"/>
            <a:ext cx="1620610" cy="531841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Cataloguers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2"/>
          <p:cNvSpPr txBox="1"/>
          <p:nvPr/>
        </p:nvSpPr>
        <p:spPr>
          <a:xfrm>
            <a:off x="2860864" y="5543268"/>
            <a:ext cx="1360905" cy="799219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Trainers;</a:t>
            </a:r>
          </a:p>
          <a:p>
            <a:pPr algn="ctr"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Prototypers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2"/>
          <p:cNvSpPr txBox="1"/>
          <p:nvPr/>
        </p:nvSpPr>
        <p:spPr>
          <a:xfrm>
            <a:off x="4475938" y="4030810"/>
            <a:ext cx="1563047" cy="1165302"/>
          </a:xfrm>
          <a:prstGeom prst="rect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Vocabulary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Server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 Box 2"/>
          <p:cNvSpPr txBox="1"/>
          <p:nvPr/>
        </p:nvSpPr>
        <p:spPr>
          <a:xfrm>
            <a:off x="4422803" y="5543268"/>
            <a:ext cx="1669316" cy="531841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  <a:prstDash val="lgDash"/>
          </a:ln>
        </p:spPr>
        <p:txBody>
          <a:bodyPr rot="0" spcFirstLastPara="0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Applications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Down Arrow 28"/>
          <p:cNvSpPr/>
          <p:nvPr/>
        </p:nvSpPr>
        <p:spPr>
          <a:xfrm>
            <a:off x="3273172" y="3673413"/>
            <a:ext cx="498138" cy="332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6" name="Down Arrow 29"/>
          <p:cNvSpPr/>
          <p:nvPr/>
        </p:nvSpPr>
        <p:spPr>
          <a:xfrm>
            <a:off x="6953859" y="4902650"/>
            <a:ext cx="498138" cy="620165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Down Arrow 31"/>
          <p:cNvSpPr/>
          <p:nvPr/>
        </p:nvSpPr>
        <p:spPr>
          <a:xfrm>
            <a:off x="5008906" y="3660620"/>
            <a:ext cx="498138" cy="332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181263" y="120073"/>
            <a:ext cx="50761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RDA Reference: LD4P frameworks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95850" y="888116"/>
            <a:ext cx="2344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Semantic versioning:</a:t>
            </a:r>
          </a:p>
          <a:p>
            <a:pPr algn="r"/>
            <a:r>
              <a:rPr lang="en-GB" sz="2000" dirty="0"/>
              <a:t>Application roll-back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5731" y="634750"/>
            <a:ext cx="4036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Entities, element sets, value vocabularies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07703" y="155129"/>
            <a:ext cx="21324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/>
              <a:t>Atomic audit trail</a:t>
            </a:r>
          </a:p>
          <a:p>
            <a:pPr algn="r"/>
            <a:r>
              <a:rPr lang="en-GB" sz="2000"/>
              <a:t>Deprecation policy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6474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Strategic issues for linked open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Identity (IRI) management</a:t>
            </a:r>
          </a:p>
          <a:p>
            <a:pPr lvl="1"/>
            <a:r>
              <a:rPr lang="en-GB" dirty="0"/>
              <a:t>The "linked" bit</a:t>
            </a:r>
          </a:p>
          <a:p>
            <a:r>
              <a:rPr lang="en-GB" dirty="0"/>
              <a:t>Provenance management</a:t>
            </a:r>
          </a:p>
          <a:p>
            <a:pPr lvl="1"/>
            <a:r>
              <a:rPr lang="en-GB" dirty="0"/>
              <a:t>The "open" bit</a:t>
            </a:r>
          </a:p>
          <a:p>
            <a:r>
              <a:rPr lang="en-GB" dirty="0"/>
              <a:t>Otherwise, it's just "data"</a:t>
            </a:r>
          </a:p>
        </p:txBody>
      </p:sp>
    </p:spTree>
    <p:extLst>
      <p:ext uri="{BB962C8B-B14F-4D97-AF65-F5344CB8AC3E}">
        <p14:creationId xmlns:p14="http://schemas.microsoft.com/office/powerpoint/2010/main" val="3965227752"/>
      </p:ext>
    </p:extLst>
  </p:cSld>
  <p:clrMapOvr>
    <a:masterClrMapping/>
  </p:clrMapOvr>
</p:sld>
</file>

<file path=ppt/theme/theme1.xml><?xml version="1.0" encoding="utf-8"?>
<a:theme xmlns:a="http://schemas.openxmlformats.org/drawingml/2006/main" name="RDASmall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SmallLogo" id="{4710AFFA-5DDA-48A3-9A1C-9977E65F7716}" vid="{150653F5-A674-4B7B-99B8-A37FD8EA78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RDASmallLogo</Template>
  <TotalTime>82</TotalTime>
  <Words>260</Words>
  <Application>Microsoft Office PowerPoint</Application>
  <PresentationFormat>On-screen Show (4:3)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RDASmallLogo</vt:lpstr>
      <vt:lpstr>RDA and the IFLA Library Reference Model (LRM)</vt:lpstr>
      <vt:lpstr>PowerPoint Presentation</vt:lpstr>
      <vt:lpstr>PowerPoint Presentation</vt:lpstr>
      <vt:lpstr>PowerPoint Presentation</vt:lpstr>
      <vt:lpstr>Strategic issues for linked open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and the Library Reference Model</dc:title>
  <dc:creator>Gordon Dunsire</dc:creator>
  <cp:lastModifiedBy>Gordon Dunsire</cp:lastModifiedBy>
  <cp:revision>13</cp:revision>
  <dcterms:created xsi:type="dcterms:W3CDTF">2017-04-18T13:57:07Z</dcterms:created>
  <dcterms:modified xsi:type="dcterms:W3CDTF">2017-04-23T22:12:09Z</dcterms:modified>
</cp:coreProperties>
</file>