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60" r:id="rId2"/>
    <p:sldId id="280" r:id="rId3"/>
    <p:sldId id="281" r:id="rId4"/>
    <p:sldId id="288" r:id="rId5"/>
    <p:sldId id="282" r:id="rId6"/>
    <p:sldId id="283" r:id="rId7"/>
    <p:sldId id="284" r:id="rId8"/>
    <p:sldId id="286" r:id="rId9"/>
    <p:sldId id="287" r:id="rId10"/>
    <p:sldId id="289" r:id="rId11"/>
    <p:sldId id="279" r:id="rId12"/>
  </p:sldIdLst>
  <p:sldSz cx="13055600" cy="9791700"/>
  <p:notesSz cx="17475200" cy="9791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161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31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4" autoAdjust="0"/>
    <p:restoredTop sz="94651" autoAdjust="0"/>
  </p:normalViewPr>
  <p:slideViewPr>
    <p:cSldViewPr>
      <p:cViewPr varScale="1">
        <p:scale>
          <a:sx n="66" d="100"/>
          <a:sy n="66" d="100"/>
        </p:scale>
        <p:origin x="255" y="78"/>
      </p:cViewPr>
      <p:guideLst>
        <p:guide orient="horz" pos="2880"/>
        <p:guide pos="161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3D02E99-099D-425A-8699-6709177857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7572375" cy="4905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608FD7A-9CC0-4599-BD0A-642F10BC2E1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9898063" y="0"/>
            <a:ext cx="7572375" cy="4905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FD9114-80B5-4ED7-B8E5-3A0868472264}" type="datetime4">
              <a:rPr lang="en-US" smtClean="0"/>
              <a:t>January 24, 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24D84F-C05A-462E-8E13-F79B6EFDDF6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301163"/>
            <a:ext cx="7572375" cy="4905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76C693-50E9-4679-B838-D4E18430BA8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9898063" y="9301163"/>
            <a:ext cx="7572375" cy="4905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9B3389-A65E-496A-AB6E-7A5B74EF26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44475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7572375" cy="4905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9898063" y="0"/>
            <a:ext cx="7572375" cy="4905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0CCE7E-43AE-4D7A-AD6D-EFF496C901FD}" type="datetime4">
              <a:rPr lang="en-US" smtClean="0"/>
              <a:t>January 24, 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534150" y="1223963"/>
            <a:ext cx="4406900" cy="33051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747838" y="4711700"/>
            <a:ext cx="13979525" cy="38560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01163"/>
            <a:ext cx="7572375" cy="4905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9898063" y="9301163"/>
            <a:ext cx="7572375" cy="4905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7BB43D-6859-4C14-84A8-D9538C9727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32070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E5F42C2-A0E0-4A3E-AF7F-14900753D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E6ABE-B97B-4A73-B202-6A3F101785E5}" type="datetime4">
              <a:rPr lang="en-US" smtClean="0"/>
              <a:t>January 24, 2019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19B245-955B-4246-A129-BE33BAC6291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5" name="bk object 20">
            <a:extLst>
              <a:ext uri="{FF2B5EF4-FFF2-40B4-BE49-F238E27FC236}">
                <a16:creationId xmlns:a16="http://schemas.microsoft.com/office/drawing/2014/main" id="{430412D5-F62C-4582-822D-523D66A3740B}"/>
              </a:ext>
            </a:extLst>
          </p:cNvPr>
          <p:cNvSpPr/>
          <p:nvPr userDrawn="1"/>
        </p:nvSpPr>
        <p:spPr>
          <a:xfrm>
            <a:off x="0" y="1"/>
            <a:ext cx="13055600" cy="744705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6" name="Holder 3">
            <a:extLst>
              <a:ext uri="{FF2B5EF4-FFF2-40B4-BE49-F238E27FC236}">
                <a16:creationId xmlns:a16="http://schemas.microsoft.com/office/drawing/2014/main" id="{D51EB834-5A36-462F-9766-CF5252829048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48808" y="4057651"/>
            <a:ext cx="12106792" cy="190853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 sz="12402">
                <a:solidFill>
                  <a:schemeClr val="bg1"/>
                </a:solidFill>
                <a:latin typeface="Calibri Light" panose="020F0302020204030204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2138237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0C43566-6046-4E9C-8D17-ED54F38F8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DFB21-2B77-4727-8DA0-73215DD5C57C}" type="datetime4">
              <a:rPr lang="en-US" smtClean="0"/>
              <a:t>January 24, 2019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9AE417-89F3-4937-8D80-F2DD32C664B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43FAD77-7179-4530-8741-F8500359AB0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97811" y="520700"/>
            <a:ext cx="7223988" cy="1893888"/>
          </a:xfrm>
          <a:prstGeom prst="rect">
            <a:avLst/>
          </a:prstGeom>
        </p:spPr>
        <p:txBody>
          <a:bodyPr/>
          <a:lstStyle>
            <a:lvl1pPr>
              <a:defRPr sz="8592">
                <a:solidFill>
                  <a:srgbClr val="203189"/>
                </a:solidFill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6" name="object 2">
            <a:extLst>
              <a:ext uri="{FF2B5EF4-FFF2-40B4-BE49-F238E27FC236}">
                <a16:creationId xmlns:a16="http://schemas.microsoft.com/office/drawing/2014/main" id="{2D0B4B6A-2A81-4C9F-B649-C12A8B0BD189}"/>
              </a:ext>
            </a:extLst>
          </p:cNvPr>
          <p:cNvSpPr/>
          <p:nvPr userDrawn="1"/>
        </p:nvSpPr>
        <p:spPr>
          <a:xfrm>
            <a:off x="9165487" y="0"/>
            <a:ext cx="3890113" cy="484854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AB047D8-AC63-4F78-8530-D1DE054AE73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97810" y="2762250"/>
            <a:ext cx="10070412" cy="4343400"/>
          </a:xfrm>
          <a:prstGeom prst="rect">
            <a:avLst/>
          </a:prstGeom>
        </p:spPr>
        <p:txBody>
          <a:bodyPr/>
          <a:lstStyle>
            <a:lvl1pPr>
              <a:defRPr sz="1793"/>
            </a:lvl1pPr>
          </a:lstStyle>
          <a:p>
            <a:pPr lvl="0"/>
            <a:r>
              <a:rPr lang="en-US" dirty="0"/>
              <a:t>Click to insert text.</a:t>
            </a:r>
          </a:p>
        </p:txBody>
      </p:sp>
    </p:spTree>
    <p:extLst>
      <p:ext uri="{BB962C8B-B14F-4D97-AF65-F5344CB8AC3E}">
        <p14:creationId xmlns:p14="http://schemas.microsoft.com/office/powerpoint/2010/main" val="2458006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1BA9CF6-AB2D-46CF-8D43-4A16861899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08080-C00F-4680-BFFC-33C890FA1B66}" type="datetime4">
              <a:rPr lang="en-US" smtClean="0"/>
              <a:t>January 24, 2019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C0936E-F890-4240-8C96-18902985B99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D34479D8-3FF8-47A6-AFE0-325303D56120}"/>
              </a:ext>
            </a:extLst>
          </p:cNvPr>
          <p:cNvSpPr/>
          <p:nvPr userDrawn="1"/>
        </p:nvSpPr>
        <p:spPr>
          <a:xfrm>
            <a:off x="0" y="0"/>
            <a:ext cx="4714931" cy="587658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6" name="object 3">
            <a:extLst>
              <a:ext uri="{FF2B5EF4-FFF2-40B4-BE49-F238E27FC236}">
                <a16:creationId xmlns:a16="http://schemas.microsoft.com/office/drawing/2014/main" id="{0BCB6BE5-C74F-4DEB-9DB1-035B3B8BF99F}"/>
              </a:ext>
            </a:extLst>
          </p:cNvPr>
          <p:cNvSpPr/>
          <p:nvPr userDrawn="1"/>
        </p:nvSpPr>
        <p:spPr>
          <a:xfrm>
            <a:off x="0" y="793752"/>
            <a:ext cx="5058096" cy="914400"/>
          </a:xfrm>
          <a:custGeom>
            <a:avLst/>
            <a:gdLst/>
            <a:ahLst/>
            <a:cxnLst/>
            <a:rect l="l" t="t" r="r" b="b"/>
            <a:pathLst>
              <a:path w="6770370" h="914400">
                <a:moveTo>
                  <a:pt x="6769963" y="0"/>
                </a:moveTo>
                <a:lnTo>
                  <a:pt x="0" y="0"/>
                </a:lnTo>
                <a:lnTo>
                  <a:pt x="0" y="914400"/>
                </a:lnTo>
                <a:lnTo>
                  <a:pt x="5803036" y="914400"/>
                </a:lnTo>
                <a:lnTo>
                  <a:pt x="6769963" y="0"/>
                </a:lnTo>
                <a:close/>
              </a:path>
            </a:pathLst>
          </a:custGeom>
          <a:solidFill>
            <a:srgbClr val="203189"/>
          </a:solidFill>
        </p:spPr>
        <p:txBody>
          <a:bodyPr wrap="square" lIns="0" tIns="0" rIns="0" bIns="0" rtlCol="0"/>
          <a:lstStyle/>
          <a:p>
            <a:endParaRPr sz="1345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289DB7F-780C-47BB-B26D-B55B3217E60E}"/>
              </a:ext>
            </a:extLst>
          </p:cNvPr>
          <p:cNvSpPr txBox="1"/>
          <p:nvPr userDrawn="1"/>
        </p:nvSpPr>
        <p:spPr>
          <a:xfrm>
            <a:off x="-929832" y="781051"/>
            <a:ext cx="5294349" cy="6441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586" dirty="0">
                <a:solidFill>
                  <a:schemeClr val="bg1"/>
                </a:solidFill>
                <a:latin typeface="Calibri Light" panose="020F0302020204030204" pitchFamily="34" charset="0"/>
              </a:rPr>
              <a:t>overview </a:t>
            </a:r>
          </a:p>
        </p:txBody>
      </p:sp>
    </p:spTree>
    <p:extLst>
      <p:ext uri="{BB962C8B-B14F-4D97-AF65-F5344CB8AC3E}">
        <p14:creationId xmlns:p14="http://schemas.microsoft.com/office/powerpoint/2010/main" val="1478009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1833AC-CE29-412E-9586-A2CCCF756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6B087-20D5-46FC-9AC3-EF55EF059985}" type="datetime4">
              <a:rPr lang="en-US" smtClean="0"/>
              <a:t>January 24, 2019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85548F-1227-419F-8672-16150B2A278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1E9B1FBC-B132-49E1-B55E-D2FA9F7C099B}"/>
              </a:ext>
            </a:extLst>
          </p:cNvPr>
          <p:cNvSpPr/>
          <p:nvPr userDrawn="1"/>
        </p:nvSpPr>
        <p:spPr>
          <a:xfrm>
            <a:off x="9165487" y="0"/>
            <a:ext cx="3890113" cy="484854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6" name="object 3">
            <a:extLst>
              <a:ext uri="{FF2B5EF4-FFF2-40B4-BE49-F238E27FC236}">
                <a16:creationId xmlns:a16="http://schemas.microsoft.com/office/drawing/2014/main" id="{1BDD7E71-4917-4E7C-ABFD-6A843BCDCA0D}"/>
              </a:ext>
            </a:extLst>
          </p:cNvPr>
          <p:cNvSpPr/>
          <p:nvPr userDrawn="1"/>
        </p:nvSpPr>
        <p:spPr>
          <a:xfrm>
            <a:off x="8405156" y="793752"/>
            <a:ext cx="4650583" cy="914400"/>
          </a:xfrm>
          <a:custGeom>
            <a:avLst/>
            <a:gdLst/>
            <a:ahLst/>
            <a:cxnLst/>
            <a:rect l="l" t="t" r="r" b="b"/>
            <a:pathLst>
              <a:path w="6224905" h="914400">
                <a:moveTo>
                  <a:pt x="6224727" y="0"/>
                </a:moveTo>
                <a:lnTo>
                  <a:pt x="0" y="0"/>
                </a:lnTo>
                <a:lnTo>
                  <a:pt x="966927" y="914400"/>
                </a:lnTo>
                <a:lnTo>
                  <a:pt x="6224727" y="914400"/>
                </a:lnTo>
                <a:lnTo>
                  <a:pt x="6224727" y="0"/>
                </a:lnTo>
                <a:close/>
              </a:path>
            </a:pathLst>
          </a:custGeom>
          <a:solidFill>
            <a:srgbClr val="203189"/>
          </a:solidFill>
        </p:spPr>
        <p:txBody>
          <a:bodyPr wrap="square" lIns="0" tIns="0" rIns="0" bIns="0" rtlCol="0"/>
          <a:lstStyle/>
          <a:p>
            <a:endParaRPr sz="1345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20C29F6-276F-4ED4-8E5F-E4899554D283}"/>
              </a:ext>
            </a:extLst>
          </p:cNvPr>
          <p:cNvSpPr txBox="1"/>
          <p:nvPr userDrawn="1"/>
        </p:nvSpPr>
        <p:spPr>
          <a:xfrm>
            <a:off x="9089582" y="781051"/>
            <a:ext cx="5294349" cy="6441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86" dirty="0">
                <a:solidFill>
                  <a:schemeClr val="bg1"/>
                </a:solidFill>
                <a:latin typeface="Calibri Light" panose="020F0302020204030204" pitchFamily="34" charset="0"/>
              </a:rPr>
              <a:t>overview</a:t>
            </a:r>
          </a:p>
        </p:txBody>
      </p:sp>
    </p:spTree>
    <p:extLst>
      <p:ext uri="{BB962C8B-B14F-4D97-AF65-F5344CB8AC3E}">
        <p14:creationId xmlns:p14="http://schemas.microsoft.com/office/powerpoint/2010/main" val="939323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B7A163D-3886-46C1-8E21-E308A8AB9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6631-B86C-466A-BEA1-F9227B57F3C2}" type="datetime4">
              <a:rPr lang="en-US" smtClean="0"/>
              <a:t>January 24, 2019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700779-0233-4175-AB80-845BB3D39F2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5" name="Holder 3">
            <a:extLst>
              <a:ext uri="{FF2B5EF4-FFF2-40B4-BE49-F238E27FC236}">
                <a16:creationId xmlns:a16="http://schemas.microsoft.com/office/drawing/2014/main" id="{CBA3B939-BD69-4490-A25D-1CF86986433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990731" y="4057650"/>
            <a:ext cx="8064869" cy="68986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 sz="4483">
                <a:solidFill>
                  <a:srgbClr val="203189"/>
                </a:solidFill>
                <a:latin typeface="Calibri Light" panose="020F0302020204030204" pitchFamily="34" charset="0"/>
              </a:defRPr>
            </a:lvl1pPr>
          </a:lstStyle>
          <a:p>
            <a:r>
              <a:rPr lang="en-US" dirty="0"/>
              <a:t>Conclusion</a:t>
            </a:r>
            <a:endParaRPr dirty="0"/>
          </a:p>
        </p:txBody>
      </p:sp>
      <p:sp>
        <p:nvSpPr>
          <p:cNvPr id="6" name="bk object 16">
            <a:extLst>
              <a:ext uri="{FF2B5EF4-FFF2-40B4-BE49-F238E27FC236}">
                <a16:creationId xmlns:a16="http://schemas.microsoft.com/office/drawing/2014/main" id="{FAA1E53A-6FBD-4DBE-8C0D-055893377F68}"/>
              </a:ext>
            </a:extLst>
          </p:cNvPr>
          <p:cNvSpPr/>
          <p:nvPr userDrawn="1"/>
        </p:nvSpPr>
        <p:spPr>
          <a:xfrm>
            <a:off x="0" y="1009650"/>
            <a:ext cx="7688230" cy="75819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7" name="bk object 17">
            <a:extLst>
              <a:ext uri="{FF2B5EF4-FFF2-40B4-BE49-F238E27FC236}">
                <a16:creationId xmlns:a16="http://schemas.microsoft.com/office/drawing/2014/main" id="{C220C9F3-64AA-448A-9B0B-92D658D4D759}"/>
              </a:ext>
            </a:extLst>
          </p:cNvPr>
          <p:cNvSpPr/>
          <p:nvPr userDrawn="1"/>
        </p:nvSpPr>
        <p:spPr>
          <a:xfrm>
            <a:off x="0" y="5556250"/>
            <a:ext cx="1869152" cy="3035300"/>
          </a:xfrm>
          <a:custGeom>
            <a:avLst/>
            <a:gdLst/>
            <a:ahLst/>
            <a:cxnLst/>
            <a:rect l="l" t="t" r="r" b="b"/>
            <a:pathLst>
              <a:path w="2501900" h="3035300">
                <a:moveTo>
                  <a:pt x="0" y="0"/>
                </a:moveTo>
                <a:lnTo>
                  <a:pt x="0" y="3035300"/>
                </a:lnTo>
                <a:lnTo>
                  <a:pt x="2501455" y="3035300"/>
                </a:lnTo>
                <a:lnTo>
                  <a:pt x="0" y="0"/>
                </a:lnTo>
                <a:close/>
              </a:path>
            </a:pathLst>
          </a:custGeom>
          <a:solidFill>
            <a:srgbClr val="203189"/>
          </a:solid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8" name="bk object 19">
            <a:extLst>
              <a:ext uri="{FF2B5EF4-FFF2-40B4-BE49-F238E27FC236}">
                <a16:creationId xmlns:a16="http://schemas.microsoft.com/office/drawing/2014/main" id="{593C4038-930A-43D6-BE50-90E2A5DB29B3}"/>
              </a:ext>
            </a:extLst>
          </p:cNvPr>
          <p:cNvSpPr/>
          <p:nvPr userDrawn="1"/>
        </p:nvSpPr>
        <p:spPr>
          <a:xfrm>
            <a:off x="0" y="342900"/>
            <a:ext cx="13055600" cy="914400"/>
          </a:xfrm>
          <a:custGeom>
            <a:avLst/>
            <a:gdLst/>
            <a:ahLst/>
            <a:cxnLst/>
            <a:rect l="l" t="t" r="r" b="b"/>
            <a:pathLst>
              <a:path w="17475200" h="914400">
                <a:moveTo>
                  <a:pt x="0" y="914400"/>
                </a:moveTo>
                <a:lnTo>
                  <a:pt x="17475200" y="914400"/>
                </a:lnTo>
                <a:lnTo>
                  <a:pt x="17475200" y="0"/>
                </a:lnTo>
                <a:lnTo>
                  <a:pt x="0" y="0"/>
                </a:lnTo>
                <a:lnTo>
                  <a:pt x="0" y="914400"/>
                </a:lnTo>
                <a:close/>
              </a:path>
            </a:pathLst>
          </a:custGeom>
          <a:solidFill>
            <a:srgbClr val="203189"/>
          </a:solid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9" name="Holder 2">
            <a:extLst>
              <a:ext uri="{FF2B5EF4-FFF2-40B4-BE49-F238E27FC236}">
                <a16:creationId xmlns:a16="http://schemas.microsoft.com/office/drawing/2014/main" id="{E2A89CE0-A685-4873-8C87-2996DED585A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0705" y="578764"/>
            <a:ext cx="12254189" cy="3219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92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r>
              <a:rPr lang="en-US" dirty="0"/>
              <a:t>Part 2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66645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CE6F2EA-0AF8-4EF4-BD94-B4017F857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804E9-DEAF-46AD-95B2-D63C78700BF2}" type="datetime4">
              <a:rPr lang="en-US" smtClean="0"/>
              <a:t>January 24, 2019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3EDB0C-E1C2-4B21-AE98-8E76A7AA44C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3231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73D40DF-A59E-46E6-A858-FB93D3B74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January 24, 2019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EDDCB9-1088-4D84-A120-796874DD177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5" name="bk object 16">
            <a:extLst>
              <a:ext uri="{FF2B5EF4-FFF2-40B4-BE49-F238E27FC236}">
                <a16:creationId xmlns:a16="http://schemas.microsoft.com/office/drawing/2014/main" id="{1D6E9937-F207-4901-947F-1AC04DC29BD8}"/>
              </a:ext>
            </a:extLst>
          </p:cNvPr>
          <p:cNvSpPr/>
          <p:nvPr userDrawn="1"/>
        </p:nvSpPr>
        <p:spPr>
          <a:xfrm>
            <a:off x="6416969" y="0"/>
            <a:ext cx="6638630" cy="47384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01B40AA9-D85B-4470-887F-CE34A8661CE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97811" y="520700"/>
            <a:ext cx="7223988" cy="1893888"/>
          </a:xfrm>
          <a:prstGeom prst="rect">
            <a:avLst/>
          </a:prstGeom>
        </p:spPr>
        <p:txBody>
          <a:bodyPr/>
          <a:lstStyle>
            <a:lvl1pPr>
              <a:defRPr sz="8592">
                <a:solidFill>
                  <a:srgbClr val="203189"/>
                </a:solidFill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020D11E-C62D-46C5-97AC-FEF02646AEC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17972" y="2914650"/>
            <a:ext cx="9165487" cy="3772168"/>
          </a:xfrm>
          <a:prstGeom prst="rect">
            <a:avLst/>
          </a:prstGeom>
        </p:spPr>
        <p:txBody>
          <a:bodyPr/>
          <a:lstStyle>
            <a:lvl1pPr>
              <a:defRPr sz="1644"/>
            </a:lvl1pPr>
          </a:lstStyle>
          <a:p>
            <a:pPr lvl="0"/>
            <a:r>
              <a:rPr lang="en-US" dirty="0"/>
              <a:t>Click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1496272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73D40DF-A59E-46E6-A858-FB93D3B74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January 24, 2019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EDDCB9-1088-4D84-A120-796874DD177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5" name="bk object 16">
            <a:extLst>
              <a:ext uri="{FF2B5EF4-FFF2-40B4-BE49-F238E27FC236}">
                <a16:creationId xmlns:a16="http://schemas.microsoft.com/office/drawing/2014/main" id="{1D6E9937-F207-4901-947F-1AC04DC29BD8}"/>
              </a:ext>
            </a:extLst>
          </p:cNvPr>
          <p:cNvSpPr/>
          <p:nvPr userDrawn="1"/>
        </p:nvSpPr>
        <p:spPr>
          <a:xfrm>
            <a:off x="6416969" y="0"/>
            <a:ext cx="6638630" cy="47384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45"/>
          </a:p>
        </p:txBody>
      </p:sp>
    </p:spTree>
    <p:extLst>
      <p:ext uri="{BB962C8B-B14F-4D97-AF65-F5344CB8AC3E}">
        <p14:creationId xmlns:p14="http://schemas.microsoft.com/office/powerpoint/2010/main" val="3804575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6">
            <a:extLst>
              <a:ext uri="{FF2B5EF4-FFF2-40B4-BE49-F238E27FC236}">
                <a16:creationId xmlns:a16="http://schemas.microsoft.com/office/drawing/2014/main" id="{EC5A0E8A-69B7-4BBF-8F6A-3839C6A15B8F}"/>
              </a:ext>
            </a:extLst>
          </p:cNvPr>
          <p:cNvSpPr/>
          <p:nvPr userDrawn="1"/>
        </p:nvSpPr>
        <p:spPr>
          <a:xfrm>
            <a:off x="0" y="8769355"/>
            <a:ext cx="9393201" cy="184150"/>
          </a:xfrm>
          <a:custGeom>
            <a:avLst/>
            <a:gdLst/>
            <a:ahLst/>
            <a:cxnLst/>
            <a:rect l="l" t="t" r="r" b="b"/>
            <a:pathLst>
              <a:path w="12573000" h="184150">
                <a:moveTo>
                  <a:pt x="12573000" y="0"/>
                </a:moveTo>
                <a:lnTo>
                  <a:pt x="0" y="0"/>
                </a:lnTo>
                <a:lnTo>
                  <a:pt x="0" y="184149"/>
                </a:lnTo>
                <a:lnTo>
                  <a:pt x="12393663" y="184149"/>
                </a:lnTo>
                <a:lnTo>
                  <a:pt x="12573000" y="0"/>
                </a:lnTo>
                <a:close/>
              </a:path>
            </a:pathLst>
          </a:custGeom>
          <a:solidFill>
            <a:srgbClr val="203189"/>
          </a:solid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15" name="object 7">
            <a:extLst>
              <a:ext uri="{FF2B5EF4-FFF2-40B4-BE49-F238E27FC236}">
                <a16:creationId xmlns:a16="http://schemas.microsoft.com/office/drawing/2014/main" id="{542D003F-B569-416D-A322-6D45F3337DC5}"/>
              </a:ext>
            </a:extLst>
          </p:cNvPr>
          <p:cNvSpPr/>
          <p:nvPr userDrawn="1"/>
        </p:nvSpPr>
        <p:spPr>
          <a:xfrm>
            <a:off x="9421666" y="8769355"/>
            <a:ext cx="3633935" cy="184150"/>
          </a:xfrm>
          <a:custGeom>
            <a:avLst/>
            <a:gdLst/>
            <a:ahLst/>
            <a:cxnLst/>
            <a:rect l="l" t="t" r="r" b="b"/>
            <a:pathLst>
              <a:path w="4864100" h="184150">
                <a:moveTo>
                  <a:pt x="4864100" y="0"/>
                </a:moveTo>
                <a:lnTo>
                  <a:pt x="165100" y="0"/>
                </a:lnTo>
                <a:lnTo>
                  <a:pt x="0" y="184149"/>
                </a:lnTo>
                <a:lnTo>
                  <a:pt x="4864100" y="184149"/>
                </a:lnTo>
                <a:lnTo>
                  <a:pt x="4864100" y="0"/>
                </a:lnTo>
                <a:close/>
              </a:path>
            </a:pathLst>
          </a:custGeom>
          <a:solidFill>
            <a:srgbClr val="1D8BC1"/>
          </a:solid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17" name="object 8">
            <a:extLst>
              <a:ext uri="{FF2B5EF4-FFF2-40B4-BE49-F238E27FC236}">
                <a16:creationId xmlns:a16="http://schemas.microsoft.com/office/drawing/2014/main" id="{4D361103-1B35-4DFB-ACCB-D2433F559F4F}"/>
              </a:ext>
            </a:extLst>
          </p:cNvPr>
          <p:cNvSpPr/>
          <p:nvPr userDrawn="1"/>
        </p:nvSpPr>
        <p:spPr>
          <a:xfrm>
            <a:off x="341571" y="8769350"/>
            <a:ext cx="474404" cy="768350"/>
          </a:xfrm>
          <a:custGeom>
            <a:avLst/>
            <a:gdLst/>
            <a:ahLst/>
            <a:cxnLst/>
            <a:rect l="l" t="t" r="r" b="b"/>
            <a:pathLst>
              <a:path w="635000" h="768350">
                <a:moveTo>
                  <a:pt x="0" y="768350"/>
                </a:moveTo>
                <a:lnTo>
                  <a:pt x="635000" y="768350"/>
                </a:lnTo>
                <a:lnTo>
                  <a:pt x="635000" y="0"/>
                </a:lnTo>
                <a:lnTo>
                  <a:pt x="0" y="0"/>
                </a:lnTo>
                <a:lnTo>
                  <a:pt x="0" y="768350"/>
                </a:lnTo>
                <a:close/>
              </a:path>
            </a:pathLst>
          </a:custGeom>
          <a:solidFill>
            <a:srgbClr val="203189"/>
          </a:solid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9C34AD-FD71-460F-9ECD-D1EB5F35AA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93200" y="9010651"/>
            <a:ext cx="3344904" cy="5016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44" baseline="0">
                <a:solidFill>
                  <a:srgbClr val="203189"/>
                </a:solidFill>
                <a:latin typeface="Calibri Light" panose="020F0302020204030204" pitchFamily="34" charset="0"/>
              </a:defRPr>
            </a:lvl1pPr>
          </a:lstStyle>
          <a:p>
            <a:fld id="{DD02AD68-BFEF-40C1-90D1-D37F2BFFA27B}" type="datetime4">
              <a:rPr lang="en-US" smtClean="0"/>
              <a:t>January 24, 2019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3213C5B-0668-4A88-8A60-00E4C59398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41572" y="8953505"/>
            <a:ext cx="474404" cy="5016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94" b="1" i="0" baseline="0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9" name="Date Placeholder 1">
            <a:extLst>
              <a:ext uri="{FF2B5EF4-FFF2-40B4-BE49-F238E27FC236}">
                <a16:creationId xmlns:a16="http://schemas.microsoft.com/office/drawing/2014/main" id="{E15B787B-E169-4A6D-9BAB-6F919C455F16}"/>
              </a:ext>
            </a:extLst>
          </p:cNvPr>
          <p:cNvSpPr txBox="1">
            <a:spLocks/>
          </p:cNvSpPr>
          <p:nvPr userDrawn="1"/>
        </p:nvSpPr>
        <p:spPr>
          <a:xfrm>
            <a:off x="948808" y="9010651"/>
            <a:ext cx="3673992" cy="501645"/>
          </a:xfrm>
          <a:prstGeom prst="rect">
            <a:avLst/>
          </a:prstGeom>
        </p:spPr>
        <p:txBody>
          <a:bodyPr vert="horz" lIns="68314" tIns="34157" rIns="68314" bIns="34157" rtlCol="0" anchor="ctr"/>
          <a:lstStyle>
            <a:defPPr>
              <a:defRPr lang="en-US"/>
            </a:defPPr>
            <a:lvl1pPr marL="0" algn="r" defTabSz="914400" rtl="0" eaLnBrk="1" latinLnBrk="0" hangingPunct="1">
              <a:defRPr sz="2200" kern="1200" baseline="0">
                <a:solidFill>
                  <a:srgbClr val="203189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644" dirty="0"/>
              <a:t>Deeper dive into </a:t>
            </a:r>
            <a:r>
              <a:rPr lang="en-US" sz="1644" dirty="0" err="1"/>
              <a:t>nomen</a:t>
            </a:r>
            <a:endParaRPr lang="en-US" sz="1644" dirty="0"/>
          </a:p>
        </p:txBody>
      </p:sp>
      <p:sp>
        <p:nvSpPr>
          <p:cNvPr id="11" name="object 5">
            <a:extLst>
              <a:ext uri="{FF2B5EF4-FFF2-40B4-BE49-F238E27FC236}">
                <a16:creationId xmlns:a16="http://schemas.microsoft.com/office/drawing/2014/main" id="{9A570B3C-81C1-42F9-8484-11ABABD9899B}"/>
              </a:ext>
            </a:extLst>
          </p:cNvPr>
          <p:cNvSpPr/>
          <p:nvPr userDrawn="1"/>
        </p:nvSpPr>
        <p:spPr>
          <a:xfrm>
            <a:off x="10272369" y="7784375"/>
            <a:ext cx="2427631" cy="927834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7" r:id="rId6"/>
    <p:sldLayoutId id="2147483675" r:id="rId7"/>
    <p:sldLayoutId id="2147483678" r:id="rId8"/>
  </p:sldLayoutIdLst>
  <p:hf hdr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341574">
        <a:defRPr>
          <a:latin typeface="+mn-lt"/>
          <a:ea typeface="+mn-ea"/>
          <a:cs typeface="+mn-cs"/>
        </a:defRPr>
      </a:lvl2pPr>
      <a:lvl3pPr marL="683148">
        <a:defRPr>
          <a:latin typeface="+mn-lt"/>
          <a:ea typeface="+mn-ea"/>
          <a:cs typeface="+mn-cs"/>
        </a:defRPr>
      </a:lvl3pPr>
      <a:lvl4pPr marL="1024722">
        <a:defRPr>
          <a:latin typeface="+mn-lt"/>
          <a:ea typeface="+mn-ea"/>
          <a:cs typeface="+mn-cs"/>
        </a:defRPr>
      </a:lvl4pPr>
      <a:lvl5pPr marL="1366296">
        <a:defRPr>
          <a:latin typeface="+mn-lt"/>
          <a:ea typeface="+mn-ea"/>
          <a:cs typeface="+mn-cs"/>
        </a:defRPr>
      </a:lvl5pPr>
      <a:lvl6pPr marL="1707871">
        <a:defRPr>
          <a:latin typeface="+mn-lt"/>
          <a:ea typeface="+mn-ea"/>
          <a:cs typeface="+mn-cs"/>
        </a:defRPr>
      </a:lvl6pPr>
      <a:lvl7pPr marL="2049445">
        <a:defRPr>
          <a:latin typeface="+mn-lt"/>
          <a:ea typeface="+mn-ea"/>
          <a:cs typeface="+mn-cs"/>
        </a:defRPr>
      </a:lvl7pPr>
      <a:lvl8pPr marL="2391019">
        <a:defRPr>
          <a:latin typeface="+mn-lt"/>
          <a:ea typeface="+mn-ea"/>
          <a:cs typeface="+mn-cs"/>
        </a:defRPr>
      </a:lvl8pPr>
      <a:lvl9pPr marL="2732593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341574">
        <a:defRPr>
          <a:latin typeface="+mn-lt"/>
          <a:ea typeface="+mn-ea"/>
          <a:cs typeface="+mn-cs"/>
        </a:defRPr>
      </a:lvl2pPr>
      <a:lvl3pPr marL="683148">
        <a:defRPr>
          <a:latin typeface="+mn-lt"/>
          <a:ea typeface="+mn-ea"/>
          <a:cs typeface="+mn-cs"/>
        </a:defRPr>
      </a:lvl3pPr>
      <a:lvl4pPr marL="1024722">
        <a:defRPr>
          <a:latin typeface="+mn-lt"/>
          <a:ea typeface="+mn-ea"/>
          <a:cs typeface="+mn-cs"/>
        </a:defRPr>
      </a:lvl4pPr>
      <a:lvl5pPr marL="1366296">
        <a:defRPr>
          <a:latin typeface="+mn-lt"/>
          <a:ea typeface="+mn-ea"/>
          <a:cs typeface="+mn-cs"/>
        </a:defRPr>
      </a:lvl5pPr>
      <a:lvl6pPr marL="1707871">
        <a:defRPr>
          <a:latin typeface="+mn-lt"/>
          <a:ea typeface="+mn-ea"/>
          <a:cs typeface="+mn-cs"/>
        </a:defRPr>
      </a:lvl6pPr>
      <a:lvl7pPr marL="2049445">
        <a:defRPr>
          <a:latin typeface="+mn-lt"/>
          <a:ea typeface="+mn-ea"/>
          <a:cs typeface="+mn-cs"/>
        </a:defRPr>
      </a:lvl7pPr>
      <a:lvl8pPr marL="2391019">
        <a:defRPr>
          <a:latin typeface="+mn-lt"/>
          <a:ea typeface="+mn-ea"/>
          <a:cs typeface="+mn-cs"/>
        </a:defRPr>
      </a:lvl8pPr>
      <a:lvl9pPr marL="2732593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5056225-C582-43EA-8598-CF590608D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804E9-DEAF-46AD-95B2-D63C78700BF2}" type="datetime4">
              <a:rPr lang="en-US" smtClean="0"/>
              <a:t>January 24, 2019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DC84627-B013-468F-8BBF-08275E2E154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1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40950F9-5E83-4361-8966-5EAB53DF4D13}"/>
              </a:ext>
            </a:extLst>
          </p:cNvPr>
          <p:cNvSpPr txBox="1"/>
          <p:nvPr/>
        </p:nvSpPr>
        <p:spPr>
          <a:xfrm>
            <a:off x="1523144" y="1238250"/>
            <a:ext cx="10009313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dirty="0">
                <a:solidFill>
                  <a:schemeClr val="tx2"/>
                </a:solidFill>
              </a:rPr>
              <a:t>A deeper dive into </a:t>
            </a:r>
            <a:r>
              <a:rPr lang="en-US" sz="8800" dirty="0" err="1">
                <a:solidFill>
                  <a:schemeClr val="tx2"/>
                </a:solidFill>
              </a:rPr>
              <a:t>Nomen</a:t>
            </a:r>
            <a:r>
              <a:rPr lang="en-US" sz="8800" dirty="0">
                <a:solidFill>
                  <a:schemeClr val="tx2"/>
                </a:solidFill>
              </a:rPr>
              <a:t> and appellations</a:t>
            </a:r>
            <a:endParaRPr lang="en-GB" sz="8800" dirty="0">
              <a:solidFill>
                <a:schemeClr val="tx2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A601C88-0DDB-4EB8-818E-CF41124B126C}"/>
              </a:ext>
            </a:extLst>
          </p:cNvPr>
          <p:cNvSpPr txBox="1"/>
          <p:nvPr/>
        </p:nvSpPr>
        <p:spPr>
          <a:xfrm>
            <a:off x="1783080" y="5962650"/>
            <a:ext cx="948944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tx2"/>
                </a:solidFill>
              </a:rPr>
              <a:t>Gordon Dunsire, RDA Technical Team Liaison Officer</a:t>
            </a:r>
          </a:p>
          <a:p>
            <a:pPr algn="ctr"/>
            <a:r>
              <a:rPr lang="en-US" sz="2800" dirty="0">
                <a:solidFill>
                  <a:schemeClr val="tx2"/>
                </a:solidFill>
              </a:rPr>
              <a:t>Presented at A Deeper Dive Into RDA, ALA Midwinter</a:t>
            </a:r>
          </a:p>
          <a:p>
            <a:pPr algn="ctr"/>
            <a:r>
              <a:rPr lang="en-US" sz="2800" dirty="0">
                <a:solidFill>
                  <a:schemeClr val="tx2"/>
                </a:solidFill>
              </a:rPr>
              <a:t>January 28, 2019, Seattle, USA</a:t>
            </a:r>
            <a:endParaRPr lang="en-GB" sz="2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87108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46C7159-1266-4949-B9A5-BAEC6C101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January 24, 2019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0068382-CDBC-47D8-BF5F-9805FEE5760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10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9CE3219-0879-440A-B024-F8879A462C0D}"/>
              </a:ext>
            </a:extLst>
          </p:cNvPr>
          <p:cNvSpPr txBox="1">
            <a:spLocks/>
          </p:cNvSpPr>
          <p:nvPr/>
        </p:nvSpPr>
        <p:spPr>
          <a:xfrm>
            <a:off x="628816" y="322918"/>
            <a:ext cx="3898824" cy="1015663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Conclusions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4CB9107-33EC-48AD-AA12-9572E8679031}"/>
              </a:ext>
            </a:extLst>
          </p:cNvPr>
          <p:cNvSpPr txBox="1"/>
          <p:nvPr/>
        </p:nvSpPr>
        <p:spPr>
          <a:xfrm>
            <a:off x="628816" y="1847850"/>
            <a:ext cx="1152842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 err="1"/>
              <a:t>Nomen</a:t>
            </a:r>
            <a:r>
              <a:rPr lang="en-GB" sz="4800" dirty="0"/>
              <a:t> is essential for name authority control</a:t>
            </a:r>
          </a:p>
          <a:p>
            <a:pPr marL="719138"/>
            <a:r>
              <a:rPr lang="en-GB" sz="4800" dirty="0"/>
              <a:t>But only </a:t>
            </a:r>
            <a:r>
              <a:rPr lang="en-GB" sz="4800" dirty="0" err="1"/>
              <a:t>nomen</a:t>
            </a:r>
            <a:r>
              <a:rPr lang="en-GB" sz="4800" dirty="0"/>
              <a:t> string likely to be used for resource description and related entities</a:t>
            </a:r>
            <a:endParaRPr lang="en-GB" sz="40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7D92F8F-9E85-4348-AA3B-0BA31E2DAEB7}"/>
              </a:ext>
            </a:extLst>
          </p:cNvPr>
          <p:cNvSpPr txBox="1"/>
          <p:nvPr/>
        </p:nvSpPr>
        <p:spPr>
          <a:xfrm>
            <a:off x="628816" y="5394246"/>
            <a:ext cx="115284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 err="1"/>
              <a:t>Nomen</a:t>
            </a:r>
            <a:r>
              <a:rPr lang="en-GB" sz="4800" dirty="0"/>
              <a:t> model is similar to SKOSXL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67D065D-DB50-4676-9C39-80ABEA3870D3}"/>
              </a:ext>
            </a:extLst>
          </p:cNvPr>
          <p:cNvSpPr txBox="1"/>
          <p:nvPr/>
        </p:nvSpPr>
        <p:spPr>
          <a:xfrm>
            <a:off x="628816" y="6724650"/>
            <a:ext cx="115284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/>
              <a:t>There may be issues in interoperating with BIBFRAME</a:t>
            </a:r>
          </a:p>
        </p:txBody>
      </p:sp>
    </p:spTree>
    <p:extLst>
      <p:ext uri="{BB962C8B-B14F-4D97-AF65-F5344CB8AC3E}">
        <p14:creationId xmlns:p14="http://schemas.microsoft.com/office/powerpoint/2010/main" val="30504371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46C7159-1266-4949-B9A5-BAEC6C101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January 24, 2019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0068382-CDBC-47D8-BF5F-9805FEE5760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11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9CE3219-0879-440A-B024-F8879A462C0D}"/>
              </a:ext>
            </a:extLst>
          </p:cNvPr>
          <p:cNvSpPr txBox="1">
            <a:spLocks/>
          </p:cNvSpPr>
          <p:nvPr/>
        </p:nvSpPr>
        <p:spPr>
          <a:xfrm>
            <a:off x="628816" y="322918"/>
            <a:ext cx="7194384" cy="1143932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Questions, comments</a:t>
            </a:r>
          </a:p>
        </p:txBody>
      </p:sp>
    </p:spTree>
    <p:extLst>
      <p:ext uri="{BB962C8B-B14F-4D97-AF65-F5344CB8AC3E}">
        <p14:creationId xmlns:p14="http://schemas.microsoft.com/office/powerpoint/2010/main" val="18526855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52C9F9B-2ED2-4B00-BD7E-687FAF6AF4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January 24, 2019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332CCF4-0D3D-4C9D-8DB6-4A3C8723AF5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2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8E746E3-DB25-4EF4-BE85-8555F2014E48}"/>
              </a:ext>
            </a:extLst>
          </p:cNvPr>
          <p:cNvSpPr txBox="1">
            <a:spLocks/>
          </p:cNvSpPr>
          <p:nvPr/>
        </p:nvSpPr>
        <p:spPr>
          <a:xfrm>
            <a:off x="614302" y="373743"/>
            <a:ext cx="5684897" cy="1111441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Nature of </a:t>
            </a:r>
            <a:r>
              <a:rPr lang="en-GB" sz="6000" kern="0" dirty="0" err="1">
                <a:solidFill>
                  <a:schemeClr val="tx2"/>
                </a:solidFill>
              </a:rPr>
              <a:t>Nomen</a:t>
            </a:r>
            <a:endParaRPr lang="en-GB" sz="6000" kern="0" dirty="0">
              <a:solidFill>
                <a:schemeClr val="tx2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767A67A-DD61-4B75-9E41-FED0028DCA9C}"/>
              </a:ext>
            </a:extLst>
          </p:cNvPr>
          <p:cNvSpPr txBox="1"/>
          <p:nvPr/>
        </p:nvSpPr>
        <p:spPr>
          <a:xfrm>
            <a:off x="1193800" y="2838450"/>
            <a:ext cx="3050554" cy="908864"/>
          </a:xfrm>
          <a:prstGeom prst="ellipse">
            <a:avLst/>
          </a:prstGeom>
          <a:noFill/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3600" dirty="0"/>
              <a:t>RDA Entity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469919C-4DE4-41D5-A59D-851FFEB1B480}"/>
              </a:ext>
            </a:extLst>
          </p:cNvPr>
          <p:cNvSpPr txBox="1"/>
          <p:nvPr/>
        </p:nvSpPr>
        <p:spPr>
          <a:xfrm>
            <a:off x="8819566" y="5125980"/>
            <a:ext cx="2209800" cy="908864"/>
          </a:xfrm>
          <a:prstGeom prst="ellipse">
            <a:avLst/>
          </a:prstGeom>
          <a:noFill/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3600" dirty="0" err="1"/>
              <a:t>Nomen</a:t>
            </a:r>
            <a:endParaRPr lang="en-GB" sz="36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303DD27-0A55-462C-B478-6FAE5BA97952}"/>
              </a:ext>
            </a:extLst>
          </p:cNvPr>
          <p:cNvSpPr txBox="1"/>
          <p:nvPr/>
        </p:nvSpPr>
        <p:spPr>
          <a:xfrm>
            <a:off x="4394200" y="2673066"/>
            <a:ext cx="3041731" cy="646331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GB" sz="3600" dirty="0"/>
              <a:t>has appellation</a:t>
            </a:r>
          </a:p>
        </p:txBody>
      </p:sp>
      <p:cxnSp>
        <p:nvCxnSpPr>
          <p:cNvPr id="9" name="Connector: Curved 8">
            <a:extLst>
              <a:ext uri="{FF2B5EF4-FFF2-40B4-BE49-F238E27FC236}">
                <a16:creationId xmlns:a16="http://schemas.microsoft.com/office/drawing/2014/main" id="{2460E940-7C2E-4ECB-B490-D30A44145E74}"/>
              </a:ext>
            </a:extLst>
          </p:cNvPr>
          <p:cNvCxnSpPr>
            <a:cxnSpLocks/>
            <a:stCxn id="5" idx="6"/>
            <a:endCxn id="17" idx="1"/>
          </p:cNvCxnSpPr>
          <p:nvPr/>
        </p:nvCxnSpPr>
        <p:spPr>
          <a:xfrm>
            <a:off x="4244354" y="3292882"/>
            <a:ext cx="3346758" cy="1"/>
          </a:xfrm>
          <a:prstGeom prst="curvedConnector3">
            <a:avLst>
              <a:gd name="adj1" fmla="val 50000"/>
            </a:avLst>
          </a:prstGeom>
          <a:ln w="381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>
            <a:extLst>
              <a:ext uri="{FF2B5EF4-FFF2-40B4-BE49-F238E27FC236}">
                <a16:creationId xmlns:a16="http://schemas.microsoft.com/office/drawing/2014/main" id="{2C6537D0-601E-4246-B162-23FFF6AD29DF}"/>
              </a:ext>
            </a:extLst>
          </p:cNvPr>
          <p:cNvSpPr/>
          <p:nvPr/>
        </p:nvSpPr>
        <p:spPr>
          <a:xfrm>
            <a:off x="797832" y="2117990"/>
            <a:ext cx="10530567" cy="237518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A8C2CA8-1353-4864-8AE6-5C9398EF5EDF}"/>
              </a:ext>
            </a:extLst>
          </p:cNvPr>
          <p:cNvSpPr txBox="1"/>
          <p:nvPr/>
        </p:nvSpPr>
        <p:spPr>
          <a:xfrm>
            <a:off x="7591112" y="2969717"/>
            <a:ext cx="3048848" cy="646331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3600" dirty="0"/>
              <a:t>“</a:t>
            </a:r>
            <a:r>
              <a:rPr lang="en-GB" sz="3600" dirty="0" err="1"/>
              <a:t>nomen</a:t>
            </a:r>
            <a:r>
              <a:rPr lang="en-GB" sz="3600" dirty="0"/>
              <a:t> string”</a:t>
            </a:r>
          </a:p>
        </p:txBody>
      </p:sp>
      <p:cxnSp>
        <p:nvCxnSpPr>
          <p:cNvPr id="19" name="Connector: Curved 18">
            <a:extLst>
              <a:ext uri="{FF2B5EF4-FFF2-40B4-BE49-F238E27FC236}">
                <a16:creationId xmlns:a16="http://schemas.microsoft.com/office/drawing/2014/main" id="{43B13FB9-BFAF-4186-8712-311C098A9DBB}"/>
              </a:ext>
            </a:extLst>
          </p:cNvPr>
          <p:cNvCxnSpPr>
            <a:cxnSpLocks/>
            <a:stCxn id="13" idx="4"/>
            <a:endCxn id="6" idx="2"/>
          </p:cNvCxnSpPr>
          <p:nvPr/>
        </p:nvCxnSpPr>
        <p:spPr>
          <a:xfrm rot="16200000" flipH="1">
            <a:off x="6897722" y="3658568"/>
            <a:ext cx="1087238" cy="2756450"/>
          </a:xfrm>
          <a:prstGeom prst="curvedConnector2">
            <a:avLst/>
          </a:prstGeom>
          <a:ln w="381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8F43CF1C-CC0C-435E-8723-E2D5A3F24226}"/>
              </a:ext>
            </a:extLst>
          </p:cNvPr>
          <p:cNvSpPr txBox="1"/>
          <p:nvPr/>
        </p:nvSpPr>
        <p:spPr>
          <a:xfrm>
            <a:off x="7823200" y="5580412"/>
            <a:ext cx="797014" cy="646331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GB" sz="3600" dirty="0"/>
              <a:t>is a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58EA470F-FA8C-418F-AA55-2505DFA04597}"/>
              </a:ext>
            </a:extLst>
          </p:cNvPr>
          <p:cNvSpPr txBox="1"/>
          <p:nvPr/>
        </p:nvSpPr>
        <p:spPr>
          <a:xfrm>
            <a:off x="2443688" y="6650414"/>
            <a:ext cx="7711022" cy="646331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3600" dirty="0"/>
              <a:t>Reification of “this entity has this name”</a:t>
            </a:r>
          </a:p>
        </p:txBody>
      </p:sp>
    </p:spTree>
    <p:extLst>
      <p:ext uri="{BB962C8B-B14F-4D97-AF65-F5344CB8AC3E}">
        <p14:creationId xmlns:p14="http://schemas.microsoft.com/office/powerpoint/2010/main" val="20095356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52C9F9B-2ED2-4B00-BD7E-687FAF6AF4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January 24, 2019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332CCF4-0D3D-4C9D-8DB6-4A3C8723AF5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3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8E746E3-DB25-4EF4-BE85-8555F2014E48}"/>
              </a:ext>
            </a:extLst>
          </p:cNvPr>
          <p:cNvSpPr txBox="1">
            <a:spLocks/>
          </p:cNvSpPr>
          <p:nvPr/>
        </p:nvSpPr>
        <p:spPr>
          <a:xfrm>
            <a:off x="614302" y="373743"/>
            <a:ext cx="5684897" cy="1111441"/>
          </a:xfrm>
          <a:prstGeom prst="rect">
            <a:avLst/>
          </a:prstGeom>
        </p:spPr>
        <p:txBody>
          <a:bodyPr wrap="none"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 err="1">
                <a:solidFill>
                  <a:schemeClr val="tx2"/>
                </a:solidFill>
              </a:rPr>
              <a:t>Nomen</a:t>
            </a:r>
            <a:r>
              <a:rPr lang="en-GB" sz="6000" kern="0" dirty="0">
                <a:solidFill>
                  <a:schemeClr val="tx2"/>
                </a:solidFill>
              </a:rPr>
              <a:t> in RDA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767A67A-DD61-4B75-9E41-FED0028DCA9C}"/>
              </a:ext>
            </a:extLst>
          </p:cNvPr>
          <p:cNvSpPr txBox="1"/>
          <p:nvPr/>
        </p:nvSpPr>
        <p:spPr>
          <a:xfrm>
            <a:off x="1193800" y="2824854"/>
            <a:ext cx="3050554" cy="908864"/>
          </a:xfrm>
          <a:prstGeom prst="ellipse">
            <a:avLst/>
          </a:prstGeom>
          <a:noFill/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3600" dirty="0"/>
              <a:t>RDA Entity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469919C-4DE4-41D5-A59D-851FFEB1B480}"/>
              </a:ext>
            </a:extLst>
          </p:cNvPr>
          <p:cNvSpPr txBox="1"/>
          <p:nvPr/>
        </p:nvSpPr>
        <p:spPr>
          <a:xfrm>
            <a:off x="7706348" y="2824854"/>
            <a:ext cx="2209800" cy="908864"/>
          </a:xfrm>
          <a:prstGeom prst="ellipse">
            <a:avLst/>
          </a:prstGeom>
          <a:noFill/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3600" dirty="0" err="1"/>
              <a:t>Nomen</a:t>
            </a:r>
            <a:endParaRPr lang="en-GB" sz="36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303DD27-0A55-462C-B478-6FAE5BA97952}"/>
              </a:ext>
            </a:extLst>
          </p:cNvPr>
          <p:cNvSpPr txBox="1"/>
          <p:nvPr/>
        </p:nvSpPr>
        <p:spPr>
          <a:xfrm>
            <a:off x="4394200" y="2673066"/>
            <a:ext cx="3041731" cy="646331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GB" sz="3600" dirty="0"/>
              <a:t>has appellation</a:t>
            </a:r>
          </a:p>
        </p:txBody>
      </p:sp>
      <p:cxnSp>
        <p:nvCxnSpPr>
          <p:cNvPr id="9" name="Connector: Curved 8">
            <a:extLst>
              <a:ext uri="{FF2B5EF4-FFF2-40B4-BE49-F238E27FC236}">
                <a16:creationId xmlns:a16="http://schemas.microsoft.com/office/drawing/2014/main" id="{2460E940-7C2E-4ECB-B490-D30A44145E74}"/>
              </a:ext>
            </a:extLst>
          </p:cNvPr>
          <p:cNvCxnSpPr>
            <a:cxnSpLocks/>
            <a:stCxn id="5" idx="6"/>
            <a:endCxn id="6" idx="2"/>
          </p:cNvCxnSpPr>
          <p:nvPr/>
        </p:nvCxnSpPr>
        <p:spPr>
          <a:xfrm>
            <a:off x="4244354" y="3279286"/>
            <a:ext cx="3461994" cy="12700"/>
          </a:xfrm>
          <a:prstGeom prst="curvedConnector3">
            <a:avLst>
              <a:gd name="adj1" fmla="val 50000"/>
            </a:avLst>
          </a:prstGeom>
          <a:ln w="381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7A8C2CA8-1353-4864-8AE6-5C9398EF5EDF}"/>
              </a:ext>
            </a:extLst>
          </p:cNvPr>
          <p:cNvSpPr txBox="1"/>
          <p:nvPr/>
        </p:nvSpPr>
        <p:spPr>
          <a:xfrm>
            <a:off x="9271000" y="4479648"/>
            <a:ext cx="3048848" cy="646331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3600" dirty="0"/>
              <a:t>“</a:t>
            </a:r>
            <a:r>
              <a:rPr lang="en-GB" sz="3600" dirty="0" err="1"/>
              <a:t>nomen</a:t>
            </a:r>
            <a:r>
              <a:rPr lang="en-GB" sz="3600" dirty="0"/>
              <a:t> string”</a:t>
            </a:r>
          </a:p>
        </p:txBody>
      </p:sp>
      <p:cxnSp>
        <p:nvCxnSpPr>
          <p:cNvPr id="19" name="Connector: Curved 18">
            <a:extLst>
              <a:ext uri="{FF2B5EF4-FFF2-40B4-BE49-F238E27FC236}">
                <a16:creationId xmlns:a16="http://schemas.microsoft.com/office/drawing/2014/main" id="{43B13FB9-BFAF-4186-8712-311C098A9DBB}"/>
              </a:ext>
            </a:extLst>
          </p:cNvPr>
          <p:cNvCxnSpPr>
            <a:cxnSpLocks/>
            <a:stCxn id="6" idx="4"/>
            <a:endCxn id="17" idx="1"/>
          </p:cNvCxnSpPr>
          <p:nvPr/>
        </p:nvCxnSpPr>
        <p:spPr>
          <a:xfrm rot="16200000" flipH="1">
            <a:off x="8506576" y="4038390"/>
            <a:ext cx="1069096" cy="459752"/>
          </a:xfrm>
          <a:prstGeom prst="curvedConnector2">
            <a:avLst/>
          </a:prstGeom>
          <a:ln w="381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8F43CF1C-CC0C-435E-8723-E2D5A3F24226}"/>
              </a:ext>
            </a:extLst>
          </p:cNvPr>
          <p:cNvSpPr txBox="1"/>
          <p:nvPr/>
        </p:nvSpPr>
        <p:spPr>
          <a:xfrm>
            <a:off x="5762401" y="4641231"/>
            <a:ext cx="3419142" cy="646331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GB" sz="3600" dirty="0"/>
              <a:t>has </a:t>
            </a:r>
            <a:r>
              <a:rPr lang="en-GB" sz="3600" dirty="0" err="1"/>
              <a:t>nomen</a:t>
            </a:r>
            <a:r>
              <a:rPr lang="en-GB" sz="3600" dirty="0"/>
              <a:t> string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58EA470F-FA8C-418F-AA55-2505DFA04597}"/>
              </a:ext>
            </a:extLst>
          </p:cNvPr>
          <p:cNvSpPr txBox="1"/>
          <p:nvPr/>
        </p:nvSpPr>
        <p:spPr>
          <a:xfrm>
            <a:off x="1803400" y="6057983"/>
            <a:ext cx="6553626" cy="1754326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600" dirty="0" err="1"/>
              <a:t>Nomen</a:t>
            </a:r>
            <a:r>
              <a:rPr lang="en-GB" sz="3600" dirty="0"/>
              <a:t> is distinguished by both the RDA Entity </a:t>
            </a:r>
            <a:r>
              <a:rPr lang="en-GB" sz="3600" b="1" dirty="0"/>
              <a:t>and</a:t>
            </a:r>
            <a:r>
              <a:rPr lang="en-GB" sz="3600" dirty="0"/>
              <a:t> the </a:t>
            </a:r>
            <a:r>
              <a:rPr lang="en-GB" sz="3600" dirty="0" err="1"/>
              <a:t>nomen</a:t>
            </a:r>
            <a:r>
              <a:rPr lang="en-GB" sz="3600" dirty="0"/>
              <a:t> string</a:t>
            </a:r>
          </a:p>
        </p:txBody>
      </p:sp>
    </p:spTree>
    <p:extLst>
      <p:ext uri="{BB962C8B-B14F-4D97-AF65-F5344CB8AC3E}">
        <p14:creationId xmlns:p14="http://schemas.microsoft.com/office/powerpoint/2010/main" val="27297435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37F7C2E-17C0-41D2-A9A5-DE749F1637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January 24, 2019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5267F93-9E8D-459A-8C3F-6140BC312CA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4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FD55AE8-C1BE-42EC-A95A-F3B19BC97DBC}"/>
              </a:ext>
            </a:extLst>
          </p:cNvPr>
          <p:cNvSpPr txBox="1">
            <a:spLocks/>
          </p:cNvSpPr>
          <p:nvPr/>
        </p:nvSpPr>
        <p:spPr>
          <a:xfrm>
            <a:off x="614302" y="373743"/>
            <a:ext cx="5684897" cy="1111441"/>
          </a:xfrm>
          <a:prstGeom prst="rect">
            <a:avLst/>
          </a:prstGeom>
        </p:spPr>
        <p:txBody>
          <a:bodyPr wrap="none"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 err="1">
                <a:solidFill>
                  <a:schemeClr val="tx2"/>
                </a:solidFill>
              </a:rPr>
              <a:t>Nomen</a:t>
            </a:r>
            <a:r>
              <a:rPr lang="en-GB" sz="6000" kern="0" dirty="0">
                <a:solidFill>
                  <a:schemeClr val="tx2"/>
                </a:solidFill>
              </a:rPr>
              <a:t> strings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5ED60AE-9B39-4D80-9191-CD204E8B8BD3}"/>
              </a:ext>
            </a:extLst>
          </p:cNvPr>
          <p:cNvSpPr txBox="1"/>
          <p:nvPr/>
        </p:nvSpPr>
        <p:spPr>
          <a:xfrm>
            <a:off x="731576" y="1722745"/>
            <a:ext cx="3050553" cy="1687890"/>
          </a:xfrm>
          <a:prstGeom prst="ellipse">
            <a:avLst/>
          </a:prstGeom>
          <a:noFill/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3600" dirty="0"/>
              <a:t>RDA Entity</a:t>
            </a:r>
          </a:p>
          <a:p>
            <a:pPr algn="ctr"/>
            <a:r>
              <a:rPr lang="en-GB" sz="3600" dirty="0"/>
              <a:t>1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F017A46-AEA1-44BF-A591-74B8E0F12B28}"/>
              </a:ext>
            </a:extLst>
          </p:cNvPr>
          <p:cNvSpPr txBox="1"/>
          <p:nvPr/>
        </p:nvSpPr>
        <p:spPr>
          <a:xfrm>
            <a:off x="4394200" y="1722745"/>
            <a:ext cx="2202732" cy="1687890"/>
          </a:xfrm>
          <a:prstGeom prst="ellipse">
            <a:avLst/>
          </a:prstGeom>
          <a:noFill/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3600" dirty="0" err="1"/>
              <a:t>Nomen</a:t>
            </a:r>
            <a:endParaRPr lang="en-GB" sz="3600" dirty="0"/>
          </a:p>
          <a:p>
            <a:pPr algn="ctr"/>
            <a:r>
              <a:rPr lang="en-GB" sz="3600" dirty="0"/>
              <a:t>1</a:t>
            </a:r>
          </a:p>
        </p:txBody>
      </p:sp>
      <p:cxnSp>
        <p:nvCxnSpPr>
          <p:cNvPr id="15" name="Connector: Curved 14">
            <a:extLst>
              <a:ext uri="{FF2B5EF4-FFF2-40B4-BE49-F238E27FC236}">
                <a16:creationId xmlns:a16="http://schemas.microsoft.com/office/drawing/2014/main" id="{1FC95082-42C1-4A65-961F-915870629F80}"/>
              </a:ext>
            </a:extLst>
          </p:cNvPr>
          <p:cNvCxnSpPr>
            <a:cxnSpLocks/>
            <a:endCxn id="13" idx="2"/>
          </p:cNvCxnSpPr>
          <p:nvPr/>
        </p:nvCxnSpPr>
        <p:spPr>
          <a:xfrm>
            <a:off x="3782129" y="2560340"/>
            <a:ext cx="612071" cy="6350"/>
          </a:xfrm>
          <a:prstGeom prst="curvedConnector3">
            <a:avLst>
              <a:gd name="adj1" fmla="val 50000"/>
            </a:avLst>
          </a:prstGeom>
          <a:ln w="381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25EABBA5-9B8E-474B-B557-FA3532FF044B}"/>
              </a:ext>
            </a:extLst>
          </p:cNvPr>
          <p:cNvSpPr txBox="1"/>
          <p:nvPr/>
        </p:nvSpPr>
        <p:spPr>
          <a:xfrm>
            <a:off x="7444753" y="2237174"/>
            <a:ext cx="2319995" cy="646331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3600" dirty="0"/>
              <a:t>“my string”</a:t>
            </a:r>
          </a:p>
        </p:txBody>
      </p:sp>
      <p:cxnSp>
        <p:nvCxnSpPr>
          <p:cNvPr id="17" name="Connector: Curved 16">
            <a:extLst>
              <a:ext uri="{FF2B5EF4-FFF2-40B4-BE49-F238E27FC236}">
                <a16:creationId xmlns:a16="http://schemas.microsoft.com/office/drawing/2014/main" id="{E39F1A7C-8F3B-46A0-BCED-F9409099989C}"/>
              </a:ext>
            </a:extLst>
          </p:cNvPr>
          <p:cNvCxnSpPr>
            <a:cxnSpLocks/>
            <a:stCxn id="13" idx="6"/>
            <a:endCxn id="16" idx="1"/>
          </p:cNvCxnSpPr>
          <p:nvPr/>
        </p:nvCxnSpPr>
        <p:spPr>
          <a:xfrm flipV="1">
            <a:off x="6596932" y="2560340"/>
            <a:ext cx="847821" cy="6350"/>
          </a:xfrm>
          <a:prstGeom prst="curvedConnector3">
            <a:avLst>
              <a:gd name="adj1" fmla="val 50000"/>
            </a:avLst>
          </a:prstGeom>
          <a:ln w="381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A9BFF2BE-2B07-4024-AFE1-92CA3B6E1AEA}"/>
              </a:ext>
            </a:extLst>
          </p:cNvPr>
          <p:cNvSpPr txBox="1"/>
          <p:nvPr/>
        </p:nvSpPr>
        <p:spPr>
          <a:xfrm>
            <a:off x="756976" y="3634095"/>
            <a:ext cx="3050553" cy="1687890"/>
          </a:xfrm>
          <a:prstGeom prst="ellipse">
            <a:avLst/>
          </a:prstGeom>
          <a:noFill/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3600" dirty="0"/>
              <a:t>RDA Entity</a:t>
            </a:r>
          </a:p>
          <a:p>
            <a:pPr algn="ctr"/>
            <a:r>
              <a:rPr lang="en-GB" sz="3600" dirty="0"/>
              <a:t>2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A028D72-2F62-4647-8B7A-A08BD97A479E}"/>
              </a:ext>
            </a:extLst>
          </p:cNvPr>
          <p:cNvSpPr txBox="1"/>
          <p:nvPr/>
        </p:nvSpPr>
        <p:spPr>
          <a:xfrm>
            <a:off x="4419600" y="3634095"/>
            <a:ext cx="2202732" cy="1687890"/>
          </a:xfrm>
          <a:prstGeom prst="ellipse">
            <a:avLst/>
          </a:prstGeom>
          <a:noFill/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3600" dirty="0" err="1"/>
              <a:t>Nomen</a:t>
            </a:r>
            <a:endParaRPr lang="en-GB" sz="3600" dirty="0"/>
          </a:p>
          <a:p>
            <a:pPr algn="ctr"/>
            <a:r>
              <a:rPr lang="en-GB" sz="3600" dirty="0"/>
              <a:t>2</a:t>
            </a:r>
          </a:p>
        </p:txBody>
      </p:sp>
      <p:cxnSp>
        <p:nvCxnSpPr>
          <p:cNvPr id="26" name="Connector: Curved 25">
            <a:extLst>
              <a:ext uri="{FF2B5EF4-FFF2-40B4-BE49-F238E27FC236}">
                <a16:creationId xmlns:a16="http://schemas.microsoft.com/office/drawing/2014/main" id="{0C0D03A3-438E-47A8-8629-951198EC446D}"/>
              </a:ext>
            </a:extLst>
          </p:cNvPr>
          <p:cNvCxnSpPr>
            <a:cxnSpLocks/>
            <a:endCxn id="25" idx="2"/>
          </p:cNvCxnSpPr>
          <p:nvPr/>
        </p:nvCxnSpPr>
        <p:spPr>
          <a:xfrm>
            <a:off x="3807529" y="4471690"/>
            <a:ext cx="612071" cy="6350"/>
          </a:xfrm>
          <a:prstGeom prst="curvedConnector3">
            <a:avLst>
              <a:gd name="adj1" fmla="val 50000"/>
            </a:avLst>
          </a:prstGeom>
          <a:ln w="381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22A00DE6-EFE6-4F9E-9A4B-F88AF851D853}"/>
              </a:ext>
            </a:extLst>
          </p:cNvPr>
          <p:cNvSpPr txBox="1"/>
          <p:nvPr/>
        </p:nvSpPr>
        <p:spPr>
          <a:xfrm>
            <a:off x="7470153" y="4148524"/>
            <a:ext cx="2319995" cy="646331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3600" dirty="0"/>
              <a:t>“my string”</a:t>
            </a:r>
          </a:p>
        </p:txBody>
      </p:sp>
      <p:cxnSp>
        <p:nvCxnSpPr>
          <p:cNvPr id="28" name="Connector: Curved 27">
            <a:extLst>
              <a:ext uri="{FF2B5EF4-FFF2-40B4-BE49-F238E27FC236}">
                <a16:creationId xmlns:a16="http://schemas.microsoft.com/office/drawing/2014/main" id="{12D2F227-3354-4535-B778-D8ACE4BC71FA}"/>
              </a:ext>
            </a:extLst>
          </p:cNvPr>
          <p:cNvCxnSpPr>
            <a:cxnSpLocks/>
            <a:stCxn id="25" idx="6"/>
            <a:endCxn id="27" idx="1"/>
          </p:cNvCxnSpPr>
          <p:nvPr/>
        </p:nvCxnSpPr>
        <p:spPr>
          <a:xfrm flipV="1">
            <a:off x="6622332" y="4471690"/>
            <a:ext cx="847821" cy="6350"/>
          </a:xfrm>
          <a:prstGeom prst="curvedConnector3">
            <a:avLst>
              <a:gd name="adj1" fmla="val 50000"/>
            </a:avLst>
          </a:prstGeom>
          <a:ln w="381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090BFAD7-D358-465D-92FF-B715849C64D6}"/>
              </a:ext>
            </a:extLst>
          </p:cNvPr>
          <p:cNvSpPr txBox="1"/>
          <p:nvPr/>
        </p:nvSpPr>
        <p:spPr>
          <a:xfrm>
            <a:off x="834119" y="5853262"/>
            <a:ext cx="3526176" cy="908864"/>
          </a:xfrm>
          <a:prstGeom prst="ellipse">
            <a:avLst/>
          </a:prstGeom>
          <a:noFill/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3600" dirty="0"/>
              <a:t>RDA Entity 1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306AAF9A-C64F-4DFE-A24E-D5D2084A2DAA}"/>
              </a:ext>
            </a:extLst>
          </p:cNvPr>
          <p:cNvSpPr txBox="1"/>
          <p:nvPr/>
        </p:nvSpPr>
        <p:spPr>
          <a:xfrm>
            <a:off x="5791201" y="5853262"/>
            <a:ext cx="3526174" cy="908864"/>
          </a:xfrm>
          <a:prstGeom prst="ellipse">
            <a:avLst/>
          </a:prstGeom>
          <a:noFill/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3600" dirty="0"/>
              <a:t>RDA Entity 2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2494C4A-55E0-4E6F-919E-9A0F1DCB004F}"/>
              </a:ext>
            </a:extLst>
          </p:cNvPr>
          <p:cNvSpPr txBox="1"/>
          <p:nvPr/>
        </p:nvSpPr>
        <p:spPr>
          <a:xfrm>
            <a:off x="4375006" y="5455753"/>
            <a:ext cx="141256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600" dirty="0"/>
              <a:t>&lt;&gt;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0F2EBF4-A329-4302-B2B2-80227C25FE97}"/>
              </a:ext>
            </a:extLst>
          </p:cNvPr>
          <p:cNvSpPr txBox="1"/>
          <p:nvPr/>
        </p:nvSpPr>
        <p:spPr>
          <a:xfrm>
            <a:off x="1422784" y="6894683"/>
            <a:ext cx="134363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600" dirty="0">
                <a:sym typeface="Wingdings" panose="05000000000000000000" pitchFamily="2" charset="2"/>
              </a:rPr>
              <a:t></a:t>
            </a:r>
            <a:endParaRPr lang="en-GB" sz="9600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E6D96981-FF38-40CE-A669-F81984EE3A1C}"/>
              </a:ext>
            </a:extLst>
          </p:cNvPr>
          <p:cNvSpPr txBox="1"/>
          <p:nvPr/>
        </p:nvSpPr>
        <p:spPr>
          <a:xfrm>
            <a:off x="2946400" y="7100094"/>
            <a:ext cx="2678353" cy="908864"/>
          </a:xfrm>
          <a:prstGeom prst="ellipse">
            <a:avLst/>
          </a:prstGeom>
          <a:noFill/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3600" dirty="0" err="1"/>
              <a:t>Nomen</a:t>
            </a:r>
            <a:r>
              <a:rPr lang="en-GB" sz="3600" dirty="0"/>
              <a:t> 1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979D7559-5F51-4A13-B277-54087FD8A640}"/>
              </a:ext>
            </a:extLst>
          </p:cNvPr>
          <p:cNvSpPr txBox="1"/>
          <p:nvPr/>
        </p:nvSpPr>
        <p:spPr>
          <a:xfrm>
            <a:off x="7093653" y="7079114"/>
            <a:ext cx="2678352" cy="908864"/>
          </a:xfrm>
          <a:prstGeom prst="ellipse">
            <a:avLst/>
          </a:prstGeom>
          <a:noFill/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3600" dirty="0" err="1"/>
              <a:t>Nomen</a:t>
            </a:r>
            <a:r>
              <a:rPr lang="en-GB" sz="3600" dirty="0"/>
              <a:t> 2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CE3C2C0A-7B3C-485B-A910-44A74674606E}"/>
              </a:ext>
            </a:extLst>
          </p:cNvPr>
          <p:cNvSpPr txBox="1"/>
          <p:nvPr/>
        </p:nvSpPr>
        <p:spPr>
          <a:xfrm>
            <a:off x="5624753" y="6697207"/>
            <a:ext cx="141256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600" dirty="0"/>
              <a:t>&lt;&gt;</a:t>
            </a:r>
          </a:p>
        </p:txBody>
      </p:sp>
    </p:spTree>
    <p:extLst>
      <p:ext uri="{BB962C8B-B14F-4D97-AF65-F5344CB8AC3E}">
        <p14:creationId xmlns:p14="http://schemas.microsoft.com/office/powerpoint/2010/main" val="14671202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421730-D6BA-43B9-A87B-F6E0448BBB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January 24, 2019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9B5EBED-2DBA-46E7-BA36-28AA8713D8A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5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FEDD62F-222F-4472-A2AC-803D805179A0}"/>
              </a:ext>
            </a:extLst>
          </p:cNvPr>
          <p:cNvSpPr txBox="1">
            <a:spLocks/>
          </p:cNvSpPr>
          <p:nvPr/>
        </p:nvSpPr>
        <p:spPr>
          <a:xfrm>
            <a:off x="614303" y="373743"/>
            <a:ext cx="5059602" cy="1111441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Utility in RDA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7229822-F48B-44A8-AADF-5625E44D8593}"/>
              </a:ext>
            </a:extLst>
          </p:cNvPr>
          <p:cNvSpPr txBox="1"/>
          <p:nvPr/>
        </p:nvSpPr>
        <p:spPr>
          <a:xfrm>
            <a:off x="790576" y="2305050"/>
            <a:ext cx="1152842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/>
              <a:t>Make statements about a </a:t>
            </a:r>
            <a:r>
              <a:rPr lang="en-GB" sz="4800" dirty="0" err="1"/>
              <a:t>Nomen</a:t>
            </a:r>
            <a:r>
              <a:rPr lang="en-GB" sz="4800" dirty="0"/>
              <a:t>/string</a:t>
            </a:r>
          </a:p>
          <a:p>
            <a:pPr marL="719138"/>
            <a:r>
              <a:rPr lang="en-GB" sz="4800" dirty="0"/>
              <a:t>Who assigned the name?</a:t>
            </a:r>
          </a:p>
          <a:p>
            <a:pPr marL="719138"/>
            <a:r>
              <a:rPr lang="en-GB" sz="4800" dirty="0"/>
              <a:t>What is the script of the name?</a:t>
            </a:r>
          </a:p>
          <a:p>
            <a:pPr marL="719138"/>
            <a:r>
              <a:rPr lang="en-GB" sz="4800" dirty="0"/>
              <a:t>What other names is the name related to?</a:t>
            </a:r>
            <a:endParaRPr lang="en-GB" sz="40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BCAF3B8-9CA8-44CB-9FE8-DA5EFD858A68}"/>
              </a:ext>
            </a:extLst>
          </p:cNvPr>
          <p:cNvSpPr txBox="1"/>
          <p:nvPr/>
        </p:nvSpPr>
        <p:spPr>
          <a:xfrm>
            <a:off x="2250347" y="6171904"/>
            <a:ext cx="8554906" cy="830997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4800" dirty="0"/>
              <a:t>Useful for name authority control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42274745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52C9F9B-2ED2-4B00-BD7E-687FAF6AF4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January 24, 2019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332CCF4-0D3D-4C9D-8DB6-4A3C8723AF5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6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8E746E3-DB25-4EF4-BE85-8555F2014E48}"/>
              </a:ext>
            </a:extLst>
          </p:cNvPr>
          <p:cNvSpPr txBox="1">
            <a:spLocks/>
          </p:cNvSpPr>
          <p:nvPr/>
        </p:nvSpPr>
        <p:spPr>
          <a:xfrm>
            <a:off x="614302" y="373743"/>
            <a:ext cx="5684897" cy="1111441"/>
          </a:xfrm>
          <a:prstGeom prst="rect">
            <a:avLst/>
          </a:prstGeom>
        </p:spPr>
        <p:txBody>
          <a:bodyPr wrap="none"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Name metadata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469919C-4DE4-41D5-A59D-851FFEB1B480}"/>
              </a:ext>
            </a:extLst>
          </p:cNvPr>
          <p:cNvSpPr txBox="1"/>
          <p:nvPr/>
        </p:nvSpPr>
        <p:spPr>
          <a:xfrm>
            <a:off x="819605" y="4441418"/>
            <a:ext cx="2209800" cy="908864"/>
          </a:xfrm>
          <a:prstGeom prst="ellipse">
            <a:avLst/>
          </a:prstGeom>
          <a:noFill/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3600" dirty="0" err="1"/>
              <a:t>Nomen</a:t>
            </a:r>
            <a:endParaRPr lang="en-GB" sz="36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303DD27-0A55-462C-B478-6FAE5BA97952}"/>
              </a:ext>
            </a:extLst>
          </p:cNvPr>
          <p:cNvSpPr txBox="1"/>
          <p:nvPr/>
        </p:nvSpPr>
        <p:spPr>
          <a:xfrm>
            <a:off x="3632726" y="3058141"/>
            <a:ext cx="3173177" cy="646331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GB" sz="3600" dirty="0"/>
              <a:t>is appellation of</a:t>
            </a:r>
          </a:p>
        </p:txBody>
      </p:sp>
      <p:cxnSp>
        <p:nvCxnSpPr>
          <p:cNvPr id="9" name="Connector: Curved 8">
            <a:extLst>
              <a:ext uri="{FF2B5EF4-FFF2-40B4-BE49-F238E27FC236}">
                <a16:creationId xmlns:a16="http://schemas.microsoft.com/office/drawing/2014/main" id="{2460E940-7C2E-4ECB-B490-D30A44145E74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4361233" y="2025585"/>
            <a:ext cx="893489" cy="4204378"/>
          </a:xfrm>
          <a:prstGeom prst="curvedConnector2">
            <a:avLst/>
          </a:prstGeom>
          <a:ln w="381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7A8C2CA8-1353-4864-8AE6-5C9398EF5EDF}"/>
              </a:ext>
            </a:extLst>
          </p:cNvPr>
          <p:cNvSpPr txBox="1"/>
          <p:nvPr/>
        </p:nvSpPr>
        <p:spPr>
          <a:xfrm>
            <a:off x="6911018" y="4549241"/>
            <a:ext cx="3048848" cy="646331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3600" dirty="0"/>
              <a:t>“</a:t>
            </a:r>
            <a:r>
              <a:rPr lang="en-GB" sz="3600" dirty="0" err="1"/>
              <a:t>nomen</a:t>
            </a:r>
            <a:r>
              <a:rPr lang="en-GB" sz="3600" dirty="0"/>
              <a:t> string”</a:t>
            </a:r>
          </a:p>
        </p:txBody>
      </p:sp>
      <p:cxnSp>
        <p:nvCxnSpPr>
          <p:cNvPr id="19" name="Connector: Curved 18">
            <a:extLst>
              <a:ext uri="{FF2B5EF4-FFF2-40B4-BE49-F238E27FC236}">
                <a16:creationId xmlns:a16="http://schemas.microsoft.com/office/drawing/2014/main" id="{43B13FB9-BFAF-4186-8712-311C098A9DBB}"/>
              </a:ext>
            </a:extLst>
          </p:cNvPr>
          <p:cNvCxnSpPr>
            <a:cxnSpLocks/>
            <a:stCxn id="6" idx="6"/>
            <a:endCxn id="17" idx="1"/>
          </p:cNvCxnSpPr>
          <p:nvPr/>
        </p:nvCxnSpPr>
        <p:spPr>
          <a:xfrm flipV="1">
            <a:off x="3029405" y="4872407"/>
            <a:ext cx="3881613" cy="23443"/>
          </a:xfrm>
          <a:prstGeom prst="curvedConnector3">
            <a:avLst>
              <a:gd name="adj1" fmla="val 50000"/>
            </a:avLst>
          </a:prstGeom>
          <a:ln w="381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8F43CF1C-CC0C-435E-8723-E2D5A3F24226}"/>
              </a:ext>
            </a:extLst>
          </p:cNvPr>
          <p:cNvSpPr txBox="1"/>
          <p:nvPr/>
        </p:nvSpPr>
        <p:spPr>
          <a:xfrm>
            <a:off x="3367541" y="4242031"/>
            <a:ext cx="3419142" cy="646331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GB" sz="3600" dirty="0"/>
              <a:t>has </a:t>
            </a:r>
            <a:r>
              <a:rPr lang="en-GB" sz="3600" dirty="0" err="1"/>
              <a:t>nomen</a:t>
            </a:r>
            <a:r>
              <a:rPr lang="en-GB" sz="3600" dirty="0"/>
              <a:t> string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EB1CB25-50B4-4911-BFA7-B6CBD9AA1DAC}"/>
              </a:ext>
            </a:extLst>
          </p:cNvPr>
          <p:cNvSpPr txBox="1"/>
          <p:nvPr/>
        </p:nvSpPr>
        <p:spPr>
          <a:xfrm>
            <a:off x="6910165" y="3226597"/>
            <a:ext cx="3050554" cy="908864"/>
          </a:xfrm>
          <a:prstGeom prst="ellipse">
            <a:avLst/>
          </a:prstGeom>
          <a:noFill/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3600" dirty="0"/>
              <a:t>RDA Entity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D0BEE41-922F-4896-AFFD-77EDE44A66F6}"/>
              </a:ext>
            </a:extLst>
          </p:cNvPr>
          <p:cNvSpPr txBox="1"/>
          <p:nvPr/>
        </p:nvSpPr>
        <p:spPr>
          <a:xfrm>
            <a:off x="3456751" y="5982826"/>
            <a:ext cx="3477977" cy="646331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600" dirty="0"/>
              <a:t>has date of usage</a:t>
            </a:r>
          </a:p>
        </p:txBody>
      </p:sp>
      <p:cxnSp>
        <p:nvCxnSpPr>
          <p:cNvPr id="27" name="Connector: Curved 26">
            <a:extLst>
              <a:ext uri="{FF2B5EF4-FFF2-40B4-BE49-F238E27FC236}">
                <a16:creationId xmlns:a16="http://schemas.microsoft.com/office/drawing/2014/main" id="{0A6F2903-A6B4-4115-9EEC-BDF85D7EAC83}"/>
              </a:ext>
            </a:extLst>
          </p:cNvPr>
          <p:cNvCxnSpPr>
            <a:cxnSpLocks/>
            <a:endCxn id="28" idx="2"/>
          </p:cNvCxnSpPr>
          <p:nvPr/>
        </p:nvCxnSpPr>
        <p:spPr>
          <a:xfrm rot="16200000" flipH="1">
            <a:off x="4384676" y="3538295"/>
            <a:ext cx="846602" cy="4204378"/>
          </a:xfrm>
          <a:prstGeom prst="curvedConnector2">
            <a:avLst/>
          </a:prstGeom>
          <a:ln w="381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D335614D-99A0-4864-A468-784BBD10EFBC}"/>
              </a:ext>
            </a:extLst>
          </p:cNvPr>
          <p:cNvSpPr txBox="1"/>
          <p:nvPr/>
        </p:nvSpPr>
        <p:spPr>
          <a:xfrm>
            <a:off x="6910166" y="5609353"/>
            <a:ext cx="3050554" cy="908864"/>
          </a:xfrm>
          <a:prstGeom prst="ellipse">
            <a:avLst/>
          </a:prstGeom>
          <a:noFill/>
          <a:ln w="381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600" dirty="0"/>
              <a:t>Timespan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9478E4A5-61DB-45D6-9C40-95C17F677F0C}"/>
              </a:ext>
            </a:extLst>
          </p:cNvPr>
          <p:cNvSpPr txBox="1"/>
          <p:nvPr/>
        </p:nvSpPr>
        <p:spPr>
          <a:xfrm>
            <a:off x="5177595" y="7386427"/>
            <a:ext cx="1842172" cy="646331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GB" sz="3600" dirty="0"/>
              <a:t>is part of</a:t>
            </a:r>
          </a:p>
        </p:txBody>
      </p:sp>
      <p:cxnSp>
        <p:nvCxnSpPr>
          <p:cNvPr id="31" name="Connector: Curved 30">
            <a:extLst>
              <a:ext uri="{FF2B5EF4-FFF2-40B4-BE49-F238E27FC236}">
                <a16:creationId xmlns:a16="http://schemas.microsoft.com/office/drawing/2014/main" id="{8FCE9986-2D47-4729-A829-77ADAE8C5D75}"/>
              </a:ext>
            </a:extLst>
          </p:cNvPr>
          <p:cNvCxnSpPr>
            <a:cxnSpLocks/>
          </p:cNvCxnSpPr>
          <p:nvPr/>
        </p:nvCxnSpPr>
        <p:spPr>
          <a:xfrm rot="16200000" flipH="1">
            <a:off x="3542278" y="3732511"/>
            <a:ext cx="2036145" cy="5271688"/>
          </a:xfrm>
          <a:prstGeom prst="curvedConnector2">
            <a:avLst/>
          </a:prstGeom>
          <a:ln w="381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70E2AD7E-F231-42B0-9A07-A70D9C8BFD44}"/>
              </a:ext>
            </a:extLst>
          </p:cNvPr>
          <p:cNvSpPr txBox="1"/>
          <p:nvPr/>
        </p:nvSpPr>
        <p:spPr>
          <a:xfrm>
            <a:off x="7196193" y="6931995"/>
            <a:ext cx="2202732" cy="908864"/>
          </a:xfrm>
          <a:prstGeom prst="ellipse">
            <a:avLst/>
          </a:prstGeom>
          <a:noFill/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3600" dirty="0" err="1"/>
              <a:t>Nomen</a:t>
            </a:r>
            <a:endParaRPr lang="en-GB" sz="3600" dirty="0"/>
          </a:p>
        </p:txBody>
      </p:sp>
      <p:cxnSp>
        <p:nvCxnSpPr>
          <p:cNvPr id="47" name="Connector: Curved 46">
            <a:extLst>
              <a:ext uri="{FF2B5EF4-FFF2-40B4-BE49-F238E27FC236}">
                <a16:creationId xmlns:a16="http://schemas.microsoft.com/office/drawing/2014/main" id="{156F383B-3A83-4160-9EB5-2CF6783DDB0A}"/>
              </a:ext>
            </a:extLst>
          </p:cNvPr>
          <p:cNvCxnSpPr>
            <a:cxnSpLocks/>
            <a:stCxn id="6" idx="0"/>
            <a:endCxn id="48" idx="2"/>
          </p:cNvCxnSpPr>
          <p:nvPr/>
        </p:nvCxnSpPr>
        <p:spPr>
          <a:xfrm rot="5400000" flipH="1" flipV="1">
            <a:off x="3587774" y="695117"/>
            <a:ext cx="2083033" cy="5409571"/>
          </a:xfrm>
          <a:prstGeom prst="curvedConnector2">
            <a:avLst/>
          </a:prstGeom>
          <a:ln w="381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29B4C415-5CF7-46B2-8FA6-D7D61158C7DB}"/>
              </a:ext>
            </a:extLst>
          </p:cNvPr>
          <p:cNvSpPr txBox="1"/>
          <p:nvPr/>
        </p:nvSpPr>
        <p:spPr>
          <a:xfrm>
            <a:off x="7334076" y="1903953"/>
            <a:ext cx="2202732" cy="908864"/>
          </a:xfrm>
          <a:prstGeom prst="ellipse">
            <a:avLst/>
          </a:prstGeom>
          <a:noFill/>
          <a:ln w="381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600" dirty="0"/>
              <a:t>Agent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82BC01BC-6408-4C99-9990-67913108E2FC}"/>
              </a:ext>
            </a:extLst>
          </p:cNvPr>
          <p:cNvSpPr txBox="1"/>
          <p:nvPr/>
        </p:nvSpPr>
        <p:spPr>
          <a:xfrm>
            <a:off x="3121314" y="1733172"/>
            <a:ext cx="4238162" cy="646331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600" dirty="0"/>
              <a:t>is assigned by agent</a:t>
            </a:r>
          </a:p>
        </p:txBody>
      </p:sp>
    </p:spTree>
    <p:extLst>
      <p:ext uri="{BB962C8B-B14F-4D97-AF65-F5344CB8AC3E}">
        <p14:creationId xmlns:p14="http://schemas.microsoft.com/office/powerpoint/2010/main" val="1125924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0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2" grpId="0" animBg="1"/>
      <p:bldP spid="25" grpId="0"/>
      <p:bldP spid="28" grpId="0" animBg="1"/>
      <p:bldP spid="30" grpId="0"/>
      <p:bldP spid="32" grpId="0" animBg="1"/>
      <p:bldP spid="48" grpId="0" animBg="1"/>
      <p:bldP spid="5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421730-D6BA-43B9-A87B-F6E0448BBB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January 24, 2019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9B5EBED-2DBA-46E7-BA36-28AA8713D8A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7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FEDD62F-222F-4472-A2AC-803D805179A0}"/>
              </a:ext>
            </a:extLst>
          </p:cNvPr>
          <p:cNvSpPr txBox="1">
            <a:spLocks/>
          </p:cNvSpPr>
          <p:nvPr/>
        </p:nvSpPr>
        <p:spPr>
          <a:xfrm>
            <a:off x="614302" y="373743"/>
            <a:ext cx="6904098" cy="1111441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Categories of </a:t>
            </a:r>
            <a:r>
              <a:rPr lang="en-GB" sz="6000" kern="0" dirty="0" err="1">
                <a:solidFill>
                  <a:schemeClr val="tx2"/>
                </a:solidFill>
              </a:rPr>
              <a:t>Nomen</a:t>
            </a:r>
            <a:endParaRPr lang="en-GB" sz="6000" kern="0" dirty="0">
              <a:solidFill>
                <a:schemeClr val="tx2"/>
              </a:solidFill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BEB79288-3EAD-4E38-8DAE-67A04D0478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9433273"/>
              </p:ext>
            </p:extLst>
          </p:nvPr>
        </p:nvGraphicFramePr>
        <p:xfrm>
          <a:off x="815976" y="1496977"/>
          <a:ext cx="11582400" cy="5242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1200">
                  <a:extLst>
                    <a:ext uri="{9D8B030D-6E8A-4147-A177-3AD203B41FA5}">
                      <a16:colId xmlns:a16="http://schemas.microsoft.com/office/drawing/2014/main" val="825538337"/>
                    </a:ext>
                  </a:extLst>
                </a:gridCol>
                <a:gridCol w="5791200">
                  <a:extLst>
                    <a:ext uri="{9D8B030D-6E8A-4147-A177-3AD203B41FA5}">
                      <a16:colId xmlns:a16="http://schemas.microsoft.com/office/drawing/2014/main" val="339761256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4000" dirty="0"/>
                        <a:t>Category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4000" dirty="0"/>
                        <a:t>RDA element sub-type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7955471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4000" dirty="0"/>
                        <a:t>Common name (or title)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GB" sz="4000" dirty="0"/>
                        <a:t>name of RDA entity</a:t>
                      </a:r>
                    </a:p>
                    <a:p>
                      <a:pPr marL="719138" indent="0"/>
                      <a:r>
                        <a:rPr lang="en-GB" sz="4000" dirty="0"/>
                        <a:t>preferred name</a:t>
                      </a:r>
                    </a:p>
                    <a:p>
                      <a:pPr marL="719138" indent="0"/>
                      <a:r>
                        <a:rPr lang="en-GB" sz="4000" dirty="0"/>
                        <a:t>variant name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74251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4000" dirty="0"/>
                        <a:t>Browse name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GB" sz="4000" dirty="0"/>
                        <a:t>access point for RDA entity</a:t>
                      </a:r>
                    </a:p>
                    <a:p>
                      <a:pPr marL="719138" indent="0"/>
                      <a:r>
                        <a:rPr lang="en-GB" sz="4000" dirty="0"/>
                        <a:t>authorized access point</a:t>
                      </a:r>
                    </a:p>
                    <a:p>
                      <a:pPr marL="719138" indent="0"/>
                      <a:r>
                        <a:rPr lang="en-GB" sz="4000" dirty="0"/>
                        <a:t>variant access point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2597576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4000" dirty="0"/>
                        <a:t>Identifier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4000" dirty="0"/>
                        <a:t>identifier for RDA entity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74806153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CFC475AE-9BB1-436E-A250-3B5A7784FCBF}"/>
              </a:ext>
            </a:extLst>
          </p:cNvPr>
          <p:cNvSpPr txBox="1"/>
          <p:nvPr/>
        </p:nvSpPr>
        <p:spPr>
          <a:xfrm>
            <a:off x="794205" y="6953250"/>
            <a:ext cx="8724709" cy="156966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4800" dirty="0"/>
              <a:t>IRI is not a </a:t>
            </a:r>
            <a:r>
              <a:rPr lang="en-GB" sz="4800" dirty="0" err="1"/>
              <a:t>Nomen</a:t>
            </a:r>
            <a:r>
              <a:rPr lang="en-GB" sz="4800" dirty="0"/>
              <a:t> because it is self-reified (IRI of IRI?)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3308931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52C9F9B-2ED2-4B00-BD7E-687FAF6AF4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January 24, 2019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332CCF4-0D3D-4C9D-8DB6-4A3C8723AF5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8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8E746E3-DB25-4EF4-BE85-8555F2014E48}"/>
              </a:ext>
            </a:extLst>
          </p:cNvPr>
          <p:cNvSpPr txBox="1">
            <a:spLocks/>
          </p:cNvSpPr>
          <p:nvPr/>
        </p:nvSpPr>
        <p:spPr>
          <a:xfrm>
            <a:off x="614302" y="373743"/>
            <a:ext cx="6295863" cy="1111441"/>
          </a:xfrm>
          <a:prstGeom prst="rect">
            <a:avLst/>
          </a:prstGeom>
        </p:spPr>
        <p:txBody>
          <a:bodyPr wrap="none"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Recording methods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469919C-4DE4-41D5-A59D-851FFEB1B480}"/>
              </a:ext>
            </a:extLst>
          </p:cNvPr>
          <p:cNvSpPr txBox="1"/>
          <p:nvPr/>
        </p:nvSpPr>
        <p:spPr>
          <a:xfrm>
            <a:off x="578016" y="4943964"/>
            <a:ext cx="2332184" cy="1687890"/>
          </a:xfrm>
          <a:prstGeom prst="ellipse">
            <a:avLst/>
          </a:prstGeom>
          <a:noFill/>
          <a:ln w="381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600" dirty="0"/>
              <a:t>RDA Entity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303DD27-0A55-462C-B478-6FAE5BA97952}"/>
              </a:ext>
            </a:extLst>
          </p:cNvPr>
          <p:cNvSpPr txBox="1"/>
          <p:nvPr/>
        </p:nvSpPr>
        <p:spPr>
          <a:xfrm>
            <a:off x="2937924" y="5150432"/>
            <a:ext cx="3647665" cy="646331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en-GB" sz="3600" dirty="0"/>
              <a:t>has access point …</a:t>
            </a:r>
          </a:p>
        </p:txBody>
      </p:sp>
      <p:cxnSp>
        <p:nvCxnSpPr>
          <p:cNvPr id="9" name="Connector: Curved 8">
            <a:extLst>
              <a:ext uri="{FF2B5EF4-FFF2-40B4-BE49-F238E27FC236}">
                <a16:creationId xmlns:a16="http://schemas.microsoft.com/office/drawing/2014/main" id="{2460E940-7C2E-4ECB-B490-D30A44145E74}"/>
              </a:ext>
            </a:extLst>
          </p:cNvPr>
          <p:cNvCxnSpPr>
            <a:cxnSpLocks/>
            <a:stCxn id="6" idx="6"/>
            <a:endCxn id="26" idx="1"/>
          </p:cNvCxnSpPr>
          <p:nvPr/>
        </p:nvCxnSpPr>
        <p:spPr>
          <a:xfrm>
            <a:off x="2910200" y="5787909"/>
            <a:ext cx="3721257" cy="17708"/>
          </a:xfrm>
          <a:prstGeom prst="curvedConnector3">
            <a:avLst>
              <a:gd name="adj1" fmla="val 50000"/>
            </a:avLst>
          </a:prstGeom>
          <a:ln w="381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7A8C2CA8-1353-4864-8AE6-5C9398EF5EDF}"/>
              </a:ext>
            </a:extLst>
          </p:cNvPr>
          <p:cNvSpPr txBox="1"/>
          <p:nvPr/>
        </p:nvSpPr>
        <p:spPr>
          <a:xfrm>
            <a:off x="6631457" y="6419850"/>
            <a:ext cx="2304029" cy="646331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3600" dirty="0"/>
              <a:t>“identifier”</a:t>
            </a:r>
          </a:p>
        </p:txBody>
      </p:sp>
      <p:cxnSp>
        <p:nvCxnSpPr>
          <p:cNvPr id="47" name="Connector: Curved 46">
            <a:extLst>
              <a:ext uri="{FF2B5EF4-FFF2-40B4-BE49-F238E27FC236}">
                <a16:creationId xmlns:a16="http://schemas.microsoft.com/office/drawing/2014/main" id="{156F383B-3A83-4160-9EB5-2CF6783DDB0A}"/>
              </a:ext>
            </a:extLst>
          </p:cNvPr>
          <p:cNvCxnSpPr>
            <a:cxnSpLocks/>
            <a:stCxn id="6" idx="7"/>
            <a:endCxn id="24" idx="1"/>
          </p:cNvCxnSpPr>
          <p:nvPr/>
        </p:nvCxnSpPr>
        <p:spPr>
          <a:xfrm rot="5400000" flipH="1" flipV="1">
            <a:off x="4438259" y="3016095"/>
            <a:ext cx="305456" cy="4044654"/>
          </a:xfrm>
          <a:prstGeom prst="curvedConnector2">
            <a:avLst/>
          </a:prstGeom>
          <a:ln w="381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82BC01BC-6408-4C99-9990-67913108E2FC}"/>
              </a:ext>
            </a:extLst>
          </p:cNvPr>
          <p:cNvSpPr txBox="1"/>
          <p:nvPr/>
        </p:nvSpPr>
        <p:spPr>
          <a:xfrm>
            <a:off x="4140215" y="4239362"/>
            <a:ext cx="2417650" cy="646331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en-GB" sz="3600" dirty="0"/>
              <a:t>has name …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F648C43-6C41-487A-913D-2C4E8F6495FC}"/>
              </a:ext>
            </a:extLst>
          </p:cNvPr>
          <p:cNvSpPr txBox="1"/>
          <p:nvPr/>
        </p:nvSpPr>
        <p:spPr>
          <a:xfrm>
            <a:off x="6613314" y="4562528"/>
            <a:ext cx="3375026" cy="646331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3600" dirty="0"/>
              <a:t>“common name”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3942286-204E-47AE-B8CF-E64F4C39BEDD}"/>
              </a:ext>
            </a:extLst>
          </p:cNvPr>
          <p:cNvSpPr txBox="1"/>
          <p:nvPr/>
        </p:nvSpPr>
        <p:spPr>
          <a:xfrm>
            <a:off x="6631457" y="5482451"/>
            <a:ext cx="3111301" cy="646331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3600" dirty="0"/>
              <a:t>“browse name”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2AB34AA6-D938-45A8-93DE-A452D1F1782E}"/>
              </a:ext>
            </a:extLst>
          </p:cNvPr>
          <p:cNvSpPr txBox="1"/>
          <p:nvPr/>
        </p:nvSpPr>
        <p:spPr>
          <a:xfrm>
            <a:off x="9990797" y="4562527"/>
            <a:ext cx="26179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/>
              <a:t>unstructured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5A87A84E-0074-4714-AD01-18B6A72D71B1}"/>
              </a:ext>
            </a:extLst>
          </p:cNvPr>
          <p:cNvSpPr txBox="1"/>
          <p:nvPr/>
        </p:nvSpPr>
        <p:spPr>
          <a:xfrm>
            <a:off x="9788626" y="5406909"/>
            <a:ext cx="21338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/>
              <a:t>structured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ACB8B02E-5E6F-4FBC-A7C2-AAA0B7FAE3D6}"/>
              </a:ext>
            </a:extLst>
          </p:cNvPr>
          <p:cNvSpPr txBox="1"/>
          <p:nvPr/>
        </p:nvSpPr>
        <p:spPr>
          <a:xfrm>
            <a:off x="8981740" y="6419850"/>
            <a:ext cx="18955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/>
              <a:t>identifier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FFD80875-1A54-4518-977D-49CE677FE3EF}"/>
              </a:ext>
            </a:extLst>
          </p:cNvPr>
          <p:cNvSpPr txBox="1"/>
          <p:nvPr/>
        </p:nvSpPr>
        <p:spPr>
          <a:xfrm>
            <a:off x="4470400" y="1902751"/>
            <a:ext cx="2332184" cy="1687890"/>
          </a:xfrm>
          <a:prstGeom prst="ellipse">
            <a:avLst/>
          </a:prstGeom>
          <a:noFill/>
          <a:ln w="381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600" dirty="0"/>
              <a:t>RDA Entity</a:t>
            </a:r>
          </a:p>
        </p:txBody>
      </p:sp>
      <p:cxnSp>
        <p:nvCxnSpPr>
          <p:cNvPr id="60" name="Connector: Curved 59">
            <a:extLst>
              <a:ext uri="{FF2B5EF4-FFF2-40B4-BE49-F238E27FC236}">
                <a16:creationId xmlns:a16="http://schemas.microsoft.com/office/drawing/2014/main" id="{D20C477E-82EA-4358-95CE-A8E489918EE7}"/>
              </a:ext>
            </a:extLst>
          </p:cNvPr>
          <p:cNvCxnSpPr>
            <a:cxnSpLocks/>
            <a:stCxn id="6" idx="5"/>
            <a:endCxn id="17" idx="1"/>
          </p:cNvCxnSpPr>
          <p:nvPr/>
        </p:nvCxnSpPr>
        <p:spPr>
          <a:xfrm rot="16200000" flipH="1">
            <a:off x="4420884" y="4532443"/>
            <a:ext cx="358348" cy="4062797"/>
          </a:xfrm>
          <a:prstGeom prst="curvedConnector2">
            <a:avLst/>
          </a:prstGeom>
          <a:ln w="381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>
            <a:extLst>
              <a:ext uri="{FF2B5EF4-FFF2-40B4-BE49-F238E27FC236}">
                <a16:creationId xmlns:a16="http://schemas.microsoft.com/office/drawing/2014/main" id="{2A643994-37FC-4EDC-8DDC-0FB41FBA219A}"/>
              </a:ext>
            </a:extLst>
          </p:cNvPr>
          <p:cNvSpPr txBox="1"/>
          <p:nvPr/>
        </p:nvSpPr>
        <p:spPr>
          <a:xfrm>
            <a:off x="3564079" y="6778199"/>
            <a:ext cx="3067378" cy="646331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en-GB" sz="3600" dirty="0"/>
              <a:t>has identifier …</a:t>
            </a:r>
          </a:p>
        </p:txBody>
      </p:sp>
      <p:cxnSp>
        <p:nvCxnSpPr>
          <p:cNvPr id="62" name="Connector: Curved 61">
            <a:extLst>
              <a:ext uri="{FF2B5EF4-FFF2-40B4-BE49-F238E27FC236}">
                <a16:creationId xmlns:a16="http://schemas.microsoft.com/office/drawing/2014/main" id="{B31DAF95-AC4F-4DB7-9382-94BCE19F407C}"/>
              </a:ext>
            </a:extLst>
          </p:cNvPr>
          <p:cNvCxnSpPr>
            <a:cxnSpLocks/>
            <a:stCxn id="59" idx="2"/>
            <a:endCxn id="6" idx="0"/>
          </p:cNvCxnSpPr>
          <p:nvPr/>
        </p:nvCxnSpPr>
        <p:spPr>
          <a:xfrm rot="10800000" flipV="1">
            <a:off x="1744108" y="2746696"/>
            <a:ext cx="2726292" cy="2197268"/>
          </a:xfrm>
          <a:prstGeom prst="curvedConnector2">
            <a:avLst/>
          </a:prstGeom>
          <a:ln w="38100">
            <a:solidFill>
              <a:schemeClr val="tx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>
            <a:extLst>
              <a:ext uri="{FF2B5EF4-FFF2-40B4-BE49-F238E27FC236}">
                <a16:creationId xmlns:a16="http://schemas.microsoft.com/office/drawing/2014/main" id="{BFFA383B-9708-4C46-9641-91808EEAC1FC}"/>
              </a:ext>
            </a:extLst>
          </p:cNvPr>
          <p:cNvSpPr txBox="1"/>
          <p:nvPr/>
        </p:nvSpPr>
        <p:spPr>
          <a:xfrm>
            <a:off x="477534" y="1922185"/>
            <a:ext cx="3321363" cy="1754326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r>
              <a:rPr lang="en-GB" sz="3600" dirty="0"/>
              <a:t>has related RDA entity of RDA entity</a:t>
            </a:r>
          </a:p>
        </p:txBody>
      </p:sp>
    </p:spTree>
    <p:extLst>
      <p:ext uri="{BB962C8B-B14F-4D97-AF65-F5344CB8AC3E}">
        <p14:creationId xmlns:p14="http://schemas.microsoft.com/office/powerpoint/2010/main" val="1131942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60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0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17" grpId="0" animBg="1"/>
      <p:bldP spid="54" grpId="0"/>
      <p:bldP spid="24" grpId="0" animBg="1"/>
      <p:bldP spid="26" grpId="0" animBg="1"/>
      <p:bldP spid="52" grpId="0"/>
      <p:bldP spid="55" grpId="0"/>
      <p:bldP spid="56" grpId="0"/>
      <p:bldP spid="59" grpId="0" animBg="1"/>
      <p:bldP spid="61" grpId="0"/>
      <p:bldP spid="6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46C7159-1266-4949-B9A5-BAEC6C101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January 24, 2019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0068382-CDBC-47D8-BF5F-9805FEE5760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9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9CE3219-0879-440A-B024-F8879A462C0D}"/>
              </a:ext>
            </a:extLst>
          </p:cNvPr>
          <p:cNvSpPr txBox="1">
            <a:spLocks/>
          </p:cNvSpPr>
          <p:nvPr/>
        </p:nvSpPr>
        <p:spPr>
          <a:xfrm>
            <a:off x="628816" y="322918"/>
            <a:ext cx="5517984" cy="1143932"/>
          </a:xfrm>
          <a:prstGeom prst="rect">
            <a:avLst/>
          </a:prstGeom>
        </p:spPr>
        <p:txBody>
          <a:bodyPr wrap="none"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Other ontologies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4F09DBB-2A4B-41AC-A42E-2D92E4A39F5F}"/>
              </a:ext>
            </a:extLst>
          </p:cNvPr>
          <p:cNvSpPr txBox="1"/>
          <p:nvPr/>
        </p:nvSpPr>
        <p:spPr>
          <a:xfrm>
            <a:off x="578774" y="1543050"/>
            <a:ext cx="1152842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 err="1"/>
              <a:t>skosxl</a:t>
            </a:r>
            <a:endParaRPr lang="en-GB" sz="4800" dirty="0"/>
          </a:p>
          <a:p>
            <a:pPr marL="719138"/>
            <a:r>
              <a:rPr lang="en-US" sz="4000" dirty="0"/>
              <a:t>SKOS Simple Knowledge Organization System </a:t>
            </a:r>
            <a:r>
              <a:rPr lang="en-US" sz="4000" dirty="0" err="1"/>
              <a:t>eXtension</a:t>
            </a:r>
            <a:r>
              <a:rPr lang="en-US" sz="4000" dirty="0"/>
              <a:t> for Labels (SKOS-XL)</a:t>
            </a:r>
          </a:p>
          <a:p>
            <a:pPr marL="719138"/>
            <a:r>
              <a:rPr lang="en-US" sz="4000" dirty="0" err="1"/>
              <a:t>Skosxl:Label</a:t>
            </a:r>
            <a:r>
              <a:rPr lang="en-US" sz="4000" dirty="0"/>
              <a:t> </a:t>
            </a:r>
            <a:r>
              <a:rPr lang="en-US" sz="4000" dirty="0" err="1"/>
              <a:t>skosxl:literalForm</a:t>
            </a:r>
            <a:r>
              <a:rPr lang="en-US" sz="4000" dirty="0"/>
              <a:t> “</a:t>
            </a:r>
            <a:r>
              <a:rPr lang="en-US" sz="4000" dirty="0" err="1"/>
              <a:t>nomen</a:t>
            </a:r>
            <a:r>
              <a:rPr lang="en-US" sz="4000" dirty="0"/>
              <a:t> string”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659442C-1127-403C-A64F-54692D285199}"/>
              </a:ext>
            </a:extLst>
          </p:cNvPr>
          <p:cNvSpPr txBox="1"/>
          <p:nvPr/>
        </p:nvSpPr>
        <p:spPr>
          <a:xfrm>
            <a:off x="578774" y="4514850"/>
            <a:ext cx="11528424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/>
              <a:t>BIBFRAME</a:t>
            </a:r>
          </a:p>
          <a:p>
            <a:pPr marL="719138"/>
            <a:r>
              <a:rPr lang="en-US" sz="4000" dirty="0"/>
              <a:t>Classes: Identifier, Title, </a:t>
            </a:r>
            <a:r>
              <a:rPr lang="en-US" sz="4000" dirty="0" err="1"/>
              <a:t>VariantTitle</a:t>
            </a:r>
            <a:r>
              <a:rPr lang="en-US" sz="4000" dirty="0"/>
              <a:t>, </a:t>
            </a:r>
            <a:r>
              <a:rPr lang="en-US" sz="4000" dirty="0" err="1"/>
              <a:t>KeyTitle</a:t>
            </a:r>
            <a:r>
              <a:rPr lang="en-US" sz="4000" dirty="0"/>
              <a:t>, </a:t>
            </a:r>
            <a:r>
              <a:rPr lang="en-US" sz="4000" dirty="0" err="1"/>
              <a:t>AbbreviatedTitle</a:t>
            </a:r>
            <a:r>
              <a:rPr lang="en-US" sz="4000" dirty="0"/>
              <a:t>, </a:t>
            </a:r>
            <a:r>
              <a:rPr lang="en-US" sz="4000" dirty="0" err="1"/>
              <a:t>ParallelTitle</a:t>
            </a:r>
            <a:r>
              <a:rPr lang="en-US" sz="4000" dirty="0"/>
              <a:t>, </a:t>
            </a:r>
            <a:r>
              <a:rPr lang="en-US" sz="4000" dirty="0" err="1"/>
              <a:t>CollectiveTitle</a:t>
            </a:r>
            <a:r>
              <a:rPr lang="en-US" sz="4000" dirty="0"/>
              <a:t>, </a:t>
            </a:r>
            <a:r>
              <a:rPr lang="en-US" sz="4000" dirty="0" err="1"/>
              <a:t>AudioIssueNumber</a:t>
            </a:r>
            <a:r>
              <a:rPr lang="en-US" sz="4000" dirty="0"/>
              <a:t>, Barcode, </a:t>
            </a:r>
            <a:r>
              <a:rPr lang="en-US" sz="4000" dirty="0" err="1"/>
              <a:t>Coden</a:t>
            </a:r>
            <a:r>
              <a:rPr lang="en-US" sz="4000" dirty="0"/>
              <a:t>, </a:t>
            </a:r>
            <a:r>
              <a:rPr lang="en-US" sz="4000" dirty="0" err="1"/>
              <a:t>CopyrightNumber</a:t>
            </a:r>
            <a:r>
              <a:rPr lang="en-US" sz="4000" dirty="0"/>
              <a:t>, + 20 other identifiers</a:t>
            </a:r>
          </a:p>
          <a:p>
            <a:pPr marL="719138"/>
            <a:r>
              <a:rPr lang="en-US" sz="4000" dirty="0"/>
              <a:t>(No “Name”)</a:t>
            </a:r>
          </a:p>
        </p:txBody>
      </p:sp>
    </p:spTree>
    <p:extLst>
      <p:ext uri="{BB962C8B-B14F-4D97-AF65-F5344CB8AC3E}">
        <p14:creationId xmlns:p14="http://schemas.microsoft.com/office/powerpoint/2010/main" val="3149916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RDA colors">
      <a:dk1>
        <a:sysClr val="windowText" lastClr="000000"/>
      </a:dk1>
      <a:lt1>
        <a:sysClr val="window" lastClr="FFFFFF"/>
      </a:lt1>
      <a:dk2>
        <a:srgbClr val="21328A"/>
      </a:dk2>
      <a:lt2>
        <a:srgbClr val="FECE4E"/>
      </a:lt2>
      <a:accent1>
        <a:srgbClr val="F59B2D"/>
      </a:accent1>
      <a:accent2>
        <a:srgbClr val="59B2DF"/>
      </a:accent2>
      <a:accent3>
        <a:srgbClr val="CF7609"/>
      </a:accent3>
      <a:accent4>
        <a:srgbClr val="8A4F06"/>
      </a:accent4>
      <a:accent5>
        <a:srgbClr val="BFBFBF"/>
      </a:accent5>
      <a:accent6>
        <a:srgbClr val="7F7F7F"/>
      </a:accent6>
      <a:hlink>
        <a:srgbClr val="F59B2D"/>
      </a:hlink>
      <a:folHlink>
        <a:srgbClr val="21328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DA template" id="{A9586000-ABCC-4F00-A5EB-CE79DC5CE2ED}" vid="{7EFD873D-87CF-4CB2-A974-3F483C95BD8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3498</TotalTime>
  <Words>391</Words>
  <Application>Microsoft Office PowerPoint</Application>
  <PresentationFormat>Custom</PresentationFormat>
  <Paragraphs>116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</dc:title>
  <dc:creator>Kimberly Thornton</dc:creator>
  <cp:lastModifiedBy>Gordon Dunsire</cp:lastModifiedBy>
  <cp:revision>140</cp:revision>
  <dcterms:created xsi:type="dcterms:W3CDTF">2018-05-30T16:51:30Z</dcterms:created>
  <dcterms:modified xsi:type="dcterms:W3CDTF">2019-01-24T19:03:30Z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2018-05-30T00:00:00Z</vt:filetime>
  </property>
  <property fmtid="{D5CDD505-2E9C-101B-9397-08002B2CF9AE}" pid="3" name="Creator">
    <vt:lpwstr>Adobe InDesign CC 13.1 (Windows)</vt:lpwstr>
  </property>
  <property fmtid="{D5CDD505-2E9C-101B-9397-08002B2CF9AE}" pid="4" name="LastSaved">
    <vt:filetime>2018-05-30T00:00:00Z</vt:filetime>
  </property>
</Properties>
</file>