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6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3055600" cy="9791700"/>
  <p:notesSz cx="17475200" cy="97917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161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975" y="54"/>
      </p:cViewPr>
      <p:guideLst>
        <p:guide orient="horz" pos="2880"/>
        <p:guide pos="16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7572375" cy="490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9898063" y="0"/>
            <a:ext cx="7572375" cy="490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534150" y="1223963"/>
            <a:ext cx="4406900" cy="3305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01163"/>
            <a:ext cx="7572375" cy="490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:notes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0:notes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1:notes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4dd85996a4_0_0:notes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400" cy="385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g4dd85996a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7000" cy="3305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4dd85996a4_0_11:notes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400" cy="385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g4dd85996a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7000" cy="3305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4dd85996a4_0_22:notes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400" cy="385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g4dd85996a4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7000" cy="3305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2:notes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:notes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:notes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:notes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5:notes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:notes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:notes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Custom Layout">
  <p:cSld name="6_Custom Layou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Custom Layout">
  <p:cSld name="8_Custom Layou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3" name="Google Shape;23;p3"/>
          <p:cNvSpPr/>
          <p:nvPr/>
        </p:nvSpPr>
        <p:spPr>
          <a:xfrm>
            <a:off x="6416969" y="0"/>
            <a:ext cx="6638630" cy="473842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4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Custom Layout">
  <p:cSld name="7_Custom Layou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7" name="Google Shape;27;p4"/>
          <p:cNvSpPr/>
          <p:nvPr/>
        </p:nvSpPr>
        <p:spPr>
          <a:xfrm>
            <a:off x="0" y="1"/>
            <a:ext cx="13055600" cy="7447051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4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948808" y="4057651"/>
            <a:ext cx="12106792" cy="1908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402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92" b="0" i="0" u="none" strike="noStrike" cap="none">
                <a:solidFill>
                  <a:srgbClr val="2031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3" name="Google Shape;33;p5"/>
          <p:cNvSpPr/>
          <p:nvPr/>
        </p:nvSpPr>
        <p:spPr>
          <a:xfrm>
            <a:off x="9165487" y="0"/>
            <a:ext cx="3890113" cy="4848542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4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897810" y="2762250"/>
            <a:ext cx="10070412" cy="4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93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8" name="Google Shape;38;p6"/>
          <p:cNvSpPr/>
          <p:nvPr/>
        </p:nvSpPr>
        <p:spPr>
          <a:xfrm>
            <a:off x="0" y="0"/>
            <a:ext cx="4714931" cy="5876582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4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6"/>
          <p:cNvSpPr/>
          <p:nvPr/>
        </p:nvSpPr>
        <p:spPr>
          <a:xfrm>
            <a:off x="0" y="793752"/>
            <a:ext cx="5058096" cy="914400"/>
          </a:xfrm>
          <a:custGeom>
            <a:avLst/>
            <a:gdLst/>
            <a:ahLst/>
            <a:cxnLst/>
            <a:rect l="l" t="t" r="r" b="b"/>
            <a:pathLst>
              <a:path w="6770370" h="914400" extrusionOk="0">
                <a:moveTo>
                  <a:pt x="6769963" y="0"/>
                </a:moveTo>
                <a:lnTo>
                  <a:pt x="0" y="0"/>
                </a:lnTo>
                <a:lnTo>
                  <a:pt x="0" y="914400"/>
                </a:lnTo>
                <a:lnTo>
                  <a:pt x="5803036" y="914400"/>
                </a:lnTo>
                <a:lnTo>
                  <a:pt x="6769963" y="0"/>
                </a:lnTo>
                <a:close/>
              </a:path>
            </a:pathLst>
          </a:custGeom>
          <a:solidFill>
            <a:srgbClr val="203189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4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6"/>
          <p:cNvSpPr txBox="1"/>
          <p:nvPr/>
        </p:nvSpPr>
        <p:spPr>
          <a:xfrm>
            <a:off x="-929832" y="781051"/>
            <a:ext cx="5294349" cy="644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58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overview 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Custom Layout">
  <p:cSld name="4_Custom Layou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4" name="Google Shape;44;p7"/>
          <p:cNvSpPr/>
          <p:nvPr/>
        </p:nvSpPr>
        <p:spPr>
          <a:xfrm>
            <a:off x="9165487" y="0"/>
            <a:ext cx="3890113" cy="4848542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4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7"/>
          <p:cNvSpPr/>
          <p:nvPr/>
        </p:nvSpPr>
        <p:spPr>
          <a:xfrm>
            <a:off x="8405156" y="793752"/>
            <a:ext cx="4650583" cy="914400"/>
          </a:xfrm>
          <a:custGeom>
            <a:avLst/>
            <a:gdLst/>
            <a:ahLst/>
            <a:cxnLst/>
            <a:rect l="l" t="t" r="r" b="b"/>
            <a:pathLst>
              <a:path w="6224905" h="914400" extrusionOk="0">
                <a:moveTo>
                  <a:pt x="6224727" y="0"/>
                </a:moveTo>
                <a:lnTo>
                  <a:pt x="0" y="0"/>
                </a:lnTo>
                <a:lnTo>
                  <a:pt x="966927" y="914400"/>
                </a:lnTo>
                <a:lnTo>
                  <a:pt x="6224727" y="914400"/>
                </a:lnTo>
                <a:lnTo>
                  <a:pt x="6224727" y="0"/>
                </a:lnTo>
                <a:close/>
              </a:path>
            </a:pathLst>
          </a:custGeom>
          <a:solidFill>
            <a:srgbClr val="203189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4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7"/>
          <p:cNvSpPr txBox="1"/>
          <p:nvPr/>
        </p:nvSpPr>
        <p:spPr>
          <a:xfrm>
            <a:off x="9089582" y="781051"/>
            <a:ext cx="5294349" cy="644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58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overview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ustom Layout">
  <p:cSld name="3_Custom Layou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1"/>
          </p:nvPr>
        </p:nvSpPr>
        <p:spPr>
          <a:xfrm>
            <a:off x="4990731" y="4057650"/>
            <a:ext cx="8064869" cy="689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83" b="0" i="0" u="none" strike="noStrike" cap="none">
                <a:solidFill>
                  <a:srgbClr val="2031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8"/>
          <p:cNvSpPr/>
          <p:nvPr/>
        </p:nvSpPr>
        <p:spPr>
          <a:xfrm>
            <a:off x="0" y="1009650"/>
            <a:ext cx="7688230" cy="75819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4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8"/>
          <p:cNvSpPr/>
          <p:nvPr/>
        </p:nvSpPr>
        <p:spPr>
          <a:xfrm>
            <a:off x="0" y="5556250"/>
            <a:ext cx="1869152" cy="3035300"/>
          </a:xfrm>
          <a:custGeom>
            <a:avLst/>
            <a:gdLst/>
            <a:ahLst/>
            <a:cxnLst/>
            <a:rect l="l" t="t" r="r" b="b"/>
            <a:pathLst>
              <a:path w="2501900" h="3035300" extrusionOk="0">
                <a:moveTo>
                  <a:pt x="0" y="0"/>
                </a:moveTo>
                <a:lnTo>
                  <a:pt x="0" y="3035300"/>
                </a:lnTo>
                <a:lnTo>
                  <a:pt x="2501455" y="3035300"/>
                </a:lnTo>
                <a:lnTo>
                  <a:pt x="0" y="0"/>
                </a:lnTo>
                <a:close/>
              </a:path>
            </a:pathLst>
          </a:custGeom>
          <a:solidFill>
            <a:srgbClr val="203189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4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8"/>
          <p:cNvSpPr/>
          <p:nvPr/>
        </p:nvSpPr>
        <p:spPr>
          <a:xfrm>
            <a:off x="0" y="342900"/>
            <a:ext cx="13055600" cy="914400"/>
          </a:xfrm>
          <a:custGeom>
            <a:avLst/>
            <a:gdLst/>
            <a:ahLst/>
            <a:cxnLst/>
            <a:rect l="l" t="t" r="r" b="b"/>
            <a:pathLst>
              <a:path w="17475200" h="914400" extrusionOk="0">
                <a:moveTo>
                  <a:pt x="0" y="914400"/>
                </a:moveTo>
                <a:lnTo>
                  <a:pt x="17475200" y="914400"/>
                </a:lnTo>
                <a:lnTo>
                  <a:pt x="174752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203189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4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400705" y="578764"/>
            <a:ext cx="12254189" cy="321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92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Custom Layout">
  <p:cSld name="5_Custom Layou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8" name="Google Shape;58;p9"/>
          <p:cNvSpPr/>
          <p:nvPr/>
        </p:nvSpPr>
        <p:spPr>
          <a:xfrm>
            <a:off x="6416969" y="0"/>
            <a:ext cx="6638630" cy="473842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4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92" b="0" i="0" u="none" strike="noStrike" cap="none">
                <a:solidFill>
                  <a:srgbClr val="2031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917972" y="2914650"/>
            <a:ext cx="9165487" cy="377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4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0" y="8769355"/>
            <a:ext cx="9393201" cy="184150"/>
          </a:xfrm>
          <a:custGeom>
            <a:avLst/>
            <a:gdLst/>
            <a:ahLst/>
            <a:cxnLst/>
            <a:rect l="l" t="t" r="r" b="b"/>
            <a:pathLst>
              <a:path w="12573000" h="184150" extrusionOk="0">
                <a:moveTo>
                  <a:pt x="12573000" y="0"/>
                </a:moveTo>
                <a:lnTo>
                  <a:pt x="0" y="0"/>
                </a:lnTo>
                <a:lnTo>
                  <a:pt x="0" y="184149"/>
                </a:lnTo>
                <a:lnTo>
                  <a:pt x="12393663" y="184149"/>
                </a:lnTo>
                <a:lnTo>
                  <a:pt x="12573000" y="0"/>
                </a:lnTo>
                <a:close/>
              </a:path>
            </a:pathLst>
          </a:custGeom>
          <a:solidFill>
            <a:srgbClr val="203189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4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9421666" y="8769355"/>
            <a:ext cx="3633935" cy="184150"/>
          </a:xfrm>
          <a:custGeom>
            <a:avLst/>
            <a:gdLst/>
            <a:ahLst/>
            <a:cxnLst/>
            <a:rect l="l" t="t" r="r" b="b"/>
            <a:pathLst>
              <a:path w="4864100" h="184150" extrusionOk="0">
                <a:moveTo>
                  <a:pt x="4864100" y="0"/>
                </a:moveTo>
                <a:lnTo>
                  <a:pt x="165100" y="0"/>
                </a:lnTo>
                <a:lnTo>
                  <a:pt x="0" y="184149"/>
                </a:lnTo>
                <a:lnTo>
                  <a:pt x="4864100" y="184149"/>
                </a:lnTo>
                <a:lnTo>
                  <a:pt x="4864100" y="0"/>
                </a:lnTo>
                <a:close/>
              </a:path>
            </a:pathLst>
          </a:custGeom>
          <a:solidFill>
            <a:srgbClr val="1D8BC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4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1"/>
          <p:cNvSpPr/>
          <p:nvPr/>
        </p:nvSpPr>
        <p:spPr>
          <a:xfrm>
            <a:off x="341571" y="8769350"/>
            <a:ext cx="474404" cy="768350"/>
          </a:xfrm>
          <a:custGeom>
            <a:avLst/>
            <a:gdLst/>
            <a:ahLst/>
            <a:cxnLst/>
            <a:rect l="l" t="t" r="r" b="b"/>
            <a:pathLst>
              <a:path w="635000" h="768350" extrusionOk="0">
                <a:moveTo>
                  <a:pt x="0" y="768350"/>
                </a:moveTo>
                <a:lnTo>
                  <a:pt x="635000" y="768350"/>
                </a:lnTo>
                <a:lnTo>
                  <a:pt x="635000" y="0"/>
                </a:lnTo>
                <a:lnTo>
                  <a:pt x="0" y="0"/>
                </a:lnTo>
                <a:lnTo>
                  <a:pt x="0" y="768350"/>
                </a:lnTo>
                <a:close/>
              </a:path>
            </a:pathLst>
          </a:custGeom>
          <a:solidFill>
            <a:srgbClr val="203189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4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4">
                <a:solidFill>
                  <a:srgbClr val="2031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494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buNone/>
              <a:defRPr sz="1494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buNone/>
              <a:defRPr sz="1494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buNone/>
              <a:defRPr sz="1494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buNone/>
              <a:defRPr sz="1494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spcBef>
                <a:spcPts val="0"/>
              </a:spcBef>
              <a:buNone/>
              <a:defRPr sz="1494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spcBef>
                <a:spcPts val="0"/>
              </a:spcBef>
              <a:buNone/>
              <a:defRPr sz="1494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spcBef>
                <a:spcPts val="0"/>
              </a:spcBef>
              <a:buNone/>
              <a:defRPr sz="1494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spcBef>
                <a:spcPts val="0"/>
              </a:spcBef>
              <a:buNone/>
              <a:defRPr sz="1494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5" name="Google Shape;15;p1"/>
          <p:cNvSpPr txBox="1"/>
          <p:nvPr/>
        </p:nvSpPr>
        <p:spPr>
          <a:xfrm>
            <a:off x="948808" y="9010651"/>
            <a:ext cx="3673992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300" tIns="34150" rIns="68300" bIns="341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44" b="0" u="none">
                <a:solidFill>
                  <a:srgbClr val="203189"/>
                </a:solidFill>
                <a:latin typeface="Calibri"/>
                <a:ea typeface="Calibri"/>
                <a:cs typeface="Calibri"/>
                <a:sym typeface="Calibri"/>
              </a:rPr>
              <a:t>Deeper dive into application profiles</a:t>
            </a:r>
            <a:endParaRPr/>
          </a:p>
        </p:txBody>
      </p:sp>
      <p:sp>
        <p:nvSpPr>
          <p:cNvPr id="16" name="Google Shape;16;p1"/>
          <p:cNvSpPr/>
          <p:nvPr/>
        </p:nvSpPr>
        <p:spPr>
          <a:xfrm>
            <a:off x="10272369" y="7784375"/>
            <a:ext cx="2427631" cy="927834"/>
          </a:xfrm>
          <a:prstGeom prst="rect">
            <a:avLst/>
          </a:prstGeom>
          <a:blipFill rotWithShape="1">
            <a:blip r:embed="rId10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January 24, 2019</a:t>
            </a:r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  <p:sp>
        <p:nvSpPr>
          <p:cNvPr id="67" name="Google Shape;67;p10"/>
          <p:cNvSpPr txBox="1"/>
          <p:nvPr/>
        </p:nvSpPr>
        <p:spPr>
          <a:xfrm>
            <a:off x="1117600" y="1238250"/>
            <a:ext cx="10820400" cy="415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 deeper dive into application profiles and policy statements</a:t>
            </a:r>
            <a:endParaRPr sz="8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0"/>
          <p:cNvSpPr txBox="1"/>
          <p:nvPr/>
        </p:nvSpPr>
        <p:spPr>
          <a:xfrm>
            <a:off x="1783080" y="5962650"/>
            <a:ext cx="9489440" cy="1969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Gordon Dunsire, RDA Technical Team Liaison Officer, and James Hennelly, Director, ALA Digital Reference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Presented at A Deeper Dive Into RDA, ALA Midwinter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January 28, 2019, Seattle, USA</a:t>
            </a:r>
            <a:endParaRPr sz="28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9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January 24, 2019</a:t>
            </a:r>
            <a:endParaRPr/>
          </a:p>
        </p:txBody>
      </p:sp>
      <p:sp>
        <p:nvSpPr>
          <p:cNvPr id="159" name="Google Shape;159;p19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10</a:t>
            </a:fld>
            <a:endParaRPr/>
          </a:p>
        </p:txBody>
      </p:sp>
      <p:sp>
        <p:nvSpPr>
          <p:cNvPr id="160" name="Google Shape;160;p19"/>
          <p:cNvSpPr txBox="1"/>
          <p:nvPr/>
        </p:nvSpPr>
        <p:spPr>
          <a:xfrm>
            <a:off x="628816" y="322918"/>
            <a:ext cx="6449201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Standard conditions</a:t>
            </a:r>
            <a:endParaRPr/>
          </a:p>
        </p:txBody>
      </p:sp>
      <p:sp>
        <p:nvSpPr>
          <p:cNvPr id="161" name="Google Shape;161;p19"/>
          <p:cNvSpPr txBox="1"/>
          <p:nvPr/>
        </p:nvSpPr>
        <p:spPr>
          <a:xfrm>
            <a:off x="628816" y="2327166"/>
            <a:ext cx="8560741" cy="56323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work is a …</a:t>
            </a:r>
            <a:endParaRPr/>
          </a:p>
          <a:p>
            <a:pPr marL="719138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Diachronic work</a:t>
            </a:r>
            <a:endParaRPr/>
          </a:p>
          <a:p>
            <a:pPr marL="719138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Musical work</a:t>
            </a:r>
            <a:endParaRPr/>
          </a:p>
          <a:p>
            <a:pPr marL="719138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Official communication</a:t>
            </a:r>
            <a:endParaRPr/>
          </a:p>
          <a:p>
            <a:pPr marL="719138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manifestation is a …</a:t>
            </a:r>
            <a:endParaRPr/>
          </a:p>
          <a:p>
            <a:pPr marL="719138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Aggregate</a:t>
            </a:r>
            <a:endParaRPr/>
          </a:p>
          <a:p>
            <a:pPr marL="719138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 or iteration of a diachronic work</a:t>
            </a:r>
            <a:endParaRPr/>
          </a:p>
          <a:p>
            <a:pPr marL="719138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</a:t>
            </a:r>
            <a:endParaRPr/>
          </a:p>
        </p:txBody>
      </p:sp>
      <p:sp>
        <p:nvSpPr>
          <p:cNvPr id="162" name="Google Shape;162;p19"/>
          <p:cNvSpPr txBox="1"/>
          <p:nvPr/>
        </p:nvSpPr>
        <p:spPr>
          <a:xfrm>
            <a:off x="6531429" y="3371850"/>
            <a:ext cx="5486400" cy="3170099"/>
          </a:xfrm>
          <a:prstGeom prst="rect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Condition databank?</a:t>
            </a:r>
            <a:endParaRPr/>
          </a:p>
          <a:p>
            <a:pPr marL="3556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☞Relate to specialized application profiles?</a:t>
            </a:r>
            <a:endParaRPr/>
          </a:p>
          <a:p>
            <a:pPr marL="3556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☞Basis of specialized manuals?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0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January 24, 2019</a:t>
            </a:r>
            <a:endParaRPr/>
          </a:p>
        </p:txBody>
      </p:sp>
      <p:sp>
        <p:nvSpPr>
          <p:cNvPr id="168" name="Google Shape;168;p20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11</a:t>
            </a:fld>
            <a:endParaRPr/>
          </a:p>
        </p:txBody>
      </p:sp>
      <p:sp>
        <p:nvSpPr>
          <p:cNvPr id="169" name="Google Shape;169;p20"/>
          <p:cNvSpPr txBox="1"/>
          <p:nvPr/>
        </p:nvSpPr>
        <p:spPr>
          <a:xfrm>
            <a:off x="628816" y="322918"/>
            <a:ext cx="5975184" cy="2058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Application profile management</a:t>
            </a:r>
            <a:endParaRPr/>
          </a:p>
        </p:txBody>
      </p:sp>
      <p:sp>
        <p:nvSpPr>
          <p:cNvPr id="170" name="Google Shape;170;p20"/>
          <p:cNvSpPr txBox="1"/>
          <p:nvPr/>
        </p:nvSpPr>
        <p:spPr>
          <a:xfrm>
            <a:off x="628816" y="2603778"/>
            <a:ext cx="3408305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Community-led</a:t>
            </a:r>
            <a:endParaRPr/>
          </a:p>
        </p:txBody>
      </p:sp>
      <p:sp>
        <p:nvSpPr>
          <p:cNvPr id="171" name="Google Shape;171;p20"/>
          <p:cNvSpPr txBox="1"/>
          <p:nvPr/>
        </p:nvSpPr>
        <p:spPr>
          <a:xfrm>
            <a:off x="628816" y="3648501"/>
            <a:ext cx="3333605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Application-led</a:t>
            </a:r>
            <a:endParaRPr/>
          </a:p>
        </p:txBody>
      </p:sp>
      <p:sp>
        <p:nvSpPr>
          <p:cNvPr id="172" name="Google Shape;172;p20"/>
          <p:cNvSpPr txBox="1"/>
          <p:nvPr/>
        </p:nvSpPr>
        <p:spPr>
          <a:xfrm>
            <a:off x="628816" y="4693224"/>
            <a:ext cx="8410187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Synchronization with RDA development</a:t>
            </a:r>
            <a:endParaRPr/>
          </a:p>
        </p:txBody>
      </p:sp>
      <p:sp>
        <p:nvSpPr>
          <p:cNvPr id="173" name="Google Shape;173;p20"/>
          <p:cNvSpPr txBox="1"/>
          <p:nvPr/>
        </p:nvSpPr>
        <p:spPr>
          <a:xfrm>
            <a:off x="628816" y="5737947"/>
            <a:ext cx="8188908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Publish within Toolkit (behind paywall)</a:t>
            </a:r>
            <a:endParaRPr/>
          </a:p>
        </p:txBody>
      </p:sp>
      <p:sp>
        <p:nvSpPr>
          <p:cNvPr id="174" name="Google Shape;174;p20"/>
          <p:cNvSpPr txBox="1"/>
          <p:nvPr/>
        </p:nvSpPr>
        <p:spPr>
          <a:xfrm>
            <a:off x="628816" y="6782671"/>
            <a:ext cx="9062353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Publish outside Toolkit (in front of paywall)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1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50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January 24, 2019</a:t>
            </a:r>
            <a:endParaRPr/>
          </a:p>
        </p:txBody>
      </p:sp>
      <p:sp>
        <p:nvSpPr>
          <p:cNvPr id="180" name="Google Shape;180;p21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3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12</a:t>
            </a:fld>
            <a:endParaRPr/>
          </a:p>
        </p:txBody>
      </p:sp>
      <p:sp>
        <p:nvSpPr>
          <p:cNvPr id="181" name="Google Shape;181;p21"/>
          <p:cNvSpPr txBox="1"/>
          <p:nvPr/>
        </p:nvSpPr>
        <p:spPr>
          <a:xfrm>
            <a:off x="628816" y="322918"/>
            <a:ext cx="5975100" cy="205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Policy Statements</a:t>
            </a:r>
            <a:endParaRPr sz="6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Planning Group</a:t>
            </a:r>
            <a:endParaRPr sz="6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21"/>
          <p:cNvSpPr txBox="1"/>
          <p:nvPr/>
        </p:nvSpPr>
        <p:spPr>
          <a:xfrm>
            <a:off x="628825" y="2603775"/>
            <a:ext cx="6843000" cy="205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 writers from British Library, Deutsche Nationalbibliothek, and Library of Congress </a:t>
            </a:r>
            <a:endParaRPr/>
          </a:p>
        </p:txBody>
      </p:sp>
      <p:sp>
        <p:nvSpPr>
          <p:cNvPr id="183" name="Google Shape;183;p21"/>
          <p:cNvSpPr txBox="1"/>
          <p:nvPr/>
        </p:nvSpPr>
        <p:spPr>
          <a:xfrm>
            <a:off x="628825" y="4126676"/>
            <a:ext cx="3333600" cy="2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21"/>
          <p:cNvSpPr txBox="1"/>
          <p:nvPr/>
        </p:nvSpPr>
        <p:spPr>
          <a:xfrm>
            <a:off x="628825" y="4901076"/>
            <a:ext cx="8410200" cy="13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RSC Secretary and RSC Technical Team Liaison Officer</a:t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21"/>
          <p:cNvSpPr txBox="1"/>
          <p:nvPr/>
        </p:nvSpPr>
        <p:spPr>
          <a:xfrm>
            <a:off x="628816" y="6453784"/>
            <a:ext cx="90624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Toolkit Director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2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50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January 24, 2019</a:t>
            </a:r>
            <a:endParaRPr/>
          </a:p>
        </p:txBody>
      </p:sp>
      <p:sp>
        <p:nvSpPr>
          <p:cNvPr id="191" name="Google Shape;191;p22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3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13</a:t>
            </a:fld>
            <a:endParaRPr/>
          </a:p>
        </p:txBody>
      </p:sp>
      <p:sp>
        <p:nvSpPr>
          <p:cNvPr id="192" name="Google Shape;192;p22"/>
          <p:cNvSpPr txBox="1"/>
          <p:nvPr/>
        </p:nvSpPr>
        <p:spPr>
          <a:xfrm>
            <a:off x="628816" y="322918"/>
            <a:ext cx="5975100" cy="205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Goals of PS</a:t>
            </a:r>
            <a:endParaRPr sz="6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Planning Group</a:t>
            </a:r>
            <a:endParaRPr sz="6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22"/>
          <p:cNvSpPr txBox="1"/>
          <p:nvPr/>
        </p:nvSpPr>
        <p:spPr>
          <a:xfrm>
            <a:off x="628825" y="2603775"/>
            <a:ext cx="8601300" cy="152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requirements for both PS file and right rail display in RDA pages</a:t>
            </a:r>
            <a:endParaRPr/>
          </a:p>
        </p:txBody>
      </p:sp>
      <p:sp>
        <p:nvSpPr>
          <p:cNvPr id="194" name="Google Shape;194;p22"/>
          <p:cNvSpPr txBox="1"/>
          <p:nvPr/>
        </p:nvSpPr>
        <p:spPr>
          <a:xfrm>
            <a:off x="628825" y="4126676"/>
            <a:ext cx="3333600" cy="2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22"/>
          <p:cNvSpPr txBox="1"/>
          <p:nvPr/>
        </p:nvSpPr>
        <p:spPr>
          <a:xfrm>
            <a:off x="628825" y="4605226"/>
            <a:ext cx="8410200" cy="13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22"/>
          <p:cNvSpPr txBox="1"/>
          <p:nvPr/>
        </p:nvSpPr>
        <p:spPr>
          <a:xfrm>
            <a:off x="628825" y="4605225"/>
            <a:ext cx="9407100" cy="13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Determine proper mark-up and functionality of PSs</a:t>
            </a:r>
            <a:endParaRPr/>
          </a:p>
        </p:txBody>
      </p:sp>
      <p:sp>
        <p:nvSpPr>
          <p:cNvPr id="197" name="Google Shape;197;p22"/>
          <p:cNvSpPr txBox="1"/>
          <p:nvPr/>
        </p:nvSpPr>
        <p:spPr>
          <a:xfrm>
            <a:off x="628825" y="6397575"/>
            <a:ext cx="8985900" cy="13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latin typeface="Calibri"/>
                <a:ea typeface="Calibri"/>
                <a:cs typeface="Calibri"/>
                <a:sym typeface="Calibri"/>
              </a:rPr>
              <a:t>Establish guidelines for PS placement and content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3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50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January 24, 2019</a:t>
            </a:r>
            <a:endParaRPr/>
          </a:p>
        </p:txBody>
      </p:sp>
      <p:sp>
        <p:nvSpPr>
          <p:cNvPr id="203" name="Google Shape;203;p23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3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14</a:t>
            </a:fld>
            <a:endParaRPr/>
          </a:p>
        </p:txBody>
      </p:sp>
      <p:sp>
        <p:nvSpPr>
          <p:cNvPr id="204" name="Google Shape;204;p23"/>
          <p:cNvSpPr txBox="1"/>
          <p:nvPr/>
        </p:nvSpPr>
        <p:spPr>
          <a:xfrm>
            <a:off x="628816" y="322918"/>
            <a:ext cx="5975100" cy="205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 “More Bang” Script</a:t>
            </a:r>
            <a:endParaRPr sz="6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23"/>
          <p:cNvSpPr txBox="1"/>
          <p:nvPr/>
        </p:nvSpPr>
        <p:spPr>
          <a:xfrm>
            <a:off x="628825" y="2603775"/>
            <a:ext cx="8601300" cy="8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shell documents for all current PS</a:t>
            </a:r>
            <a:endParaRPr/>
          </a:p>
        </p:txBody>
      </p:sp>
      <p:sp>
        <p:nvSpPr>
          <p:cNvPr id="206" name="Google Shape;206;p23"/>
          <p:cNvSpPr txBox="1"/>
          <p:nvPr/>
        </p:nvSpPr>
        <p:spPr>
          <a:xfrm>
            <a:off x="628825" y="4126676"/>
            <a:ext cx="3333600" cy="2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3"/>
          <p:cNvSpPr txBox="1"/>
          <p:nvPr/>
        </p:nvSpPr>
        <p:spPr>
          <a:xfrm>
            <a:off x="628825" y="4605226"/>
            <a:ext cx="8410200" cy="13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23"/>
          <p:cNvSpPr txBox="1"/>
          <p:nvPr/>
        </p:nvSpPr>
        <p:spPr>
          <a:xfrm>
            <a:off x="628825" y="3821450"/>
            <a:ext cx="9407100" cy="8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Duplicate RDA file directory for each PS</a:t>
            </a:r>
            <a:endParaRPr/>
          </a:p>
        </p:txBody>
      </p:sp>
      <p:sp>
        <p:nvSpPr>
          <p:cNvPr id="209" name="Google Shape;209;p23"/>
          <p:cNvSpPr txBox="1"/>
          <p:nvPr/>
        </p:nvSpPr>
        <p:spPr>
          <a:xfrm>
            <a:off x="628825" y="5039116"/>
            <a:ext cx="8985900" cy="31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latin typeface="Calibri"/>
                <a:ea typeface="Calibri"/>
                <a:cs typeface="Calibri"/>
                <a:sym typeface="Calibri"/>
              </a:rPr>
              <a:t>PS placeholders at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SzPts val="4000"/>
              <a:buFont typeface="Calibri"/>
              <a:buChar char="-"/>
            </a:pPr>
            <a:r>
              <a:rPr lang="en-GB" sz="4000">
                <a:latin typeface="Calibri"/>
                <a:ea typeface="Calibri"/>
                <a:cs typeface="Calibri"/>
                <a:sym typeface="Calibri"/>
              </a:rPr>
              <a:t>Headers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SzPts val="4000"/>
              <a:buFont typeface="Calibri"/>
              <a:buChar char="-"/>
            </a:pPr>
            <a:r>
              <a:rPr lang="en-GB" sz="4000">
                <a:latin typeface="Calibri"/>
                <a:ea typeface="Calibri"/>
                <a:cs typeface="Calibri"/>
                <a:sym typeface="Calibri"/>
              </a:rPr>
              <a:t>Subheaders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SzPts val="4000"/>
              <a:buFont typeface="Calibri"/>
              <a:buChar char="-"/>
            </a:pPr>
            <a:r>
              <a:rPr lang="en-GB" sz="4000">
                <a:latin typeface="Calibri"/>
                <a:ea typeface="Calibri"/>
                <a:cs typeface="Calibri"/>
                <a:sym typeface="Calibri"/>
              </a:rPr>
              <a:t>Options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4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January 24, 2019</a:t>
            </a:r>
            <a:endParaRPr/>
          </a:p>
        </p:txBody>
      </p:sp>
      <p:sp>
        <p:nvSpPr>
          <p:cNvPr id="215" name="Google Shape;215;p24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15</a:t>
            </a:fld>
            <a:endParaRPr/>
          </a:p>
        </p:txBody>
      </p:sp>
      <p:sp>
        <p:nvSpPr>
          <p:cNvPr id="216" name="Google Shape;216;p24"/>
          <p:cNvSpPr txBox="1"/>
          <p:nvPr/>
        </p:nvSpPr>
        <p:spPr>
          <a:xfrm>
            <a:off x="628816" y="322918"/>
            <a:ext cx="7118184" cy="1143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Questions, comments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January 24, 2019</a:t>
            </a:r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  <p:sp>
        <p:nvSpPr>
          <p:cNvPr id="75" name="Google Shape;75;p11"/>
          <p:cNvSpPr txBox="1"/>
          <p:nvPr/>
        </p:nvSpPr>
        <p:spPr>
          <a:xfrm>
            <a:off x="431800" y="362857"/>
            <a:ext cx="5924763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Application profile</a:t>
            </a:r>
            <a:endParaRPr/>
          </a:p>
        </p:txBody>
      </p:sp>
      <p:sp>
        <p:nvSpPr>
          <p:cNvPr id="76" name="Google Shape;76;p11"/>
          <p:cNvSpPr txBox="1"/>
          <p:nvPr/>
        </p:nvSpPr>
        <p:spPr>
          <a:xfrm>
            <a:off x="452620" y="2609850"/>
            <a:ext cx="10529888" cy="3416320"/>
          </a:xfrm>
          <a:prstGeom prst="rect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specification of the metadata that is used in an application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specification may include the entities, elements, and vocabulary encoding schemes that are used, and the mandatory and repeatable status of elements</a:t>
            </a:r>
            <a:endParaRPr/>
          </a:p>
        </p:txBody>
      </p:sp>
      <p:sp>
        <p:nvSpPr>
          <p:cNvPr id="77" name="Google Shape;77;p11"/>
          <p:cNvSpPr txBox="1"/>
          <p:nvPr/>
        </p:nvSpPr>
        <p:spPr>
          <a:xfrm>
            <a:off x="783081" y="6648450"/>
            <a:ext cx="11460381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May also include the preferred recording method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January 24, 2019</a:t>
            </a:r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  <p:sp>
        <p:nvSpPr>
          <p:cNvPr id="84" name="Google Shape;84;p12"/>
          <p:cNvSpPr txBox="1"/>
          <p:nvPr/>
        </p:nvSpPr>
        <p:spPr>
          <a:xfrm>
            <a:off x="431801" y="362857"/>
            <a:ext cx="792480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Utility of profile</a:t>
            </a:r>
            <a:endParaRPr/>
          </a:p>
        </p:txBody>
      </p:sp>
      <p:sp>
        <p:nvSpPr>
          <p:cNvPr id="85" name="Google Shape;85;p12"/>
          <p:cNvSpPr txBox="1"/>
          <p:nvPr/>
        </p:nvSpPr>
        <p:spPr>
          <a:xfrm>
            <a:off x="431801" y="1652834"/>
            <a:ext cx="8915518" cy="144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Front-end to RDA Toolkit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Tell me what elements, etc. to use</a:t>
            </a:r>
            <a:endParaRPr/>
          </a:p>
        </p:txBody>
      </p:sp>
      <p:sp>
        <p:nvSpPr>
          <p:cNvPr id="86" name="Google Shape;86;p12"/>
          <p:cNvSpPr txBox="1"/>
          <p:nvPr/>
        </p:nvSpPr>
        <p:spPr>
          <a:xfrm>
            <a:off x="431801" y="3191039"/>
            <a:ext cx="9505038" cy="144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input form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cf preconference workshop, RIMMF </a:t>
            </a:r>
            <a:endParaRPr/>
          </a:p>
        </p:txBody>
      </p:sp>
      <p:sp>
        <p:nvSpPr>
          <p:cNvPr id="87" name="Google Shape;87;p12"/>
          <p:cNvSpPr txBox="1"/>
          <p:nvPr/>
        </p:nvSpPr>
        <p:spPr>
          <a:xfrm>
            <a:off x="431801" y="4729244"/>
            <a:ext cx="6482672" cy="144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validation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Metadata conformance</a:t>
            </a:r>
            <a:endParaRPr/>
          </a:p>
        </p:txBody>
      </p:sp>
      <p:sp>
        <p:nvSpPr>
          <p:cNvPr id="88" name="Google Shape;88;p12"/>
          <p:cNvSpPr txBox="1"/>
          <p:nvPr/>
        </p:nvSpPr>
        <p:spPr>
          <a:xfrm>
            <a:off x="431801" y="6267450"/>
            <a:ext cx="10004342" cy="144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extraction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What to select from external metadata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January 24, 2019</a:t>
            </a:r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431800" y="362857"/>
            <a:ext cx="7597977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Layered (nested) profile</a:t>
            </a:r>
            <a:endParaRPr/>
          </a:p>
        </p:txBody>
      </p:sp>
      <p:pic>
        <p:nvPicPr>
          <p:cNvPr id="96" name="Google Shape;96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8458" y="1619249"/>
            <a:ext cx="8265341" cy="3654885"/>
          </a:xfrm>
          <a:prstGeom prst="rect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97" name="Google Shape;97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27200" y="2934100"/>
            <a:ext cx="8553220" cy="2934316"/>
          </a:xfrm>
          <a:prstGeom prst="rect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98" name="Google Shape;98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917962" y="4233215"/>
            <a:ext cx="9789826" cy="4460627"/>
          </a:xfrm>
          <a:prstGeom prst="rect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99" name="Google Shape;99;p13"/>
          <p:cNvSpPr txBox="1"/>
          <p:nvPr/>
        </p:nvSpPr>
        <p:spPr>
          <a:xfrm>
            <a:off x="760645" y="7579143"/>
            <a:ext cx="11530016" cy="707886"/>
          </a:xfrm>
          <a:prstGeom prst="rect">
            <a:avLst/>
          </a:prstGeom>
          <a:solidFill>
            <a:schemeClr val="lt2"/>
          </a:solidFill>
          <a:ln w="571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Coherent description: “primary” relationship elements</a:t>
            </a:r>
            <a:endParaRPr/>
          </a:p>
        </p:txBody>
      </p:sp>
      <p:sp>
        <p:nvSpPr>
          <p:cNvPr id="100" name="Google Shape;100;p13"/>
          <p:cNvSpPr txBox="1"/>
          <p:nvPr/>
        </p:nvSpPr>
        <p:spPr>
          <a:xfrm>
            <a:off x="1873033" y="6653222"/>
            <a:ext cx="9305240" cy="707886"/>
          </a:xfrm>
          <a:prstGeom prst="rect">
            <a:avLst/>
          </a:prstGeom>
          <a:solidFill>
            <a:schemeClr val="lt2"/>
          </a:solidFill>
          <a:ln w="571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Minimum description: appellation elements</a:t>
            </a:r>
            <a:endParaRPr/>
          </a:p>
        </p:txBody>
      </p:sp>
      <p:sp>
        <p:nvSpPr>
          <p:cNvPr id="101" name="Google Shape;101;p13"/>
          <p:cNvSpPr txBox="1"/>
          <p:nvPr/>
        </p:nvSpPr>
        <p:spPr>
          <a:xfrm>
            <a:off x="2946275" y="5111748"/>
            <a:ext cx="7158756" cy="1323439"/>
          </a:xfrm>
          <a:prstGeom prst="rect">
            <a:avLst/>
          </a:prstGeom>
          <a:solidFill>
            <a:schemeClr val="lt2"/>
          </a:solidFill>
          <a:ln w="571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Effective description: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general and specialized elements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January 24, 2019</a:t>
            </a:r>
            <a:endParaRPr/>
          </a:p>
        </p:txBody>
      </p:sp>
      <p:sp>
        <p:nvSpPr>
          <p:cNvPr id="107" name="Google Shape;107;p14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  <p:sp>
        <p:nvSpPr>
          <p:cNvPr id="108" name="Google Shape;108;p14"/>
          <p:cNvSpPr txBox="1"/>
          <p:nvPr/>
        </p:nvSpPr>
        <p:spPr>
          <a:xfrm>
            <a:off x="628816" y="322918"/>
            <a:ext cx="6889584" cy="1143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Profile inheritance</a:t>
            </a:r>
            <a:endParaRPr/>
          </a:p>
        </p:txBody>
      </p:sp>
      <p:sp>
        <p:nvSpPr>
          <p:cNvPr id="109" name="Google Shape;109;p14"/>
          <p:cNvSpPr txBox="1"/>
          <p:nvPr/>
        </p:nvSpPr>
        <p:spPr>
          <a:xfrm>
            <a:off x="3399755" y="7105650"/>
            <a:ext cx="9305240" cy="1323439"/>
          </a:xfrm>
          <a:prstGeom prst="rect">
            <a:avLst/>
          </a:prstGeom>
          <a:solidFill>
            <a:schemeClr val="lt2"/>
          </a:solidFill>
          <a:ln w="571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Coherent description: “primary” relationship elements</a:t>
            </a:r>
            <a:endParaRPr/>
          </a:p>
        </p:txBody>
      </p:sp>
      <p:sp>
        <p:nvSpPr>
          <p:cNvPr id="110" name="Google Shape;110;p14"/>
          <p:cNvSpPr txBox="1"/>
          <p:nvPr/>
        </p:nvSpPr>
        <p:spPr>
          <a:xfrm>
            <a:off x="2561555" y="6036341"/>
            <a:ext cx="9305240" cy="707886"/>
          </a:xfrm>
          <a:prstGeom prst="rect">
            <a:avLst/>
          </a:prstGeom>
          <a:solidFill>
            <a:schemeClr val="lt2"/>
          </a:solidFill>
          <a:ln w="571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Minimum description: appellation elements</a:t>
            </a:r>
            <a:endParaRPr/>
          </a:p>
        </p:txBody>
      </p:sp>
      <p:sp>
        <p:nvSpPr>
          <p:cNvPr id="111" name="Google Shape;111;p14"/>
          <p:cNvSpPr txBox="1"/>
          <p:nvPr/>
        </p:nvSpPr>
        <p:spPr>
          <a:xfrm>
            <a:off x="1727200" y="4234130"/>
            <a:ext cx="6162585" cy="1323439"/>
          </a:xfrm>
          <a:prstGeom prst="rect">
            <a:avLst/>
          </a:prstGeom>
          <a:solidFill>
            <a:schemeClr val="lt2"/>
          </a:solidFill>
          <a:ln w="571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Effective description: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general (common) elements</a:t>
            </a:r>
            <a:endParaRPr/>
          </a:p>
        </p:txBody>
      </p:sp>
      <p:sp>
        <p:nvSpPr>
          <p:cNvPr id="112" name="Google Shape;112;p14"/>
          <p:cNvSpPr txBox="1"/>
          <p:nvPr/>
        </p:nvSpPr>
        <p:spPr>
          <a:xfrm>
            <a:off x="859736" y="2449269"/>
            <a:ext cx="4543873" cy="1323439"/>
          </a:xfrm>
          <a:prstGeom prst="rect">
            <a:avLst/>
          </a:prstGeom>
          <a:solidFill>
            <a:schemeClr val="lt2"/>
          </a:solidFill>
          <a:ln w="571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Effective description: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specialized elements</a:t>
            </a:r>
            <a:endParaRPr/>
          </a:p>
        </p:txBody>
      </p:sp>
      <p:sp>
        <p:nvSpPr>
          <p:cNvPr id="113" name="Google Shape;113;p14"/>
          <p:cNvSpPr/>
          <p:nvPr/>
        </p:nvSpPr>
        <p:spPr>
          <a:xfrm rot="5400000">
            <a:off x="874250" y="3806272"/>
            <a:ext cx="838200" cy="83820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accent1"/>
          </a:solidFill>
          <a:ln w="25400" cap="flat" cmpd="sng">
            <a:solidFill>
              <a:srgbClr val="B27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4"/>
          <p:cNvSpPr/>
          <p:nvPr/>
        </p:nvSpPr>
        <p:spPr>
          <a:xfrm rot="5400000">
            <a:off x="1727200" y="5599891"/>
            <a:ext cx="838200" cy="83820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accent1"/>
          </a:solidFill>
          <a:ln w="25400" cap="flat" cmpd="sng">
            <a:solidFill>
              <a:srgbClr val="B27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4"/>
          <p:cNvSpPr/>
          <p:nvPr/>
        </p:nvSpPr>
        <p:spPr>
          <a:xfrm rot="5400000">
            <a:off x="2561555" y="6744227"/>
            <a:ext cx="838200" cy="83820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accent1"/>
          </a:solidFill>
          <a:ln w="25400" cap="flat" cmpd="sng">
            <a:solidFill>
              <a:srgbClr val="B27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5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January 24, 2019</a:t>
            </a:r>
            <a:endParaRPr/>
          </a:p>
        </p:txBody>
      </p:sp>
      <p:sp>
        <p:nvSpPr>
          <p:cNvPr id="121" name="Google Shape;121;p15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  <p:sp>
        <p:nvSpPr>
          <p:cNvPr id="122" name="Google Shape;122;p15"/>
          <p:cNvSpPr txBox="1"/>
          <p:nvPr/>
        </p:nvSpPr>
        <p:spPr>
          <a:xfrm>
            <a:off x="628816" y="322918"/>
            <a:ext cx="6889584" cy="1143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Toolkit options</a:t>
            </a:r>
            <a:endParaRPr/>
          </a:p>
        </p:txBody>
      </p:sp>
      <p:sp>
        <p:nvSpPr>
          <p:cNvPr id="123" name="Google Shape;123;p15"/>
          <p:cNvSpPr txBox="1"/>
          <p:nvPr/>
        </p:nvSpPr>
        <p:spPr>
          <a:xfrm>
            <a:off x="628816" y="1619250"/>
            <a:ext cx="10089984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(optional) recording method and instruction option has a separate IRI and ID that can be referenced by an application profile</a:t>
            </a:r>
            <a:endParaRPr/>
          </a:p>
        </p:txBody>
      </p:sp>
      <p:sp>
        <p:nvSpPr>
          <p:cNvPr id="124" name="Google Shape;124;p15"/>
          <p:cNvSpPr txBox="1"/>
          <p:nvPr/>
        </p:nvSpPr>
        <p:spPr>
          <a:xfrm>
            <a:off x="628816" y="4210050"/>
            <a:ext cx="11385384" cy="317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Functional overlap: profile can specify element vocabulary encoding scheme (VES) or string encoding scheme (SES); option allows RDA or other VES, and specifies SES for constructing access points and super-elements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6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January 24, 2019</a:t>
            </a:r>
            <a:endParaRPr/>
          </a:p>
        </p:txBody>
      </p:sp>
      <p:sp>
        <p:nvSpPr>
          <p:cNvPr id="130" name="Google Shape;130;p16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  <p:sp>
        <p:nvSpPr>
          <p:cNvPr id="131" name="Google Shape;131;p16"/>
          <p:cNvSpPr txBox="1"/>
          <p:nvPr/>
        </p:nvSpPr>
        <p:spPr>
          <a:xfrm>
            <a:off x="628816" y="322918"/>
            <a:ext cx="6889584" cy="1143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Specifying a VES</a:t>
            </a:r>
            <a:endParaRPr/>
          </a:p>
        </p:txBody>
      </p:sp>
      <p:pic>
        <p:nvPicPr>
          <p:cNvPr id="132" name="Google Shape;132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529" y="1924050"/>
            <a:ext cx="12220575" cy="3105150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33" name="Google Shape;133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84329" y="5200650"/>
            <a:ext cx="11153775" cy="2400300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34" name="Google Shape;134;p16"/>
          <p:cNvSpPr txBox="1"/>
          <p:nvPr/>
        </p:nvSpPr>
        <p:spPr>
          <a:xfrm>
            <a:off x="2108200" y="4304138"/>
            <a:ext cx="9360255" cy="707886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Profile: give option IRI, or just state RDA VES</a:t>
            </a:r>
            <a:endParaRPr/>
          </a:p>
        </p:txBody>
      </p:sp>
      <p:sp>
        <p:nvSpPr>
          <p:cNvPr id="135" name="Google Shape;135;p16"/>
          <p:cNvSpPr txBox="1"/>
          <p:nvPr/>
        </p:nvSpPr>
        <p:spPr>
          <a:xfrm>
            <a:off x="2108200" y="6893064"/>
            <a:ext cx="9996263" cy="707886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Profile: link option + state VES, or just state VES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7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January 24, 2019</a:t>
            </a:r>
            <a:endParaRPr/>
          </a:p>
        </p:txBody>
      </p:sp>
      <p:sp>
        <p:nvSpPr>
          <p:cNvPr id="141" name="Google Shape;141;p17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  <p:sp>
        <p:nvSpPr>
          <p:cNvPr id="142" name="Google Shape;142;p17"/>
          <p:cNvSpPr txBox="1"/>
          <p:nvPr/>
        </p:nvSpPr>
        <p:spPr>
          <a:xfrm>
            <a:off x="628816" y="322918"/>
            <a:ext cx="8108784" cy="1143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String encoding schemes</a:t>
            </a:r>
            <a:endParaRPr/>
          </a:p>
        </p:txBody>
      </p:sp>
      <p:pic>
        <p:nvPicPr>
          <p:cNvPr id="143" name="Google Shape;14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5137" y="1466850"/>
            <a:ext cx="12125325" cy="6143625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44" name="Google Shape;144;p17"/>
          <p:cNvSpPr txBox="1"/>
          <p:nvPr/>
        </p:nvSpPr>
        <p:spPr>
          <a:xfrm>
            <a:off x="6151507" y="6496050"/>
            <a:ext cx="5172185" cy="707886"/>
          </a:xfrm>
          <a:prstGeom prst="rect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String Encoding Scheme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8"/>
          <p:cNvSpPr txBox="1">
            <a:spLocks noGrp="1"/>
          </p:cNvSpPr>
          <p:nvPr>
            <p:ph type="dt" idx="10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January 24, 2019</a:t>
            </a:r>
            <a:endParaRPr/>
          </a:p>
        </p:txBody>
      </p:sp>
      <p:sp>
        <p:nvSpPr>
          <p:cNvPr id="150" name="Google Shape;150;p18"/>
          <p:cNvSpPr txBox="1">
            <a:spLocks noGrp="1"/>
          </p:cNvSpPr>
          <p:nvPr>
            <p:ph type="sldNum" idx="12"/>
          </p:nvPr>
        </p:nvSpPr>
        <p:spPr>
          <a:xfrm>
            <a:off x="341572" y="8953505"/>
            <a:ext cx="474404" cy="50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  <p:sp>
        <p:nvSpPr>
          <p:cNvPr id="151" name="Google Shape;151;p18"/>
          <p:cNvSpPr txBox="1"/>
          <p:nvPr/>
        </p:nvSpPr>
        <p:spPr>
          <a:xfrm>
            <a:off x="628816" y="322918"/>
            <a:ext cx="3530134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Conditions</a:t>
            </a:r>
            <a:endParaRPr/>
          </a:p>
        </p:txBody>
      </p:sp>
      <p:pic>
        <p:nvPicPr>
          <p:cNvPr id="152" name="Google Shape;152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8816" y="1466850"/>
            <a:ext cx="11005907" cy="5362071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53" name="Google Shape;153;p18"/>
          <p:cNvSpPr txBox="1"/>
          <p:nvPr/>
        </p:nvSpPr>
        <p:spPr>
          <a:xfrm>
            <a:off x="628816" y="7105650"/>
            <a:ext cx="9378026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Condition may be subsumed by an application profile for serials and series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DA colors">
      <a:dk1>
        <a:srgbClr val="000000"/>
      </a:dk1>
      <a:lt1>
        <a:srgbClr val="FFFFFF"/>
      </a:lt1>
      <a:dk2>
        <a:srgbClr val="21328A"/>
      </a:dk2>
      <a:lt2>
        <a:srgbClr val="FECE4E"/>
      </a:lt2>
      <a:accent1>
        <a:srgbClr val="F59B2D"/>
      </a:accent1>
      <a:accent2>
        <a:srgbClr val="59B2DF"/>
      </a:accent2>
      <a:accent3>
        <a:srgbClr val="CF7609"/>
      </a:accent3>
      <a:accent4>
        <a:srgbClr val="8A4F06"/>
      </a:accent4>
      <a:accent5>
        <a:srgbClr val="BFBFBF"/>
      </a:accent5>
      <a:accent6>
        <a:srgbClr val="7F7F7F"/>
      </a:accent6>
      <a:hlink>
        <a:srgbClr val="F59B2D"/>
      </a:hlink>
      <a:folHlink>
        <a:srgbClr val="2132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497</Words>
  <Application>Microsoft Office PowerPoint</Application>
  <PresentationFormat>Custom</PresentationFormat>
  <Paragraphs>107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Gordon Dunsire</cp:lastModifiedBy>
  <cp:revision>1</cp:revision>
  <dcterms:modified xsi:type="dcterms:W3CDTF">2019-01-29T00:24:12Z</dcterms:modified>
</cp:coreProperties>
</file>