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66" r:id="rId11"/>
    <p:sldId id="269" r:id="rId12"/>
    <p:sldId id="270" r:id="rId13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51" autoAdjust="0"/>
  </p:normalViewPr>
  <p:slideViewPr>
    <p:cSldViewPr>
      <p:cViewPr varScale="1">
        <p:scale>
          <a:sx n="72" d="100"/>
          <a:sy n="72" d="100"/>
        </p:scale>
        <p:origin x="768" y="57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June 21,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June 21,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0" y="507637"/>
            <a:ext cx="11116389" cy="1111613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344904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Dates, approximately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5" r:id="rId7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936EA-8DE0-45F4-B9CC-5295E7C86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330330-DA99-4200-BF2F-117D098136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E03795-1D34-4788-907C-8271DF5CA336}"/>
              </a:ext>
            </a:extLst>
          </p:cNvPr>
          <p:cNvSpPr txBox="1"/>
          <p:nvPr/>
        </p:nvSpPr>
        <p:spPr>
          <a:xfrm>
            <a:off x="1803400" y="2228850"/>
            <a:ext cx="986475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solidFill>
                  <a:schemeClr val="tx2"/>
                </a:solidFill>
              </a:rPr>
              <a:t>Dates, approximately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F7DC22-6D45-46C4-8356-CDE19D2EE043}"/>
              </a:ext>
            </a:extLst>
          </p:cNvPr>
          <p:cNvSpPr txBox="1"/>
          <p:nvPr/>
        </p:nvSpPr>
        <p:spPr>
          <a:xfrm>
            <a:off x="1837788" y="4362450"/>
            <a:ext cx="9489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“A Practical Introduction to the New RDA Toolkit”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June 22, 2018, New Orleans, USA</a:t>
            </a:r>
            <a:endParaRPr lang="en-GB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7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Structured description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0A0521-B3BD-4421-A796-9B0A27F4B05C}"/>
              </a:ext>
            </a:extLst>
          </p:cNvPr>
          <p:cNvSpPr txBox="1"/>
          <p:nvPr/>
        </p:nvSpPr>
        <p:spPr>
          <a:xfrm>
            <a:off x="2062481" y="26098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EE22E7-03B7-403A-9CB8-387D28BB7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27" y="2333055"/>
            <a:ext cx="10783805" cy="4086795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04721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point for timespan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0A0521-B3BD-4421-A796-9B0A27F4B05C}"/>
              </a:ext>
            </a:extLst>
          </p:cNvPr>
          <p:cNvSpPr txBox="1"/>
          <p:nvPr/>
        </p:nvSpPr>
        <p:spPr>
          <a:xfrm>
            <a:off x="2062481" y="26098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CA8A1C-CD17-4CFF-BCCF-655F01EEB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2076450"/>
            <a:ext cx="11230557" cy="232425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08821EB-9599-4F5E-B310-EC43853423A9}"/>
              </a:ext>
            </a:extLst>
          </p:cNvPr>
          <p:cNvSpPr txBox="1"/>
          <p:nvPr/>
        </p:nvSpPr>
        <p:spPr>
          <a:xfrm>
            <a:off x="971452" y="4857904"/>
            <a:ext cx="4238083" cy="769441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/>
              <a:t>Example: “1960s”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E198EF-8838-479B-9CA6-A4EBC39EC555}"/>
              </a:ext>
            </a:extLst>
          </p:cNvPr>
          <p:cNvSpPr txBox="1"/>
          <p:nvPr/>
        </p:nvSpPr>
        <p:spPr>
          <a:xfrm>
            <a:off x="4851400" y="5936236"/>
            <a:ext cx="7112332" cy="769441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/>
              <a:t>VES: Wikipedia List of decades</a:t>
            </a:r>
          </a:p>
        </p:txBody>
      </p:sp>
    </p:spTree>
    <p:extLst>
      <p:ext uri="{BB962C8B-B14F-4D97-AF65-F5344CB8AC3E}">
        <p14:creationId xmlns:p14="http://schemas.microsoft.com/office/powerpoint/2010/main" val="220408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505F9-3EAA-4FB5-A360-38813A86C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2C670-7BE1-4B1C-B9B7-84636D6FAA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D74D5D3-9070-4315-A229-335027103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21231"/>
              </p:ext>
            </p:extLst>
          </p:nvPr>
        </p:nvGraphicFramePr>
        <p:xfrm>
          <a:off x="965200" y="1924050"/>
          <a:ext cx="1127760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599">
                  <a:extLst>
                    <a:ext uri="{9D8B030D-6E8A-4147-A177-3AD203B41FA5}">
                      <a16:colId xmlns:a16="http://schemas.microsoft.com/office/drawing/2014/main" val="303760246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540248357"/>
                    </a:ext>
                  </a:extLst>
                </a:gridCol>
                <a:gridCol w="2667001">
                  <a:extLst>
                    <a:ext uri="{9D8B030D-6E8A-4147-A177-3AD203B41FA5}">
                      <a16:colId xmlns:a16="http://schemas.microsoft.com/office/drawing/2014/main" val="2757067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Recording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31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Unstructured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“approximately 1965”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Cataloguer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96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Unstructured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“1965?”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Cataloguer + syntax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480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Unstructured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“between 1962 and 1968?”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Cataloguer + syntax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53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Structured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“1960s”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Wikipedia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50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Identifier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“Q35724”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Wikidata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776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http://dbpedia.org/resource/1960s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dbPedia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769598"/>
                  </a:ext>
                </a:extLst>
              </a:tr>
            </a:tbl>
          </a:graphicData>
        </a:graphic>
      </p:graphicFrame>
      <p:sp>
        <p:nvSpPr>
          <p:cNvPr id="6" name="Title 3">
            <a:extLst>
              <a:ext uri="{FF2B5EF4-FFF2-40B4-BE49-F238E27FC236}">
                <a16:creationId xmlns:a16="http://schemas.microsoft.com/office/drawing/2014/main" id="{E48CD151-13EB-4AC5-876B-0C81AD83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810" y="507637"/>
            <a:ext cx="11116389" cy="1111613"/>
          </a:xfrm>
        </p:spPr>
        <p:txBody>
          <a:bodyPr/>
          <a:lstStyle/>
          <a:p>
            <a:r>
              <a:rPr lang="en-GB" dirty="0"/>
              <a:t>date of publication</a:t>
            </a:r>
          </a:p>
        </p:txBody>
      </p:sp>
    </p:spTree>
    <p:extLst>
      <p:ext uri="{BB962C8B-B14F-4D97-AF65-F5344CB8AC3E}">
        <p14:creationId xmlns:p14="http://schemas.microsoft.com/office/powerpoint/2010/main" val="16623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86EFE-E0A5-459E-AC6A-C62D5B5EC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A50A1C-1FAD-4595-B829-A1962F528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9DC617-F2D6-4C4E-8FA9-6F789611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1" y="781050"/>
            <a:ext cx="7696200" cy="3169013"/>
          </a:xfrm>
        </p:spPr>
        <p:txBody>
          <a:bodyPr/>
          <a:lstStyle/>
          <a:p>
            <a:r>
              <a:rPr lang="en-GB" dirty="0"/>
              <a:t>What are the options for recording a date of publication using RDA?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73209B-0308-4E9C-88EB-D5DFB743E220}"/>
              </a:ext>
            </a:extLst>
          </p:cNvPr>
          <p:cNvSpPr txBox="1"/>
          <p:nvPr/>
        </p:nvSpPr>
        <p:spPr>
          <a:xfrm>
            <a:off x="889000" y="4210050"/>
            <a:ext cx="6925390" cy="83099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dirty="0"/>
              <a:t>A case study from RDA-L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3BE73-96A6-4B67-A262-432571DD9FB7}"/>
              </a:ext>
            </a:extLst>
          </p:cNvPr>
          <p:cNvSpPr txBox="1"/>
          <p:nvPr/>
        </p:nvSpPr>
        <p:spPr>
          <a:xfrm>
            <a:off x="1879600" y="5657850"/>
            <a:ext cx="10154089" cy="156966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dirty="0"/>
              <a:t>The manifestation has no date, and the content has a “mid-sixties vibe”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78E7B0-EEF7-47B7-9BF3-264283F19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00" y="1030462"/>
            <a:ext cx="3143689" cy="4010585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9215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EDA835-EBB8-4BD8-86EC-EB043C22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DAB3C7-8B7D-49ED-9A7B-AF4ECFA2EC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9F447BF-749A-46A8-8B21-DFCAE3F10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“date of publication”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DB1BAB-2A3E-47C3-B807-ACAC436DE0B8}"/>
              </a:ext>
            </a:extLst>
          </p:cNvPr>
          <p:cNvSpPr txBox="1"/>
          <p:nvPr/>
        </p:nvSpPr>
        <p:spPr>
          <a:xfrm>
            <a:off x="897810" y="2152650"/>
            <a:ext cx="92339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Search: Exact title = date of publication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F473AF-ECC8-4994-A731-102CA76A71F9}"/>
              </a:ext>
            </a:extLst>
          </p:cNvPr>
          <p:cNvSpPr txBox="1"/>
          <p:nvPr/>
        </p:nvSpPr>
        <p:spPr>
          <a:xfrm>
            <a:off x="897810" y="3296484"/>
            <a:ext cx="77385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Browse: Manifestation. Elements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FE67C5-D99F-46B7-863B-0217381AA495}"/>
              </a:ext>
            </a:extLst>
          </p:cNvPr>
          <p:cNvSpPr txBox="1"/>
          <p:nvPr/>
        </p:nvSpPr>
        <p:spPr>
          <a:xfrm>
            <a:off x="897810" y="4440318"/>
            <a:ext cx="52075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Browse: RDA Glossary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01FD87-B931-4164-B339-2035E4FDC099}"/>
              </a:ext>
            </a:extLst>
          </p:cNvPr>
          <p:cNvSpPr txBox="1"/>
          <p:nvPr/>
        </p:nvSpPr>
        <p:spPr>
          <a:xfrm>
            <a:off x="897810" y="5584152"/>
            <a:ext cx="910903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Browse: Relationship matrix</a:t>
            </a:r>
          </a:p>
          <a:p>
            <a:r>
              <a:rPr lang="en-GB" sz="4400" dirty="0"/>
              <a:t>			Manifestation to Timespan</a:t>
            </a:r>
          </a:p>
          <a:p>
            <a:r>
              <a:rPr lang="en-GB" sz="4400" dirty="0"/>
              <a:t>[visual browser real soon now]</a:t>
            </a:r>
          </a:p>
        </p:txBody>
      </p:sp>
    </p:spTree>
    <p:extLst>
      <p:ext uri="{BB962C8B-B14F-4D97-AF65-F5344CB8AC3E}">
        <p14:creationId xmlns:p14="http://schemas.microsoft.com/office/powerpoint/2010/main" val="290158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 of publication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9453C2-36FF-400B-9854-2BD230877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76" y="3186738"/>
            <a:ext cx="11679959" cy="225772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77C644-57C2-4186-9F34-C2C8D9491F57}"/>
              </a:ext>
            </a:extLst>
          </p:cNvPr>
          <p:cNvSpPr txBox="1"/>
          <p:nvPr/>
        </p:nvSpPr>
        <p:spPr>
          <a:xfrm>
            <a:off x="2825697" y="2193192"/>
            <a:ext cx="7404206" cy="646331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Recording methods for a related entity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674E46-FA9A-4873-9D92-CDA1997FC362}"/>
              </a:ext>
            </a:extLst>
          </p:cNvPr>
          <p:cNvSpPr txBox="1"/>
          <p:nvPr/>
        </p:nvSpPr>
        <p:spPr>
          <a:xfrm>
            <a:off x="2870200" y="6334245"/>
            <a:ext cx="7465992" cy="1200329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For date of distribution, manufacture, production, publication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FD723B3C-AA7E-46E7-88E6-95E0C945F9A9}"/>
              </a:ext>
            </a:extLst>
          </p:cNvPr>
          <p:cNvSpPr/>
          <p:nvPr/>
        </p:nvSpPr>
        <p:spPr>
          <a:xfrm>
            <a:off x="8509000" y="2839523"/>
            <a:ext cx="884200" cy="1037452"/>
          </a:xfrm>
          <a:prstGeom prst="downArrow">
            <a:avLst/>
          </a:prstGeom>
          <a:solidFill>
            <a:schemeClr val="accent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509BBA08-61CD-487E-94F0-1178E362923A}"/>
              </a:ext>
            </a:extLst>
          </p:cNvPr>
          <p:cNvSpPr/>
          <p:nvPr/>
        </p:nvSpPr>
        <p:spPr>
          <a:xfrm flipV="1">
            <a:off x="8523458" y="5353051"/>
            <a:ext cx="884200" cy="961248"/>
          </a:xfrm>
          <a:prstGeom prst="down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12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 of manifestation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51A90A-05D6-42B9-AA8B-D201BC592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10" y="3067050"/>
            <a:ext cx="10736173" cy="3896269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3825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Unstructured description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DCD400-FAA8-485A-A511-5F9401D1B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924050"/>
            <a:ext cx="9296400" cy="5782607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31182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Unstructured description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A08CA8-8340-4ED4-AAF9-A46FAEE22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10" y="1771650"/>
            <a:ext cx="9516190" cy="5028057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317181-0BE1-4B3F-A88E-C0F219976141}"/>
              </a:ext>
            </a:extLst>
          </p:cNvPr>
          <p:cNvSpPr txBox="1"/>
          <p:nvPr/>
        </p:nvSpPr>
        <p:spPr>
          <a:xfrm>
            <a:off x="965200" y="7029450"/>
            <a:ext cx="8694496" cy="769441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/>
              <a:t>Example: “between 1962 and 1969?”</a:t>
            </a:r>
          </a:p>
        </p:txBody>
      </p:sp>
    </p:spTree>
    <p:extLst>
      <p:ext uri="{BB962C8B-B14F-4D97-AF65-F5344CB8AC3E}">
        <p14:creationId xmlns:p14="http://schemas.microsoft.com/office/powerpoint/2010/main" val="48029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Unstructured description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6C3E8B-8236-45AF-B1F5-626C28AEE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10" y="2457450"/>
            <a:ext cx="11231642" cy="3512641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19CAC1-3FBE-44C1-AD4E-63F2AEF4850F}"/>
              </a:ext>
            </a:extLst>
          </p:cNvPr>
          <p:cNvSpPr txBox="1"/>
          <p:nvPr/>
        </p:nvSpPr>
        <p:spPr>
          <a:xfrm>
            <a:off x="1651000" y="6267450"/>
            <a:ext cx="10363199" cy="1323439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sz="4000" dirty="0"/>
              <a:t>“approximately 1965” is ok as an unstructured description of date of publication</a:t>
            </a:r>
          </a:p>
        </p:txBody>
      </p:sp>
    </p:spTree>
    <p:extLst>
      <p:ext uri="{BB962C8B-B14F-4D97-AF65-F5344CB8AC3E}">
        <p14:creationId xmlns:p14="http://schemas.microsoft.com/office/powerpoint/2010/main" val="348217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0DC2C-34FA-410C-91BC-6C4DFA32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21,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73CCBA-DC90-41F0-AA5F-3ED159E26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BB9F3-D72B-43F5-916D-6021DDD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Unstructured description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B672E-DB51-4D0F-9D72-7FED0EF52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045" y="1854864"/>
            <a:ext cx="11397353" cy="3347475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DA65C4-0790-414E-9569-F51AED7715F6}"/>
              </a:ext>
            </a:extLst>
          </p:cNvPr>
          <p:cNvSpPr txBox="1"/>
          <p:nvPr/>
        </p:nvSpPr>
        <p:spPr>
          <a:xfrm>
            <a:off x="892045" y="5383320"/>
            <a:ext cx="9436558" cy="58477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“Published approximately 1965” has keyword “1965”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F06921-F89D-413A-A000-06E5AA29FBF6}"/>
              </a:ext>
            </a:extLst>
          </p:cNvPr>
          <p:cNvSpPr txBox="1"/>
          <p:nvPr/>
        </p:nvSpPr>
        <p:spPr>
          <a:xfrm>
            <a:off x="899470" y="6204668"/>
            <a:ext cx="8379602" cy="58477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“Published in 1965 pieces ” has keyword “1965”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45B49E-A265-4E0F-8549-0B1145171D9F}"/>
              </a:ext>
            </a:extLst>
          </p:cNvPr>
          <p:cNvSpPr txBox="1"/>
          <p:nvPr/>
        </p:nvSpPr>
        <p:spPr>
          <a:xfrm>
            <a:off x="1806781" y="6989968"/>
            <a:ext cx="10182018" cy="58477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Is “1965” a date? Reliability depends on context = element</a:t>
            </a:r>
          </a:p>
        </p:txBody>
      </p:sp>
    </p:spTree>
    <p:extLst>
      <p:ext uri="{BB962C8B-B14F-4D97-AF65-F5344CB8AC3E}">
        <p14:creationId xmlns:p14="http://schemas.microsoft.com/office/powerpoint/2010/main" val="291876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</TotalTime>
  <Words>268</Words>
  <Application>Microsoft Office PowerPoint</Application>
  <PresentationFormat>Custom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Office Theme</vt:lpstr>
      <vt:lpstr>PowerPoint Presentation</vt:lpstr>
      <vt:lpstr>What are the options for recording a date of publication using RDA?</vt:lpstr>
      <vt:lpstr>“date of publication”</vt:lpstr>
      <vt:lpstr>date of publication</vt:lpstr>
      <vt:lpstr>date of manifestation</vt:lpstr>
      <vt:lpstr>Unstructured description</vt:lpstr>
      <vt:lpstr>Unstructured description</vt:lpstr>
      <vt:lpstr>Unstructured description</vt:lpstr>
      <vt:lpstr>Unstructured description</vt:lpstr>
      <vt:lpstr>Structured description</vt:lpstr>
      <vt:lpstr>access point for timespan</vt:lpstr>
      <vt:lpstr>date of publication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56</cp:revision>
  <dcterms:created xsi:type="dcterms:W3CDTF">2018-05-30T16:51:30Z</dcterms:created>
  <dcterms:modified xsi:type="dcterms:W3CDTF">2018-06-22T11:45:42Z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