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3" r:id="rId2"/>
    <p:sldId id="264" r:id="rId3"/>
    <p:sldId id="265" r:id="rId4"/>
    <p:sldId id="266" r:id="rId5"/>
    <p:sldId id="267" r:id="rId6"/>
    <p:sldId id="268" r:id="rId7"/>
    <p:sldId id="258" r:id="rId8"/>
    <p:sldId id="269" r:id="rId9"/>
    <p:sldId id="271" r:id="rId10"/>
    <p:sldId id="270" r:id="rId11"/>
    <p:sldId id="272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89" r:id="rId20"/>
    <p:sldId id="28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86005-85F2-4BF9-B1E7-7EC994618F3C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8778-1CB4-43E3-944A-0FCD19DB5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8778-1CB4-43E3-944A-0FCD19DB59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8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A8E6-75E5-438C-9990-F624B8149F0D}" type="datetimeFigureOut">
              <a:rPr lang="en-GB" smtClean="0"/>
              <a:t>18/11/2013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7CAA8E6-75E5-438C-9990-F624B8149F0D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7CAA8E6-75E5-438C-9990-F624B8149F0D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7CAA8E6-75E5-438C-9990-F624B8149F0D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17CAA8E6-75E5-438C-9990-F624B8149F0D}" type="datetimeFigureOut">
              <a:rPr lang="en-GB" smtClean="0"/>
              <a:t>18/11/2013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n@gordondunsir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publish local metadata as linked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/>
              <a:t>Presented at Linked Open Data: current practice in libraries and archives </a:t>
            </a:r>
            <a:r>
              <a:rPr lang="en-GB" dirty="0" smtClean="0"/>
              <a:t>(3rd </a:t>
            </a:r>
            <a:r>
              <a:rPr lang="en-GB" dirty="0"/>
              <a:t>Linked Open Data Conference), Edinburgh, </a:t>
            </a:r>
            <a:r>
              <a:rPr lang="en-GB" dirty="0" smtClean="0"/>
              <a:t>18 Nov 2013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3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89726"/>
              </p:ext>
            </p:extLst>
          </p:nvPr>
        </p:nvGraphicFramePr>
        <p:xfrm>
          <a:off x="539552" y="908720"/>
          <a:ext cx="8208911" cy="413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240360"/>
                <a:gridCol w="3096343"/>
              </a:tblGrid>
              <a:tr h="479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Subject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Predicate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Object</a:t>
                      </a:r>
                      <a:endParaRPr lang="en-GB" sz="2400" dirty="0"/>
                    </a:p>
                  </a:txBody>
                  <a:tcPr/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d:D74547188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tDescription</a:t>
                      </a:r>
                      <a:r>
                        <a:rPr lang="en-GB" sz="2400" dirty="0" smtClean="0"/>
                        <a:t>-title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“Anti-aircraft gunner”</a:t>
                      </a:r>
                      <a:endParaRPr lang="en-GB" sz="2400" dirty="0"/>
                    </a:p>
                  </a:txBody>
                  <a:tcPr/>
                </a:tc>
              </a:tr>
              <a:tr h="913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d:D74547188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tDescription</a:t>
                      </a:r>
                      <a:r>
                        <a:rPr lang="en-GB" sz="2400" dirty="0" smtClean="0"/>
                        <a:t>-description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“A soldier is sitting on the edge of 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…”</a:t>
                      </a:r>
                      <a:endParaRPr lang="en-GB" sz="2400" dirty="0"/>
                    </a:p>
                  </a:txBody>
                  <a:tcPr/>
                </a:tc>
              </a:tr>
              <a:tr h="47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d:D74547188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hasDateOrEvent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k:D3014</a:t>
                      </a:r>
                      <a:endParaRPr lang="en-GB" sz="2400" dirty="0"/>
                    </a:p>
                  </a:txBody>
                  <a:tcPr/>
                </a:tc>
              </a:tr>
              <a:tr h="47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d:D74547188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hasKeyword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k:D3764</a:t>
                      </a:r>
                      <a:endParaRPr lang="en-GB" sz="2400" dirty="0"/>
                    </a:p>
                  </a:txBody>
                  <a:tcPr/>
                </a:tc>
              </a:tr>
              <a:tr h="47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k:D3014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tKeyword</a:t>
                      </a:r>
                      <a:r>
                        <a:rPr lang="en-GB" sz="2400" dirty="0" smtClean="0"/>
                        <a:t>-keyword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“Ypres, 3rd Battle of, Ieper, Belgium, 1917”</a:t>
                      </a:r>
                      <a:endParaRPr lang="en-GB" sz="2400" dirty="0"/>
                    </a:p>
                  </a:txBody>
                  <a:tcPr/>
                </a:tc>
              </a:tr>
              <a:tr h="47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k:D3764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/>
                        <a:t>tKeyword</a:t>
                      </a:r>
                      <a:r>
                        <a:rPr lang="en-GB" sz="2400" dirty="0" smtClean="0"/>
                        <a:t>-keyword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“Holes”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9611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Data triples extracted from the DOD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0645" y="513746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Subject and object instance URIs derived from resource or record identifier</a:t>
            </a:r>
            <a:endParaRPr lang="en-GB" sz="2400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1547664" y="2473174"/>
            <a:ext cx="1711293" cy="266429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3258957" y="3337270"/>
            <a:ext cx="3041235" cy="180019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87624" y="3212976"/>
            <a:ext cx="5112568" cy="57606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27727" y="6006479"/>
            <a:ext cx="507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Internal links reflect database structure</a:t>
            </a:r>
            <a:endParaRPr lang="en-GB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187624" y="3681027"/>
            <a:ext cx="5112568" cy="90010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4817626"/>
            <a:ext cx="1423261" cy="31984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856" y="764704"/>
            <a:ext cx="789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“Authority” strings assigned local things (URIs)</a:t>
            </a:r>
            <a:endParaRPr lang="en-GB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1817" y="1846767"/>
            <a:ext cx="2880310" cy="914400"/>
            <a:chOff x="2267744" y="4483968"/>
            <a:chExt cx="2880310" cy="914400"/>
          </a:xfrm>
        </p:grpSpPr>
        <p:sp>
          <p:nvSpPr>
            <p:cNvPr id="6" name="Oval 5"/>
            <p:cNvSpPr/>
            <p:nvPr/>
          </p:nvSpPr>
          <p:spPr>
            <a:xfrm>
              <a:off x="2267744" y="4483968"/>
              <a:ext cx="288031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975" y="4648781"/>
              <a:ext cx="2301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err="1" smtClean="0"/>
                <a:t>local:rowURI</a:t>
              </a:r>
              <a:endParaRPr lang="en-GB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0585" y="1859467"/>
            <a:ext cx="1620765" cy="914400"/>
            <a:chOff x="3491875" y="3264187"/>
            <a:chExt cx="1620765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3654195" y="3429000"/>
              <a:ext cx="12961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“stuff”</a:t>
              </a:r>
              <a:endParaRPr lang="en-GB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875" y="3264187"/>
              <a:ext cx="162076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Curved Connector 11"/>
          <p:cNvCxnSpPr>
            <a:stCxn id="6" idx="4"/>
            <a:endCxn id="19" idx="2"/>
          </p:cNvCxnSpPr>
          <p:nvPr/>
        </p:nvCxnSpPr>
        <p:spPr>
          <a:xfrm rot="16200000" flipH="1">
            <a:off x="2541532" y="2421607"/>
            <a:ext cx="1114845" cy="1793964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0305" y="2378222"/>
            <a:ext cx="30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local:hasKeywordLabel</a:t>
            </a:r>
            <a:endParaRPr lang="en-GB" sz="2400" dirty="0"/>
          </a:p>
        </p:txBody>
      </p:sp>
      <p:cxnSp>
        <p:nvCxnSpPr>
          <p:cNvPr id="16" name="Curved Connector 15"/>
          <p:cNvCxnSpPr>
            <a:stCxn id="6" idx="6"/>
            <a:endCxn id="9" idx="1"/>
          </p:cNvCxnSpPr>
          <p:nvPr/>
        </p:nvCxnSpPr>
        <p:spPr>
          <a:xfrm>
            <a:off x="3642127" y="2303967"/>
            <a:ext cx="3028458" cy="12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995936" y="3371956"/>
            <a:ext cx="2069937" cy="1008112"/>
            <a:chOff x="6660232" y="3264188"/>
            <a:chExt cx="2069937" cy="1008112"/>
          </a:xfrm>
        </p:grpSpPr>
        <p:sp>
          <p:nvSpPr>
            <p:cNvPr id="19" name="Oval 18"/>
            <p:cNvSpPr/>
            <p:nvPr/>
          </p:nvSpPr>
          <p:spPr>
            <a:xfrm>
              <a:off x="6660232" y="3264188"/>
              <a:ext cx="2069937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46062" y="3475857"/>
              <a:ext cx="1898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err="1" smtClean="0"/>
                <a:t>global:URI</a:t>
              </a:r>
              <a:endParaRPr lang="en-GB" sz="3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0142" y="4844883"/>
            <a:ext cx="8423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Local things can then be matched to global things</a:t>
            </a:r>
            <a:endParaRPr lang="en-GB" sz="3200" dirty="0"/>
          </a:p>
        </p:txBody>
      </p:sp>
      <p:cxnSp>
        <p:nvCxnSpPr>
          <p:cNvPr id="29" name="Curved Connector 28"/>
          <p:cNvCxnSpPr>
            <a:stCxn id="19" idx="6"/>
          </p:cNvCxnSpPr>
          <p:nvPr/>
        </p:nvCxnSpPr>
        <p:spPr>
          <a:xfrm flipV="1">
            <a:off x="6065873" y="3371956"/>
            <a:ext cx="1415094" cy="50405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9" idx="6"/>
          </p:cNvCxnSpPr>
          <p:nvPr/>
        </p:nvCxnSpPr>
        <p:spPr>
          <a:xfrm>
            <a:off x="6065873" y="3876012"/>
            <a:ext cx="1674479" cy="12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9" idx="6"/>
          </p:cNvCxnSpPr>
          <p:nvPr/>
        </p:nvCxnSpPr>
        <p:spPr>
          <a:xfrm>
            <a:off x="6065873" y="3876012"/>
            <a:ext cx="1415094" cy="50405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mappings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Mappings from local to global things stored as turtle files</a:t>
            </a:r>
          </a:p>
          <a:p>
            <a:pPr lvl="1"/>
            <a:r>
              <a:rPr lang="en-GB" dirty="0" smtClean="0"/>
              <a:t>Separate from extracted local triples</a:t>
            </a:r>
          </a:p>
          <a:p>
            <a:r>
              <a:rPr lang="en-GB" dirty="0" smtClean="0"/>
              <a:t>New mappings can be added ad hoc</a:t>
            </a:r>
          </a:p>
          <a:p>
            <a:pPr lvl="1"/>
            <a:r>
              <a:rPr lang="en-GB" dirty="0" smtClean="0"/>
              <a:t>When resources available</a:t>
            </a:r>
          </a:p>
          <a:p>
            <a:pPr lvl="1"/>
            <a:r>
              <a:rPr lang="en-GB" dirty="0" smtClean="0"/>
              <a:t>Prioritised by local usage/focus/context</a:t>
            </a:r>
          </a:p>
          <a:p>
            <a:pPr lvl="2"/>
            <a:r>
              <a:rPr lang="en-GB" dirty="0" smtClean="0"/>
              <a:t>E.g. “Haig, Douglas, Sir, 1861-1928”</a:t>
            </a:r>
          </a:p>
          <a:p>
            <a:pPr lvl="2"/>
            <a:r>
              <a:rPr lang="en-GB" dirty="0" smtClean="0"/>
              <a:t>E.g. “Ypres, 3rd Battle of, Ieper, Belgium, 1917”</a:t>
            </a:r>
          </a:p>
          <a:p>
            <a:pPr lvl="3"/>
            <a:r>
              <a:rPr lang="en-GB" dirty="0" err="1" smtClean="0"/>
              <a:t>dbPedia</a:t>
            </a:r>
            <a:r>
              <a:rPr lang="en-GB" dirty="0" smtClean="0"/>
              <a:t> “Battle of Passchendaele”</a:t>
            </a:r>
          </a:p>
          <a:p>
            <a:r>
              <a:rPr lang="en-GB" dirty="0" smtClean="0"/>
              <a:t>Maps to external element sets support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43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data is stored and processed as RDF triples</a:t>
            </a:r>
          </a:p>
          <a:p>
            <a:r>
              <a:rPr lang="en-GB" dirty="0" smtClean="0"/>
              <a:t>Local data held in MySQL triple store (ARC2)</a:t>
            </a:r>
          </a:p>
          <a:p>
            <a:r>
              <a:rPr lang="en-GB" dirty="0" smtClean="0"/>
              <a:t>External data is accessed live online</a:t>
            </a:r>
          </a:p>
          <a:p>
            <a:r>
              <a:rPr lang="en-GB" dirty="0"/>
              <a:t>PHP script uses ARC2 functions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Everything runs on </a:t>
            </a:r>
            <a:r>
              <a:rPr lang="en-GB" smtClean="0">
                <a:solidFill>
                  <a:srgbClr val="002060"/>
                </a:solidFill>
              </a:rPr>
              <a:t>a laptop, so </a:t>
            </a:r>
            <a:r>
              <a:rPr lang="en-GB" smtClean="0">
                <a:solidFill>
                  <a:srgbClr val="002060"/>
                </a:solidFill>
              </a:rPr>
              <a:t>here </a:t>
            </a:r>
            <a:r>
              <a:rPr lang="en-GB" dirty="0" smtClean="0">
                <a:solidFill>
                  <a:srgbClr val="002060"/>
                </a:solidFill>
              </a:rPr>
              <a:t>are </a:t>
            </a:r>
            <a:r>
              <a:rPr lang="en-GB" smtClean="0">
                <a:solidFill>
                  <a:srgbClr val="002060"/>
                </a:solidFill>
              </a:rPr>
              <a:t>some screenshots …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1520" y="6021288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7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99593" y="620688"/>
            <a:ext cx="2448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9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27"/>
            <a:ext cx="9144000" cy="62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Choosing and finding elements for publishing linked data</a:t>
            </a:r>
          </a:p>
          <a:p>
            <a:pPr lvl="1"/>
            <a:r>
              <a:rPr lang="en-GB" dirty="0" smtClean="0"/>
              <a:t>Losing data; dumbing down</a:t>
            </a:r>
          </a:p>
          <a:p>
            <a:r>
              <a:rPr lang="en-GB" dirty="0" smtClean="0"/>
              <a:t>Creating local elements</a:t>
            </a:r>
          </a:p>
          <a:p>
            <a:r>
              <a:rPr lang="en-GB" dirty="0" smtClean="0"/>
              <a:t>Case study: NLS DOD</a:t>
            </a:r>
          </a:p>
          <a:p>
            <a:pPr lvl="1"/>
            <a:r>
              <a:rPr lang="en-GB" dirty="0" smtClean="0"/>
              <a:t>Developing local elements and URIs</a:t>
            </a:r>
          </a:p>
          <a:p>
            <a:pPr lvl="1"/>
            <a:r>
              <a:rPr lang="en-GB" dirty="0" smtClean="0"/>
              <a:t>Extracting data triples</a:t>
            </a:r>
          </a:p>
          <a:p>
            <a:pPr lvl="1"/>
            <a:r>
              <a:rPr lang="en-GB" dirty="0" smtClean="0"/>
              <a:t>Demo of proof-of-concept interface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3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07872" y="5841268"/>
            <a:ext cx="298806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6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66124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07504" y="2996952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812360" y="555323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4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4256" y="4293096"/>
            <a:ext cx="483388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6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9570" y="5157192"/>
            <a:ext cx="174014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3529" y="5733256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09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" y="0"/>
            <a:ext cx="907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Choosing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Classes (types) and properties (attributes and relationships) that represent the context and scope of linked data</a:t>
            </a:r>
          </a:p>
          <a:p>
            <a:pPr lvl="1"/>
            <a:r>
              <a:rPr lang="en-GB" dirty="0" smtClean="0"/>
              <a:t>Elements should be available to applications</a:t>
            </a:r>
          </a:p>
          <a:p>
            <a:r>
              <a:rPr lang="en-GB" dirty="0" smtClean="0"/>
              <a:t>“Global” element &gt;= local element [meaning/semantic]</a:t>
            </a:r>
          </a:p>
          <a:p>
            <a:pPr lvl="1"/>
            <a:r>
              <a:rPr lang="en-GB" dirty="0" smtClean="0"/>
              <a:t>&lt; results in semantic incoherency + low trust/quality rating</a:t>
            </a:r>
          </a:p>
          <a:p>
            <a:r>
              <a:rPr lang="en-GB" dirty="0" smtClean="0"/>
              <a:t>&gt; results in loss of precision, loss of information</a:t>
            </a:r>
          </a:p>
          <a:p>
            <a:pPr lvl="1"/>
            <a:r>
              <a:rPr lang="en-GB" dirty="0" smtClean="0"/>
              <a:t>“dumbing down” (Dublin Core)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gordon@gordondunsire.com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1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 and mix</a:t>
            </a:r>
          </a:p>
          <a:p>
            <a:pPr lvl="1"/>
            <a:r>
              <a:rPr lang="en-GB" dirty="0" smtClean="0"/>
              <a:t>Many element sets for bibliographic data are available</a:t>
            </a:r>
          </a:p>
          <a:p>
            <a:pPr lvl="2"/>
            <a:r>
              <a:rPr lang="en-GB" dirty="0" smtClean="0"/>
              <a:t>General: Dublin Core, FOAF, SKOS …</a:t>
            </a:r>
          </a:p>
          <a:p>
            <a:pPr lvl="2"/>
            <a:r>
              <a:rPr lang="en-GB" dirty="0" smtClean="0"/>
              <a:t>Specific: </a:t>
            </a:r>
            <a:r>
              <a:rPr lang="en-GB" dirty="0" err="1" smtClean="0"/>
              <a:t>BibO</a:t>
            </a:r>
            <a:r>
              <a:rPr lang="en-GB" dirty="0" smtClean="0"/>
              <a:t>, FRBR, ISBD, RDA …</a:t>
            </a:r>
          </a:p>
          <a:p>
            <a:pPr lvl="1"/>
            <a:r>
              <a:rPr lang="en-GB" dirty="0" smtClean="0"/>
              <a:t>With significant overlap …</a:t>
            </a:r>
          </a:p>
          <a:p>
            <a:pPr lvl="2"/>
            <a:r>
              <a:rPr lang="en-GB" dirty="0" smtClean="0"/>
              <a:t>Shades of meaning = semantic granularity</a:t>
            </a:r>
          </a:p>
          <a:p>
            <a:pPr lvl="1"/>
            <a:r>
              <a:rPr lang="en-GB" dirty="0" smtClean="0"/>
              <a:t>Searchable registries: </a:t>
            </a:r>
            <a:r>
              <a:rPr lang="en-GB" dirty="0" err="1" smtClean="0"/>
              <a:t>joinup</a:t>
            </a:r>
            <a:r>
              <a:rPr lang="en-GB" dirty="0" smtClean="0"/>
              <a:t>, LOV, OMR …</a:t>
            </a:r>
          </a:p>
          <a:p>
            <a:r>
              <a:rPr lang="en-GB" dirty="0" smtClean="0"/>
              <a:t>Or grow your own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5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Structure of local records derived from a local schema</a:t>
            </a:r>
          </a:p>
          <a:p>
            <a:pPr lvl="1"/>
            <a:r>
              <a:rPr lang="en-GB" dirty="0" smtClean="0"/>
              <a:t>Home grown or modified standard</a:t>
            </a:r>
          </a:p>
          <a:p>
            <a:r>
              <a:rPr lang="en-GB" dirty="0" smtClean="0"/>
              <a:t>Simple methodology to define structure as a local element set</a:t>
            </a:r>
          </a:p>
          <a:p>
            <a:r>
              <a:rPr lang="en-GB" dirty="0" smtClean="0"/>
              <a:t>Use data dictionary/documentation as basis for element labels and definitions</a:t>
            </a:r>
          </a:p>
          <a:p>
            <a:r>
              <a:rPr lang="en-GB" dirty="0" smtClean="0"/>
              <a:t>Assign URIs to each element</a:t>
            </a:r>
          </a:p>
          <a:p>
            <a:r>
              <a:rPr lang="en-GB" dirty="0" smtClean="0"/>
              <a:t>Make element set available to applications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2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NLS DOD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Digital Object Database (National Library of Scotland)</a:t>
            </a:r>
          </a:p>
          <a:p>
            <a:pPr lvl="1"/>
            <a:r>
              <a:rPr lang="en-GB" dirty="0" smtClean="0"/>
              <a:t>Metadata for digitized resources</a:t>
            </a:r>
          </a:p>
          <a:p>
            <a:r>
              <a:rPr lang="en-GB" dirty="0" smtClean="0"/>
              <a:t>Local schema expressed in a relational database structure</a:t>
            </a:r>
          </a:p>
          <a:p>
            <a:pPr lvl="1"/>
            <a:r>
              <a:rPr lang="en-GB" dirty="0" smtClean="0"/>
              <a:t>Normalized (3</a:t>
            </a:r>
            <a:r>
              <a:rPr lang="en-GB" baseline="30000" dirty="0" smtClean="0"/>
              <a:t>rd</a:t>
            </a:r>
            <a:r>
              <a:rPr lang="en-GB" dirty="0" smtClean="0"/>
              <a:t> form)</a:t>
            </a:r>
          </a:p>
          <a:p>
            <a:pPr lvl="1"/>
            <a:r>
              <a:rPr lang="en-GB" dirty="0" smtClean="0"/>
              <a:t>Standard method for linked data representation</a:t>
            </a:r>
          </a:p>
          <a:p>
            <a:r>
              <a:rPr lang="en-GB" dirty="0" smtClean="0"/>
              <a:t>Standard design template used to derive element labels</a:t>
            </a:r>
          </a:p>
          <a:p>
            <a:r>
              <a:rPr lang="en-GB" dirty="0" smtClean="0"/>
              <a:t>Element set for descriptive metadata published using Open Metadata Registry (OMR)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8" y="116632"/>
            <a:ext cx="8712968" cy="5831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377" y="6051764"/>
            <a:ext cx="899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URI namespace domain </a:t>
            </a:r>
            <a:r>
              <a:rPr lang="en-GB" sz="2800" dirty="0"/>
              <a:t>= http://nlsdata.info/dod/elements/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1002019"/>
            <a:ext cx="189962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Some idiosyncrasy</a:t>
            </a:r>
            <a:endParaRPr lang="en-GB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755577" y="1371351"/>
            <a:ext cx="6350411" cy="21296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43608" y="1371351"/>
            <a:ext cx="6062380" cy="41458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Extracting data triples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Process the metadata records to output data values</a:t>
            </a:r>
          </a:p>
          <a:p>
            <a:r>
              <a:rPr lang="en-GB" dirty="0" smtClean="0"/>
              <a:t>Values are the objects of data triples with predicates taken from the local element set</a:t>
            </a:r>
          </a:p>
          <a:p>
            <a:pPr lvl="1"/>
            <a:r>
              <a:rPr lang="en-GB" dirty="0" smtClean="0"/>
              <a:t>X </a:t>
            </a:r>
            <a:r>
              <a:rPr lang="en-GB" dirty="0" err="1" smtClean="0"/>
              <a:t>nlsdod:hasTitle</a:t>
            </a:r>
            <a:r>
              <a:rPr lang="en-GB" dirty="0" smtClean="0"/>
              <a:t> “Remarkable map”</a:t>
            </a:r>
          </a:p>
          <a:p>
            <a:pPr lvl="1"/>
            <a:r>
              <a:rPr lang="en-GB" dirty="0" smtClean="0"/>
              <a:t>X </a:t>
            </a:r>
            <a:r>
              <a:rPr lang="en-GB" dirty="0" err="1" smtClean="0"/>
              <a:t>nlsdod:hasDescription</a:t>
            </a:r>
            <a:r>
              <a:rPr lang="en-GB" dirty="0" smtClean="0"/>
              <a:t> “Map of an unknown island”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Subjects of triples are URIs for the individual thing being described</a:t>
            </a:r>
          </a:p>
          <a:p>
            <a:pPr lvl="1"/>
            <a:r>
              <a:rPr lang="en-GB" dirty="0" smtClean="0"/>
              <a:t>Derived from database “object” identifier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298" y="6158893"/>
            <a:ext cx="700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Test sample: Haig Photographs collection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"/>
            <a:ext cx="9144000" cy="625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84"/>
            <a:ext cx="9144000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376</TotalTime>
  <Words>583</Words>
  <Application>Microsoft Office PowerPoint</Application>
  <PresentationFormat>On-screen Show (4:3)</PresentationFormat>
  <Paragraphs>102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GordonPPT</vt:lpstr>
      <vt:lpstr>How to publish local metadata as linked data</vt:lpstr>
      <vt:lpstr>Overview</vt:lpstr>
      <vt:lpstr>Choosing elements</vt:lpstr>
      <vt:lpstr>Finding elements</vt:lpstr>
      <vt:lpstr>Creating elements</vt:lpstr>
      <vt:lpstr>Case study: NLS DOD</vt:lpstr>
      <vt:lpstr>PowerPoint Presentation</vt:lpstr>
      <vt:lpstr>Extracting data triples</vt:lpstr>
      <vt:lpstr>PowerPoint Presentation</vt:lpstr>
      <vt:lpstr>PowerPoint Presentation</vt:lpstr>
      <vt:lpstr>PowerPoint Presentation</vt:lpstr>
      <vt:lpstr>External mappings</vt:lpstr>
      <vt:lpstr>Demo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triples</dc:title>
  <dc:creator>Gordon Dunsire</dc:creator>
  <cp:lastModifiedBy>Gordon Dunsire</cp:lastModifiedBy>
  <cp:revision>45</cp:revision>
  <dcterms:created xsi:type="dcterms:W3CDTF">2013-09-05T21:04:20Z</dcterms:created>
  <dcterms:modified xsi:type="dcterms:W3CDTF">2013-11-18T17:46:33Z</dcterms:modified>
</cp:coreProperties>
</file>