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437" r:id="rId3"/>
    <p:sldId id="257" r:id="rId4"/>
    <p:sldId id="444" r:id="rId5"/>
    <p:sldId id="445" r:id="rId6"/>
    <p:sldId id="259" r:id="rId7"/>
    <p:sldId id="443" r:id="rId8"/>
    <p:sldId id="447" r:id="rId9"/>
    <p:sldId id="442" r:id="rId10"/>
    <p:sldId id="446" r:id="rId11"/>
    <p:sldId id="439" r:id="rId12"/>
    <p:sldId id="440" r:id="rId13"/>
    <p:sldId id="438" r:id="rId14"/>
    <p:sldId id="448" r:id="rId15"/>
    <p:sldId id="441" r:id="rId16"/>
    <p:sldId id="449" r:id="rId17"/>
  </p:sldIdLst>
  <p:sldSz cx="13055600" cy="9791700"/>
  <p:notesSz cx="17475200" cy="9791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51" autoAdjust="0"/>
  </p:normalViewPr>
  <p:slideViewPr>
    <p:cSldViewPr>
      <p:cViewPr varScale="1">
        <p:scale>
          <a:sx n="70" d="100"/>
          <a:sy n="70" d="100"/>
        </p:scale>
        <p:origin x="609" y="45"/>
      </p:cViewPr>
      <p:guideLst>
        <p:guide orient="horz" pos="2880"/>
        <p:guide pos="1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72" y="-17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02E99-099D-425A-8699-670917785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8FD7A-9CC0-4599-BD0A-642F10BC2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9114-80B5-4ED7-B8E5-3A0868472264}" type="datetime4">
              <a:rPr lang="en-US" smtClean="0"/>
              <a:t>June 22, 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D84F-C05A-462E-8E13-F79B6EFDD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C693-50E9-4679-B838-D4E18430B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3389-A65E-496A-AB6E-7A5B74EF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898063" y="0"/>
            <a:ext cx="7572375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CE7E-43AE-4D7A-AD6D-EFF496C901FD}" type="datetime4">
              <a:rPr lang="en-US" smtClean="0"/>
              <a:t>June 22,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BB43D-6859-4C14-84A8-D9538C972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0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0CCE7E-43AE-4D7A-AD6D-EFF496C901FD}" type="datetime4">
              <a:rPr lang="en-US" smtClean="0"/>
              <a:t>June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B43D-6859-4C14-84A8-D9538C9727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34150" y="1223963"/>
            <a:ext cx="4406900" cy="3305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F42C2-A0E0-4A3E-AF7F-14900753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ABE-B97B-4A73-B202-6A3F101785E5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9B245-955B-4246-A129-BE33BAC62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20">
            <a:extLst>
              <a:ext uri="{FF2B5EF4-FFF2-40B4-BE49-F238E27FC236}">
                <a16:creationId xmlns:a16="http://schemas.microsoft.com/office/drawing/2014/main" id="{430412D5-F62C-4582-822D-523D66A3740B}"/>
              </a:ext>
            </a:extLst>
          </p:cNvPr>
          <p:cNvSpPr/>
          <p:nvPr userDrawn="1"/>
        </p:nvSpPr>
        <p:spPr>
          <a:xfrm>
            <a:off x="0" y="1"/>
            <a:ext cx="13055600" cy="7447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D51EB834-5A36-462F-9766-CF52528290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48808" y="4057651"/>
            <a:ext cx="12106792" cy="1908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402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3823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43566-6046-4E9C-8D17-ED54F38F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FB21-2B77-4727-8DA0-73215DD5C57C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AE417-89F3-4937-8D80-F2DD32C66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3FAD77-7179-4530-8741-F8500359AB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D0B4B6A-2A81-4C9F-B649-C12A8B0BD189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B047D8-AC63-4F78-8530-D1DE054AE7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810" y="2762250"/>
            <a:ext cx="10070412" cy="4343400"/>
          </a:xfrm>
          <a:prstGeom prst="rect">
            <a:avLst/>
          </a:prstGeom>
        </p:spPr>
        <p:txBody>
          <a:bodyPr/>
          <a:lstStyle>
            <a:lvl1pPr>
              <a:defRPr sz="1793"/>
            </a:lvl1pPr>
          </a:lstStyle>
          <a:p>
            <a:pPr lvl="0"/>
            <a:r>
              <a:rPr lang="en-US" dirty="0"/>
              <a:t>Click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45800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9CF6-AB2D-46CF-8D43-4A168618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8080-C00F-4680-BFFC-33C890FA1B6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936E-F890-4240-8C96-18902985B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34479D8-3FF8-47A6-AFE0-325303D56120}"/>
              </a:ext>
            </a:extLst>
          </p:cNvPr>
          <p:cNvSpPr/>
          <p:nvPr userDrawn="1"/>
        </p:nvSpPr>
        <p:spPr>
          <a:xfrm>
            <a:off x="0" y="0"/>
            <a:ext cx="4714931" cy="5876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0BCB6BE5-C74F-4DEB-9DB1-035B3B8BF99F}"/>
              </a:ext>
            </a:extLst>
          </p:cNvPr>
          <p:cNvSpPr/>
          <p:nvPr userDrawn="1"/>
        </p:nvSpPr>
        <p:spPr>
          <a:xfrm>
            <a:off x="0" y="793752"/>
            <a:ext cx="5058096" cy="914400"/>
          </a:xfrm>
          <a:custGeom>
            <a:avLst/>
            <a:gdLst/>
            <a:ahLst/>
            <a:cxnLst/>
            <a:rect l="l" t="t" r="r" b="b"/>
            <a:pathLst>
              <a:path w="6770370" h="91440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9DB7F-780C-47BB-B26D-B55B3217E60E}"/>
              </a:ext>
            </a:extLst>
          </p:cNvPr>
          <p:cNvSpPr txBox="1"/>
          <p:nvPr userDrawn="1"/>
        </p:nvSpPr>
        <p:spPr>
          <a:xfrm>
            <a:off x="-92983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 </a:t>
            </a:r>
          </a:p>
        </p:txBody>
      </p:sp>
    </p:spTree>
    <p:extLst>
      <p:ext uri="{BB962C8B-B14F-4D97-AF65-F5344CB8AC3E}">
        <p14:creationId xmlns:p14="http://schemas.microsoft.com/office/powerpoint/2010/main" val="147800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1833AC-CE29-412E-9586-A2CCCF75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087-20D5-46FC-9AC3-EF55EF059985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5548F-1227-419F-8672-16150B2A2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1E9B1FBC-B132-49E1-B55E-D2FA9F7C099B}"/>
              </a:ext>
            </a:extLst>
          </p:cNvPr>
          <p:cNvSpPr/>
          <p:nvPr userDrawn="1"/>
        </p:nvSpPr>
        <p:spPr>
          <a:xfrm>
            <a:off x="9165487" y="0"/>
            <a:ext cx="3890113" cy="4848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BDD7E71-4917-4E7C-ABFD-6A843BCDCA0D}"/>
              </a:ext>
            </a:extLst>
          </p:cNvPr>
          <p:cNvSpPr/>
          <p:nvPr userDrawn="1"/>
        </p:nvSpPr>
        <p:spPr>
          <a:xfrm>
            <a:off x="8405156" y="793752"/>
            <a:ext cx="4650583" cy="914400"/>
          </a:xfrm>
          <a:custGeom>
            <a:avLst/>
            <a:gdLst/>
            <a:ahLst/>
            <a:cxnLst/>
            <a:rect l="l" t="t" r="r" b="b"/>
            <a:pathLst>
              <a:path w="6224905" h="914400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C29F6-276F-4ED4-8E5F-E4899554D283}"/>
              </a:ext>
            </a:extLst>
          </p:cNvPr>
          <p:cNvSpPr txBox="1"/>
          <p:nvPr userDrawn="1"/>
        </p:nvSpPr>
        <p:spPr>
          <a:xfrm>
            <a:off x="9089582" y="781051"/>
            <a:ext cx="5294349" cy="64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86" dirty="0">
                <a:solidFill>
                  <a:schemeClr val="bg1"/>
                </a:solidFill>
                <a:latin typeface="Calibri Light" panose="020F030202020403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93932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A163D-3886-46C1-8E21-E308A8AB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6631-B86C-466A-BEA1-F9227B57F3C2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0779-0233-4175-AB80-845BB3D3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CBA3B939-BD69-4490-A25D-1CF86986433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90731" y="4057650"/>
            <a:ext cx="8064869" cy="689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4483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Conclusion</a:t>
            </a:r>
            <a:endParaRPr dirty="0"/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FAA1E53A-6FBD-4DBE-8C0D-055893377F68}"/>
              </a:ext>
            </a:extLst>
          </p:cNvPr>
          <p:cNvSpPr/>
          <p:nvPr userDrawn="1"/>
        </p:nvSpPr>
        <p:spPr>
          <a:xfrm>
            <a:off x="0" y="1009650"/>
            <a:ext cx="7688230" cy="7581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7" name="bk object 17">
            <a:extLst>
              <a:ext uri="{FF2B5EF4-FFF2-40B4-BE49-F238E27FC236}">
                <a16:creationId xmlns:a16="http://schemas.microsoft.com/office/drawing/2014/main" id="{C220C9F3-64AA-448A-9B0B-92D658D4D759}"/>
              </a:ext>
            </a:extLst>
          </p:cNvPr>
          <p:cNvSpPr/>
          <p:nvPr userDrawn="1"/>
        </p:nvSpPr>
        <p:spPr>
          <a:xfrm>
            <a:off x="0" y="5556250"/>
            <a:ext cx="1869152" cy="3035300"/>
          </a:xfrm>
          <a:custGeom>
            <a:avLst/>
            <a:gdLst/>
            <a:ahLst/>
            <a:cxnLst/>
            <a:rect l="l" t="t" r="r" b="b"/>
            <a:pathLst>
              <a:path w="2501900" h="30353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8" name="bk object 19">
            <a:extLst>
              <a:ext uri="{FF2B5EF4-FFF2-40B4-BE49-F238E27FC236}">
                <a16:creationId xmlns:a16="http://schemas.microsoft.com/office/drawing/2014/main" id="{593C4038-930A-43D6-BE50-90E2A5DB29B3}"/>
              </a:ext>
            </a:extLst>
          </p:cNvPr>
          <p:cNvSpPr/>
          <p:nvPr userDrawn="1"/>
        </p:nvSpPr>
        <p:spPr>
          <a:xfrm>
            <a:off x="0" y="342900"/>
            <a:ext cx="13055600" cy="914400"/>
          </a:xfrm>
          <a:custGeom>
            <a:avLst/>
            <a:gdLst/>
            <a:ahLst/>
            <a:cxnLst/>
            <a:rect l="l" t="t" r="r" b="b"/>
            <a:pathLst>
              <a:path w="17475200" h="9144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E2A89CE0-A685-4873-8C87-2996DED58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705" y="578764"/>
            <a:ext cx="12254189" cy="321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9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Part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664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6F2EA-0AF8-4EF4-BD94-B4017F85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EDB0C-E1C2-4B21-AE98-8E76A7AA4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</p:spTree>
    <p:extLst>
      <p:ext uri="{BB962C8B-B14F-4D97-AF65-F5344CB8AC3E}">
        <p14:creationId xmlns:p14="http://schemas.microsoft.com/office/powerpoint/2010/main" val="21967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D40DF-A59E-46E6-A858-FB93D3B7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DDCB9-1088-4D84-A120-796874DD1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1D6E9937-F207-4901-947F-1AC04DC29BD8}"/>
              </a:ext>
            </a:extLst>
          </p:cNvPr>
          <p:cNvSpPr/>
          <p:nvPr userDrawn="1"/>
        </p:nvSpPr>
        <p:spPr>
          <a:xfrm>
            <a:off x="6416969" y="0"/>
            <a:ext cx="6638630" cy="4738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B40AA9-D85B-4470-887F-CE34A8661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11" y="520700"/>
            <a:ext cx="7223988" cy="1893888"/>
          </a:xfrm>
          <a:prstGeom prst="rect">
            <a:avLst/>
          </a:prstGeom>
        </p:spPr>
        <p:txBody>
          <a:bodyPr/>
          <a:lstStyle>
            <a:lvl1pPr>
              <a:defRPr sz="8592">
                <a:solidFill>
                  <a:srgbClr val="203189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20D11E-C62D-46C5-97AC-FEF02646AE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7972" y="2914650"/>
            <a:ext cx="9165487" cy="3772168"/>
          </a:xfrm>
          <a:prstGeom prst="rect">
            <a:avLst/>
          </a:prstGeom>
        </p:spPr>
        <p:txBody>
          <a:bodyPr/>
          <a:lstStyle>
            <a:lvl1pPr>
              <a:defRPr sz="1644"/>
            </a:lvl1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9627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130800" y="1285000"/>
            <a:ext cx="10794000" cy="790986"/>
          </a:xfrm>
        </p:spPr>
        <p:txBody>
          <a:bodyPr/>
          <a:lstStyle/>
          <a:p>
            <a:r>
              <a:rPr lang="en-GB" noProof="0" dirty="0"/>
              <a:t>Titre page courante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130800" y="2570000"/>
            <a:ext cx="10794000" cy="5654000"/>
          </a:xfrm>
        </p:spPr>
        <p:txBody>
          <a:bodyPr/>
          <a:lstStyle>
            <a:lvl1pPr marL="367177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lvl1pPr>
            <a:lvl2pPr marL="550766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936642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lvl3pPr>
            <a:lvl4pPr marL="2080671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4pPr>
            <a:lvl5pPr marL="2570241" marR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499"/>
            </a:lvl5pPr>
          </a:lstStyle>
          <a:p>
            <a:pPr marL="367177" marR="0" lvl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/>
              <a:t>Premier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550766" marR="0" lvl="1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936642" marR="0" lvl="2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2080671" marR="0" lvl="3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2570241" marR="0" lvl="4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marL="367177" marR="0" lvl="0" indent="-367177" algn="l" defTabSz="4895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99" b="0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Rectangle 7">
            <a:hlinkClick r:id="" action="ppaction://hlinkshowjump?jump=nextslide"/>
          </p:cNvPr>
          <p:cNvSpPr/>
          <p:nvPr userDrawn="1"/>
        </p:nvSpPr>
        <p:spPr>
          <a:xfrm>
            <a:off x="11455384" y="8917900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9" name="Rectangle 8">
            <a:hlinkClick r:id="" action="ppaction://hlinkshowjump?jump=lastslide"/>
          </p:cNvPr>
          <p:cNvSpPr/>
          <p:nvPr userDrawn="1"/>
        </p:nvSpPr>
        <p:spPr>
          <a:xfrm>
            <a:off x="12153496" y="8916792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10" name="Rectangle 9">
            <a:hlinkClick r:id="" action="ppaction://hlinkshowjump?jump=firstslide"/>
          </p:cNvPr>
          <p:cNvSpPr/>
          <p:nvPr userDrawn="1"/>
        </p:nvSpPr>
        <p:spPr>
          <a:xfrm>
            <a:off x="9351982" y="8917900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11" name="Rectangle 10">
            <a:hlinkClick r:id="" action="ppaction://hlinkshowjump?jump=previousslide"/>
          </p:cNvPr>
          <p:cNvSpPr/>
          <p:nvPr userDrawn="1"/>
        </p:nvSpPr>
        <p:spPr>
          <a:xfrm>
            <a:off x="10050093" y="8916792"/>
            <a:ext cx="524280" cy="524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9570"/>
            <a:endParaRPr lang="fr-FR" sz="1927">
              <a:solidFill>
                <a:prstClr val="white"/>
              </a:solidFill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3DCE0BB-C441-4437-B6BB-78B7B37A771A}"/>
              </a:ext>
            </a:extLst>
          </p:cNvPr>
          <p:cNvSpPr txBox="1">
            <a:spLocks/>
          </p:cNvSpPr>
          <p:nvPr userDrawn="1"/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94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A48D05-AF44-4D94-A505-D97A914333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775954CD-31EE-48FD-ABF5-8B513E70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93200" y="9010651"/>
            <a:ext cx="3344904" cy="501645"/>
          </a:xfrm>
        </p:spPr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0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EC5A0E8A-69B7-4BBF-8F6A-3839C6A15B8F}"/>
              </a:ext>
            </a:extLst>
          </p:cNvPr>
          <p:cNvSpPr/>
          <p:nvPr userDrawn="1"/>
        </p:nvSpPr>
        <p:spPr>
          <a:xfrm>
            <a:off x="0" y="8769355"/>
            <a:ext cx="9393201" cy="184150"/>
          </a:xfrm>
          <a:custGeom>
            <a:avLst/>
            <a:gdLst/>
            <a:ahLst/>
            <a:cxnLst/>
            <a:rect l="l" t="t" r="r" b="b"/>
            <a:pathLst>
              <a:path w="12573000" h="18415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542D003F-B569-416D-A322-6D45F3337DC5}"/>
              </a:ext>
            </a:extLst>
          </p:cNvPr>
          <p:cNvSpPr/>
          <p:nvPr userDrawn="1"/>
        </p:nvSpPr>
        <p:spPr>
          <a:xfrm>
            <a:off x="9421666" y="8769355"/>
            <a:ext cx="3633935" cy="184150"/>
          </a:xfrm>
          <a:custGeom>
            <a:avLst/>
            <a:gdLst/>
            <a:ahLst/>
            <a:cxnLst/>
            <a:rect l="l" t="t" r="r" b="b"/>
            <a:pathLst>
              <a:path w="4864100" h="18415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4D361103-1B35-4DFB-ACCB-D2433F559F4F}"/>
              </a:ext>
            </a:extLst>
          </p:cNvPr>
          <p:cNvSpPr/>
          <p:nvPr userDrawn="1"/>
        </p:nvSpPr>
        <p:spPr>
          <a:xfrm>
            <a:off x="341571" y="8769350"/>
            <a:ext cx="474404" cy="768350"/>
          </a:xfrm>
          <a:custGeom>
            <a:avLst/>
            <a:gdLst/>
            <a:ahLst/>
            <a:cxnLst/>
            <a:rect l="l" t="t" r="r" b="b"/>
            <a:pathLst>
              <a:path w="635000" h="76835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1345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9C34AD-FD71-460F-9ECD-D1EB5F35A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93200" y="9010651"/>
            <a:ext cx="33449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4" baseline="0">
                <a:solidFill>
                  <a:srgbClr val="20318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213C5B-0668-4A88-8A60-00E4C593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1572" y="8953505"/>
            <a:ext cx="474404" cy="501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4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/>
            <a:fld id="{6B918772-37A3-47DC-BE01-33CAE9FCB74A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E15B787B-E169-4A6D-9BAB-6F919C455F16}"/>
              </a:ext>
            </a:extLst>
          </p:cNvPr>
          <p:cNvSpPr txBox="1">
            <a:spLocks/>
          </p:cNvSpPr>
          <p:nvPr userDrawn="1"/>
        </p:nvSpPr>
        <p:spPr>
          <a:xfrm>
            <a:off x="948808" y="9010651"/>
            <a:ext cx="5045592" cy="501645"/>
          </a:xfrm>
          <a:prstGeom prst="rect">
            <a:avLst/>
          </a:prstGeom>
        </p:spPr>
        <p:txBody>
          <a:bodyPr vert="horz" lIns="68314" tIns="34157" rIns="68314" bIns="34157" rtlCol="0" anchor="ctr"/>
          <a:lstStyle>
            <a:defPPr>
              <a:defRPr lang="en-US"/>
            </a:defPPr>
            <a:lvl1pPr marL="0" algn="r" defTabSz="914400" rtl="0" eaLnBrk="1" latinLnBrk="0" hangingPunct="1">
              <a:defRPr sz="2200" kern="1200" baseline="0">
                <a:solidFill>
                  <a:srgbClr val="203189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44" dirty="0"/>
              <a:t>Customizing RDA</a:t>
            </a: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9A570B3C-81C1-42F9-8484-11ABABD9899B}"/>
              </a:ext>
            </a:extLst>
          </p:cNvPr>
          <p:cNvSpPr/>
          <p:nvPr userDrawn="1"/>
        </p:nvSpPr>
        <p:spPr>
          <a:xfrm>
            <a:off x="10272369" y="7784375"/>
            <a:ext cx="2427631" cy="92783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7" r:id="rId6"/>
    <p:sldLayoutId id="2147483678" r:id="rId7"/>
    <p:sldLayoutId id="2147483675" r:id="rId8"/>
    <p:sldLayoutId id="2147483680" r:id="rId9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1574">
        <a:defRPr>
          <a:latin typeface="+mn-lt"/>
          <a:ea typeface="+mn-ea"/>
          <a:cs typeface="+mn-cs"/>
        </a:defRPr>
      </a:lvl2pPr>
      <a:lvl3pPr marL="683148">
        <a:defRPr>
          <a:latin typeface="+mn-lt"/>
          <a:ea typeface="+mn-ea"/>
          <a:cs typeface="+mn-cs"/>
        </a:defRPr>
      </a:lvl3pPr>
      <a:lvl4pPr marL="1024722">
        <a:defRPr>
          <a:latin typeface="+mn-lt"/>
          <a:ea typeface="+mn-ea"/>
          <a:cs typeface="+mn-cs"/>
        </a:defRPr>
      </a:lvl4pPr>
      <a:lvl5pPr marL="1366296">
        <a:defRPr>
          <a:latin typeface="+mn-lt"/>
          <a:ea typeface="+mn-ea"/>
          <a:cs typeface="+mn-cs"/>
        </a:defRPr>
      </a:lvl5pPr>
      <a:lvl6pPr marL="1707871">
        <a:defRPr>
          <a:latin typeface="+mn-lt"/>
          <a:ea typeface="+mn-ea"/>
          <a:cs typeface="+mn-cs"/>
        </a:defRPr>
      </a:lvl6pPr>
      <a:lvl7pPr marL="2049445">
        <a:defRPr>
          <a:latin typeface="+mn-lt"/>
          <a:ea typeface="+mn-ea"/>
          <a:cs typeface="+mn-cs"/>
        </a:defRPr>
      </a:lvl7pPr>
      <a:lvl8pPr marL="2391019">
        <a:defRPr>
          <a:latin typeface="+mn-lt"/>
          <a:ea typeface="+mn-ea"/>
          <a:cs typeface="+mn-cs"/>
        </a:defRPr>
      </a:lvl8pPr>
      <a:lvl9pPr marL="273259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EDB831-3D3F-414C-BD80-80F881A2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04E9-DEAF-46AD-95B2-D63C78700BF2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1C251D-DA0F-4B81-AEB6-433E942807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65570B-69DE-458E-AADA-19513974CE03}"/>
              </a:ext>
            </a:extLst>
          </p:cNvPr>
          <p:cNvSpPr txBox="1"/>
          <p:nvPr/>
        </p:nvSpPr>
        <p:spPr>
          <a:xfrm>
            <a:off x="1193800" y="716373"/>
            <a:ext cx="1066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2"/>
                </a:solidFill>
              </a:rPr>
              <a:t>Customizing RDA for local applications</a:t>
            </a:r>
            <a:endParaRPr lang="en-GB" sz="88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13FB1-E211-4561-901E-456C608675E0}"/>
              </a:ext>
            </a:extLst>
          </p:cNvPr>
          <p:cNvSpPr txBox="1"/>
          <p:nvPr/>
        </p:nvSpPr>
        <p:spPr>
          <a:xfrm>
            <a:off x="578774" y="4920344"/>
            <a:ext cx="1188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Gordon Dunsire, RDA Technical Team Liaison Officer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Presented at CC:DA Meeting, ALA Annual,</a:t>
            </a:r>
          </a:p>
          <a:p>
            <a:pPr algn="ctr"/>
            <a:r>
              <a:rPr lang="en-US" sz="4000" dirty="0"/>
              <a:t>June 22, 2019, Washington, D.C.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38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2818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Local VES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27B19-CCD9-4295-B400-B7A02B691BCA}"/>
              </a:ext>
            </a:extLst>
          </p:cNvPr>
          <p:cNvSpPr txBox="1"/>
          <p:nvPr/>
        </p:nvSpPr>
        <p:spPr>
          <a:xfrm>
            <a:off x="593288" y="2076450"/>
            <a:ext cx="9896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Must be compatible with the semantics of the RDA element</a:t>
            </a:r>
          </a:p>
          <a:p>
            <a:pPr marL="914400"/>
            <a:r>
              <a:rPr lang="en-US" sz="4400" dirty="0"/>
              <a:t>Scope/coverage</a:t>
            </a:r>
            <a:endParaRPr lang="en-GB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2D5D26-922F-46F0-B3BE-07470D121CC3}"/>
              </a:ext>
            </a:extLst>
          </p:cNvPr>
          <p:cNvSpPr txBox="1"/>
          <p:nvPr/>
        </p:nvSpPr>
        <p:spPr>
          <a:xfrm>
            <a:off x="593288" y="4481721"/>
            <a:ext cx="118781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Should be mappable to the RDA VES (if there is one)</a:t>
            </a:r>
          </a:p>
          <a:p>
            <a:pPr marL="914400"/>
            <a:r>
              <a:rPr lang="en-US" sz="4400" dirty="0"/>
              <a:t>Local term/concept is broader, narrower, or equivalent to RDA concept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0750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6882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String encoding scheme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27B19-CCD9-4295-B400-B7A02B691BCA}"/>
              </a:ext>
            </a:extLst>
          </p:cNvPr>
          <p:cNvSpPr txBox="1"/>
          <p:nvPr/>
        </p:nvSpPr>
        <p:spPr>
          <a:xfrm>
            <a:off x="593288" y="2076450"/>
            <a:ext cx="9896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SES: Specifies how a string value of an element is constructed</a:t>
            </a:r>
            <a:endParaRPr lang="en-GB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FDA4F1-A0ED-4EF2-8150-A9ECB643BB5F}"/>
              </a:ext>
            </a:extLst>
          </p:cNvPr>
          <p:cNvSpPr txBox="1"/>
          <p:nvPr/>
        </p:nvSpPr>
        <p:spPr>
          <a:xfrm>
            <a:off x="2184400" y="3905250"/>
            <a:ext cx="8206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Values of other elements (variable)</a:t>
            </a:r>
            <a:endParaRPr lang="en-GB" sz="4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23D843-106B-4BDE-AFC7-1482053D0252}"/>
              </a:ext>
            </a:extLst>
          </p:cNvPr>
          <p:cNvSpPr txBox="1"/>
          <p:nvPr/>
        </p:nvSpPr>
        <p:spPr>
          <a:xfrm>
            <a:off x="2184400" y="4877836"/>
            <a:ext cx="42605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Boilerplate (fixed)</a:t>
            </a:r>
            <a:endParaRPr lang="en-GB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5A6A5F-FEB2-44EE-861E-D98D14A21DEA}"/>
              </a:ext>
            </a:extLst>
          </p:cNvPr>
          <p:cNvSpPr txBox="1"/>
          <p:nvPr/>
        </p:nvSpPr>
        <p:spPr>
          <a:xfrm>
            <a:off x="2184400" y="6823009"/>
            <a:ext cx="70593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Punctuation/delimiters (fixed)</a:t>
            </a:r>
            <a:endParaRPr lang="en-GB" sz="4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D1E8F7-8711-4C95-A1B3-9A6126D940D1}"/>
              </a:ext>
            </a:extLst>
          </p:cNvPr>
          <p:cNvSpPr txBox="1"/>
          <p:nvPr/>
        </p:nvSpPr>
        <p:spPr>
          <a:xfrm>
            <a:off x="2184400" y="5850422"/>
            <a:ext cx="31004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Order (fixed)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9023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5527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String construction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91605-9B7B-4B67-9070-B38165C5A109}"/>
              </a:ext>
            </a:extLst>
          </p:cNvPr>
          <p:cNvSpPr txBox="1"/>
          <p:nvPr/>
        </p:nvSpPr>
        <p:spPr>
          <a:xfrm>
            <a:off x="1955800" y="3050117"/>
            <a:ext cx="8404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“Main Street (Washington, D.C.)”</a:t>
            </a:r>
            <a:endParaRPr lang="en-GB" sz="4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CDF481-380F-4A39-9B14-253A2ECDD2E5}"/>
              </a:ext>
            </a:extLst>
          </p:cNvPr>
          <p:cNvSpPr txBox="1"/>
          <p:nvPr/>
        </p:nvSpPr>
        <p:spPr>
          <a:xfrm>
            <a:off x="508000" y="2028208"/>
            <a:ext cx="100584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Example: Authorized access point for place</a:t>
            </a:r>
            <a:endParaRPr lang="en-GB" sz="4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D5C5A7-2AC9-436C-B781-266E780B6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04654"/>
              </p:ext>
            </p:extLst>
          </p:nvPr>
        </p:nvGraphicFramePr>
        <p:xfrm>
          <a:off x="578774" y="4433732"/>
          <a:ext cx="11633200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89705">
                  <a:extLst>
                    <a:ext uri="{9D8B030D-6E8A-4147-A177-3AD203B41FA5}">
                      <a16:colId xmlns:a16="http://schemas.microsoft.com/office/drawing/2014/main" val="3391448410"/>
                    </a:ext>
                  </a:extLst>
                </a:gridCol>
                <a:gridCol w="4943495">
                  <a:extLst>
                    <a:ext uri="{9D8B030D-6E8A-4147-A177-3AD203B41FA5}">
                      <a16:colId xmlns:a16="http://schemas.microsoft.com/office/drawing/2014/main" val="3177279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preferred name of place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“Main Street”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113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+ punctuation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“(“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38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+ authorized access point for place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“Washington, D.C.”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15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+ punctuation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“)”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52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49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8020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String encoding instructions</a:t>
            </a:r>
            <a:endParaRPr lang="en-GB" sz="5400" dirty="0">
              <a:solidFill>
                <a:schemeClr val="tx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46C80A-DA51-4959-A5DD-E1A2DEC78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38" y="1818681"/>
            <a:ext cx="9591675" cy="3495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5FCC6F-B69B-4860-98AE-D0799BB38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62" y="5429250"/>
            <a:ext cx="95726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3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6AD3C-A473-4D16-81FB-C0566C64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3077D7-700E-4F84-AE73-D6B09CBF3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51D2B4-C422-4103-BA97-F38D6F358346}"/>
              </a:ext>
            </a:extLst>
          </p:cNvPr>
          <p:cNvSpPr txBox="1"/>
          <p:nvPr/>
        </p:nvSpPr>
        <p:spPr>
          <a:xfrm>
            <a:off x="508000" y="476250"/>
            <a:ext cx="6434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String de-construction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FF2F09-C3EB-4D68-B7E7-CA241A1BA82B}"/>
              </a:ext>
            </a:extLst>
          </p:cNvPr>
          <p:cNvSpPr txBox="1"/>
          <p:nvPr/>
        </p:nvSpPr>
        <p:spPr>
          <a:xfrm>
            <a:off x="544512" y="1585762"/>
            <a:ext cx="99876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Each element is uniquely indicated</a:t>
            </a:r>
            <a:endParaRPr lang="en-GB" sz="4400" dirty="0"/>
          </a:p>
          <a:p>
            <a:pPr marL="914400"/>
            <a:r>
              <a:rPr lang="en-GB" sz="4400" dirty="0"/>
              <a:t>Can be ‘parsed out’ of the string to obtain original value of the element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774C7-FB55-48C2-A1B9-4D88D119C5A5}"/>
              </a:ext>
            </a:extLst>
          </p:cNvPr>
          <p:cNvSpPr txBox="1"/>
          <p:nvPr/>
        </p:nvSpPr>
        <p:spPr>
          <a:xfrm>
            <a:off x="578774" y="3895602"/>
            <a:ext cx="124260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Element indication may be:</a:t>
            </a:r>
          </a:p>
          <a:p>
            <a:pPr marL="914400"/>
            <a:r>
              <a:rPr lang="en-US" sz="4400" dirty="0"/>
              <a:t>Punctuation (e.g. comma before </a:t>
            </a:r>
            <a:r>
              <a:rPr lang="en-US" sz="4400" i="1" dirty="0"/>
              <a:t>date of publication</a:t>
            </a:r>
            <a:r>
              <a:rPr lang="en-US" sz="4400" dirty="0"/>
              <a:t>)</a:t>
            </a:r>
          </a:p>
          <a:p>
            <a:pPr marL="1828800"/>
            <a:r>
              <a:rPr lang="en-US" sz="4400" dirty="0"/>
              <a:t>Not enough punctuation symbols?</a:t>
            </a:r>
          </a:p>
          <a:p>
            <a:pPr marL="914400"/>
            <a:r>
              <a:rPr lang="en-US" sz="4400" dirty="0"/>
              <a:t>Name/value pairs (e.g. </a:t>
            </a:r>
            <a:r>
              <a:rPr lang="en-US" sz="4400" i="1" dirty="0"/>
              <a:t>date of publication</a:t>
            </a:r>
            <a:r>
              <a:rPr lang="en-US" sz="4400" dirty="0"/>
              <a:t>: 2019)</a:t>
            </a:r>
          </a:p>
          <a:p>
            <a:pPr marL="1828800"/>
            <a:r>
              <a:rPr lang="en-US" sz="4400" dirty="0"/>
              <a:t>User friendly? </a:t>
            </a:r>
            <a:r>
              <a:rPr lang="en-US" sz="4400" dirty="0" err="1"/>
              <a:t>Browseable</a:t>
            </a:r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739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27433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Local SES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27B19-CCD9-4295-B400-B7A02B691BCA}"/>
              </a:ext>
            </a:extLst>
          </p:cNvPr>
          <p:cNvSpPr txBox="1"/>
          <p:nvPr/>
        </p:nvSpPr>
        <p:spPr>
          <a:xfrm>
            <a:off x="593288" y="2076450"/>
            <a:ext cx="74311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May contain non-RDA elements</a:t>
            </a:r>
          </a:p>
          <a:p>
            <a:pPr marL="914400"/>
            <a:r>
              <a:rPr lang="en-US" sz="4400" dirty="0"/>
              <a:t>Output is just a string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BBB209-D393-4C1B-B075-3E888EB0912D}"/>
              </a:ext>
            </a:extLst>
          </p:cNvPr>
          <p:cNvSpPr txBox="1"/>
          <p:nvPr/>
        </p:nvSpPr>
        <p:spPr>
          <a:xfrm>
            <a:off x="593287" y="4032708"/>
            <a:ext cx="79022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May re-use a punctuation pattern</a:t>
            </a:r>
          </a:p>
          <a:p>
            <a:pPr marL="914400"/>
            <a:r>
              <a:rPr lang="en-US" sz="4400" dirty="0"/>
              <a:t>Or use a local pattern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9F61D2-884F-4AB1-860E-42E7356BD7A4}"/>
              </a:ext>
            </a:extLst>
          </p:cNvPr>
          <p:cNvSpPr txBox="1"/>
          <p:nvPr/>
        </p:nvSpPr>
        <p:spPr>
          <a:xfrm>
            <a:off x="508000" y="5988966"/>
            <a:ext cx="63207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May have a de-constructor</a:t>
            </a:r>
          </a:p>
          <a:p>
            <a:pPr marL="914400"/>
            <a:r>
              <a:rPr lang="en-US" sz="4400" dirty="0"/>
              <a:t>Round trip, or one way</a:t>
            </a:r>
          </a:p>
        </p:txBody>
      </p:sp>
    </p:spTree>
    <p:extLst>
      <p:ext uri="{BB962C8B-B14F-4D97-AF65-F5344CB8AC3E}">
        <p14:creationId xmlns:p14="http://schemas.microsoft.com/office/powerpoint/2010/main" val="51813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16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7066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Managing customization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27B19-CCD9-4295-B400-B7A02B691BCA}"/>
              </a:ext>
            </a:extLst>
          </p:cNvPr>
          <p:cNvSpPr txBox="1"/>
          <p:nvPr/>
        </p:nvSpPr>
        <p:spPr>
          <a:xfrm>
            <a:off x="600999" y="3759102"/>
            <a:ext cx="109697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Organization of development and maintenance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AD1715-5B8C-4A0A-8B3F-FB2C6DBBE622}"/>
              </a:ext>
            </a:extLst>
          </p:cNvPr>
          <p:cNvSpPr txBox="1"/>
          <p:nvPr/>
        </p:nvSpPr>
        <p:spPr>
          <a:xfrm>
            <a:off x="578774" y="4822776"/>
            <a:ext cx="37500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Documentation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EBEDA3-C9BF-43AC-A48D-74F42185A584}"/>
              </a:ext>
            </a:extLst>
          </p:cNvPr>
          <p:cNvSpPr txBox="1"/>
          <p:nvPr/>
        </p:nvSpPr>
        <p:spPr>
          <a:xfrm>
            <a:off x="578774" y="5886450"/>
            <a:ext cx="89246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Synchronization with changes in RDA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F4F157-DF0D-45D2-8A95-F5DC0D9D22C0}"/>
              </a:ext>
            </a:extLst>
          </p:cNvPr>
          <p:cNvSpPr txBox="1"/>
          <p:nvPr/>
        </p:nvSpPr>
        <p:spPr>
          <a:xfrm>
            <a:off x="5384800" y="7383513"/>
            <a:ext cx="2793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18211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0A48B-1AE7-49D9-803D-B640B7CC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67A65A-E901-47FE-8ACB-5AF3B21F8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8139D8-7A31-4C38-BEE6-426CEC7E2E00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3150221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AA742-25B8-4478-8EDD-F1912A15B791}"/>
              </a:ext>
            </a:extLst>
          </p:cNvPr>
          <p:cNvSpPr txBox="1"/>
          <p:nvPr/>
        </p:nvSpPr>
        <p:spPr>
          <a:xfrm>
            <a:off x="1422400" y="3448050"/>
            <a:ext cx="9896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Application profiles</a:t>
            </a:r>
          </a:p>
          <a:p>
            <a:r>
              <a:rPr lang="en-US" sz="4400" dirty="0"/>
              <a:t>Local vocabulary encoding schemes</a:t>
            </a:r>
          </a:p>
          <a:p>
            <a:r>
              <a:rPr lang="en-US" sz="4400" dirty="0"/>
              <a:t>Local string encoding schemes</a:t>
            </a:r>
          </a:p>
        </p:txBody>
      </p:sp>
    </p:spTree>
    <p:extLst>
      <p:ext uri="{BB962C8B-B14F-4D97-AF65-F5344CB8AC3E}">
        <p14:creationId xmlns:p14="http://schemas.microsoft.com/office/powerpoint/2010/main" val="144847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January 24, 2019</a:t>
            </a:r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/>
              <a:t>3</a:t>
            </a:fld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452620" y="2609850"/>
            <a:ext cx="10529888" cy="341632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specification of the metadata that is used in an application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specification may include the entities, elements, and vocabulary encoding schemes that are used, and the mandatory and repeatable status of elements</a:t>
            </a:r>
            <a:endParaRPr/>
          </a:p>
        </p:txBody>
      </p:sp>
      <p:sp>
        <p:nvSpPr>
          <p:cNvPr id="77" name="Google Shape;77;p11"/>
          <p:cNvSpPr txBox="1"/>
          <p:nvPr/>
        </p:nvSpPr>
        <p:spPr>
          <a:xfrm>
            <a:off x="783081" y="6648450"/>
            <a:ext cx="114603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 also include the preferred recording method</a:t>
            </a:r>
            <a:endParaRPr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53C0B15-985F-4B6F-AA90-56125DFBA6C3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096000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Application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2EEAF-4AA5-41F4-AECA-97CD058D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10B757-4088-4B87-8454-39ADE5FF2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38137E-4AB4-4409-8F7F-7FAB7E17AE82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3352800" cy="111144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Format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9D9043-5A19-4B61-8ABE-67DCBDBEFBE0}"/>
              </a:ext>
            </a:extLst>
          </p:cNvPr>
          <p:cNvSpPr txBox="1"/>
          <p:nvPr/>
        </p:nvSpPr>
        <p:spPr>
          <a:xfrm>
            <a:off x="508000" y="1610153"/>
            <a:ext cx="10201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Structured: tabular layout is common</a:t>
            </a:r>
          </a:p>
          <a:p>
            <a:r>
              <a:rPr lang="en-US" sz="4400" dirty="0"/>
              <a:t>Row = specified element</a:t>
            </a:r>
          </a:p>
          <a:p>
            <a:r>
              <a:rPr lang="en-US" sz="4400" dirty="0"/>
              <a:t>Column = profile characteristic of element</a:t>
            </a:r>
            <a:endParaRPr lang="en-GB" sz="4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33F73-B40C-469A-9CC0-249049855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585525"/>
              </p:ext>
            </p:extLst>
          </p:nvPr>
        </p:nvGraphicFramePr>
        <p:xfrm>
          <a:off x="602786" y="3981450"/>
          <a:ext cx="1202101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502">
                  <a:extLst>
                    <a:ext uri="{9D8B030D-6E8A-4147-A177-3AD203B41FA5}">
                      <a16:colId xmlns:a16="http://schemas.microsoft.com/office/drawing/2014/main" val="2521272174"/>
                    </a:ext>
                  </a:extLst>
                </a:gridCol>
                <a:gridCol w="2081327">
                  <a:extLst>
                    <a:ext uri="{9D8B030D-6E8A-4147-A177-3AD203B41FA5}">
                      <a16:colId xmlns:a16="http://schemas.microsoft.com/office/drawing/2014/main" val="1068883327"/>
                    </a:ext>
                  </a:extLst>
                </a:gridCol>
                <a:gridCol w="2288814">
                  <a:extLst>
                    <a:ext uri="{9D8B030D-6E8A-4147-A177-3AD203B41FA5}">
                      <a16:colId xmlns:a16="http://schemas.microsoft.com/office/drawing/2014/main" val="2046799975"/>
                    </a:ext>
                  </a:extLst>
                </a:gridCol>
                <a:gridCol w="1456371">
                  <a:extLst>
                    <a:ext uri="{9D8B030D-6E8A-4147-A177-3AD203B41FA5}">
                      <a16:colId xmlns:a16="http://schemas.microsoft.com/office/drawing/2014/main" val="79112835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619846045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val="4118479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Element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Mandatory?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Repeatable?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Recording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5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Name of person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n/a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n/a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Unstructured (normalized)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4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Date of birth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n/a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ISO 8601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Structured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83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Related RDA entity of person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See RDA Entity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See RDA entity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IRI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54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43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32A39-E493-447A-B51F-36325E61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DD86EB-3B00-458A-9FD2-30396CA9B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C7336-2DF0-473C-AA88-2B29AF9CA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2381250"/>
            <a:ext cx="12592050" cy="63246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B2C7D9C-CE37-4078-B19F-596FB0307888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5572359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RIMFF4 template</a:t>
            </a:r>
          </a:p>
        </p:txBody>
      </p:sp>
    </p:spTree>
    <p:extLst>
      <p:ext uri="{BB962C8B-B14F-4D97-AF65-F5344CB8AC3E}">
        <p14:creationId xmlns:p14="http://schemas.microsoft.com/office/powerpoint/2010/main" val="410548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January 24, 2019</a:t>
            </a:r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458" y="1619249"/>
            <a:ext cx="8265341" cy="3654885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7" name="Google Shape;9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27200" y="2934100"/>
            <a:ext cx="8553220" cy="2934316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7962" y="4233215"/>
            <a:ext cx="9789826" cy="4460627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9" name="Google Shape;99;p13"/>
          <p:cNvSpPr txBox="1"/>
          <p:nvPr/>
        </p:nvSpPr>
        <p:spPr>
          <a:xfrm>
            <a:off x="760645" y="7579143"/>
            <a:ext cx="11530016" cy="707886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Coherent description: “primary” relationship elements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1873033" y="6653222"/>
            <a:ext cx="9305240" cy="707886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description: appellation elements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2946275" y="5111748"/>
            <a:ext cx="7158756" cy="1323439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 description: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general and specialized elements</a:t>
            </a:r>
            <a:endParaRPr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9A01F68-7FB4-4210-BBB2-01D76A952B25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7427033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Layered (nested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January 24, 2019</a:t>
            </a:r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94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109" name="Google Shape;109;p14"/>
          <p:cNvSpPr txBox="1"/>
          <p:nvPr/>
        </p:nvSpPr>
        <p:spPr>
          <a:xfrm>
            <a:off x="3399755" y="7105650"/>
            <a:ext cx="9305240" cy="1323439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Coherent description: “primary” relationship elements</a:t>
            </a:r>
            <a:endParaRPr/>
          </a:p>
        </p:txBody>
      </p:sp>
      <p:sp>
        <p:nvSpPr>
          <p:cNvPr id="110" name="Google Shape;110;p14"/>
          <p:cNvSpPr txBox="1"/>
          <p:nvPr/>
        </p:nvSpPr>
        <p:spPr>
          <a:xfrm>
            <a:off x="2561555" y="6036341"/>
            <a:ext cx="9305240" cy="707886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description: appellation elements</a:t>
            </a:r>
            <a:endParaRPr/>
          </a:p>
        </p:txBody>
      </p:sp>
      <p:sp>
        <p:nvSpPr>
          <p:cNvPr id="111" name="Google Shape;111;p14"/>
          <p:cNvSpPr txBox="1"/>
          <p:nvPr/>
        </p:nvSpPr>
        <p:spPr>
          <a:xfrm>
            <a:off x="1727200" y="4234130"/>
            <a:ext cx="6162585" cy="1323439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 description: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general (common) elements</a:t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859736" y="2449269"/>
            <a:ext cx="4543873" cy="1323439"/>
          </a:xfrm>
          <a:prstGeom prst="rect">
            <a:avLst/>
          </a:prstGeom>
          <a:solidFill>
            <a:schemeClr val="lt2"/>
          </a:solidFill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 description: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specialized elements</a:t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 flipH="1">
            <a:off x="874250" y="3806272"/>
            <a:ext cx="838200" cy="8382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25400" cap="flat" cmpd="sng">
            <a:solidFill>
              <a:srgbClr val="B271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/>
          <p:nvPr/>
        </p:nvSpPr>
        <p:spPr>
          <a:xfrm flipH="1">
            <a:off x="1727200" y="5599891"/>
            <a:ext cx="838200" cy="8382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25400" cap="flat" cmpd="sng">
            <a:solidFill>
              <a:srgbClr val="B271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 flipH="1">
            <a:off x="2561555" y="6744227"/>
            <a:ext cx="838200" cy="8382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25400" cap="flat" cmpd="sng">
            <a:solidFill>
              <a:srgbClr val="B271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905F92-DEE7-4F10-86D1-6585B10C7F22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5950668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Profile inheritance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3AF428-0932-4263-8DF3-BF76D37BCEA7}"/>
              </a:ext>
            </a:extLst>
          </p:cNvPr>
          <p:cNvSpPr txBox="1"/>
          <p:nvPr/>
        </p:nvSpPr>
        <p:spPr>
          <a:xfrm>
            <a:off x="6223000" y="1893525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is not the only profile “genealogy”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3BE48-5EB5-426C-9D05-1D942C99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693694-9AE3-4865-A7EC-E469C0694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337929-896C-418E-92C8-34894BCC8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1924050"/>
            <a:ext cx="7581900" cy="607695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DD536B2-7E88-481E-9AED-5A49E022A854}"/>
              </a:ext>
            </a:extLst>
          </p:cNvPr>
          <p:cNvSpPr txBox="1">
            <a:spLocks/>
          </p:cNvSpPr>
          <p:nvPr/>
        </p:nvSpPr>
        <p:spPr>
          <a:xfrm>
            <a:off x="508000" y="476250"/>
            <a:ext cx="6559809" cy="101566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kern="0" dirty="0">
                <a:solidFill>
                  <a:schemeClr val="tx2"/>
                </a:solidFill>
              </a:rPr>
              <a:t>Profile management</a:t>
            </a:r>
          </a:p>
        </p:txBody>
      </p:sp>
    </p:spTree>
    <p:extLst>
      <p:ext uri="{BB962C8B-B14F-4D97-AF65-F5344CB8AC3E}">
        <p14:creationId xmlns:p14="http://schemas.microsoft.com/office/powerpoint/2010/main" val="71407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DF760-AF22-4F82-9FBB-87D68CC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81F-CAD3-412B-8E6F-53481B321DC6}" type="datetime4">
              <a:rPr lang="en-US" smtClean="0"/>
              <a:t>June 22, 2019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5B2EB4-B982-40A7-8266-B35DBC821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AF0DE-B84F-44F8-95EE-99E904F5DCBF}"/>
              </a:ext>
            </a:extLst>
          </p:cNvPr>
          <p:cNvSpPr txBox="1"/>
          <p:nvPr/>
        </p:nvSpPr>
        <p:spPr>
          <a:xfrm>
            <a:off x="508000" y="476250"/>
            <a:ext cx="8369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Vocabulary encoding scheme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27B19-CCD9-4295-B400-B7A02B691BCA}"/>
              </a:ext>
            </a:extLst>
          </p:cNvPr>
          <p:cNvSpPr txBox="1"/>
          <p:nvPr/>
        </p:nvSpPr>
        <p:spPr>
          <a:xfrm>
            <a:off x="593288" y="2076450"/>
            <a:ext cx="9896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VES: Provides controlled values for an element</a:t>
            </a:r>
            <a:endParaRPr lang="en-GB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485592-2FB0-4AC8-81FA-CA1F96C4FF2C}"/>
              </a:ext>
            </a:extLst>
          </p:cNvPr>
          <p:cNvSpPr txBox="1"/>
          <p:nvPr/>
        </p:nvSpPr>
        <p:spPr>
          <a:xfrm>
            <a:off x="2184400" y="4370715"/>
            <a:ext cx="91401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Preferred label (structured description)</a:t>
            </a:r>
            <a:endParaRPr lang="en-GB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2A4AA6-5861-454B-A21F-8EBB6E3D5BF6}"/>
              </a:ext>
            </a:extLst>
          </p:cNvPr>
          <p:cNvSpPr txBox="1"/>
          <p:nvPr/>
        </p:nvSpPr>
        <p:spPr>
          <a:xfrm>
            <a:off x="2184400" y="5468811"/>
            <a:ext cx="4775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Notation (identifier)</a:t>
            </a:r>
            <a:endParaRPr lang="en-GB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C240F8-8AFB-45C9-8669-584FA8C9E1C9}"/>
              </a:ext>
            </a:extLst>
          </p:cNvPr>
          <p:cNvSpPr txBox="1"/>
          <p:nvPr/>
        </p:nvSpPr>
        <p:spPr>
          <a:xfrm>
            <a:off x="2184400" y="6566907"/>
            <a:ext cx="77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IRI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7061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DA colors">
      <a:dk1>
        <a:sysClr val="windowText" lastClr="000000"/>
      </a:dk1>
      <a:lt1>
        <a:sysClr val="window" lastClr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 template" id="{A9586000-ABCC-4F00-A5EB-CE79DC5CE2ED}" vid="{7EFD873D-87CF-4CB2-A974-3F483C95BD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20260</TotalTime>
  <Words>526</Words>
  <Application>Microsoft Office PowerPoint</Application>
  <PresentationFormat>Custom</PresentationFormat>
  <Paragraphs>138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Kimberly Thornton</dc:creator>
  <cp:lastModifiedBy>Gordon Dunsire</cp:lastModifiedBy>
  <cp:revision>266</cp:revision>
  <dcterms:created xsi:type="dcterms:W3CDTF">2018-05-30T16:51:30Z</dcterms:created>
  <dcterms:modified xsi:type="dcterms:W3CDTF">2019-06-22T20:41:23Z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2018-05-30T00:00:00Z</vt:filetime>
  </property>
</Properties>
</file>