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0" r:id="rId2"/>
    <p:sldId id="437" r:id="rId3"/>
    <p:sldId id="257" r:id="rId4"/>
    <p:sldId id="444" r:id="rId5"/>
    <p:sldId id="445" r:id="rId6"/>
    <p:sldId id="259" r:id="rId7"/>
    <p:sldId id="443" r:id="rId8"/>
    <p:sldId id="447" r:id="rId9"/>
    <p:sldId id="442" r:id="rId10"/>
    <p:sldId id="446" r:id="rId11"/>
    <p:sldId id="439" r:id="rId12"/>
    <p:sldId id="440" r:id="rId13"/>
    <p:sldId id="438" r:id="rId14"/>
    <p:sldId id="448" r:id="rId15"/>
    <p:sldId id="441" r:id="rId16"/>
    <p:sldId id="449" r:id="rId17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0" autoAdjust="0"/>
    <p:restoredTop sz="94651" autoAdjust="0"/>
  </p:normalViewPr>
  <p:slideViewPr>
    <p:cSldViewPr>
      <p:cViewPr varScale="1">
        <p:scale>
          <a:sx n="70" d="100"/>
          <a:sy n="70" d="100"/>
        </p:scale>
        <p:origin x="609" y="45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72" y="-178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June 22,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June 22, 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80CCE7E-43AE-4D7A-AD6D-EFF496C901FD}" type="datetime4">
              <a:rPr lang="en-US" smtClean="0"/>
              <a:t>June 22,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B43D-6859-4C14-84A8-D9538C9727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35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>
            <a:spLocks noGrp="1"/>
          </p:cNvSpPr>
          <p:nvPr>
            <p:ph type="body" idx="1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</p:spTree>
    <p:extLst>
      <p:ext uri="{BB962C8B-B14F-4D97-AF65-F5344CB8AC3E}">
        <p14:creationId xmlns:p14="http://schemas.microsoft.com/office/powerpoint/2010/main" val="219676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20D11E-C62D-46C5-97AC-FEF02646AE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</p:spPr>
        <p:txBody>
          <a:bodyPr/>
          <a:lstStyle>
            <a:lvl1pPr>
              <a:defRPr sz="1644"/>
            </a:lvl1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30800" y="1285000"/>
            <a:ext cx="10794000" cy="790986"/>
          </a:xfrm>
        </p:spPr>
        <p:txBody>
          <a:bodyPr/>
          <a:lstStyle/>
          <a:p>
            <a:r>
              <a:rPr lang="en-GB" noProof="0" dirty="0"/>
              <a:t>Titre page courante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1130800" y="2570000"/>
            <a:ext cx="10794000" cy="5654000"/>
          </a:xfrm>
        </p:spPr>
        <p:txBody>
          <a:bodyPr/>
          <a:lstStyle>
            <a:lvl1pPr marL="367177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lvl1pPr>
            <a:lvl2pPr marL="550766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2pPr>
            <a:lvl3pPr marL="936642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lvl3pPr>
            <a:lvl4pPr marL="2080671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lvl4pPr>
            <a:lvl5pPr marL="2570241" marR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»"/>
              <a:tabLst/>
              <a:defRPr sz="1499"/>
            </a:lvl5pPr>
          </a:lstStyle>
          <a:p>
            <a:pPr marL="367177" marR="0" lvl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/>
              <a:t>Premier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550766" marR="0" lvl="1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Deuxième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936642" marR="0" lvl="2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Troisième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2080671" marR="0" lvl="3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Quatrième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2570241" marR="0" lvl="4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noProof="0" dirty="0" err="1"/>
              <a:t>Cinquième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marL="367177" marR="0" lvl="0" indent="-367177" algn="l" defTabSz="4895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GB" sz="1499" b="0" i="0" u="none" strike="noStrike" kern="1200" cap="none" spc="0" normalizeH="0" baseline="0" noProof="0" dirty="0">
              <a:ln>
                <a:noFill/>
              </a:ln>
              <a:solidFill>
                <a:srgbClr val="64646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Rectangle 7">
            <a:hlinkClick r:id="" action="ppaction://hlinkshowjump?jump=nextslide"/>
          </p:cNvPr>
          <p:cNvSpPr/>
          <p:nvPr userDrawn="1"/>
        </p:nvSpPr>
        <p:spPr>
          <a:xfrm>
            <a:off x="11455384" y="8917900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9" name="Rectangle 8">
            <a:hlinkClick r:id="" action="ppaction://hlinkshowjump?jump=lastslide"/>
          </p:cNvPr>
          <p:cNvSpPr/>
          <p:nvPr userDrawn="1"/>
        </p:nvSpPr>
        <p:spPr>
          <a:xfrm>
            <a:off x="12153496" y="8916792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10" name="Rectangle 9">
            <a:hlinkClick r:id="" action="ppaction://hlinkshowjump?jump=firstslide"/>
          </p:cNvPr>
          <p:cNvSpPr/>
          <p:nvPr userDrawn="1"/>
        </p:nvSpPr>
        <p:spPr>
          <a:xfrm>
            <a:off x="9351982" y="8917900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11" name="Rectangle 10">
            <a:hlinkClick r:id="" action="ppaction://hlinkshowjump?jump=previousslide"/>
          </p:cNvPr>
          <p:cNvSpPr/>
          <p:nvPr userDrawn="1"/>
        </p:nvSpPr>
        <p:spPr>
          <a:xfrm>
            <a:off x="10050093" y="8916792"/>
            <a:ext cx="524280" cy="5242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89570"/>
            <a:endParaRPr lang="fr-FR" sz="1927">
              <a:solidFill>
                <a:prstClr val="white"/>
              </a:solidFill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3DCE0BB-C441-4437-B6BB-78B7B37A771A}"/>
              </a:ext>
            </a:extLst>
          </p:cNvPr>
          <p:cNvSpPr txBox="1">
            <a:spLocks/>
          </p:cNvSpPr>
          <p:nvPr userDrawn="1"/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494" b="1" i="0" kern="1200" baseline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9A48D05-AF44-4D94-A505-D97A9143336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Date Placeholder 2">
            <a:extLst>
              <a:ext uri="{FF2B5EF4-FFF2-40B4-BE49-F238E27FC236}">
                <a16:creationId xmlns:a16="http://schemas.microsoft.com/office/drawing/2014/main" id="{775954CD-31EE-48FD-ABF5-8B513E70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93200" y="9010651"/>
            <a:ext cx="3344904" cy="501645"/>
          </a:xfrm>
        </p:spPr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0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/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5045592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Customizing RDA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8" r:id="rId7"/>
    <p:sldLayoutId id="2147483675" r:id="rId8"/>
    <p:sldLayoutId id="2147483680" r:id="rId9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EDB831-3D3F-414C-BD80-80F881A22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1C251D-DA0F-4B81-AEB6-433E942807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65570B-69DE-458E-AADA-19513974CE03}"/>
              </a:ext>
            </a:extLst>
          </p:cNvPr>
          <p:cNvSpPr txBox="1"/>
          <p:nvPr/>
        </p:nvSpPr>
        <p:spPr>
          <a:xfrm>
            <a:off x="1193800" y="716373"/>
            <a:ext cx="10668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tx2"/>
                </a:solidFill>
              </a:rPr>
              <a:t>Customizing RDA for local applications</a:t>
            </a:r>
            <a:endParaRPr lang="en-GB" sz="8800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813FB1-E211-4561-901E-456C608675E0}"/>
              </a:ext>
            </a:extLst>
          </p:cNvPr>
          <p:cNvSpPr txBox="1"/>
          <p:nvPr/>
        </p:nvSpPr>
        <p:spPr>
          <a:xfrm>
            <a:off x="578774" y="4920344"/>
            <a:ext cx="1188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Gordon Dunsire, RDA Technical Team Liaison Officer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Presented at CC:DA Meeting, ALA Annual,</a:t>
            </a:r>
          </a:p>
          <a:p>
            <a:pPr algn="ctr"/>
            <a:r>
              <a:rPr lang="en-US" sz="4000" dirty="0"/>
              <a:t>June 22, 2019, Washington, D.C.</a:t>
            </a:r>
            <a:endParaRPr lang="en-US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38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CDF760-AF22-4F82-9FBB-87D68CCB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5B2EB4-B982-40A7-8266-B35DBC8219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DAF0DE-B84F-44F8-95EE-99E904F5DCBF}"/>
              </a:ext>
            </a:extLst>
          </p:cNvPr>
          <p:cNvSpPr txBox="1"/>
          <p:nvPr/>
        </p:nvSpPr>
        <p:spPr>
          <a:xfrm>
            <a:off x="508000" y="476250"/>
            <a:ext cx="28187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Local VES</a:t>
            </a:r>
            <a:endParaRPr lang="en-GB" sz="5400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427B19-CCD9-4295-B400-B7A02B691BCA}"/>
              </a:ext>
            </a:extLst>
          </p:cNvPr>
          <p:cNvSpPr txBox="1"/>
          <p:nvPr/>
        </p:nvSpPr>
        <p:spPr>
          <a:xfrm>
            <a:off x="593288" y="2076450"/>
            <a:ext cx="98969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Must be compatible with the semantics of the RDA element</a:t>
            </a:r>
          </a:p>
          <a:p>
            <a:pPr marL="914400"/>
            <a:r>
              <a:rPr lang="en-US" sz="4400" dirty="0"/>
              <a:t>Scope/coverage</a:t>
            </a:r>
            <a:endParaRPr lang="en-GB" sz="4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2D5D26-922F-46F0-B3BE-07470D121CC3}"/>
              </a:ext>
            </a:extLst>
          </p:cNvPr>
          <p:cNvSpPr txBox="1"/>
          <p:nvPr/>
        </p:nvSpPr>
        <p:spPr>
          <a:xfrm>
            <a:off x="593288" y="4481721"/>
            <a:ext cx="1187811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Should be mappable to the RDA VES (if there is one)</a:t>
            </a:r>
          </a:p>
          <a:p>
            <a:pPr marL="914400"/>
            <a:r>
              <a:rPr lang="en-US" sz="4400" dirty="0"/>
              <a:t>Local term/concept is broader, narrower, or equivalent to RDA concept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707500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CDF760-AF22-4F82-9FBB-87D68CCB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5B2EB4-B982-40A7-8266-B35DBC8219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DAF0DE-B84F-44F8-95EE-99E904F5DCBF}"/>
              </a:ext>
            </a:extLst>
          </p:cNvPr>
          <p:cNvSpPr txBox="1"/>
          <p:nvPr/>
        </p:nvSpPr>
        <p:spPr>
          <a:xfrm>
            <a:off x="508000" y="476250"/>
            <a:ext cx="68820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String encoding scheme</a:t>
            </a:r>
            <a:endParaRPr lang="en-GB" sz="5400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427B19-CCD9-4295-B400-B7A02B691BCA}"/>
              </a:ext>
            </a:extLst>
          </p:cNvPr>
          <p:cNvSpPr txBox="1"/>
          <p:nvPr/>
        </p:nvSpPr>
        <p:spPr>
          <a:xfrm>
            <a:off x="593288" y="2076450"/>
            <a:ext cx="98969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SES: Specifies how a string value of an element is constructed</a:t>
            </a:r>
            <a:endParaRPr lang="en-GB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FDA4F1-A0ED-4EF2-8150-A9ECB643BB5F}"/>
              </a:ext>
            </a:extLst>
          </p:cNvPr>
          <p:cNvSpPr txBox="1"/>
          <p:nvPr/>
        </p:nvSpPr>
        <p:spPr>
          <a:xfrm>
            <a:off x="2184400" y="3905250"/>
            <a:ext cx="82060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Values of other elements (variable)</a:t>
            </a:r>
            <a:endParaRPr lang="en-GB" sz="4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23D843-106B-4BDE-AFC7-1482053D0252}"/>
              </a:ext>
            </a:extLst>
          </p:cNvPr>
          <p:cNvSpPr txBox="1"/>
          <p:nvPr/>
        </p:nvSpPr>
        <p:spPr>
          <a:xfrm>
            <a:off x="2184400" y="4877836"/>
            <a:ext cx="42605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Boilerplate (fixed)</a:t>
            </a:r>
            <a:endParaRPr lang="en-GB" sz="4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5A6A5F-FEB2-44EE-861E-D98D14A21DEA}"/>
              </a:ext>
            </a:extLst>
          </p:cNvPr>
          <p:cNvSpPr txBox="1"/>
          <p:nvPr/>
        </p:nvSpPr>
        <p:spPr>
          <a:xfrm>
            <a:off x="2184400" y="6823009"/>
            <a:ext cx="70593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Punctuation/delimiters (fixed)</a:t>
            </a:r>
            <a:endParaRPr lang="en-GB" sz="4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D1E8F7-8711-4C95-A1B3-9A6126D940D1}"/>
              </a:ext>
            </a:extLst>
          </p:cNvPr>
          <p:cNvSpPr txBox="1"/>
          <p:nvPr/>
        </p:nvSpPr>
        <p:spPr>
          <a:xfrm>
            <a:off x="2184400" y="5850422"/>
            <a:ext cx="31004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Order (fixed)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290231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CDF760-AF22-4F82-9FBB-87D68CCB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5B2EB4-B982-40A7-8266-B35DBC8219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DAF0DE-B84F-44F8-95EE-99E904F5DCBF}"/>
              </a:ext>
            </a:extLst>
          </p:cNvPr>
          <p:cNvSpPr txBox="1"/>
          <p:nvPr/>
        </p:nvSpPr>
        <p:spPr>
          <a:xfrm>
            <a:off x="508000" y="476250"/>
            <a:ext cx="55274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String construction</a:t>
            </a:r>
            <a:endParaRPr lang="en-GB" sz="5400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191605-9B7B-4B67-9070-B38165C5A109}"/>
              </a:ext>
            </a:extLst>
          </p:cNvPr>
          <p:cNvSpPr txBox="1"/>
          <p:nvPr/>
        </p:nvSpPr>
        <p:spPr>
          <a:xfrm>
            <a:off x="1955800" y="3050117"/>
            <a:ext cx="84046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“Main Street (Washington, D.C.)”</a:t>
            </a:r>
            <a:endParaRPr lang="en-GB" sz="4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CDF481-380F-4A39-9B14-253A2ECDD2E5}"/>
              </a:ext>
            </a:extLst>
          </p:cNvPr>
          <p:cNvSpPr txBox="1"/>
          <p:nvPr/>
        </p:nvSpPr>
        <p:spPr>
          <a:xfrm>
            <a:off x="508000" y="2028208"/>
            <a:ext cx="100584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Example: Authorized access point for place</a:t>
            </a:r>
            <a:endParaRPr lang="en-GB" sz="4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AD5C5A7-2AC9-436C-B781-266E780B6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504654"/>
              </p:ext>
            </p:extLst>
          </p:nvPr>
        </p:nvGraphicFramePr>
        <p:xfrm>
          <a:off x="578774" y="4433732"/>
          <a:ext cx="11633200" cy="2560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689705">
                  <a:extLst>
                    <a:ext uri="{9D8B030D-6E8A-4147-A177-3AD203B41FA5}">
                      <a16:colId xmlns:a16="http://schemas.microsoft.com/office/drawing/2014/main" val="3391448410"/>
                    </a:ext>
                  </a:extLst>
                </a:gridCol>
                <a:gridCol w="4943495">
                  <a:extLst>
                    <a:ext uri="{9D8B030D-6E8A-4147-A177-3AD203B41FA5}">
                      <a16:colId xmlns:a16="http://schemas.microsoft.com/office/drawing/2014/main" val="31772790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preferred name of place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“Main Street”</a:t>
                      </a:r>
                      <a:endParaRPr lang="en-GB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113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+ punctuation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“(“</a:t>
                      </a:r>
                      <a:endParaRPr lang="en-GB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38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+ authorized access point for place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“Washington, D.C.”</a:t>
                      </a:r>
                      <a:endParaRPr lang="en-GB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3151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+ punctuation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“)”</a:t>
                      </a:r>
                      <a:endParaRPr lang="en-GB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529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3049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CDF760-AF22-4F82-9FBB-87D68CCB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5B2EB4-B982-40A7-8266-B35DBC8219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DAF0DE-B84F-44F8-95EE-99E904F5DCBF}"/>
              </a:ext>
            </a:extLst>
          </p:cNvPr>
          <p:cNvSpPr txBox="1"/>
          <p:nvPr/>
        </p:nvSpPr>
        <p:spPr>
          <a:xfrm>
            <a:off x="508000" y="476250"/>
            <a:ext cx="80201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String encoding instructions</a:t>
            </a:r>
            <a:endParaRPr lang="en-GB" sz="5400"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46C80A-DA51-4959-A5DD-E1A2DEC78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38" y="1818681"/>
            <a:ext cx="9591675" cy="34956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A5FCC6F-B69B-4860-98AE-D0799BB38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062" y="5429250"/>
            <a:ext cx="9572625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13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B6AD3C-A473-4D16-81FB-C0566C64B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3077D7-700E-4F84-AE73-D6B09CBF38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14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51D2B4-C422-4103-BA97-F38D6F358346}"/>
              </a:ext>
            </a:extLst>
          </p:cNvPr>
          <p:cNvSpPr txBox="1"/>
          <p:nvPr/>
        </p:nvSpPr>
        <p:spPr>
          <a:xfrm>
            <a:off x="508000" y="476250"/>
            <a:ext cx="64340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String de-construction</a:t>
            </a:r>
            <a:endParaRPr lang="en-GB" sz="5400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FF2F09-C3EB-4D68-B7E7-CA241A1BA82B}"/>
              </a:ext>
            </a:extLst>
          </p:cNvPr>
          <p:cNvSpPr txBox="1"/>
          <p:nvPr/>
        </p:nvSpPr>
        <p:spPr>
          <a:xfrm>
            <a:off x="544512" y="1585762"/>
            <a:ext cx="998762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Each element is uniquely indicated</a:t>
            </a:r>
            <a:endParaRPr lang="en-GB" sz="4400" dirty="0"/>
          </a:p>
          <a:p>
            <a:pPr marL="914400"/>
            <a:r>
              <a:rPr lang="en-GB" sz="4400" dirty="0"/>
              <a:t>Can be ‘parsed out’ of the string to obtain original value of the element</a:t>
            </a:r>
            <a:endParaRPr lang="en-US" sz="4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C774C7-FB55-48C2-A1B9-4D88D119C5A5}"/>
              </a:ext>
            </a:extLst>
          </p:cNvPr>
          <p:cNvSpPr txBox="1"/>
          <p:nvPr/>
        </p:nvSpPr>
        <p:spPr>
          <a:xfrm>
            <a:off x="578774" y="3895602"/>
            <a:ext cx="1242602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Element indication may be:</a:t>
            </a:r>
          </a:p>
          <a:p>
            <a:pPr marL="914400"/>
            <a:r>
              <a:rPr lang="en-US" sz="4400" dirty="0"/>
              <a:t>Punctuation (e.g. comma before </a:t>
            </a:r>
            <a:r>
              <a:rPr lang="en-US" sz="4400" i="1" dirty="0"/>
              <a:t>date of publication</a:t>
            </a:r>
            <a:r>
              <a:rPr lang="en-US" sz="4400" dirty="0"/>
              <a:t>)</a:t>
            </a:r>
          </a:p>
          <a:p>
            <a:pPr marL="1828800"/>
            <a:r>
              <a:rPr lang="en-US" sz="4400" dirty="0"/>
              <a:t>Not enough punctuation symbols?</a:t>
            </a:r>
          </a:p>
          <a:p>
            <a:pPr marL="914400"/>
            <a:r>
              <a:rPr lang="en-US" sz="4400" dirty="0"/>
              <a:t>Name/value pairs (e.g. </a:t>
            </a:r>
            <a:r>
              <a:rPr lang="en-US" sz="4400" i="1" dirty="0"/>
              <a:t>date of publication</a:t>
            </a:r>
            <a:r>
              <a:rPr lang="en-US" sz="4400" dirty="0"/>
              <a:t>: 2019)</a:t>
            </a:r>
          </a:p>
          <a:p>
            <a:pPr marL="1828800"/>
            <a:r>
              <a:rPr lang="en-US" sz="4400" dirty="0"/>
              <a:t>User friendly? </a:t>
            </a:r>
            <a:r>
              <a:rPr lang="en-US" sz="4400" dirty="0" err="1"/>
              <a:t>Browseable</a:t>
            </a:r>
            <a:r>
              <a:rPr lang="en-US" sz="4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97397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CDF760-AF22-4F82-9FBB-87D68CCB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5B2EB4-B982-40A7-8266-B35DBC8219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15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DAF0DE-B84F-44F8-95EE-99E904F5DCBF}"/>
              </a:ext>
            </a:extLst>
          </p:cNvPr>
          <p:cNvSpPr txBox="1"/>
          <p:nvPr/>
        </p:nvSpPr>
        <p:spPr>
          <a:xfrm>
            <a:off x="508000" y="476250"/>
            <a:ext cx="27433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Local SES</a:t>
            </a:r>
            <a:endParaRPr lang="en-GB" sz="5400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427B19-CCD9-4295-B400-B7A02B691BCA}"/>
              </a:ext>
            </a:extLst>
          </p:cNvPr>
          <p:cNvSpPr txBox="1"/>
          <p:nvPr/>
        </p:nvSpPr>
        <p:spPr>
          <a:xfrm>
            <a:off x="593288" y="2076450"/>
            <a:ext cx="743113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May contain non-RDA elements</a:t>
            </a:r>
          </a:p>
          <a:p>
            <a:pPr marL="914400"/>
            <a:r>
              <a:rPr lang="en-US" sz="4400" dirty="0"/>
              <a:t>Output is just a string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BBB209-D393-4C1B-B075-3E888EB0912D}"/>
              </a:ext>
            </a:extLst>
          </p:cNvPr>
          <p:cNvSpPr txBox="1"/>
          <p:nvPr/>
        </p:nvSpPr>
        <p:spPr>
          <a:xfrm>
            <a:off x="593287" y="4032708"/>
            <a:ext cx="790229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May re-use a punctuation pattern</a:t>
            </a:r>
          </a:p>
          <a:p>
            <a:pPr marL="914400"/>
            <a:r>
              <a:rPr lang="en-US" sz="4400" dirty="0"/>
              <a:t>Or use a local pattern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9F61D2-884F-4AB1-860E-42E7356BD7A4}"/>
              </a:ext>
            </a:extLst>
          </p:cNvPr>
          <p:cNvSpPr txBox="1"/>
          <p:nvPr/>
        </p:nvSpPr>
        <p:spPr>
          <a:xfrm>
            <a:off x="508000" y="5988966"/>
            <a:ext cx="632076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May have a de-constructor</a:t>
            </a:r>
          </a:p>
          <a:p>
            <a:pPr marL="914400"/>
            <a:r>
              <a:rPr lang="en-US" sz="4400" dirty="0"/>
              <a:t>Round trip, or one way</a:t>
            </a:r>
          </a:p>
        </p:txBody>
      </p:sp>
    </p:spTree>
    <p:extLst>
      <p:ext uri="{BB962C8B-B14F-4D97-AF65-F5344CB8AC3E}">
        <p14:creationId xmlns:p14="http://schemas.microsoft.com/office/powerpoint/2010/main" val="518131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CDF760-AF22-4F82-9FBB-87D68CCB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5B2EB4-B982-40A7-8266-B35DBC8219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16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DAF0DE-B84F-44F8-95EE-99E904F5DCBF}"/>
              </a:ext>
            </a:extLst>
          </p:cNvPr>
          <p:cNvSpPr txBox="1"/>
          <p:nvPr/>
        </p:nvSpPr>
        <p:spPr>
          <a:xfrm>
            <a:off x="508000" y="476250"/>
            <a:ext cx="70660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Managing customization</a:t>
            </a:r>
            <a:endParaRPr lang="en-GB" sz="5400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427B19-CCD9-4295-B400-B7A02B691BCA}"/>
              </a:ext>
            </a:extLst>
          </p:cNvPr>
          <p:cNvSpPr txBox="1"/>
          <p:nvPr/>
        </p:nvSpPr>
        <p:spPr>
          <a:xfrm>
            <a:off x="600999" y="3759102"/>
            <a:ext cx="109697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Organization of development and maintenance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AD1715-5B8C-4A0A-8B3F-FB2C6DBBE622}"/>
              </a:ext>
            </a:extLst>
          </p:cNvPr>
          <p:cNvSpPr txBox="1"/>
          <p:nvPr/>
        </p:nvSpPr>
        <p:spPr>
          <a:xfrm>
            <a:off x="578774" y="4822776"/>
            <a:ext cx="37500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Documentation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EBEDA3-C9BF-43AC-A48D-74F42185A584}"/>
              </a:ext>
            </a:extLst>
          </p:cNvPr>
          <p:cNvSpPr txBox="1"/>
          <p:nvPr/>
        </p:nvSpPr>
        <p:spPr>
          <a:xfrm>
            <a:off x="578774" y="5886450"/>
            <a:ext cx="89246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Synchronization with changes in RDA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F4F157-DF0D-45D2-8A95-F5DC0D9D22C0}"/>
              </a:ext>
            </a:extLst>
          </p:cNvPr>
          <p:cNvSpPr txBox="1"/>
          <p:nvPr/>
        </p:nvSpPr>
        <p:spPr>
          <a:xfrm>
            <a:off x="5384800" y="7383513"/>
            <a:ext cx="27933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Now what?</a:t>
            </a:r>
          </a:p>
        </p:txBody>
      </p:sp>
    </p:spTree>
    <p:extLst>
      <p:ext uri="{BB962C8B-B14F-4D97-AF65-F5344CB8AC3E}">
        <p14:creationId xmlns:p14="http://schemas.microsoft.com/office/powerpoint/2010/main" val="18211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0A48B-1AE7-49D9-803D-B640B7CC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67A65A-E901-47FE-8ACB-5AF3B21F85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8139D8-7A31-4C38-BEE6-426CEC7E2E00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3150221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Overview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6AA742-25B8-4478-8EDD-F1912A15B791}"/>
              </a:ext>
            </a:extLst>
          </p:cNvPr>
          <p:cNvSpPr txBox="1"/>
          <p:nvPr/>
        </p:nvSpPr>
        <p:spPr>
          <a:xfrm>
            <a:off x="1422400" y="3448050"/>
            <a:ext cx="98969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Application profiles</a:t>
            </a:r>
          </a:p>
          <a:p>
            <a:r>
              <a:rPr lang="en-US" sz="4400" dirty="0"/>
              <a:t>Local vocabulary encoding schemes</a:t>
            </a:r>
          </a:p>
          <a:p>
            <a:r>
              <a:rPr lang="en-US" sz="4400" dirty="0"/>
              <a:t>Local string encoding schemes</a:t>
            </a:r>
          </a:p>
        </p:txBody>
      </p:sp>
    </p:spTree>
    <p:extLst>
      <p:ext uri="{BB962C8B-B14F-4D97-AF65-F5344CB8AC3E}">
        <p14:creationId xmlns:p14="http://schemas.microsoft.com/office/powerpoint/2010/main" val="1448474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/>
              <a:t>3</a:t>
            </a:fld>
            <a:endParaRPr/>
          </a:p>
        </p:txBody>
      </p:sp>
      <p:sp>
        <p:nvSpPr>
          <p:cNvPr id="76" name="Google Shape;76;p11"/>
          <p:cNvSpPr txBox="1"/>
          <p:nvPr/>
        </p:nvSpPr>
        <p:spPr>
          <a:xfrm>
            <a:off x="452620" y="2609850"/>
            <a:ext cx="10529888" cy="3416320"/>
          </a:xfrm>
          <a:prstGeom prst="rect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specification of the metadata that is used in an application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specification may include the entities, elements, and vocabulary encoding schemes that are used, and the mandatory and repeatable status of elements</a:t>
            </a:r>
            <a:endParaRPr/>
          </a:p>
        </p:txBody>
      </p:sp>
      <p:sp>
        <p:nvSpPr>
          <p:cNvPr id="77" name="Google Shape;77;p11"/>
          <p:cNvSpPr txBox="1"/>
          <p:nvPr/>
        </p:nvSpPr>
        <p:spPr>
          <a:xfrm>
            <a:off x="783081" y="6648450"/>
            <a:ext cx="11460381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May also include the preferred recording method</a:t>
            </a:r>
            <a:endParaRPr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53C0B15-985F-4B6F-AA90-56125DFBA6C3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096000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Application profile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A2EEAF-4AA5-41F4-AECA-97CD058D0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10B757-4088-4B87-8454-39ADE5FF22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638137E-4AB4-4409-8F7F-7FAB7E17AE82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3352800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Format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9D9043-5A19-4B61-8ABE-67DCBDBEFBE0}"/>
              </a:ext>
            </a:extLst>
          </p:cNvPr>
          <p:cNvSpPr txBox="1"/>
          <p:nvPr/>
        </p:nvSpPr>
        <p:spPr>
          <a:xfrm>
            <a:off x="508000" y="1610153"/>
            <a:ext cx="102017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Structured: tabular layout is common</a:t>
            </a:r>
          </a:p>
          <a:p>
            <a:r>
              <a:rPr lang="en-US" sz="4400" dirty="0"/>
              <a:t>Row = specified element</a:t>
            </a:r>
          </a:p>
          <a:p>
            <a:r>
              <a:rPr lang="en-US" sz="4400" dirty="0"/>
              <a:t>Column = profile characteristic of element</a:t>
            </a:r>
            <a:endParaRPr lang="en-GB" sz="4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1133F73-B40C-469A-9CC0-249049855C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585525"/>
              </p:ext>
            </p:extLst>
          </p:nvPr>
        </p:nvGraphicFramePr>
        <p:xfrm>
          <a:off x="602786" y="3981450"/>
          <a:ext cx="12021013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3502">
                  <a:extLst>
                    <a:ext uri="{9D8B030D-6E8A-4147-A177-3AD203B41FA5}">
                      <a16:colId xmlns:a16="http://schemas.microsoft.com/office/drawing/2014/main" val="2521272174"/>
                    </a:ext>
                  </a:extLst>
                </a:gridCol>
                <a:gridCol w="2081327">
                  <a:extLst>
                    <a:ext uri="{9D8B030D-6E8A-4147-A177-3AD203B41FA5}">
                      <a16:colId xmlns:a16="http://schemas.microsoft.com/office/drawing/2014/main" val="1068883327"/>
                    </a:ext>
                  </a:extLst>
                </a:gridCol>
                <a:gridCol w="2288814">
                  <a:extLst>
                    <a:ext uri="{9D8B030D-6E8A-4147-A177-3AD203B41FA5}">
                      <a16:colId xmlns:a16="http://schemas.microsoft.com/office/drawing/2014/main" val="2046799975"/>
                    </a:ext>
                  </a:extLst>
                </a:gridCol>
                <a:gridCol w="1456371">
                  <a:extLst>
                    <a:ext uri="{9D8B030D-6E8A-4147-A177-3AD203B41FA5}">
                      <a16:colId xmlns:a16="http://schemas.microsoft.com/office/drawing/2014/main" val="79112835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619846045"/>
                    </a:ext>
                  </a:extLst>
                </a:gridCol>
                <a:gridCol w="2590799">
                  <a:extLst>
                    <a:ext uri="{9D8B030D-6E8A-4147-A177-3AD203B41FA5}">
                      <a16:colId xmlns:a16="http://schemas.microsoft.com/office/drawing/2014/main" val="41184791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Element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Mandatory?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Repeatable?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VES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SES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Recording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50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Name of person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Yes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Yes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n/a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n/a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Unstructured (normalized)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449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Date of birth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Yes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No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n/a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ISO 8601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Structured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838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Related RDA entity of person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Yes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Yes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See RDA Entity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See RDA entity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IRI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54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43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B32A39-E493-447A-B51F-36325E617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DD86EB-3B00-458A-9FD2-30396CA9B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AC7336-2DF0-473C-AA88-2B29AF9CA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2381250"/>
            <a:ext cx="12592050" cy="63246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B2C7D9C-CE37-4078-B19F-596FB0307888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57235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RIMFF4 template</a:t>
            </a:r>
          </a:p>
        </p:txBody>
      </p:sp>
    </p:spTree>
    <p:extLst>
      <p:ext uri="{BB962C8B-B14F-4D97-AF65-F5344CB8AC3E}">
        <p14:creationId xmlns:p14="http://schemas.microsoft.com/office/powerpoint/2010/main" val="4105480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  <p:pic>
        <p:nvPicPr>
          <p:cNvPr id="96" name="Google Shape;9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8458" y="1619249"/>
            <a:ext cx="8265341" cy="3654885"/>
          </a:xfrm>
          <a:prstGeom prst="rect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7" name="Google Shape;97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27200" y="2934100"/>
            <a:ext cx="8553220" cy="2934316"/>
          </a:xfrm>
          <a:prstGeom prst="rect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8" name="Google Shape;98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917962" y="4233215"/>
            <a:ext cx="9789826" cy="4460627"/>
          </a:xfrm>
          <a:prstGeom prst="rect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99" name="Google Shape;99;p13"/>
          <p:cNvSpPr txBox="1"/>
          <p:nvPr/>
        </p:nvSpPr>
        <p:spPr>
          <a:xfrm>
            <a:off x="760645" y="7579143"/>
            <a:ext cx="11530016" cy="707886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Coherent description: “primary” relationship elements</a:t>
            </a:r>
            <a:endParaRPr/>
          </a:p>
        </p:txBody>
      </p:sp>
      <p:sp>
        <p:nvSpPr>
          <p:cNvPr id="100" name="Google Shape;100;p13"/>
          <p:cNvSpPr txBox="1"/>
          <p:nvPr/>
        </p:nvSpPr>
        <p:spPr>
          <a:xfrm>
            <a:off x="1873033" y="6653222"/>
            <a:ext cx="9305240" cy="707886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Minimum description: appellation elements</a:t>
            </a:r>
            <a:endParaRPr/>
          </a:p>
        </p:txBody>
      </p:sp>
      <p:sp>
        <p:nvSpPr>
          <p:cNvPr id="101" name="Google Shape;101;p13"/>
          <p:cNvSpPr txBox="1"/>
          <p:nvPr/>
        </p:nvSpPr>
        <p:spPr>
          <a:xfrm>
            <a:off x="2946275" y="5111748"/>
            <a:ext cx="7158756" cy="1323439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Effective description: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general and specialized elements</a:t>
            </a:r>
            <a:endParaRPr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9A01F68-7FB4-4210-BBB2-01D76A952B25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427033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Layered (nested profile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January 24, 2019</a:t>
            </a:r>
            <a:endParaRPr/>
          </a:p>
        </p:txBody>
      </p:sp>
      <p:sp>
        <p:nvSpPr>
          <p:cNvPr id="107" name="Google Shape;107;p14"/>
          <p:cNvSpPr txBox="1"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94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  <p:sp>
        <p:nvSpPr>
          <p:cNvPr id="109" name="Google Shape;109;p14"/>
          <p:cNvSpPr txBox="1"/>
          <p:nvPr/>
        </p:nvSpPr>
        <p:spPr>
          <a:xfrm>
            <a:off x="3399755" y="7105650"/>
            <a:ext cx="9305240" cy="1323439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Coherent description: “primary” relationship elements</a:t>
            </a:r>
            <a:endParaRPr/>
          </a:p>
        </p:txBody>
      </p:sp>
      <p:sp>
        <p:nvSpPr>
          <p:cNvPr id="110" name="Google Shape;110;p14"/>
          <p:cNvSpPr txBox="1"/>
          <p:nvPr/>
        </p:nvSpPr>
        <p:spPr>
          <a:xfrm>
            <a:off x="2561555" y="6036341"/>
            <a:ext cx="9305240" cy="707886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Minimum description: appellation elements</a:t>
            </a:r>
            <a:endParaRPr/>
          </a:p>
        </p:txBody>
      </p:sp>
      <p:sp>
        <p:nvSpPr>
          <p:cNvPr id="111" name="Google Shape;111;p14"/>
          <p:cNvSpPr txBox="1"/>
          <p:nvPr/>
        </p:nvSpPr>
        <p:spPr>
          <a:xfrm>
            <a:off x="1727200" y="4234130"/>
            <a:ext cx="6162585" cy="1323439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Effective description: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general (common) elements</a:t>
            </a:r>
            <a:endParaRPr/>
          </a:p>
        </p:txBody>
      </p:sp>
      <p:sp>
        <p:nvSpPr>
          <p:cNvPr id="112" name="Google Shape;112;p14"/>
          <p:cNvSpPr txBox="1"/>
          <p:nvPr/>
        </p:nvSpPr>
        <p:spPr>
          <a:xfrm>
            <a:off x="859736" y="2449269"/>
            <a:ext cx="4543873" cy="1323439"/>
          </a:xfrm>
          <a:prstGeom prst="rect">
            <a:avLst/>
          </a:prstGeom>
          <a:solidFill>
            <a:schemeClr val="lt2"/>
          </a:solidFill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Effective description: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specialized elements</a:t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 flipH="1">
            <a:off x="874250" y="3806272"/>
            <a:ext cx="838200" cy="8382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1"/>
          </a:solidFill>
          <a:ln w="25400" cap="flat" cmpd="sng">
            <a:solidFill>
              <a:srgbClr val="B27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4"/>
          <p:cNvSpPr/>
          <p:nvPr/>
        </p:nvSpPr>
        <p:spPr>
          <a:xfrm flipH="1">
            <a:off x="1727200" y="5599891"/>
            <a:ext cx="838200" cy="8382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1"/>
          </a:solidFill>
          <a:ln w="25400" cap="flat" cmpd="sng">
            <a:solidFill>
              <a:srgbClr val="B27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4"/>
          <p:cNvSpPr/>
          <p:nvPr/>
        </p:nvSpPr>
        <p:spPr>
          <a:xfrm flipH="1">
            <a:off x="2561555" y="6744227"/>
            <a:ext cx="838200" cy="8382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1"/>
          </a:solidFill>
          <a:ln w="25400" cap="flat" cmpd="sng">
            <a:solidFill>
              <a:srgbClr val="B27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B905F92-DEE7-4F10-86D1-6585B10C7F22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950668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Profile inheritance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3AF428-0932-4263-8DF3-BF76D37BCEA7}"/>
              </a:ext>
            </a:extLst>
          </p:cNvPr>
          <p:cNvSpPr txBox="1"/>
          <p:nvPr/>
        </p:nvSpPr>
        <p:spPr>
          <a:xfrm>
            <a:off x="6223000" y="1893525"/>
            <a:ext cx="388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This is not the only profile “genealogy”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B3BE48-5EB5-426C-9D05-1D942C994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693694-9AE3-4865-A7EC-E469C06945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8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337929-896C-418E-92C8-34894BCC82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400" y="1924050"/>
            <a:ext cx="7581900" cy="607695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DD536B2-7E88-481E-9AED-5A49E022A85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55980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Profile management</a:t>
            </a:r>
          </a:p>
        </p:txBody>
      </p:sp>
    </p:spTree>
    <p:extLst>
      <p:ext uri="{BB962C8B-B14F-4D97-AF65-F5344CB8AC3E}">
        <p14:creationId xmlns:p14="http://schemas.microsoft.com/office/powerpoint/2010/main" val="714079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CDF760-AF22-4F82-9FBB-87D68CCB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June 22,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5B2EB4-B982-40A7-8266-B35DBC8219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9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DAF0DE-B84F-44F8-95EE-99E904F5DCBF}"/>
              </a:ext>
            </a:extLst>
          </p:cNvPr>
          <p:cNvSpPr txBox="1"/>
          <p:nvPr/>
        </p:nvSpPr>
        <p:spPr>
          <a:xfrm>
            <a:off x="508000" y="476250"/>
            <a:ext cx="83692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Vocabulary encoding scheme</a:t>
            </a:r>
            <a:endParaRPr lang="en-GB" sz="5400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427B19-CCD9-4295-B400-B7A02B691BCA}"/>
              </a:ext>
            </a:extLst>
          </p:cNvPr>
          <p:cNvSpPr txBox="1"/>
          <p:nvPr/>
        </p:nvSpPr>
        <p:spPr>
          <a:xfrm>
            <a:off x="593288" y="2076450"/>
            <a:ext cx="98969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VES: Provides controlled values for an element</a:t>
            </a:r>
            <a:endParaRPr lang="en-GB" sz="4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485592-2FB0-4AC8-81FA-CA1F96C4FF2C}"/>
              </a:ext>
            </a:extLst>
          </p:cNvPr>
          <p:cNvSpPr txBox="1"/>
          <p:nvPr/>
        </p:nvSpPr>
        <p:spPr>
          <a:xfrm>
            <a:off x="2184400" y="4370715"/>
            <a:ext cx="91401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Preferred label (structured description)</a:t>
            </a:r>
            <a:endParaRPr lang="en-GB" sz="4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A4AA6-5861-454B-A21F-8EBB6E3D5BF6}"/>
              </a:ext>
            </a:extLst>
          </p:cNvPr>
          <p:cNvSpPr txBox="1"/>
          <p:nvPr/>
        </p:nvSpPr>
        <p:spPr>
          <a:xfrm>
            <a:off x="2184400" y="5468811"/>
            <a:ext cx="4775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Notation (identifier)</a:t>
            </a:r>
            <a:endParaRPr lang="en-GB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C240F8-8AFB-45C9-8669-584FA8C9E1C9}"/>
              </a:ext>
            </a:extLst>
          </p:cNvPr>
          <p:cNvSpPr txBox="1"/>
          <p:nvPr/>
        </p:nvSpPr>
        <p:spPr>
          <a:xfrm>
            <a:off x="2184400" y="6566907"/>
            <a:ext cx="776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IRI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270612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 template" id="{A9586000-ABCC-4F00-A5EB-CE79DC5CE2ED}" vid="{7EFD873D-87CF-4CB2-A974-3F483C95BD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20260</TotalTime>
  <Words>526</Words>
  <Application>Microsoft Office PowerPoint</Application>
  <PresentationFormat>Custom</PresentationFormat>
  <Paragraphs>138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Kimberly Thornton</dc:creator>
  <cp:lastModifiedBy>Gordon Dunsire</cp:lastModifiedBy>
  <cp:revision>266</cp:revision>
  <dcterms:created xsi:type="dcterms:W3CDTF">2018-05-30T16:51:30Z</dcterms:created>
  <dcterms:modified xsi:type="dcterms:W3CDTF">2019-06-22T20:41:23Z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